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2">
  <p:sldMasterIdLst>
    <p:sldMasterId id="2147483648" r:id="rId1"/>
  </p:sldMasterIdLst>
  <p:notesMasterIdLst>
    <p:notesMasterId r:id="rId38"/>
  </p:notesMasterIdLst>
  <p:sldIdLst>
    <p:sldId id="321" r:id="rId2"/>
    <p:sldId id="310" r:id="rId3"/>
    <p:sldId id="316" r:id="rId4"/>
    <p:sldId id="306" r:id="rId5"/>
    <p:sldId id="311" r:id="rId6"/>
    <p:sldId id="312" r:id="rId7"/>
    <p:sldId id="315" r:id="rId8"/>
    <p:sldId id="307" r:id="rId9"/>
    <p:sldId id="309" r:id="rId10"/>
    <p:sldId id="284" r:id="rId11"/>
    <p:sldId id="302" r:id="rId12"/>
    <p:sldId id="308" r:id="rId13"/>
    <p:sldId id="299" r:id="rId14"/>
    <p:sldId id="267" r:id="rId15"/>
    <p:sldId id="288" r:id="rId16"/>
    <p:sldId id="286" r:id="rId17"/>
    <p:sldId id="322" r:id="rId18"/>
    <p:sldId id="268" r:id="rId19"/>
    <p:sldId id="293" r:id="rId20"/>
    <p:sldId id="285" r:id="rId21"/>
    <p:sldId id="287" r:id="rId22"/>
    <p:sldId id="298" r:id="rId23"/>
    <p:sldId id="301" r:id="rId24"/>
    <p:sldId id="313" r:id="rId25"/>
    <p:sldId id="269" r:id="rId26"/>
    <p:sldId id="290" r:id="rId27"/>
    <p:sldId id="291" r:id="rId28"/>
    <p:sldId id="292" r:id="rId29"/>
    <p:sldId id="297" r:id="rId30"/>
    <p:sldId id="271" r:id="rId31"/>
    <p:sldId id="295" r:id="rId32"/>
    <p:sldId id="296" r:id="rId33"/>
    <p:sldId id="317" r:id="rId34"/>
    <p:sldId id="318" r:id="rId35"/>
    <p:sldId id="319" r:id="rId36"/>
    <p:sldId id="320" r:id="rId3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E0D92B"/>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049" autoAdjust="0"/>
    <p:restoredTop sz="94660"/>
  </p:normalViewPr>
  <p:slideViewPr>
    <p:cSldViewPr snapToGrid="0" snapToObjects="1">
      <p:cViewPr>
        <p:scale>
          <a:sx n="75" d="100"/>
          <a:sy n="75" d="100"/>
        </p:scale>
        <p:origin x="-1950" y="-37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07357DE-EC5B-4E68-BC63-C1FB97D4444B}" type="datetimeFigureOut">
              <a:rPr lang="en-US" smtClean="0"/>
              <a:t>4/4/2012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93917DA-6DD5-4096-9E1E-4CEF32CCC42D}" type="slidenum">
              <a:rPr lang="en-US" smtClean="0"/>
              <a:t>‹#›</a:t>
            </a:fld>
            <a:endParaRPr lang="en-US"/>
          </a:p>
        </p:txBody>
      </p:sp>
    </p:spTree>
    <p:extLst>
      <p:ext uri="{BB962C8B-B14F-4D97-AF65-F5344CB8AC3E}">
        <p14:creationId xmlns:p14="http://schemas.microsoft.com/office/powerpoint/2010/main" val="2465857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freescale.com/webapp/sps/site/prod_summary.jsp?code=RD68HC908BLDCMOTOR&amp;fasp=1" TargetMode="External"/><Relationship Id="rId2" Type="http://schemas.openxmlformats.org/officeDocument/2006/relationships/slide" Target="../slides/slide33.xml"/><Relationship Id="rId1" Type="http://schemas.openxmlformats.org/officeDocument/2006/relationships/notesMaster" Target="../notesMasters/notesMaster1.xml"/><Relationship Id="rId6" Type="http://schemas.openxmlformats.org/officeDocument/2006/relationships/hyperlink" Target="http://www.chinaripu.com/key-mini-electric-scooter-15/" TargetMode="External"/><Relationship Id="rId5" Type="http://schemas.openxmlformats.org/officeDocument/2006/relationships/hyperlink" Target="http://www.chinaripu.com/Mobility-Scooters/" TargetMode="External"/><Relationship Id="rId4" Type="http://schemas.openxmlformats.org/officeDocument/2006/relationships/hyperlink" Target="http://www.chinaripu.com/" TargetMode="Externa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chinaripu.com/" TargetMode="External"/><Relationship Id="rId2" Type="http://schemas.openxmlformats.org/officeDocument/2006/relationships/slide" Target="../slides/slide34.xml"/><Relationship Id="rId1" Type="http://schemas.openxmlformats.org/officeDocument/2006/relationships/notesMaster" Target="../notesMasters/notesMaster1.xml"/><Relationship Id="rId5" Type="http://schemas.openxmlformats.org/officeDocument/2006/relationships/hyperlink" Target="http://www.chinaripu.com/key-mini-electric-scooter-15/" TargetMode="External"/><Relationship Id="rId4" Type="http://schemas.openxmlformats.org/officeDocument/2006/relationships/hyperlink" Target="http://www.chinaripu.com/Mobility-Scooters/"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Below is the entire program that I wrote for the </a:t>
            </a:r>
            <a:r>
              <a:rPr lang="en-US" dirty="0" err="1" smtClean="0"/>
              <a:t>Ardjuino</a:t>
            </a:r>
            <a:r>
              <a:rPr lang="en-US" dirty="0" smtClean="0"/>
              <a:t>, with comments included:</a:t>
            </a:r>
            <a:br>
              <a:rPr lang="en-US" dirty="0" smtClean="0"/>
            </a:br>
            <a:r>
              <a:rPr lang="en-US" dirty="0" smtClean="0"/>
              <a:t>/*</a:t>
            </a:r>
            <a:br>
              <a:rPr lang="en-US" dirty="0" smtClean="0"/>
            </a:br>
            <a:r>
              <a:rPr lang="en-US" dirty="0" smtClean="0"/>
              <a:t>* </a:t>
            </a:r>
            <a:r>
              <a:rPr lang="en-US" dirty="0" err="1" smtClean="0"/>
              <a:t>BLDC_congroller</a:t>
            </a:r>
            <a:r>
              <a:rPr lang="en-US" dirty="0" smtClean="0"/>
              <a:t> 3.1.1</a:t>
            </a:r>
            <a:br>
              <a:rPr lang="en-US" dirty="0" smtClean="0"/>
            </a:br>
            <a:r>
              <a:rPr lang="en-US" dirty="0" smtClean="0"/>
              <a:t>* by David Glaser</a:t>
            </a:r>
            <a:br>
              <a:rPr lang="en-US" dirty="0" smtClean="0"/>
            </a:br>
            <a:r>
              <a:rPr lang="en-US" dirty="0" smtClean="0"/>
              <a:t>*</a:t>
            </a:r>
            <a:br>
              <a:rPr lang="en-US" dirty="0" smtClean="0"/>
            </a:br>
            <a:r>
              <a:rPr lang="en-US" dirty="0" smtClean="0"/>
              <a:t>* The 3.x series of programs is for the ST L6234 3-Phase Motor Driver IC</a:t>
            </a:r>
            <a:br>
              <a:rPr lang="en-US" dirty="0" smtClean="0"/>
            </a:br>
            <a:r>
              <a:rPr lang="en-US" dirty="0" smtClean="0"/>
              <a:t>* </a:t>
            </a:r>
            <a:br>
              <a:rPr lang="en-US" dirty="0" smtClean="0"/>
            </a:br>
            <a:r>
              <a:rPr lang="en-US" dirty="0" smtClean="0"/>
              <a:t>* Runs a disk drive motor clockwise</a:t>
            </a:r>
            <a:br>
              <a:rPr lang="en-US" dirty="0" smtClean="0"/>
            </a:br>
            <a:r>
              <a:rPr lang="en-US" dirty="0" smtClean="0"/>
              <a:t>* With regenerative braking</a:t>
            </a:r>
            <a:br>
              <a:rPr lang="en-US" dirty="0" smtClean="0"/>
            </a:br>
            <a:r>
              <a:rPr lang="en-US" dirty="0" smtClean="0"/>
              <a:t>* Motor speed and braking is controlled by a single potentiometer</a:t>
            </a:r>
            <a:br>
              <a:rPr lang="en-US" dirty="0" smtClean="0"/>
            </a:br>
            <a:r>
              <a:rPr lang="en-US" dirty="0" smtClean="0"/>
              <a:t>* Motor position is determined with three Hall-Effect sensors</a:t>
            </a:r>
            <a:br>
              <a:rPr lang="en-US" dirty="0" smtClean="0"/>
            </a:br>
            <a:r>
              <a:rPr lang="en-US" dirty="0" smtClean="0"/>
              <a:t/>
            </a:r>
            <a:br>
              <a:rPr lang="en-US" dirty="0" smtClean="0"/>
            </a:br>
            <a:r>
              <a:rPr lang="en-US" dirty="0" smtClean="0"/>
              <a:t>* The </a:t>
            </a:r>
            <a:r>
              <a:rPr lang="en-US" dirty="0" err="1" smtClean="0"/>
              <a:t>Arduino</a:t>
            </a:r>
            <a:r>
              <a:rPr lang="en-US" dirty="0" smtClean="0"/>
              <a:t> receives outputs from 3 hall sensors (pins 2,3,4) </a:t>
            </a:r>
            <a:br>
              <a:rPr lang="en-US" dirty="0" smtClean="0"/>
            </a:br>
            <a:r>
              <a:rPr lang="en-US" dirty="0" smtClean="0"/>
              <a:t>* and converts their combination to 6 different commutation steps</a:t>
            </a:r>
            <a:br>
              <a:rPr lang="en-US" dirty="0" smtClean="0"/>
            </a:br>
            <a:r>
              <a:rPr lang="en-US" dirty="0" smtClean="0"/>
              <a:t>* PWM outputs on pins 9,10,11, at 32 kHz (corresponding to EN 1,2,3 respectively</a:t>
            </a:r>
            <a:br>
              <a:rPr lang="en-US" dirty="0" smtClean="0"/>
            </a:br>
            <a:r>
              <a:rPr lang="en-US" dirty="0" smtClean="0"/>
              <a:t>* 3 DO on pins 5,6,7 (IN 1,2,3)</a:t>
            </a:r>
            <a:br>
              <a:rPr lang="en-US" dirty="0" smtClean="0"/>
            </a:br>
            <a:r>
              <a:rPr lang="en-US" dirty="0" smtClean="0"/>
              <a:t>* Analog in 0 is connected to a potentiometer to change the PWM duty and change</a:t>
            </a:r>
            <a:br>
              <a:rPr lang="en-US" dirty="0" smtClean="0"/>
            </a:br>
            <a:r>
              <a:rPr lang="en-US" dirty="0" smtClean="0"/>
              <a:t>* between motoring and regenerative braking.</a:t>
            </a:r>
            <a:br>
              <a:rPr lang="en-US" dirty="0" smtClean="0"/>
            </a:br>
            <a:r>
              <a:rPr lang="en-US" dirty="0" smtClean="0"/>
              <a:t>* 0-499: braking</a:t>
            </a:r>
            <a:br>
              <a:rPr lang="en-US" dirty="0" smtClean="0"/>
            </a:br>
            <a:r>
              <a:rPr lang="en-US" dirty="0" smtClean="0"/>
              <a:t>* 500-523: coasting</a:t>
            </a:r>
            <a:br>
              <a:rPr lang="en-US" dirty="0" smtClean="0"/>
            </a:br>
            <a:r>
              <a:rPr lang="en-US" dirty="0" smtClean="0"/>
              <a:t>* 524-1023: motoring</a:t>
            </a:r>
            <a:br>
              <a:rPr lang="en-US" dirty="0" smtClean="0"/>
            </a:br>
            <a:r>
              <a:rPr lang="en-US" dirty="0" smtClean="0"/>
              <a:t>* There are many lines commented out that were used for debugging by</a:t>
            </a:r>
            <a:br>
              <a:rPr lang="en-US" dirty="0" smtClean="0"/>
            </a:br>
            <a:r>
              <a:rPr lang="en-US" dirty="0" smtClean="0"/>
              <a:t>* printing various values to the serial connection. </a:t>
            </a:r>
            <a:br>
              <a:rPr lang="en-US" dirty="0" smtClean="0"/>
            </a:br>
            <a:r>
              <a:rPr lang="en-US" dirty="0" smtClean="0"/>
              <a:t>*/</a:t>
            </a:r>
            <a:br>
              <a:rPr lang="en-US" dirty="0" smtClean="0"/>
            </a:br>
            <a:r>
              <a:rPr lang="en-US" dirty="0" smtClean="0"/>
              <a:t/>
            </a:r>
            <a:br>
              <a:rPr lang="en-US" dirty="0" smtClean="0"/>
            </a:br>
            <a:r>
              <a:rPr lang="en-US" dirty="0" err="1" smtClean="0"/>
              <a:t>int</a:t>
            </a:r>
            <a:r>
              <a:rPr lang="en-US" dirty="0" smtClean="0"/>
              <a:t> HallState1; //Variables for the three hall sensors (3,2,1)</a:t>
            </a:r>
            <a:br>
              <a:rPr lang="en-US" dirty="0" smtClean="0"/>
            </a:br>
            <a:r>
              <a:rPr lang="en-US" dirty="0" err="1" smtClean="0"/>
              <a:t>int</a:t>
            </a:r>
            <a:r>
              <a:rPr lang="en-US" dirty="0" smtClean="0"/>
              <a:t> HallState2;</a:t>
            </a:r>
            <a:br>
              <a:rPr lang="en-US" dirty="0" smtClean="0"/>
            </a:br>
            <a:r>
              <a:rPr lang="en-US" dirty="0" err="1" smtClean="0"/>
              <a:t>int</a:t>
            </a:r>
            <a:r>
              <a:rPr lang="en-US" dirty="0" smtClean="0"/>
              <a:t> HallState3;</a:t>
            </a:r>
            <a:br>
              <a:rPr lang="en-US" dirty="0" smtClean="0"/>
            </a:br>
            <a:r>
              <a:rPr lang="en-US" dirty="0" err="1" smtClean="0"/>
              <a:t>int</a:t>
            </a:r>
            <a:r>
              <a:rPr lang="en-US" dirty="0" smtClean="0"/>
              <a:t> </a:t>
            </a:r>
            <a:r>
              <a:rPr lang="en-US" dirty="0" err="1" smtClean="0"/>
              <a:t>HallVal</a:t>
            </a:r>
            <a:r>
              <a:rPr lang="en-US" dirty="0" smtClean="0"/>
              <a:t> = 1; //binary value of all 3 hall sensors</a:t>
            </a:r>
            <a:br>
              <a:rPr lang="en-US" dirty="0" smtClean="0"/>
            </a:br>
            <a:r>
              <a:rPr lang="en-US" dirty="0" smtClean="0"/>
              <a:t/>
            </a:r>
            <a:br>
              <a:rPr lang="en-US" dirty="0" smtClean="0"/>
            </a:br>
            <a:r>
              <a:rPr lang="en-US" dirty="0" err="1" smtClean="0"/>
              <a:t>int</a:t>
            </a:r>
            <a:r>
              <a:rPr lang="en-US" dirty="0" smtClean="0"/>
              <a:t> </a:t>
            </a:r>
            <a:r>
              <a:rPr lang="en-US" dirty="0" err="1" smtClean="0"/>
              <a:t>mSpeed</a:t>
            </a:r>
            <a:r>
              <a:rPr lang="en-US" dirty="0" smtClean="0"/>
              <a:t> = 0; //speed level of the motor</a:t>
            </a:r>
            <a:br>
              <a:rPr lang="en-US" dirty="0" smtClean="0"/>
            </a:br>
            <a:r>
              <a:rPr lang="en-US" dirty="0" err="1" smtClean="0"/>
              <a:t>int</a:t>
            </a:r>
            <a:r>
              <a:rPr lang="en-US" dirty="0" smtClean="0"/>
              <a:t> </a:t>
            </a:r>
            <a:r>
              <a:rPr lang="en-US" dirty="0" err="1" smtClean="0"/>
              <a:t>bSpeed</a:t>
            </a:r>
            <a:r>
              <a:rPr lang="en-US" dirty="0" smtClean="0"/>
              <a:t> = 0; //braking level</a:t>
            </a:r>
            <a:br>
              <a:rPr lang="en-US" dirty="0" smtClean="0"/>
            </a:br>
            <a:r>
              <a:rPr lang="en-US" dirty="0" err="1" smtClean="0"/>
              <a:t>int</a:t>
            </a:r>
            <a:r>
              <a:rPr lang="en-US" dirty="0" smtClean="0"/>
              <a:t> throttle = 0; //this variable is used with analog in to measure the position of the throttle potentiometer</a:t>
            </a:r>
            <a:br>
              <a:rPr lang="en-US" dirty="0" smtClean="0"/>
            </a:br>
            <a:r>
              <a:rPr lang="en-US" dirty="0" smtClean="0"/>
              <a:t/>
            </a:r>
            <a:br>
              <a:rPr lang="en-US" dirty="0" smtClean="0"/>
            </a:br>
            <a:r>
              <a:rPr lang="en-US" dirty="0" smtClean="0"/>
              <a:t>void setup() {</a:t>
            </a:r>
            <a:br>
              <a:rPr lang="en-US" dirty="0" smtClean="0"/>
            </a:br>
            <a:r>
              <a:rPr lang="en-US" dirty="0" err="1" smtClean="0"/>
              <a:t>pinMode</a:t>
            </a:r>
            <a:r>
              <a:rPr lang="en-US" dirty="0" smtClean="0"/>
              <a:t>(2,INPUT); // Hall 1</a:t>
            </a:r>
            <a:br>
              <a:rPr lang="en-US" dirty="0" smtClean="0"/>
            </a:br>
            <a:r>
              <a:rPr lang="en-US" dirty="0" err="1" smtClean="0"/>
              <a:t>pinMode</a:t>
            </a:r>
            <a:r>
              <a:rPr lang="en-US" dirty="0" smtClean="0"/>
              <a:t>(3,INPUT); // Hall 2</a:t>
            </a:r>
            <a:br>
              <a:rPr lang="en-US" dirty="0" smtClean="0"/>
            </a:br>
            <a:r>
              <a:rPr lang="en-US" dirty="0" err="1" smtClean="0"/>
              <a:t>pinMode</a:t>
            </a:r>
            <a:r>
              <a:rPr lang="en-US" dirty="0" smtClean="0"/>
              <a:t>(4,INPUT); // Hall 3</a:t>
            </a:r>
            <a:br>
              <a:rPr lang="en-US" dirty="0" smtClean="0"/>
            </a:br>
            <a:r>
              <a:rPr lang="en-US" dirty="0" smtClean="0"/>
              <a:t/>
            </a:r>
            <a:br>
              <a:rPr lang="en-US" dirty="0" smtClean="0"/>
            </a:br>
            <a:r>
              <a:rPr lang="en-US" dirty="0" smtClean="0"/>
              <a:t>// Outputs for the L6234 Motor Driver</a:t>
            </a:r>
            <a:br>
              <a:rPr lang="en-US" dirty="0" smtClean="0"/>
            </a:br>
            <a:r>
              <a:rPr lang="en-US" dirty="0" err="1" smtClean="0"/>
              <a:t>pinMode</a:t>
            </a:r>
            <a:r>
              <a:rPr lang="en-US" dirty="0" smtClean="0"/>
              <a:t>(5,OUTPUT); // IN 1 </a:t>
            </a:r>
            <a:br>
              <a:rPr lang="en-US" dirty="0" smtClean="0"/>
            </a:br>
            <a:r>
              <a:rPr lang="en-US" dirty="0" err="1" smtClean="0"/>
              <a:t>pinMode</a:t>
            </a:r>
            <a:r>
              <a:rPr lang="en-US" dirty="0" smtClean="0"/>
              <a:t>(6,OUTPUT); // IN 2</a:t>
            </a:r>
            <a:br>
              <a:rPr lang="en-US" dirty="0" smtClean="0"/>
            </a:br>
            <a:r>
              <a:rPr lang="en-US" dirty="0" err="1" smtClean="0"/>
              <a:t>pinMode</a:t>
            </a:r>
            <a:r>
              <a:rPr lang="en-US" dirty="0" smtClean="0"/>
              <a:t>(7,OUTPUT); // IN 3 </a:t>
            </a:r>
            <a:br>
              <a:rPr lang="en-US" dirty="0" smtClean="0"/>
            </a:br>
            <a:r>
              <a:rPr lang="en-US" dirty="0" err="1" smtClean="0"/>
              <a:t>pinMode</a:t>
            </a:r>
            <a:r>
              <a:rPr lang="en-US" dirty="0" smtClean="0"/>
              <a:t>(9,OUTPUT); // EN 1</a:t>
            </a:r>
            <a:br>
              <a:rPr lang="en-US" dirty="0" smtClean="0"/>
            </a:br>
            <a:r>
              <a:rPr lang="en-US" dirty="0" err="1" smtClean="0"/>
              <a:t>pinMode</a:t>
            </a:r>
            <a:r>
              <a:rPr lang="en-US" dirty="0" smtClean="0"/>
              <a:t>(10,OUTPUT); // EN 2 </a:t>
            </a:r>
            <a:br>
              <a:rPr lang="en-US" dirty="0" smtClean="0"/>
            </a:br>
            <a:r>
              <a:rPr lang="en-US" dirty="0" err="1" smtClean="0"/>
              <a:t>pinMode</a:t>
            </a:r>
            <a:r>
              <a:rPr lang="en-US" dirty="0" smtClean="0"/>
              <a:t>(11,OUTPUT); // EN 3</a:t>
            </a:r>
            <a:br>
              <a:rPr lang="en-US" dirty="0" smtClean="0"/>
            </a:br>
            <a:r>
              <a:rPr lang="en-US" dirty="0" smtClean="0"/>
              <a:t/>
            </a:r>
            <a:br>
              <a:rPr lang="en-US" dirty="0" smtClean="0"/>
            </a:br>
            <a:r>
              <a:rPr lang="en-US" dirty="0" smtClean="0"/>
              <a:t/>
            </a:r>
            <a:br>
              <a:rPr lang="en-US" dirty="0" smtClean="0"/>
            </a:br>
            <a:r>
              <a:rPr lang="en-US" dirty="0" smtClean="0"/>
              <a:t>//</a:t>
            </a:r>
            <a:r>
              <a:rPr lang="en-US" dirty="0" err="1" smtClean="0"/>
              <a:t>Serial.begin</a:t>
            </a:r>
            <a:r>
              <a:rPr lang="en-US" dirty="0" smtClean="0"/>
              <a:t>(9600); //uncomment this line if you will use the serial connection</a:t>
            </a:r>
            <a:br>
              <a:rPr lang="en-US" dirty="0" smtClean="0"/>
            </a:br>
            <a:r>
              <a:rPr lang="en-US" dirty="0" smtClean="0"/>
              <a:t>// also uncomment </a:t>
            </a:r>
            <a:r>
              <a:rPr lang="en-US" dirty="0" err="1" smtClean="0"/>
              <a:t>Serial.flush</a:t>
            </a:r>
            <a:r>
              <a:rPr lang="en-US" dirty="0" smtClean="0"/>
              <a:t> command at end of program.</a:t>
            </a:r>
            <a:br>
              <a:rPr lang="en-US" dirty="0" smtClean="0"/>
            </a:br>
            <a:r>
              <a:rPr lang="en-US" dirty="0" smtClean="0"/>
              <a:t/>
            </a:r>
            <a:br>
              <a:rPr lang="en-US" dirty="0" smtClean="0"/>
            </a:br>
            <a:r>
              <a:rPr lang="en-US" dirty="0" smtClean="0"/>
              <a:t>/* Set PWM frequency on pins 9,10, and 11</a:t>
            </a:r>
            <a:br>
              <a:rPr lang="en-US" dirty="0" smtClean="0"/>
            </a:br>
            <a:r>
              <a:rPr lang="en-US" dirty="0" smtClean="0"/>
              <a:t>// this bit of code comes from </a:t>
            </a:r>
            <a:br>
              <a:rPr lang="en-US" dirty="0" smtClean="0"/>
            </a:br>
            <a:r>
              <a:rPr lang="en-US" dirty="0" smtClean="0"/>
              <a:t>http://usethearduino.blogspot.com/2008/11/changing-pwm-frequency-on-arduino.html</a:t>
            </a:r>
            <a:br>
              <a:rPr lang="en-US" dirty="0" smtClean="0"/>
            </a:br>
            <a:r>
              <a:rPr lang="en-US" dirty="0" smtClean="0"/>
              <a:t>*/ </a:t>
            </a:r>
            <a:br>
              <a:rPr lang="en-US" dirty="0" smtClean="0"/>
            </a:br>
            <a:r>
              <a:rPr lang="en-US" dirty="0" smtClean="0"/>
              <a:t>// Set PWM for pins 9,10 to 32 kHz</a:t>
            </a:r>
            <a:br>
              <a:rPr lang="en-US" dirty="0" smtClean="0"/>
            </a:br>
            <a:r>
              <a:rPr lang="en-US" dirty="0" smtClean="0"/>
              <a:t>//First clear all three </a:t>
            </a:r>
            <a:r>
              <a:rPr lang="en-US" dirty="0" err="1" smtClean="0"/>
              <a:t>prescaler</a:t>
            </a:r>
            <a:r>
              <a:rPr lang="en-US" dirty="0" smtClean="0"/>
              <a:t> bits:</a:t>
            </a:r>
            <a:br>
              <a:rPr lang="en-US" dirty="0" smtClean="0"/>
            </a:br>
            <a:r>
              <a:rPr lang="en-US" dirty="0" err="1" smtClean="0"/>
              <a:t>int</a:t>
            </a:r>
            <a:r>
              <a:rPr lang="en-US" dirty="0" smtClean="0"/>
              <a:t> </a:t>
            </a:r>
            <a:r>
              <a:rPr lang="en-US" dirty="0" err="1" smtClean="0"/>
              <a:t>prescalerVal</a:t>
            </a:r>
            <a:r>
              <a:rPr lang="en-US" dirty="0" smtClean="0"/>
              <a:t> = 0x07; //create a variable called </a:t>
            </a:r>
            <a:r>
              <a:rPr lang="en-US" dirty="0" err="1" smtClean="0"/>
              <a:t>prescalerVal</a:t>
            </a:r>
            <a:r>
              <a:rPr lang="en-US" dirty="0" smtClean="0"/>
              <a:t> and set it equal to the binary number "00000111" number "00000111" number "00000111"</a:t>
            </a:r>
            <a:br>
              <a:rPr lang="en-US" dirty="0" smtClean="0"/>
            </a:br>
            <a:r>
              <a:rPr lang="en-US" dirty="0" smtClean="0"/>
              <a:t>TCCR1B &amp;= ~</a:t>
            </a:r>
            <a:r>
              <a:rPr lang="en-US" dirty="0" err="1" smtClean="0"/>
              <a:t>prescalerVal</a:t>
            </a:r>
            <a:r>
              <a:rPr lang="en-US" dirty="0" smtClean="0"/>
              <a:t>; //AND the value in TCCR0B with binary number "11111000"</a:t>
            </a:r>
            <a:br>
              <a:rPr lang="en-US" dirty="0" smtClean="0"/>
            </a:br>
            <a:r>
              <a:rPr lang="en-US" dirty="0" smtClean="0"/>
              <a:t/>
            </a:r>
            <a:br>
              <a:rPr lang="en-US" dirty="0" smtClean="0"/>
            </a:br>
            <a:r>
              <a:rPr lang="en-US" dirty="0" smtClean="0"/>
              <a:t>//Now set the appropriate </a:t>
            </a:r>
            <a:r>
              <a:rPr lang="en-US" dirty="0" err="1" smtClean="0"/>
              <a:t>prescaler</a:t>
            </a:r>
            <a:r>
              <a:rPr lang="en-US" dirty="0" smtClean="0"/>
              <a:t> bits:</a:t>
            </a:r>
            <a:br>
              <a:rPr lang="en-US" dirty="0" smtClean="0"/>
            </a:br>
            <a:r>
              <a:rPr lang="en-US" dirty="0" err="1" smtClean="0"/>
              <a:t>int</a:t>
            </a:r>
            <a:r>
              <a:rPr lang="en-US" dirty="0" smtClean="0"/>
              <a:t> prescalerVal2 = 1; //set </a:t>
            </a:r>
            <a:r>
              <a:rPr lang="en-US" dirty="0" err="1" smtClean="0"/>
              <a:t>prescalerVal</a:t>
            </a:r>
            <a:r>
              <a:rPr lang="en-US" dirty="0" smtClean="0"/>
              <a:t> equal to binary number "00000001"</a:t>
            </a:r>
            <a:br>
              <a:rPr lang="en-US" dirty="0" smtClean="0"/>
            </a:br>
            <a:r>
              <a:rPr lang="en-US" dirty="0" smtClean="0"/>
              <a:t>TCCR1B |= prescalerVal2; //OR the value in TCCR0B with binary number "00000001"</a:t>
            </a:r>
            <a:br>
              <a:rPr lang="en-US" dirty="0" smtClean="0"/>
            </a:br>
            <a:r>
              <a:rPr lang="en-US" dirty="0" smtClean="0"/>
              <a:t/>
            </a:r>
            <a:br>
              <a:rPr lang="en-US" dirty="0" smtClean="0"/>
            </a:br>
            <a:r>
              <a:rPr lang="en-US" dirty="0" smtClean="0"/>
              <a:t>// Set PWM for pins 3,11 to 32 kHz (Only pin 11 is used in this program)</a:t>
            </a:r>
            <a:br>
              <a:rPr lang="en-US" dirty="0" smtClean="0"/>
            </a:br>
            <a:r>
              <a:rPr lang="en-US" dirty="0" smtClean="0"/>
              <a:t>//First clear all three </a:t>
            </a:r>
            <a:r>
              <a:rPr lang="en-US" dirty="0" err="1" smtClean="0"/>
              <a:t>prescaler</a:t>
            </a:r>
            <a:r>
              <a:rPr lang="en-US" dirty="0" smtClean="0"/>
              <a:t> bits:</a:t>
            </a:r>
            <a:br>
              <a:rPr lang="en-US" dirty="0" smtClean="0"/>
            </a:br>
            <a:r>
              <a:rPr lang="en-US" dirty="0" smtClean="0"/>
              <a:t>TCCR2B &amp;= ~</a:t>
            </a:r>
            <a:r>
              <a:rPr lang="en-US" dirty="0" err="1" smtClean="0"/>
              <a:t>prescalerVal</a:t>
            </a:r>
            <a:r>
              <a:rPr lang="en-US" dirty="0" smtClean="0"/>
              <a:t>; //AND the value in TCCR0B with binary number "11111000"</a:t>
            </a:r>
            <a:br>
              <a:rPr lang="en-US" dirty="0" smtClean="0"/>
            </a:br>
            <a:r>
              <a:rPr lang="en-US" dirty="0" smtClean="0"/>
              <a:t/>
            </a:r>
            <a:br>
              <a:rPr lang="en-US" dirty="0" smtClean="0"/>
            </a:br>
            <a:r>
              <a:rPr lang="en-US" dirty="0" smtClean="0"/>
              <a:t>//Now set the appropriate </a:t>
            </a:r>
            <a:r>
              <a:rPr lang="en-US" dirty="0" err="1" smtClean="0"/>
              <a:t>prescaler</a:t>
            </a:r>
            <a:r>
              <a:rPr lang="en-US" dirty="0" smtClean="0"/>
              <a:t> bits:</a:t>
            </a:r>
            <a:br>
              <a:rPr lang="en-US" dirty="0" smtClean="0"/>
            </a:br>
            <a:r>
              <a:rPr lang="en-US" dirty="0" smtClean="0"/>
              <a:t/>
            </a:r>
            <a:br>
              <a:rPr lang="en-US" dirty="0" smtClean="0"/>
            </a:br>
            <a:r>
              <a:rPr lang="en-US" dirty="0" smtClean="0"/>
              <a:t>TCCR2B |= prescalerVal2; //OR the value in TCCR0B with binary number "00000001"//First clear all three </a:t>
            </a:r>
            <a:r>
              <a:rPr lang="en-US" dirty="0" err="1" smtClean="0"/>
              <a:t>prescaler</a:t>
            </a:r>
            <a:r>
              <a:rPr lang="en-US" dirty="0" smtClean="0"/>
              <a:t> bits:</a:t>
            </a:r>
            <a:br>
              <a:rPr lang="en-US" dirty="0" smtClean="0"/>
            </a:br>
            <a:r>
              <a:rPr lang="en-US" dirty="0" smtClean="0"/>
              <a:t/>
            </a:r>
            <a:br>
              <a:rPr lang="en-US" dirty="0" smtClean="0"/>
            </a:br>
            <a:r>
              <a:rPr lang="en-US" dirty="0" smtClean="0"/>
              <a:t>}</a:t>
            </a:r>
            <a:br>
              <a:rPr lang="en-US" dirty="0" smtClean="0"/>
            </a:br>
            <a:r>
              <a:rPr lang="en-US" dirty="0" smtClean="0"/>
              <a:t>//MAIN LOOP OF THE PRGROM</a:t>
            </a:r>
            <a:br>
              <a:rPr lang="en-US" dirty="0" smtClean="0"/>
            </a:br>
            <a:r>
              <a:rPr lang="en-US" dirty="0" smtClean="0"/>
              <a:t>void loop(){</a:t>
            </a:r>
            <a:br>
              <a:rPr lang="en-US" dirty="0" smtClean="0"/>
            </a:br>
            <a:r>
              <a:rPr lang="en-US" dirty="0" smtClean="0"/>
              <a:t/>
            </a:r>
            <a:br>
              <a:rPr lang="en-US" dirty="0" smtClean="0"/>
            </a:br>
            <a:r>
              <a:rPr lang="en-US" dirty="0" smtClean="0"/>
              <a:t>//time = </a:t>
            </a:r>
            <a:r>
              <a:rPr lang="en-US" dirty="0" err="1" smtClean="0"/>
              <a:t>millis</a:t>
            </a:r>
            <a:r>
              <a:rPr lang="en-US" dirty="0" smtClean="0"/>
              <a:t>();</a:t>
            </a:r>
            <a:br>
              <a:rPr lang="en-US" dirty="0" smtClean="0"/>
            </a:br>
            <a:r>
              <a:rPr lang="en-US" dirty="0" smtClean="0"/>
              <a:t>//prints time since program started</a:t>
            </a:r>
            <a:br>
              <a:rPr lang="en-US" dirty="0" smtClean="0"/>
            </a:br>
            <a:r>
              <a:rPr lang="en-US" dirty="0" smtClean="0"/>
              <a:t>//</a:t>
            </a:r>
            <a:r>
              <a:rPr lang="en-US" dirty="0" err="1" smtClean="0"/>
              <a:t>Serial.println</a:t>
            </a:r>
            <a:r>
              <a:rPr lang="en-US" dirty="0" smtClean="0"/>
              <a:t>(time);</a:t>
            </a:r>
            <a:br>
              <a:rPr lang="en-US" dirty="0" smtClean="0"/>
            </a:br>
            <a:r>
              <a:rPr lang="en-US" dirty="0" smtClean="0"/>
              <a:t>//</a:t>
            </a:r>
            <a:r>
              <a:rPr lang="en-US" dirty="0" err="1" smtClean="0"/>
              <a:t>Serial.print</a:t>
            </a:r>
            <a:r>
              <a:rPr lang="en-US" dirty="0" smtClean="0"/>
              <a:t>("\n");</a:t>
            </a:r>
            <a:br>
              <a:rPr lang="en-US" dirty="0" smtClean="0"/>
            </a:br>
            <a:r>
              <a:rPr lang="en-US" dirty="0" smtClean="0"/>
              <a:t/>
            </a:r>
            <a:br>
              <a:rPr lang="en-US" dirty="0" smtClean="0"/>
            </a:br>
            <a:r>
              <a:rPr lang="en-US" dirty="0" smtClean="0"/>
              <a:t>throttle = </a:t>
            </a:r>
            <a:r>
              <a:rPr lang="en-US" dirty="0" err="1" smtClean="0"/>
              <a:t>analogRead</a:t>
            </a:r>
            <a:r>
              <a:rPr lang="en-US" dirty="0" smtClean="0"/>
              <a:t>(0); //value of the throttle potentiometer</a:t>
            </a:r>
            <a:br>
              <a:rPr lang="en-US" dirty="0" smtClean="0"/>
            </a:br>
            <a:r>
              <a:rPr lang="en-US" dirty="0" err="1" smtClean="0"/>
              <a:t>mSpeed</a:t>
            </a:r>
            <a:r>
              <a:rPr lang="en-US" dirty="0" smtClean="0"/>
              <a:t> = map(throttle, 512, 1023, 0, 255); //motoring is mapped to the top half of potentiometer</a:t>
            </a:r>
            <a:br>
              <a:rPr lang="en-US" dirty="0" smtClean="0"/>
            </a:br>
            <a:r>
              <a:rPr lang="en-US" dirty="0" err="1" smtClean="0"/>
              <a:t>bSpeed</a:t>
            </a:r>
            <a:r>
              <a:rPr lang="en-US" dirty="0" smtClean="0"/>
              <a:t> = map(throttle, 0, 511, 255, 0); // regenerative braking on bottom half of pot</a:t>
            </a:r>
            <a:br>
              <a:rPr lang="en-US" dirty="0" smtClean="0"/>
            </a:br>
            <a:r>
              <a:rPr lang="en-US" dirty="0" smtClean="0"/>
              <a:t>//</a:t>
            </a:r>
            <a:r>
              <a:rPr lang="en-US" dirty="0" err="1" smtClean="0"/>
              <a:t>mSpeed</a:t>
            </a:r>
            <a:r>
              <a:rPr lang="en-US" dirty="0" smtClean="0"/>
              <a:t> = 100; //used for debugging</a:t>
            </a:r>
            <a:br>
              <a:rPr lang="en-US" dirty="0" smtClean="0"/>
            </a:br>
            <a:r>
              <a:rPr lang="en-US" dirty="0" smtClean="0"/>
              <a:t/>
            </a:r>
            <a:br>
              <a:rPr lang="en-US" dirty="0" smtClean="0"/>
            </a:br>
            <a:r>
              <a:rPr lang="en-US" dirty="0" smtClean="0"/>
              <a:t>HallState1 = </a:t>
            </a:r>
            <a:r>
              <a:rPr lang="en-US" dirty="0" err="1" smtClean="0"/>
              <a:t>digitalRead</a:t>
            </a:r>
            <a:r>
              <a:rPr lang="en-US" dirty="0" smtClean="0"/>
              <a:t>(2); // read input value from Hall 1</a:t>
            </a:r>
            <a:br>
              <a:rPr lang="en-US" dirty="0" smtClean="0"/>
            </a:br>
            <a:r>
              <a:rPr lang="en-US" dirty="0" smtClean="0"/>
              <a:t>HallState2 = </a:t>
            </a:r>
            <a:r>
              <a:rPr lang="en-US" dirty="0" err="1" smtClean="0"/>
              <a:t>digitalRead</a:t>
            </a:r>
            <a:r>
              <a:rPr lang="en-US" dirty="0" smtClean="0"/>
              <a:t>(3); // read input value from Hall 2</a:t>
            </a:r>
            <a:br>
              <a:rPr lang="en-US" dirty="0" smtClean="0"/>
            </a:br>
            <a:r>
              <a:rPr lang="en-US" dirty="0" smtClean="0"/>
              <a:t>HallState3 = </a:t>
            </a:r>
            <a:r>
              <a:rPr lang="en-US" dirty="0" err="1" smtClean="0"/>
              <a:t>digitalRead</a:t>
            </a:r>
            <a:r>
              <a:rPr lang="en-US" dirty="0" smtClean="0"/>
              <a:t>(4); // read input value from Hall 3</a:t>
            </a:r>
            <a:br>
              <a:rPr lang="en-US" dirty="0" smtClean="0"/>
            </a:br>
            <a:r>
              <a:rPr lang="en-US" dirty="0" smtClean="0"/>
              <a:t>//</a:t>
            </a:r>
            <a:r>
              <a:rPr lang="en-US" dirty="0" err="1" smtClean="0"/>
              <a:t>digitalWrite</a:t>
            </a:r>
            <a:r>
              <a:rPr lang="en-US" dirty="0" smtClean="0"/>
              <a:t>(8, HallState1); // LEDs turned on when corresponding sensor is high - originally used for debugging</a:t>
            </a:r>
            <a:br>
              <a:rPr lang="en-US" dirty="0" smtClean="0"/>
            </a:br>
            <a:r>
              <a:rPr lang="en-US" dirty="0" smtClean="0"/>
              <a:t>//</a:t>
            </a:r>
            <a:r>
              <a:rPr lang="en-US" dirty="0" err="1" smtClean="0"/>
              <a:t>digitalWrite</a:t>
            </a:r>
            <a:r>
              <a:rPr lang="en-US" dirty="0" smtClean="0"/>
              <a:t>(9, HallState2);</a:t>
            </a:r>
            <a:br>
              <a:rPr lang="en-US" dirty="0" smtClean="0"/>
            </a:br>
            <a:r>
              <a:rPr lang="en-US" dirty="0" smtClean="0"/>
              <a:t>//</a:t>
            </a:r>
            <a:r>
              <a:rPr lang="en-US" dirty="0" err="1" smtClean="0"/>
              <a:t>digitalWrite</a:t>
            </a:r>
            <a:r>
              <a:rPr lang="en-US" dirty="0" smtClean="0"/>
              <a:t>(10, HallState3);</a:t>
            </a:r>
            <a:br>
              <a:rPr lang="en-US" dirty="0" smtClean="0"/>
            </a:br>
            <a:r>
              <a:rPr lang="en-US" dirty="0" smtClean="0"/>
              <a:t/>
            </a:r>
            <a:br>
              <a:rPr lang="en-US" dirty="0" smtClean="0"/>
            </a:br>
            <a:r>
              <a:rPr lang="en-US" dirty="0" err="1" smtClean="0"/>
              <a:t>HallVal</a:t>
            </a:r>
            <a:r>
              <a:rPr lang="en-US" dirty="0" smtClean="0"/>
              <a:t> = (HallState1) + (2*HallState2) + (4*HallState3); //Computes the binary value of the 3 Hall sensors</a:t>
            </a:r>
            <a:br>
              <a:rPr lang="en-US" dirty="0" smtClean="0"/>
            </a:br>
            <a:r>
              <a:rPr lang="en-US" dirty="0" smtClean="0"/>
              <a:t/>
            </a:r>
            <a:br>
              <a:rPr lang="en-US" dirty="0" smtClean="0"/>
            </a:br>
            <a:r>
              <a:rPr lang="en-US" dirty="0" smtClean="0"/>
              <a:t>/*</a:t>
            </a:r>
            <a:r>
              <a:rPr lang="en-US" dirty="0" err="1" smtClean="0"/>
              <a:t>Serial.print</a:t>
            </a:r>
            <a:r>
              <a:rPr lang="en-US" dirty="0" smtClean="0"/>
              <a:t>("H 1: "); // used for debugging</a:t>
            </a:r>
            <a:br>
              <a:rPr lang="en-US" dirty="0" smtClean="0"/>
            </a:br>
            <a:r>
              <a:rPr lang="en-US" dirty="0" err="1" smtClean="0"/>
              <a:t>Serial.println</a:t>
            </a:r>
            <a:r>
              <a:rPr lang="en-US" dirty="0" smtClean="0"/>
              <a:t>(HallState1);</a:t>
            </a:r>
            <a:br>
              <a:rPr lang="en-US" dirty="0" smtClean="0"/>
            </a:br>
            <a:r>
              <a:rPr lang="en-US" dirty="0" err="1" smtClean="0"/>
              <a:t>Serial.print</a:t>
            </a:r>
            <a:r>
              <a:rPr lang="en-US" dirty="0" smtClean="0"/>
              <a:t>("H 2: ");</a:t>
            </a:r>
            <a:br>
              <a:rPr lang="en-US" dirty="0" smtClean="0"/>
            </a:br>
            <a:r>
              <a:rPr lang="en-US" dirty="0" err="1" smtClean="0"/>
              <a:t>Serial.println</a:t>
            </a:r>
            <a:r>
              <a:rPr lang="en-US" dirty="0" smtClean="0"/>
              <a:t>(HallState2);</a:t>
            </a:r>
            <a:br>
              <a:rPr lang="en-US" dirty="0" smtClean="0"/>
            </a:br>
            <a:r>
              <a:rPr lang="en-US" dirty="0" err="1" smtClean="0"/>
              <a:t>Serial.print</a:t>
            </a:r>
            <a:r>
              <a:rPr lang="en-US" dirty="0" smtClean="0"/>
              <a:t>("H 3: ");</a:t>
            </a:r>
            <a:br>
              <a:rPr lang="en-US" dirty="0" smtClean="0"/>
            </a:br>
            <a:r>
              <a:rPr lang="en-US" dirty="0" err="1" smtClean="0"/>
              <a:t>Serial.println</a:t>
            </a:r>
            <a:r>
              <a:rPr lang="en-US" dirty="0" smtClean="0"/>
              <a:t>(HallState3);</a:t>
            </a:r>
            <a:br>
              <a:rPr lang="en-US" dirty="0" smtClean="0"/>
            </a:br>
            <a:r>
              <a:rPr lang="en-US" dirty="0" err="1" smtClean="0"/>
              <a:t>Serial.println</a:t>
            </a:r>
            <a:r>
              <a:rPr lang="en-US" dirty="0" smtClean="0"/>
              <a:t>(" ");</a:t>
            </a:r>
            <a:br>
              <a:rPr lang="en-US" dirty="0" smtClean="0"/>
            </a:br>
            <a:r>
              <a:rPr lang="en-US" dirty="0" smtClean="0"/>
              <a:t>*/</a:t>
            </a:r>
            <a:br>
              <a:rPr lang="en-US" dirty="0" smtClean="0"/>
            </a:br>
            <a:r>
              <a:rPr lang="en-US" dirty="0" smtClean="0"/>
              <a:t/>
            </a:r>
            <a:br>
              <a:rPr lang="en-US" dirty="0" smtClean="0"/>
            </a:br>
            <a:r>
              <a:rPr lang="en-US" dirty="0" smtClean="0"/>
              <a:t>//</a:t>
            </a:r>
            <a:r>
              <a:rPr lang="en-US" dirty="0" err="1" smtClean="0"/>
              <a:t>Serial.println</a:t>
            </a:r>
            <a:r>
              <a:rPr lang="en-US" dirty="0" smtClean="0"/>
              <a:t>(</a:t>
            </a:r>
            <a:r>
              <a:rPr lang="en-US" dirty="0" err="1" smtClean="0"/>
              <a:t>mSpeed</a:t>
            </a:r>
            <a:r>
              <a:rPr lang="en-US" dirty="0" smtClean="0"/>
              <a:t>); </a:t>
            </a:r>
            <a:br>
              <a:rPr lang="en-US" dirty="0" smtClean="0"/>
            </a:br>
            <a:r>
              <a:rPr lang="en-US" dirty="0" smtClean="0"/>
              <a:t>//</a:t>
            </a:r>
            <a:r>
              <a:rPr lang="en-US" dirty="0" err="1" smtClean="0"/>
              <a:t>Serial.println</a:t>
            </a:r>
            <a:r>
              <a:rPr lang="en-US" dirty="0" smtClean="0"/>
              <a:t>(</a:t>
            </a:r>
            <a:r>
              <a:rPr lang="en-US" dirty="0" err="1" smtClean="0"/>
              <a:t>HallVal</a:t>
            </a:r>
            <a:r>
              <a:rPr lang="en-US" dirty="0" smtClean="0"/>
              <a:t>); </a:t>
            </a:r>
            <a:br>
              <a:rPr lang="en-US" dirty="0" smtClean="0"/>
            </a:br>
            <a:r>
              <a:rPr lang="en-US" dirty="0" smtClean="0"/>
              <a:t>//</a:t>
            </a:r>
            <a:r>
              <a:rPr lang="en-US" dirty="0" err="1" smtClean="0"/>
              <a:t>Serial.print</a:t>
            </a:r>
            <a:r>
              <a:rPr lang="en-US" dirty="0" smtClean="0"/>
              <a:t>("\n"); </a:t>
            </a:r>
            <a:br>
              <a:rPr lang="en-US" dirty="0" smtClean="0"/>
            </a:br>
            <a:r>
              <a:rPr lang="en-US" dirty="0" smtClean="0"/>
              <a:t/>
            </a:r>
            <a:br>
              <a:rPr lang="en-US" dirty="0" smtClean="0"/>
            </a:br>
            <a:r>
              <a:rPr lang="en-US" dirty="0" smtClean="0"/>
              <a:t>// Monitor transistor outputs </a:t>
            </a:r>
            <a:br>
              <a:rPr lang="en-US" dirty="0" smtClean="0"/>
            </a:br>
            <a:r>
              <a:rPr lang="en-US" dirty="0" smtClean="0"/>
              <a:t>//delay(1000); </a:t>
            </a:r>
            <a:br>
              <a:rPr lang="en-US" dirty="0" smtClean="0"/>
            </a:br>
            <a:r>
              <a:rPr lang="en-US" dirty="0" smtClean="0"/>
              <a:t>/*T1 = </a:t>
            </a:r>
            <a:r>
              <a:rPr lang="en-US" dirty="0" err="1" smtClean="0"/>
              <a:t>digitalRead</a:t>
            </a:r>
            <a:r>
              <a:rPr lang="en-US" dirty="0" smtClean="0"/>
              <a:t>(2);</a:t>
            </a:r>
            <a:br>
              <a:rPr lang="en-US" dirty="0" smtClean="0"/>
            </a:br>
            <a:r>
              <a:rPr lang="en-US" dirty="0" smtClean="0"/>
              <a:t>//T1 = ~T1;</a:t>
            </a:r>
            <a:br>
              <a:rPr lang="en-US" dirty="0" smtClean="0"/>
            </a:br>
            <a:r>
              <a:rPr lang="en-US" dirty="0" smtClean="0"/>
              <a:t>T2 = </a:t>
            </a:r>
            <a:r>
              <a:rPr lang="en-US" dirty="0" err="1" smtClean="0"/>
              <a:t>digitalRead</a:t>
            </a:r>
            <a:r>
              <a:rPr lang="en-US" dirty="0" smtClean="0"/>
              <a:t>(4);</a:t>
            </a:r>
            <a:br>
              <a:rPr lang="en-US" dirty="0" smtClean="0"/>
            </a:br>
            <a:r>
              <a:rPr lang="en-US" dirty="0" smtClean="0"/>
              <a:t>//T2 = ~T2;</a:t>
            </a:r>
            <a:br>
              <a:rPr lang="en-US" dirty="0" smtClean="0"/>
            </a:br>
            <a:r>
              <a:rPr lang="en-US" dirty="0" smtClean="0"/>
              <a:t>T3 = </a:t>
            </a:r>
            <a:r>
              <a:rPr lang="en-US" dirty="0" err="1" smtClean="0"/>
              <a:t>digitalRead</a:t>
            </a:r>
            <a:r>
              <a:rPr lang="en-US" dirty="0" smtClean="0"/>
              <a:t>(5);</a:t>
            </a:r>
            <a:br>
              <a:rPr lang="en-US" dirty="0" smtClean="0"/>
            </a:br>
            <a:r>
              <a:rPr lang="en-US" dirty="0" smtClean="0"/>
              <a:t>//T3 = ~T3;</a:t>
            </a:r>
            <a:br>
              <a:rPr lang="en-US" dirty="0" smtClean="0"/>
            </a:br>
            <a:r>
              <a:rPr lang="en-US" dirty="0" err="1" smtClean="0"/>
              <a:t>Serial.print</a:t>
            </a:r>
            <a:r>
              <a:rPr lang="en-US" dirty="0" smtClean="0"/>
              <a:t>(T1);</a:t>
            </a:r>
            <a:br>
              <a:rPr lang="en-US" dirty="0" smtClean="0"/>
            </a:br>
            <a:r>
              <a:rPr lang="en-US" dirty="0" err="1" smtClean="0"/>
              <a:t>Serial.print</a:t>
            </a:r>
            <a:r>
              <a:rPr lang="en-US" dirty="0" smtClean="0"/>
              <a:t>("\t");</a:t>
            </a:r>
            <a:br>
              <a:rPr lang="en-US" dirty="0" smtClean="0"/>
            </a:br>
            <a:r>
              <a:rPr lang="en-US" dirty="0" err="1" smtClean="0"/>
              <a:t>Serial.print</a:t>
            </a:r>
            <a:r>
              <a:rPr lang="en-US" dirty="0" smtClean="0"/>
              <a:t>(T2);</a:t>
            </a:r>
            <a:br>
              <a:rPr lang="en-US" dirty="0" smtClean="0"/>
            </a:br>
            <a:r>
              <a:rPr lang="en-US" dirty="0" err="1" smtClean="0"/>
              <a:t>Serial.print</a:t>
            </a:r>
            <a:r>
              <a:rPr lang="en-US" dirty="0" smtClean="0"/>
              <a:t>("\t");</a:t>
            </a:r>
            <a:br>
              <a:rPr lang="en-US" dirty="0" smtClean="0"/>
            </a:br>
            <a:r>
              <a:rPr lang="en-US" dirty="0" err="1" smtClean="0"/>
              <a:t>Serial.print</a:t>
            </a:r>
            <a:r>
              <a:rPr lang="en-US" dirty="0" smtClean="0"/>
              <a:t>(T3);</a:t>
            </a:r>
            <a:br>
              <a:rPr lang="en-US" dirty="0" smtClean="0"/>
            </a:br>
            <a:r>
              <a:rPr lang="en-US" dirty="0" err="1" smtClean="0"/>
              <a:t>Serial.print</a:t>
            </a:r>
            <a:r>
              <a:rPr lang="en-US" dirty="0" smtClean="0"/>
              <a:t>("\n");</a:t>
            </a:r>
            <a:br>
              <a:rPr lang="en-US" dirty="0" smtClean="0"/>
            </a:br>
            <a:r>
              <a:rPr lang="en-US" dirty="0" err="1" smtClean="0"/>
              <a:t>Serial.print</a:t>
            </a:r>
            <a:r>
              <a:rPr lang="en-US" dirty="0" smtClean="0"/>
              <a:t>("\n");</a:t>
            </a:r>
            <a:br>
              <a:rPr lang="en-US" dirty="0" smtClean="0"/>
            </a:br>
            <a:r>
              <a:rPr lang="en-US" dirty="0" err="1" smtClean="0"/>
              <a:t>Serial.print</a:t>
            </a:r>
            <a:r>
              <a:rPr lang="en-US" dirty="0" smtClean="0"/>
              <a:t>(</a:t>
            </a:r>
            <a:r>
              <a:rPr lang="en-US" dirty="0" err="1" smtClean="0"/>
              <a:t>digitalRead</a:t>
            </a:r>
            <a:r>
              <a:rPr lang="en-US" dirty="0" smtClean="0"/>
              <a:t>(3));</a:t>
            </a:r>
            <a:br>
              <a:rPr lang="en-US" dirty="0" smtClean="0"/>
            </a:br>
            <a:r>
              <a:rPr lang="en-US" dirty="0" err="1" smtClean="0"/>
              <a:t>Serial.print</a:t>
            </a:r>
            <a:r>
              <a:rPr lang="en-US" dirty="0" smtClean="0"/>
              <a:t>("\t");</a:t>
            </a:r>
            <a:br>
              <a:rPr lang="en-US" dirty="0" smtClean="0"/>
            </a:br>
            <a:r>
              <a:rPr lang="en-US" dirty="0" err="1" smtClean="0"/>
              <a:t>Serial.print</a:t>
            </a:r>
            <a:r>
              <a:rPr lang="en-US" dirty="0" smtClean="0"/>
              <a:t>(</a:t>
            </a:r>
            <a:r>
              <a:rPr lang="en-US" dirty="0" err="1" smtClean="0"/>
              <a:t>digitalRead</a:t>
            </a:r>
            <a:r>
              <a:rPr lang="en-US" dirty="0" smtClean="0"/>
              <a:t>(9));</a:t>
            </a:r>
            <a:br>
              <a:rPr lang="en-US" dirty="0" smtClean="0"/>
            </a:br>
            <a:r>
              <a:rPr lang="en-US" dirty="0" err="1" smtClean="0"/>
              <a:t>Serial.print</a:t>
            </a:r>
            <a:r>
              <a:rPr lang="en-US" dirty="0" smtClean="0"/>
              <a:t>("\t");</a:t>
            </a:r>
            <a:br>
              <a:rPr lang="en-US" dirty="0" smtClean="0"/>
            </a:br>
            <a:r>
              <a:rPr lang="en-US" dirty="0" err="1" smtClean="0"/>
              <a:t>Serial.println</a:t>
            </a:r>
            <a:r>
              <a:rPr lang="en-US" dirty="0" smtClean="0"/>
              <a:t>(</a:t>
            </a:r>
            <a:r>
              <a:rPr lang="en-US" dirty="0" err="1" smtClean="0"/>
              <a:t>digitalRead</a:t>
            </a:r>
            <a:r>
              <a:rPr lang="en-US" dirty="0" smtClean="0"/>
              <a:t>(10));</a:t>
            </a:r>
            <a:br>
              <a:rPr lang="en-US" dirty="0" smtClean="0"/>
            </a:br>
            <a:r>
              <a:rPr lang="en-US" dirty="0" err="1" smtClean="0"/>
              <a:t>Serial.print</a:t>
            </a:r>
            <a:r>
              <a:rPr lang="en-US" dirty="0" smtClean="0"/>
              <a:t>("\n");</a:t>
            </a:r>
            <a:br>
              <a:rPr lang="en-US" dirty="0" smtClean="0"/>
            </a:br>
            <a:r>
              <a:rPr lang="en-US" dirty="0" err="1" smtClean="0"/>
              <a:t>Serial.print</a:t>
            </a:r>
            <a:r>
              <a:rPr lang="en-US" dirty="0" smtClean="0"/>
              <a:t>("\n");</a:t>
            </a:r>
            <a:br>
              <a:rPr lang="en-US" dirty="0" smtClean="0"/>
            </a:br>
            <a:r>
              <a:rPr lang="en-US" dirty="0" smtClean="0"/>
              <a:t>//delay(500);</a:t>
            </a:r>
            <a:br>
              <a:rPr lang="en-US" dirty="0" smtClean="0"/>
            </a:br>
            <a:r>
              <a:rPr lang="en-US" dirty="0" smtClean="0"/>
              <a:t>*/</a:t>
            </a:r>
            <a:br>
              <a:rPr lang="en-US" dirty="0" smtClean="0"/>
            </a:br>
            <a:r>
              <a:rPr lang="en-US" dirty="0" smtClean="0"/>
              <a:t/>
            </a:r>
            <a:br>
              <a:rPr lang="en-US" dirty="0" smtClean="0"/>
            </a:br>
            <a:r>
              <a:rPr lang="en-US" dirty="0" smtClean="0"/>
              <a:t>// Commutation for Motoring</a:t>
            </a:r>
            <a:br>
              <a:rPr lang="en-US" dirty="0" smtClean="0"/>
            </a:br>
            <a:r>
              <a:rPr lang="en-US" dirty="0" smtClean="0"/>
              <a:t>// Each binary number has a case that corresponds to different transistors being turned on</a:t>
            </a:r>
            <a:br>
              <a:rPr lang="en-US" dirty="0" smtClean="0"/>
            </a:br>
            <a:r>
              <a:rPr lang="en-US" dirty="0" smtClean="0"/>
              <a:t>// Bit Math is used to change the values of the output</a:t>
            </a:r>
            <a:br>
              <a:rPr lang="en-US" dirty="0" smtClean="0"/>
            </a:br>
            <a:r>
              <a:rPr lang="en-US" dirty="0" smtClean="0"/>
              <a:t>// For tutorial on </a:t>
            </a:r>
            <a:r>
              <a:rPr lang="en-US" dirty="0" err="1" smtClean="0"/>
              <a:t>bitmath</a:t>
            </a:r>
            <a:r>
              <a:rPr lang="en-US" dirty="0" smtClean="0"/>
              <a:t> with the </a:t>
            </a:r>
            <a:r>
              <a:rPr lang="en-US" dirty="0" err="1" smtClean="0"/>
              <a:t>Arduino</a:t>
            </a:r>
            <a:r>
              <a:rPr lang="en-US" dirty="0" smtClean="0"/>
              <a:t>: http://www.arduino.cc/playground/Code/BitMath</a:t>
            </a:r>
            <a:br>
              <a:rPr lang="en-US" dirty="0" smtClean="0"/>
            </a:br>
            <a:r>
              <a:rPr lang="en-US" dirty="0" smtClean="0"/>
              <a:t>// PORTD contains the outputs for the IN pins on the L6234 driver</a:t>
            </a:r>
            <a:br>
              <a:rPr lang="en-US" dirty="0" smtClean="0"/>
            </a:br>
            <a:r>
              <a:rPr lang="en-US" dirty="0" smtClean="0"/>
              <a:t>// that determine whether the upper or lower transistor of each phase is used</a:t>
            </a:r>
            <a:br>
              <a:rPr lang="en-US" dirty="0" smtClean="0"/>
            </a:br>
            <a:r>
              <a:rPr lang="en-US" dirty="0" smtClean="0"/>
              <a:t>// The outputs for the EN pins are controlled by the </a:t>
            </a:r>
            <a:r>
              <a:rPr lang="en-US" dirty="0" err="1" smtClean="0"/>
              <a:t>Arduino</a:t>
            </a:r>
            <a:r>
              <a:rPr lang="en-US" dirty="0" smtClean="0"/>
              <a:t> command </a:t>
            </a:r>
            <a:r>
              <a:rPr lang="en-US" dirty="0" err="1" smtClean="0"/>
              <a:t>analogWrite</a:t>
            </a:r>
            <a:r>
              <a:rPr lang="en-US" dirty="0" smtClean="0"/>
              <a:t>, which</a:t>
            </a:r>
            <a:br>
              <a:rPr lang="en-US" dirty="0" smtClean="0"/>
            </a:br>
            <a:r>
              <a:rPr lang="en-US" dirty="0" smtClean="0"/>
              <a:t>// sets the duty of the PWM (0 = OFF, 255 = ON or throttle value that is controlled by the potentiometer).</a:t>
            </a:r>
            <a:br>
              <a:rPr lang="en-US" dirty="0" smtClean="0"/>
            </a:br>
            <a:r>
              <a:rPr lang="en-US" dirty="0" smtClean="0"/>
              <a:t/>
            </a:r>
            <a:br>
              <a:rPr lang="en-US" dirty="0" smtClean="0"/>
            </a:br>
            <a:r>
              <a:rPr lang="en-US" dirty="0" smtClean="0"/>
              <a:t>if (throttle &gt; 511){</a:t>
            </a:r>
            <a:br>
              <a:rPr lang="en-US" dirty="0" smtClean="0"/>
            </a:br>
            <a:r>
              <a:rPr lang="en-US" dirty="0" smtClean="0"/>
              <a:t>switch (</a:t>
            </a:r>
            <a:r>
              <a:rPr lang="en-US" dirty="0" err="1" smtClean="0"/>
              <a:t>HallVal</a:t>
            </a:r>
            <a:r>
              <a:rPr lang="en-US" dirty="0" smtClean="0"/>
              <a:t>) </a:t>
            </a:r>
            <a:br>
              <a:rPr lang="en-US" dirty="0" smtClean="0"/>
            </a:br>
            <a:r>
              <a:rPr lang="en-US" dirty="0" smtClean="0"/>
              <a:t>{</a:t>
            </a:r>
            <a:br>
              <a:rPr lang="en-US" dirty="0" smtClean="0"/>
            </a:br>
            <a:r>
              <a:rPr lang="en-US" dirty="0" smtClean="0"/>
              <a:t>case 3:</a:t>
            </a:r>
            <a:br>
              <a:rPr lang="en-US" dirty="0" smtClean="0"/>
            </a:br>
            <a:r>
              <a:rPr lang="en-US" dirty="0" smtClean="0"/>
              <a:t>//PORTD = B011xxx00; // Desired Output for pins 0-7 xxx refers to the Hall inputs, which should not be changed</a:t>
            </a:r>
            <a:br>
              <a:rPr lang="en-US" dirty="0" smtClean="0"/>
            </a:br>
            <a:r>
              <a:rPr lang="en-US" dirty="0" smtClean="0"/>
              <a:t>PORTD &amp;= B00011111;</a:t>
            </a:r>
            <a:br>
              <a:rPr lang="en-US" dirty="0" smtClean="0"/>
            </a:br>
            <a:r>
              <a:rPr lang="en-US" dirty="0" smtClean="0"/>
              <a:t>PORTD |= B01100000; // </a:t>
            </a:r>
            <a:br>
              <a:rPr lang="en-US" dirty="0" smtClean="0"/>
            </a:br>
            <a:r>
              <a:rPr lang="en-US" dirty="0" smtClean="0"/>
              <a:t/>
            </a:r>
            <a:br>
              <a:rPr lang="en-US" dirty="0" smtClean="0"/>
            </a:br>
            <a:r>
              <a:rPr lang="en-US" dirty="0" err="1" smtClean="0"/>
              <a:t>analogWrite</a:t>
            </a:r>
            <a:r>
              <a:rPr lang="en-US" dirty="0" smtClean="0"/>
              <a:t>(9,mSpeed); // PWM on Phase A (High side transistor)</a:t>
            </a:r>
            <a:br>
              <a:rPr lang="en-US" dirty="0" smtClean="0"/>
            </a:br>
            <a:r>
              <a:rPr lang="en-US" dirty="0" err="1" smtClean="0"/>
              <a:t>analogWrite</a:t>
            </a:r>
            <a:r>
              <a:rPr lang="en-US" dirty="0" smtClean="0"/>
              <a:t>(10,0); // Phase B off (duty = 0)</a:t>
            </a:r>
            <a:br>
              <a:rPr lang="en-US" dirty="0" smtClean="0"/>
            </a:br>
            <a:r>
              <a:rPr lang="en-US" dirty="0" err="1" smtClean="0"/>
              <a:t>analogWrite</a:t>
            </a:r>
            <a:r>
              <a:rPr lang="en-US" dirty="0" smtClean="0"/>
              <a:t>(11,255); // Phase C on - duty = 100% (Low side transistor)</a:t>
            </a:r>
            <a:br>
              <a:rPr lang="en-US" dirty="0" smtClean="0"/>
            </a:br>
            <a:r>
              <a:rPr lang="en-US" dirty="0" smtClean="0"/>
              <a:t>break;</a:t>
            </a:r>
            <a:br>
              <a:rPr lang="en-US" dirty="0" smtClean="0"/>
            </a:br>
            <a:r>
              <a:rPr lang="en-US" dirty="0" smtClean="0"/>
              <a:t>case 1:</a:t>
            </a:r>
            <a:br>
              <a:rPr lang="en-US" dirty="0" smtClean="0"/>
            </a:br>
            <a:r>
              <a:rPr lang="en-US" dirty="0" smtClean="0"/>
              <a:t>//PORTD = B001xxx00; // Desired Output for pins 0-7</a:t>
            </a:r>
            <a:br>
              <a:rPr lang="en-US" dirty="0" smtClean="0"/>
            </a:br>
            <a:r>
              <a:rPr lang="en-US" dirty="0" smtClean="0"/>
              <a:t>PORTD &amp;= B00011111; // </a:t>
            </a:r>
            <a:br>
              <a:rPr lang="en-US" dirty="0" smtClean="0"/>
            </a:br>
            <a:r>
              <a:rPr lang="en-US" dirty="0" smtClean="0"/>
              <a:t>PORTD |= B00100000; // </a:t>
            </a:r>
            <a:br>
              <a:rPr lang="en-US" dirty="0" smtClean="0"/>
            </a:br>
            <a:r>
              <a:rPr lang="en-US" dirty="0" smtClean="0"/>
              <a:t/>
            </a:r>
            <a:br>
              <a:rPr lang="en-US" dirty="0" smtClean="0"/>
            </a:br>
            <a:r>
              <a:rPr lang="en-US" dirty="0" err="1" smtClean="0"/>
              <a:t>analogWrite</a:t>
            </a:r>
            <a:r>
              <a:rPr lang="en-US" dirty="0" smtClean="0"/>
              <a:t>(9,mSpeed); // PWM on Phase A (High side transistor)</a:t>
            </a:r>
            <a:br>
              <a:rPr lang="en-US" dirty="0" smtClean="0"/>
            </a:br>
            <a:r>
              <a:rPr lang="en-US" dirty="0" err="1" smtClean="0"/>
              <a:t>analogWrite</a:t>
            </a:r>
            <a:r>
              <a:rPr lang="en-US" dirty="0" smtClean="0"/>
              <a:t>(10,255); //Phase B on (Low side transistor)</a:t>
            </a:r>
            <a:br>
              <a:rPr lang="en-US" dirty="0" smtClean="0"/>
            </a:br>
            <a:r>
              <a:rPr lang="en-US" dirty="0" err="1" smtClean="0"/>
              <a:t>analogWrite</a:t>
            </a:r>
            <a:r>
              <a:rPr lang="en-US" dirty="0" smtClean="0"/>
              <a:t>(11,0); //Phase B off (duty = 0)</a:t>
            </a:r>
            <a:br>
              <a:rPr lang="en-US" dirty="0" smtClean="0"/>
            </a:br>
            <a:r>
              <a:rPr lang="en-US" dirty="0" smtClean="0"/>
              <a:t>break;</a:t>
            </a:r>
            <a:br>
              <a:rPr lang="en-US" dirty="0" smtClean="0"/>
            </a:br>
            <a:r>
              <a:rPr lang="en-US" dirty="0" smtClean="0"/>
              <a:t>case 5:</a:t>
            </a:r>
            <a:br>
              <a:rPr lang="en-US" dirty="0" smtClean="0"/>
            </a:br>
            <a:r>
              <a:rPr lang="en-US" dirty="0" smtClean="0"/>
              <a:t>//PORTD = B101xxx00; // Desired Output for pins 0-7</a:t>
            </a:r>
            <a:br>
              <a:rPr lang="en-US" dirty="0" smtClean="0"/>
            </a:br>
            <a:r>
              <a:rPr lang="en-US" dirty="0" smtClean="0"/>
              <a:t>PORTD &amp;= B00011111; //</a:t>
            </a:r>
            <a:br>
              <a:rPr lang="en-US" dirty="0" smtClean="0"/>
            </a:br>
            <a:r>
              <a:rPr lang="en-US" dirty="0" smtClean="0"/>
              <a:t>PORTD |= B10100000;</a:t>
            </a:r>
            <a:br>
              <a:rPr lang="en-US" dirty="0" smtClean="0"/>
            </a:br>
            <a:r>
              <a:rPr lang="en-US" dirty="0" smtClean="0"/>
              <a:t/>
            </a:r>
            <a:br>
              <a:rPr lang="en-US" dirty="0" smtClean="0"/>
            </a:br>
            <a:r>
              <a:rPr lang="en-US" dirty="0" err="1" smtClean="0"/>
              <a:t>analogWrite</a:t>
            </a:r>
            <a:r>
              <a:rPr lang="en-US" dirty="0" smtClean="0"/>
              <a:t>(9,0);</a:t>
            </a:r>
            <a:br>
              <a:rPr lang="en-US" dirty="0" smtClean="0"/>
            </a:br>
            <a:r>
              <a:rPr lang="en-US" dirty="0" err="1" smtClean="0"/>
              <a:t>analogWrite</a:t>
            </a:r>
            <a:r>
              <a:rPr lang="en-US" dirty="0" smtClean="0"/>
              <a:t>(10,255);</a:t>
            </a:r>
            <a:br>
              <a:rPr lang="en-US" dirty="0" smtClean="0"/>
            </a:br>
            <a:r>
              <a:rPr lang="en-US" dirty="0" err="1" smtClean="0"/>
              <a:t>analogWrite</a:t>
            </a:r>
            <a:r>
              <a:rPr lang="en-US" dirty="0" smtClean="0"/>
              <a:t>(11,mSpeed); </a:t>
            </a:r>
            <a:br>
              <a:rPr lang="en-US" dirty="0" smtClean="0"/>
            </a:br>
            <a:r>
              <a:rPr lang="en-US" dirty="0" smtClean="0"/>
              <a:t>break;</a:t>
            </a:r>
            <a:br>
              <a:rPr lang="en-US" dirty="0" smtClean="0"/>
            </a:br>
            <a:r>
              <a:rPr lang="en-US" dirty="0" smtClean="0"/>
              <a:t>case 4: </a:t>
            </a:r>
            <a:br>
              <a:rPr lang="en-US" dirty="0" smtClean="0"/>
            </a:br>
            <a:r>
              <a:rPr lang="en-US" dirty="0" smtClean="0"/>
              <a:t>//PORTD = B100xxx00; // Desired Output for pins 0-7</a:t>
            </a:r>
            <a:br>
              <a:rPr lang="en-US" dirty="0" smtClean="0"/>
            </a:br>
            <a:r>
              <a:rPr lang="en-US" dirty="0" smtClean="0"/>
              <a:t>PORTD &amp;= B00011111;</a:t>
            </a:r>
            <a:br>
              <a:rPr lang="en-US" dirty="0" smtClean="0"/>
            </a:br>
            <a:r>
              <a:rPr lang="en-US" dirty="0" smtClean="0"/>
              <a:t>PORTD |= B10000000; // </a:t>
            </a:r>
            <a:br>
              <a:rPr lang="en-US" dirty="0" smtClean="0"/>
            </a:br>
            <a:r>
              <a:rPr lang="en-US" dirty="0" smtClean="0"/>
              <a:t/>
            </a:r>
            <a:br>
              <a:rPr lang="en-US" dirty="0" smtClean="0"/>
            </a:br>
            <a:r>
              <a:rPr lang="en-US" dirty="0" err="1" smtClean="0"/>
              <a:t>analogWrite</a:t>
            </a:r>
            <a:r>
              <a:rPr lang="en-US" dirty="0" smtClean="0"/>
              <a:t>(9,255);</a:t>
            </a:r>
            <a:br>
              <a:rPr lang="en-US" dirty="0" smtClean="0"/>
            </a:br>
            <a:r>
              <a:rPr lang="en-US" dirty="0" err="1" smtClean="0"/>
              <a:t>analogWrite</a:t>
            </a:r>
            <a:r>
              <a:rPr lang="en-US" dirty="0" smtClean="0"/>
              <a:t>(10,0);</a:t>
            </a:r>
            <a:br>
              <a:rPr lang="en-US" dirty="0" smtClean="0"/>
            </a:br>
            <a:r>
              <a:rPr lang="en-US" dirty="0" err="1" smtClean="0"/>
              <a:t>analogWrite</a:t>
            </a:r>
            <a:r>
              <a:rPr lang="en-US" dirty="0" smtClean="0"/>
              <a:t>(11,mSpeed);</a:t>
            </a:r>
            <a:br>
              <a:rPr lang="en-US" dirty="0" smtClean="0"/>
            </a:br>
            <a:r>
              <a:rPr lang="en-US" dirty="0" smtClean="0"/>
              <a:t>break;</a:t>
            </a:r>
            <a:br>
              <a:rPr lang="en-US" dirty="0" smtClean="0"/>
            </a:br>
            <a:r>
              <a:rPr lang="en-US" dirty="0" smtClean="0"/>
              <a:t>case 6:</a:t>
            </a:r>
            <a:br>
              <a:rPr lang="en-US" dirty="0" smtClean="0"/>
            </a:br>
            <a:r>
              <a:rPr lang="en-US" dirty="0" smtClean="0"/>
              <a:t>//PORTD = B110xxx00; // Desired Output for pins 0-7</a:t>
            </a:r>
            <a:br>
              <a:rPr lang="en-US" dirty="0" smtClean="0"/>
            </a:br>
            <a:r>
              <a:rPr lang="en-US" dirty="0" smtClean="0"/>
              <a:t>PORTD &amp;= B00011111;</a:t>
            </a:r>
            <a:br>
              <a:rPr lang="en-US" dirty="0" smtClean="0"/>
            </a:br>
            <a:r>
              <a:rPr lang="en-US" dirty="0" smtClean="0"/>
              <a:t>PORTD = B11000000; // </a:t>
            </a:r>
            <a:br>
              <a:rPr lang="en-US" dirty="0" smtClean="0"/>
            </a:br>
            <a:r>
              <a:rPr lang="en-US" dirty="0" smtClean="0"/>
              <a:t/>
            </a:r>
            <a:br>
              <a:rPr lang="en-US" dirty="0" smtClean="0"/>
            </a:br>
            <a:r>
              <a:rPr lang="en-US" dirty="0" err="1" smtClean="0"/>
              <a:t>analogWrite</a:t>
            </a:r>
            <a:r>
              <a:rPr lang="en-US" dirty="0" smtClean="0"/>
              <a:t>(9,255);</a:t>
            </a:r>
            <a:br>
              <a:rPr lang="en-US" dirty="0" smtClean="0"/>
            </a:br>
            <a:r>
              <a:rPr lang="en-US" dirty="0" err="1" smtClean="0"/>
              <a:t>analogWrite</a:t>
            </a:r>
            <a:r>
              <a:rPr lang="en-US" dirty="0" smtClean="0"/>
              <a:t>(10,mSpeed);</a:t>
            </a:r>
            <a:br>
              <a:rPr lang="en-US" dirty="0" smtClean="0"/>
            </a:br>
            <a:r>
              <a:rPr lang="en-US" dirty="0" err="1" smtClean="0"/>
              <a:t>analogWrite</a:t>
            </a:r>
            <a:r>
              <a:rPr lang="en-US" dirty="0" smtClean="0"/>
              <a:t>(11,0);</a:t>
            </a:r>
            <a:br>
              <a:rPr lang="en-US" dirty="0" smtClean="0"/>
            </a:br>
            <a:r>
              <a:rPr lang="en-US" dirty="0" smtClean="0"/>
              <a:t>break;</a:t>
            </a:r>
            <a:br>
              <a:rPr lang="en-US" dirty="0" smtClean="0"/>
            </a:br>
            <a:r>
              <a:rPr lang="en-US" dirty="0" smtClean="0"/>
              <a:t>case 2:</a:t>
            </a:r>
            <a:br>
              <a:rPr lang="en-US" dirty="0" smtClean="0"/>
            </a:br>
            <a:r>
              <a:rPr lang="en-US" dirty="0" smtClean="0"/>
              <a:t>//PORTD = B010xxx00; // Desired Output for pins 0-7</a:t>
            </a:r>
            <a:br>
              <a:rPr lang="en-US" dirty="0" smtClean="0"/>
            </a:br>
            <a:r>
              <a:rPr lang="en-US" dirty="0" smtClean="0"/>
              <a:t>PORTD &amp;= B00011111;</a:t>
            </a:r>
            <a:br>
              <a:rPr lang="en-US" dirty="0" smtClean="0"/>
            </a:br>
            <a:r>
              <a:rPr lang="en-US" dirty="0" smtClean="0"/>
              <a:t>PORTD |= B01000000; // </a:t>
            </a:r>
            <a:br>
              <a:rPr lang="en-US" dirty="0" smtClean="0"/>
            </a:br>
            <a:r>
              <a:rPr lang="en-US" dirty="0" smtClean="0"/>
              <a:t/>
            </a:r>
            <a:br>
              <a:rPr lang="en-US" dirty="0" smtClean="0"/>
            </a:br>
            <a:r>
              <a:rPr lang="en-US" dirty="0" err="1" smtClean="0"/>
              <a:t>analogWrite</a:t>
            </a:r>
            <a:r>
              <a:rPr lang="en-US" dirty="0" smtClean="0"/>
              <a:t>(9,0);</a:t>
            </a:r>
            <a:br>
              <a:rPr lang="en-US" dirty="0" smtClean="0"/>
            </a:br>
            <a:r>
              <a:rPr lang="en-US" dirty="0" err="1" smtClean="0"/>
              <a:t>analogWrite</a:t>
            </a:r>
            <a:r>
              <a:rPr lang="en-US" dirty="0" smtClean="0"/>
              <a:t>(10,mSpeed);</a:t>
            </a:r>
            <a:br>
              <a:rPr lang="en-US" dirty="0" smtClean="0"/>
            </a:br>
            <a:r>
              <a:rPr lang="en-US" dirty="0" err="1" smtClean="0"/>
              <a:t>analogWrite</a:t>
            </a:r>
            <a:r>
              <a:rPr lang="en-US" dirty="0" smtClean="0"/>
              <a:t>(11,255);</a:t>
            </a:r>
            <a:br>
              <a:rPr lang="en-US" dirty="0" smtClean="0"/>
            </a:br>
            <a:r>
              <a:rPr lang="en-US" dirty="0" smtClean="0"/>
              <a:t>break;</a:t>
            </a:r>
            <a:br>
              <a:rPr lang="en-US" dirty="0" smtClean="0"/>
            </a:br>
            <a:r>
              <a:rPr lang="en-US" dirty="0" smtClean="0"/>
              <a:t>} </a:t>
            </a:r>
            <a:br>
              <a:rPr lang="en-US" dirty="0" smtClean="0"/>
            </a:br>
            <a:r>
              <a:rPr lang="en-US" dirty="0" smtClean="0"/>
              <a:t>}</a:t>
            </a:r>
            <a:br>
              <a:rPr lang="en-US" dirty="0" smtClean="0"/>
            </a:br>
            <a:r>
              <a:rPr lang="en-US" dirty="0" smtClean="0"/>
              <a:t/>
            </a:r>
            <a:br>
              <a:rPr lang="en-US" dirty="0" smtClean="0"/>
            </a:br>
            <a:r>
              <a:rPr lang="en-US" dirty="0" smtClean="0"/>
              <a:t>// Commutation for Regenerative Braking</a:t>
            </a:r>
            <a:br>
              <a:rPr lang="en-US" dirty="0" smtClean="0"/>
            </a:br>
            <a:r>
              <a:rPr lang="en-US" dirty="0" smtClean="0"/>
              <a:t>// PORTD (Outputs for IN pins on L6234) pins are always low so only the</a:t>
            </a:r>
            <a:br>
              <a:rPr lang="en-US" dirty="0" smtClean="0"/>
            </a:br>
            <a:r>
              <a:rPr lang="en-US" dirty="0" smtClean="0"/>
              <a:t>// lower transistors on each phase are used</a:t>
            </a:r>
            <a:br>
              <a:rPr lang="en-US" dirty="0" smtClean="0"/>
            </a:br>
            <a:r>
              <a:rPr lang="en-US" dirty="0" smtClean="0"/>
              <a:t>// upper transistors are always off during </a:t>
            </a:r>
            <a:r>
              <a:rPr lang="en-US" dirty="0" err="1" smtClean="0"/>
              <a:t>regen</a:t>
            </a:r>
            <a:r>
              <a:rPr lang="en-US" dirty="0" smtClean="0"/>
              <a:t>. braking.</a:t>
            </a:r>
            <a:br>
              <a:rPr lang="en-US" dirty="0" smtClean="0"/>
            </a:br>
            <a:r>
              <a:rPr lang="en-US" dirty="0" smtClean="0"/>
              <a:t>else{</a:t>
            </a:r>
            <a:br>
              <a:rPr lang="en-US" dirty="0" smtClean="0"/>
            </a:br>
            <a:r>
              <a:rPr lang="en-US" dirty="0" smtClean="0"/>
              <a:t>//PORTD = B000xxx00; // Desired Output for pins 0-7</a:t>
            </a:r>
            <a:br>
              <a:rPr lang="en-US" dirty="0" smtClean="0"/>
            </a:br>
            <a:r>
              <a:rPr lang="en-US" dirty="0" smtClean="0"/>
              <a:t>PORTD &amp;= B00011111;</a:t>
            </a:r>
            <a:br>
              <a:rPr lang="en-US" dirty="0" smtClean="0"/>
            </a:br>
            <a:r>
              <a:rPr lang="en-US" dirty="0" smtClean="0"/>
              <a:t>PORTD |= B00000000; //</a:t>
            </a:r>
            <a:br>
              <a:rPr lang="en-US" dirty="0" smtClean="0"/>
            </a:br>
            <a:r>
              <a:rPr lang="en-US" dirty="0" smtClean="0"/>
              <a:t>switch (</a:t>
            </a:r>
            <a:r>
              <a:rPr lang="en-US" dirty="0" err="1" smtClean="0"/>
              <a:t>HallVal</a:t>
            </a:r>
            <a:r>
              <a:rPr lang="en-US" dirty="0" smtClean="0"/>
              <a:t>) </a:t>
            </a:r>
            <a:br>
              <a:rPr lang="en-US" dirty="0" smtClean="0"/>
            </a:br>
            <a:r>
              <a:rPr lang="en-US" dirty="0" smtClean="0"/>
              <a:t>{</a:t>
            </a:r>
            <a:br>
              <a:rPr lang="en-US" dirty="0" smtClean="0"/>
            </a:br>
            <a:r>
              <a:rPr lang="en-US" dirty="0" smtClean="0"/>
              <a:t>case 3:</a:t>
            </a:r>
            <a:br>
              <a:rPr lang="en-US" dirty="0" smtClean="0"/>
            </a:br>
            <a:r>
              <a:rPr lang="en-US" dirty="0" err="1" smtClean="0"/>
              <a:t>analogWrite</a:t>
            </a:r>
            <a:r>
              <a:rPr lang="en-US" dirty="0" smtClean="0"/>
              <a:t>(9,bSpeed);</a:t>
            </a:r>
            <a:br>
              <a:rPr lang="en-US" dirty="0" smtClean="0"/>
            </a:br>
            <a:r>
              <a:rPr lang="en-US" dirty="0" smtClean="0"/>
              <a:t>//</a:t>
            </a:r>
            <a:r>
              <a:rPr lang="en-US" dirty="0" err="1" smtClean="0"/>
              <a:t>analogWrite</a:t>
            </a:r>
            <a:r>
              <a:rPr lang="en-US" dirty="0" smtClean="0"/>
              <a:t>(9,0);</a:t>
            </a:r>
            <a:br>
              <a:rPr lang="en-US" dirty="0" smtClean="0"/>
            </a:br>
            <a:r>
              <a:rPr lang="en-US" dirty="0" err="1" smtClean="0"/>
              <a:t>analogWrite</a:t>
            </a:r>
            <a:r>
              <a:rPr lang="en-US" dirty="0" smtClean="0"/>
              <a:t>(10,0);</a:t>
            </a:r>
            <a:br>
              <a:rPr lang="en-US" dirty="0" smtClean="0"/>
            </a:br>
            <a:r>
              <a:rPr lang="en-US" dirty="0" err="1" smtClean="0"/>
              <a:t>analogWrite</a:t>
            </a:r>
            <a:r>
              <a:rPr lang="en-US" dirty="0" smtClean="0"/>
              <a:t>(11,0);</a:t>
            </a:r>
            <a:br>
              <a:rPr lang="en-US" dirty="0" smtClean="0"/>
            </a:br>
            <a:r>
              <a:rPr lang="en-US" dirty="0" smtClean="0"/>
              <a:t>break;</a:t>
            </a:r>
            <a:br>
              <a:rPr lang="en-US" dirty="0" smtClean="0"/>
            </a:br>
            <a:r>
              <a:rPr lang="en-US" dirty="0" smtClean="0"/>
              <a:t>case 1:</a:t>
            </a:r>
            <a:br>
              <a:rPr lang="en-US" dirty="0" smtClean="0"/>
            </a:br>
            <a:r>
              <a:rPr lang="en-US" dirty="0" err="1" smtClean="0"/>
              <a:t>analogWrite</a:t>
            </a:r>
            <a:r>
              <a:rPr lang="en-US" dirty="0" smtClean="0"/>
              <a:t>(9,bSpeed);</a:t>
            </a:r>
            <a:br>
              <a:rPr lang="en-US" dirty="0" smtClean="0"/>
            </a:br>
            <a:r>
              <a:rPr lang="en-US" dirty="0" err="1" smtClean="0"/>
              <a:t>analogWrite</a:t>
            </a:r>
            <a:r>
              <a:rPr lang="en-US" dirty="0" smtClean="0"/>
              <a:t>(10,0);</a:t>
            </a:r>
            <a:br>
              <a:rPr lang="en-US" dirty="0" smtClean="0"/>
            </a:br>
            <a:r>
              <a:rPr lang="en-US" dirty="0" err="1" smtClean="0"/>
              <a:t>analogWrite</a:t>
            </a:r>
            <a:r>
              <a:rPr lang="en-US" dirty="0" smtClean="0"/>
              <a:t>(11,0);</a:t>
            </a:r>
            <a:br>
              <a:rPr lang="en-US" dirty="0" smtClean="0"/>
            </a:br>
            <a:r>
              <a:rPr lang="en-US" dirty="0" smtClean="0"/>
              <a:t>break;</a:t>
            </a:r>
            <a:br>
              <a:rPr lang="en-US" dirty="0" smtClean="0"/>
            </a:br>
            <a:r>
              <a:rPr lang="en-US" dirty="0" smtClean="0"/>
              <a:t>case 5:</a:t>
            </a:r>
            <a:br>
              <a:rPr lang="en-US" dirty="0" smtClean="0"/>
            </a:br>
            <a:r>
              <a:rPr lang="en-US" dirty="0" err="1" smtClean="0"/>
              <a:t>analogWrite</a:t>
            </a:r>
            <a:r>
              <a:rPr lang="en-US" dirty="0" smtClean="0"/>
              <a:t>(9,0);</a:t>
            </a:r>
            <a:br>
              <a:rPr lang="en-US" dirty="0" smtClean="0"/>
            </a:br>
            <a:r>
              <a:rPr lang="en-US" dirty="0" err="1" smtClean="0"/>
              <a:t>analogWrite</a:t>
            </a:r>
            <a:r>
              <a:rPr lang="en-US" dirty="0" smtClean="0"/>
              <a:t>(10,0);</a:t>
            </a:r>
            <a:br>
              <a:rPr lang="en-US" dirty="0" smtClean="0"/>
            </a:br>
            <a:r>
              <a:rPr lang="en-US" dirty="0" err="1" smtClean="0"/>
              <a:t>analogWrite</a:t>
            </a:r>
            <a:r>
              <a:rPr lang="en-US" dirty="0" smtClean="0"/>
              <a:t>(11,bSpeed);</a:t>
            </a:r>
            <a:br>
              <a:rPr lang="en-US" dirty="0" smtClean="0"/>
            </a:br>
            <a:r>
              <a:rPr lang="en-US" dirty="0" smtClean="0"/>
              <a:t>break;</a:t>
            </a:r>
            <a:br>
              <a:rPr lang="en-US" dirty="0" smtClean="0"/>
            </a:br>
            <a:r>
              <a:rPr lang="en-US" dirty="0" smtClean="0"/>
              <a:t>case 4: </a:t>
            </a:r>
            <a:br>
              <a:rPr lang="en-US" dirty="0" smtClean="0"/>
            </a:br>
            <a:r>
              <a:rPr lang="en-US" dirty="0" err="1" smtClean="0"/>
              <a:t>analogWrite</a:t>
            </a:r>
            <a:r>
              <a:rPr lang="en-US" dirty="0" smtClean="0"/>
              <a:t>(9,0);</a:t>
            </a:r>
            <a:br>
              <a:rPr lang="en-US" dirty="0" smtClean="0"/>
            </a:br>
            <a:r>
              <a:rPr lang="en-US" dirty="0" err="1" smtClean="0"/>
              <a:t>analogWrite</a:t>
            </a:r>
            <a:r>
              <a:rPr lang="en-US" dirty="0" smtClean="0"/>
              <a:t>(10,0);</a:t>
            </a:r>
            <a:br>
              <a:rPr lang="en-US" dirty="0" smtClean="0"/>
            </a:br>
            <a:r>
              <a:rPr lang="en-US" dirty="0" err="1" smtClean="0"/>
              <a:t>analogWrite</a:t>
            </a:r>
            <a:r>
              <a:rPr lang="en-US" dirty="0" smtClean="0"/>
              <a:t>(11,bSpeed);</a:t>
            </a:r>
            <a:br>
              <a:rPr lang="en-US" dirty="0" smtClean="0"/>
            </a:br>
            <a:r>
              <a:rPr lang="en-US" dirty="0" smtClean="0"/>
              <a:t>break;</a:t>
            </a:r>
            <a:br>
              <a:rPr lang="en-US" dirty="0" smtClean="0"/>
            </a:br>
            <a:r>
              <a:rPr lang="en-US" dirty="0" smtClean="0"/>
              <a:t>case 6:</a:t>
            </a:r>
            <a:br>
              <a:rPr lang="en-US" dirty="0" smtClean="0"/>
            </a:br>
            <a:r>
              <a:rPr lang="en-US" dirty="0" err="1" smtClean="0"/>
              <a:t>analogWrite</a:t>
            </a:r>
            <a:r>
              <a:rPr lang="en-US" dirty="0" smtClean="0"/>
              <a:t>(9,0);</a:t>
            </a:r>
            <a:br>
              <a:rPr lang="en-US" dirty="0" smtClean="0"/>
            </a:br>
            <a:r>
              <a:rPr lang="en-US" dirty="0" err="1" smtClean="0"/>
              <a:t>analogWrite</a:t>
            </a:r>
            <a:r>
              <a:rPr lang="en-US" dirty="0" smtClean="0"/>
              <a:t>(10,bSpeed);</a:t>
            </a:r>
            <a:br>
              <a:rPr lang="en-US" dirty="0" smtClean="0"/>
            </a:br>
            <a:r>
              <a:rPr lang="en-US" dirty="0" err="1" smtClean="0"/>
              <a:t>analogWrite</a:t>
            </a:r>
            <a:r>
              <a:rPr lang="en-US" dirty="0" smtClean="0"/>
              <a:t>(11,0);</a:t>
            </a:r>
            <a:br>
              <a:rPr lang="en-US" dirty="0" smtClean="0"/>
            </a:br>
            <a:r>
              <a:rPr lang="en-US" dirty="0" smtClean="0"/>
              <a:t>break;</a:t>
            </a:r>
            <a:br>
              <a:rPr lang="en-US" dirty="0" smtClean="0"/>
            </a:br>
            <a:r>
              <a:rPr lang="en-US" dirty="0" smtClean="0"/>
              <a:t>case 2:</a:t>
            </a:r>
            <a:br>
              <a:rPr lang="en-US" dirty="0" smtClean="0"/>
            </a:br>
            <a:r>
              <a:rPr lang="en-US" dirty="0" err="1" smtClean="0"/>
              <a:t>analogWrite</a:t>
            </a:r>
            <a:r>
              <a:rPr lang="en-US" dirty="0" smtClean="0"/>
              <a:t>(9,0);</a:t>
            </a:r>
            <a:br>
              <a:rPr lang="en-US" dirty="0" smtClean="0"/>
            </a:br>
            <a:r>
              <a:rPr lang="en-US" dirty="0" err="1" smtClean="0"/>
              <a:t>analogWrite</a:t>
            </a:r>
            <a:r>
              <a:rPr lang="en-US" dirty="0" smtClean="0"/>
              <a:t>(10,bSpeed);</a:t>
            </a:r>
            <a:br>
              <a:rPr lang="en-US" dirty="0" smtClean="0"/>
            </a:br>
            <a:r>
              <a:rPr lang="en-US" dirty="0" err="1" smtClean="0"/>
              <a:t>analogWrite</a:t>
            </a:r>
            <a:r>
              <a:rPr lang="en-US" dirty="0" smtClean="0"/>
              <a:t>(11,0);</a:t>
            </a:r>
            <a:br>
              <a:rPr lang="en-US" dirty="0" smtClean="0"/>
            </a:br>
            <a:r>
              <a:rPr lang="en-US" dirty="0" smtClean="0"/>
              <a:t>break;</a:t>
            </a:r>
            <a:br>
              <a:rPr lang="en-US" dirty="0" smtClean="0"/>
            </a:br>
            <a:r>
              <a:rPr lang="en-US" dirty="0" smtClean="0"/>
              <a:t>}</a:t>
            </a:r>
            <a:br>
              <a:rPr lang="en-US" dirty="0" smtClean="0"/>
            </a:br>
            <a:r>
              <a:rPr lang="en-US" dirty="0" smtClean="0"/>
              <a:t>} </a:t>
            </a:r>
            <a:br>
              <a:rPr lang="en-US" dirty="0" smtClean="0"/>
            </a:br>
            <a:r>
              <a:rPr lang="en-US" dirty="0" smtClean="0"/>
              <a:t>//time = </a:t>
            </a:r>
            <a:r>
              <a:rPr lang="en-US" dirty="0" err="1" smtClean="0"/>
              <a:t>millis</a:t>
            </a:r>
            <a:r>
              <a:rPr lang="en-US" dirty="0" smtClean="0"/>
              <a:t>();</a:t>
            </a:r>
            <a:br>
              <a:rPr lang="en-US" dirty="0" smtClean="0"/>
            </a:br>
            <a:r>
              <a:rPr lang="en-US" dirty="0" smtClean="0"/>
              <a:t>//prints time since program started</a:t>
            </a:r>
            <a:br>
              <a:rPr lang="en-US" dirty="0" smtClean="0"/>
            </a:br>
            <a:r>
              <a:rPr lang="en-US" dirty="0" smtClean="0"/>
              <a:t>//</a:t>
            </a:r>
            <a:r>
              <a:rPr lang="en-US" dirty="0" err="1" smtClean="0"/>
              <a:t>Serial.println</a:t>
            </a:r>
            <a:r>
              <a:rPr lang="en-US" dirty="0" smtClean="0"/>
              <a:t>(time);</a:t>
            </a:r>
            <a:br>
              <a:rPr lang="en-US" dirty="0" smtClean="0"/>
            </a:br>
            <a:r>
              <a:rPr lang="en-US" dirty="0" smtClean="0"/>
              <a:t>//</a:t>
            </a:r>
            <a:r>
              <a:rPr lang="en-US" dirty="0" err="1" smtClean="0"/>
              <a:t>Serial.print</a:t>
            </a:r>
            <a:r>
              <a:rPr lang="en-US" dirty="0" smtClean="0"/>
              <a:t>("\n");</a:t>
            </a:r>
            <a:br>
              <a:rPr lang="en-US" dirty="0" smtClean="0"/>
            </a:br>
            <a:r>
              <a:rPr lang="en-US" dirty="0" smtClean="0"/>
              <a:t>//</a:t>
            </a:r>
            <a:r>
              <a:rPr lang="en-US" dirty="0" err="1" smtClean="0"/>
              <a:t>Serial.flush</a:t>
            </a:r>
            <a:r>
              <a:rPr lang="en-US" dirty="0" smtClean="0"/>
              <a:t>(); //uncomment this if you will use serial port for debugging</a:t>
            </a:r>
            <a:br>
              <a:rPr lang="en-US" dirty="0" smtClean="0"/>
            </a:br>
            <a:r>
              <a:rPr lang="en-US" dirty="0" smtClean="0"/>
              <a:t>}</a:t>
            </a:r>
            <a:br>
              <a:rPr lang="en-US" dirty="0" smtClean="0"/>
            </a:br>
            <a:r>
              <a:rPr lang="en-US" dirty="0" smtClean="0"/>
              <a:t/>
            </a:r>
            <a:br>
              <a:rPr lang="en-US" dirty="0" smtClean="0"/>
            </a:br>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093917DA-6DD5-4096-9E1E-4CEF32CCC42D}" type="slidenum">
              <a:rPr lang="en-US" smtClean="0"/>
              <a:t>16</a:t>
            </a:fld>
            <a:endParaRPr lang="en-US"/>
          </a:p>
        </p:txBody>
      </p:sp>
    </p:spTree>
    <p:extLst>
      <p:ext uri="{BB962C8B-B14F-4D97-AF65-F5344CB8AC3E}">
        <p14:creationId xmlns:p14="http://schemas.microsoft.com/office/powerpoint/2010/main" val="15710667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industry generally supports phones up to 18 months. If you own a phone that's older than 18 months, you're likely stuck with the current OS.</a:t>
            </a:r>
          </a:p>
          <a:p>
            <a:r>
              <a:rPr lang="en-US" dirty="0" smtClean="0"/>
              <a:t>Q: What are the upgrade plans of the three largest Android phone manufacturers — Samsung, HTC and Motorola?</a:t>
            </a:r>
          </a:p>
          <a:p>
            <a:r>
              <a:rPr lang="en-US" dirty="0" smtClean="0"/>
              <a:t>A: A small lineup of devices, including the Samsung Galaxy Nexus smartphone and Motorola </a:t>
            </a:r>
            <a:r>
              <a:rPr lang="en-US" dirty="0" err="1" smtClean="0"/>
              <a:t>Xoom</a:t>
            </a:r>
            <a:r>
              <a:rPr lang="en-US" dirty="0" smtClean="0"/>
              <a:t> tablet, already run on ICS. </a:t>
            </a:r>
          </a:p>
          <a:p>
            <a:r>
              <a:rPr lang="en-US" dirty="0" smtClean="0"/>
              <a:t>Motorola says several devices now on Gingerbread will be upgraded throughout the year including Droid </a:t>
            </a:r>
            <a:r>
              <a:rPr lang="en-US" dirty="0" err="1" smtClean="0"/>
              <a:t>Razr</a:t>
            </a:r>
            <a:r>
              <a:rPr lang="en-US" dirty="0" smtClean="0"/>
              <a:t>, Motorola </a:t>
            </a:r>
            <a:r>
              <a:rPr lang="en-US" dirty="0" err="1" smtClean="0"/>
              <a:t>Razr</a:t>
            </a:r>
            <a:r>
              <a:rPr lang="en-US" dirty="0" smtClean="0"/>
              <a:t>, Droid 4, Droid Bionic, </a:t>
            </a:r>
            <a:r>
              <a:rPr lang="en-US" dirty="0" err="1" smtClean="0"/>
              <a:t>Atrix</a:t>
            </a:r>
            <a:r>
              <a:rPr lang="en-US" dirty="0" smtClean="0"/>
              <a:t> 2 and the Photon 4G smartphones and Droid </a:t>
            </a:r>
            <a:r>
              <a:rPr lang="en-US" dirty="0" err="1" smtClean="0"/>
              <a:t>Xyboard</a:t>
            </a:r>
            <a:r>
              <a:rPr lang="en-US" dirty="0" smtClean="0"/>
              <a:t> 10.1 and 8.2 tablets.</a:t>
            </a:r>
          </a:p>
          <a:p>
            <a:r>
              <a:rPr lang="en-US" dirty="0" smtClean="0"/>
              <a:t>HTC says the following U.S. smartphone models will upgrade to ICS: Sensation 4G; Vivid; Amaze 4G; EVO 3D; EVO Design 4G; Rhyme; Thunderbolt; Droid Incredible 2; and HTC </a:t>
            </a:r>
            <a:r>
              <a:rPr lang="en-US" dirty="0" err="1" smtClean="0"/>
              <a:t>Rezound</a:t>
            </a:r>
            <a:r>
              <a:rPr lang="en-US" dirty="0" smtClean="0"/>
              <a:t>.</a:t>
            </a:r>
          </a:p>
          <a:p>
            <a:r>
              <a:rPr lang="en-US" dirty="0" smtClean="0"/>
              <a:t>Samsung didn't reveal details. </a:t>
            </a:r>
          </a:p>
          <a:p>
            <a:r>
              <a:rPr lang="en-US" dirty="0" smtClean="0"/>
              <a:t>Q: How do I upgrade to 4.0?</a:t>
            </a:r>
          </a:p>
          <a:p>
            <a:r>
              <a:rPr lang="en-US" dirty="0" smtClean="0"/>
              <a:t>A: If your phone is eligible, you'll get an alert on your phone.</a:t>
            </a:r>
          </a:p>
          <a:p>
            <a:r>
              <a:rPr lang="en-US" dirty="0" smtClean="0"/>
              <a:t>Once you agree to user terms, the new software will be installed automatically over the air.</a:t>
            </a:r>
          </a:p>
          <a:p>
            <a:endParaRPr lang="en-US" dirty="0"/>
          </a:p>
        </p:txBody>
      </p:sp>
      <p:sp>
        <p:nvSpPr>
          <p:cNvPr id="4" name="Slide Number Placeholder 3"/>
          <p:cNvSpPr>
            <a:spLocks noGrp="1"/>
          </p:cNvSpPr>
          <p:nvPr>
            <p:ph type="sldNum" sz="quarter" idx="10"/>
          </p:nvPr>
        </p:nvSpPr>
        <p:spPr/>
        <p:txBody>
          <a:bodyPr/>
          <a:lstStyle/>
          <a:p>
            <a:fld id="{093917DA-6DD5-4096-9E1E-4CEF32CCC42D}" type="slidenum">
              <a:rPr lang="en-US" smtClean="0"/>
              <a:t>31</a:t>
            </a:fld>
            <a:endParaRPr lang="en-US"/>
          </a:p>
        </p:txBody>
      </p:sp>
    </p:spTree>
    <p:extLst>
      <p:ext uri="{BB962C8B-B14F-4D97-AF65-F5344CB8AC3E}">
        <p14:creationId xmlns:p14="http://schemas.microsoft.com/office/powerpoint/2010/main" val="24412249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err="1" smtClean="0">
                <a:solidFill>
                  <a:schemeClr val="tx1"/>
                </a:solidFill>
                <a:effectLst/>
                <a:latin typeface="+mn-lt"/>
                <a:ea typeface="+mn-ea"/>
                <a:cs typeface="+mn-cs"/>
              </a:rPr>
              <a:t>Freescale's</a:t>
            </a:r>
            <a:r>
              <a:rPr lang="en-US" sz="1200" b="0" i="0" kern="1200" dirty="0" smtClean="0">
                <a:solidFill>
                  <a:schemeClr val="tx1"/>
                </a:solidFill>
                <a:effectLst/>
                <a:latin typeface="+mn-lt"/>
                <a:ea typeface="+mn-ea"/>
                <a:cs typeface="+mn-cs"/>
              </a:rPr>
              <a:t> BLDC (brushless dc motor) control board for industrial and appliance applications is a system for controlling a 3-phase BLDC motors with three Hall-effect position sensors. This Reference Design is based on the MC68HC908MR8 8-bit microcontroller unit (MCU). The reference design consists of:</a:t>
            </a:r>
            <a:br>
              <a:rPr lang="en-US" sz="1200" b="0" i="0" kern="1200" dirty="0" smtClean="0">
                <a:solidFill>
                  <a:schemeClr val="tx1"/>
                </a:solidFill>
                <a:effectLst/>
                <a:latin typeface="+mn-lt"/>
                <a:ea typeface="+mn-ea"/>
                <a:cs typeface="+mn-cs"/>
              </a:rPr>
            </a:br>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Hardware design of the PCBs</a:t>
            </a:r>
          </a:p>
          <a:p>
            <a:r>
              <a:rPr lang="en-US" sz="1200" b="0" i="0" kern="1200" dirty="0" smtClean="0">
                <a:solidFill>
                  <a:schemeClr val="tx1"/>
                </a:solidFill>
                <a:effectLst/>
                <a:latin typeface="+mn-lt"/>
                <a:ea typeface="+mn-ea"/>
                <a:cs typeface="+mn-cs"/>
              </a:rPr>
              <a:t>Development of the motor control algorithms and user interface</a:t>
            </a:r>
          </a:p>
          <a:p>
            <a:r>
              <a:rPr lang="en-US" sz="1200" b="0" i="0" kern="1200" dirty="0" smtClean="0">
                <a:solidFill>
                  <a:schemeClr val="tx1"/>
                </a:solidFill>
                <a:effectLst/>
                <a:latin typeface="+mn-lt"/>
                <a:ea typeface="+mn-ea"/>
                <a:cs typeface="+mn-cs"/>
              </a:rPr>
              <a:t>There are two board versions available, one for operating at 110-127 VAC and the other for operating at 220-240 VAC. The 3-phase inverter of the 110-127 VAC board operates at a nominal voltage of 180 VDC and 8 A RMS with 11 A peak. The inverter of the 220-240 VAC board operates at a nominal voltage of 320 VDC driving the same current.</a:t>
            </a:r>
          </a:p>
          <a:p>
            <a:r>
              <a:rPr lang="en-US" sz="1200" b="0" i="0" u="none" strike="noStrike" kern="1200" dirty="0" smtClean="0">
                <a:solidFill>
                  <a:schemeClr val="tx1"/>
                </a:solidFill>
                <a:effectLst/>
                <a:latin typeface="+mn-lt"/>
                <a:ea typeface="+mn-ea"/>
                <a:cs typeface="+mn-cs"/>
                <a:hlinkClick r:id="rId3"/>
              </a:rPr>
              <a:t>View Product Image</a:t>
            </a:r>
            <a:endParaRPr lang="en-US" sz="1200" b="1" i="0" u="none" strike="noStrike" kern="1200" dirty="0" smtClean="0">
              <a:solidFill>
                <a:schemeClr val="tx1"/>
              </a:solidFill>
              <a:effectLst/>
              <a:latin typeface="+mn-lt"/>
              <a:ea typeface="+mn-ea"/>
              <a:cs typeface="+mn-cs"/>
              <a:hlinkClick r:id="rId3"/>
            </a:endParaRPr>
          </a:p>
          <a:p>
            <a:r>
              <a:rPr lang="en-US" sz="1200" b="0" i="0" u="none" strike="noStrike" kern="1200" dirty="0" smtClean="0">
                <a:solidFill>
                  <a:schemeClr val="tx1"/>
                </a:solidFill>
                <a:effectLst/>
                <a:latin typeface="+mn-lt"/>
                <a:ea typeface="+mn-ea"/>
                <a:cs typeface="+mn-cs"/>
                <a:hlinkClick r:id="rId3"/>
              </a:rPr>
              <a:t>View Block Diagram</a:t>
            </a:r>
            <a:endParaRPr lang="en-US" sz="1200" b="0" i="0" kern="1200" dirty="0" smtClean="0">
              <a:solidFill>
                <a:schemeClr val="tx1"/>
              </a:solidFill>
              <a:effectLst/>
              <a:latin typeface="+mn-lt"/>
              <a:ea typeface="+mn-ea"/>
              <a:cs typeface="+mn-cs"/>
            </a:endParaRPr>
          </a:p>
          <a:p>
            <a:r>
              <a:rPr lang="en-US" sz="1200" b="1" i="0" kern="1200" dirty="0" smtClean="0">
                <a:solidFill>
                  <a:schemeClr val="tx1"/>
                </a:solidFill>
                <a:effectLst/>
                <a:latin typeface="+mn-lt"/>
                <a:ea typeface="+mn-ea"/>
                <a:cs typeface="+mn-cs"/>
              </a:rPr>
              <a:t>Features</a:t>
            </a:r>
          </a:p>
          <a:p>
            <a:r>
              <a:rPr lang="en-US" sz="1200" b="1" i="0" kern="1200" dirty="0" smtClean="0">
                <a:solidFill>
                  <a:schemeClr val="tx1"/>
                </a:solidFill>
                <a:effectLst/>
                <a:latin typeface="+mn-lt"/>
                <a:ea typeface="+mn-ea"/>
                <a:cs typeface="+mn-cs"/>
              </a:rPr>
              <a:t>Target Devices/Platforms</a:t>
            </a:r>
            <a:r>
              <a:rPr lang="en-US" sz="1200" b="0" i="0" kern="1200" dirty="0" smtClean="0">
                <a:solidFill>
                  <a:schemeClr val="tx1"/>
                </a:solidFill>
                <a:effectLst/>
                <a:latin typeface="+mn-lt"/>
                <a:ea typeface="+mn-ea"/>
                <a:cs typeface="+mn-cs"/>
              </a:rPr>
              <a:t>:MC68HC908MR8</a:t>
            </a:r>
          </a:p>
          <a:p>
            <a:r>
              <a:rPr lang="en-US" sz="1200" b="0" i="0" kern="1200" dirty="0" smtClean="0">
                <a:solidFill>
                  <a:schemeClr val="tx1"/>
                </a:solidFill>
                <a:effectLst/>
                <a:latin typeface="+mn-lt"/>
                <a:ea typeface="+mn-ea"/>
                <a:cs typeface="+mn-cs"/>
              </a:rPr>
              <a:t>M68HC08 Family</a:t>
            </a:r>
          </a:p>
          <a:p>
            <a:r>
              <a:rPr lang="en-US" sz="1200" b="1" i="0" kern="1200" dirty="0" smtClean="0">
                <a:solidFill>
                  <a:schemeClr val="tx1"/>
                </a:solidFill>
                <a:effectLst/>
                <a:latin typeface="+mn-lt"/>
                <a:ea typeface="+mn-ea"/>
                <a:cs typeface="+mn-cs"/>
              </a:rPr>
              <a:t>Application </a:t>
            </a:r>
            <a:r>
              <a:rPr lang="en-US" sz="1200" b="1" i="0" kern="1200" dirty="0" err="1" smtClean="0">
                <a:solidFill>
                  <a:schemeClr val="tx1"/>
                </a:solidFill>
                <a:effectLst/>
                <a:latin typeface="+mn-lt"/>
                <a:ea typeface="+mn-ea"/>
                <a:cs typeface="+mn-cs"/>
              </a:rPr>
              <a:t>Features</a:t>
            </a:r>
            <a:r>
              <a:rPr lang="en-US" sz="1200" b="0" i="0" kern="1200" dirty="0" err="1" smtClean="0">
                <a:solidFill>
                  <a:schemeClr val="tx1"/>
                </a:solidFill>
                <a:effectLst/>
                <a:latin typeface="+mn-lt"/>
                <a:ea typeface="+mn-ea"/>
                <a:cs typeface="+mn-cs"/>
              </a:rPr>
              <a:t>:Single</a:t>
            </a:r>
            <a:r>
              <a:rPr lang="en-US" sz="1200" b="0" i="0" kern="1200" dirty="0" smtClean="0">
                <a:solidFill>
                  <a:schemeClr val="tx1"/>
                </a:solidFill>
                <a:effectLst/>
                <a:latin typeface="+mn-lt"/>
                <a:ea typeface="+mn-ea"/>
                <a:cs typeface="+mn-cs"/>
              </a:rPr>
              <a:t> PCB for power and logic stages</a:t>
            </a:r>
          </a:p>
          <a:p>
            <a:r>
              <a:rPr lang="en-US" sz="1200" b="0" i="0" kern="1200" dirty="0" smtClean="0">
                <a:solidFill>
                  <a:schemeClr val="tx1"/>
                </a:solidFill>
                <a:effectLst/>
                <a:latin typeface="+mn-lt"/>
                <a:ea typeface="+mn-ea"/>
                <a:cs typeface="+mn-cs"/>
              </a:rPr>
              <a:t>Discrete three-phase inverter</a:t>
            </a:r>
          </a:p>
          <a:p>
            <a:r>
              <a:rPr lang="en-US" sz="1200" b="0" i="0" kern="1200" dirty="0" smtClean="0">
                <a:solidFill>
                  <a:schemeClr val="tx1"/>
                </a:solidFill>
                <a:effectLst/>
                <a:latin typeface="+mn-lt"/>
                <a:ea typeface="+mn-ea"/>
                <a:cs typeface="+mn-cs"/>
              </a:rPr>
              <a:t>Sensing circuitry for current, voltage and temperature</a:t>
            </a:r>
          </a:p>
          <a:p>
            <a:r>
              <a:rPr lang="en-US" sz="1200" b="0" i="0" kern="1200" dirty="0" smtClean="0">
                <a:solidFill>
                  <a:schemeClr val="tx1"/>
                </a:solidFill>
                <a:effectLst/>
                <a:latin typeface="+mn-lt"/>
                <a:ea typeface="+mn-ea"/>
                <a:cs typeface="+mn-cs"/>
              </a:rPr>
              <a:t>User interface: 16 x 2 character display and two push buttons</a:t>
            </a:r>
          </a:p>
          <a:p>
            <a:r>
              <a:rPr lang="en-US" sz="1200" b="0" i="0" kern="1200" dirty="0" err="1" smtClean="0">
                <a:solidFill>
                  <a:schemeClr val="tx1"/>
                </a:solidFill>
                <a:effectLst/>
                <a:latin typeface="+mn-lt"/>
                <a:ea typeface="+mn-ea"/>
                <a:cs typeface="+mn-cs"/>
              </a:rPr>
              <a:t>Optoisolated</a:t>
            </a:r>
            <a:r>
              <a:rPr lang="en-US" sz="1200" b="0" i="0" kern="1200" dirty="0" smtClean="0">
                <a:solidFill>
                  <a:schemeClr val="tx1"/>
                </a:solidFill>
                <a:effectLst/>
                <a:latin typeface="+mn-lt"/>
                <a:ea typeface="+mn-ea"/>
                <a:cs typeface="+mn-cs"/>
              </a:rPr>
              <a:t> RS-232 interface for external microcontroller communication and for in-application programming</a:t>
            </a:r>
          </a:p>
          <a:p>
            <a:r>
              <a:rPr lang="en-US" sz="1200" b="0" i="0" kern="1200" dirty="0" smtClean="0">
                <a:solidFill>
                  <a:schemeClr val="tx1"/>
                </a:solidFill>
                <a:effectLst/>
                <a:latin typeface="+mn-lt"/>
                <a:ea typeface="+mn-ea"/>
                <a:cs typeface="+mn-cs"/>
              </a:rPr>
              <a:t>The example software consists of the following, but may be easily modified to perform other process cycles:</a:t>
            </a:r>
          </a:p>
          <a:p>
            <a:r>
              <a:rPr lang="en-US" sz="1200" b="0" i="0" kern="1200" dirty="0" smtClean="0">
                <a:solidFill>
                  <a:schemeClr val="tx1"/>
                </a:solidFill>
                <a:effectLst/>
                <a:latin typeface="+mn-lt"/>
                <a:ea typeface="+mn-ea"/>
                <a:cs typeface="+mn-cs"/>
              </a:rPr>
              <a:t>PI speed controller for closed loop control</a:t>
            </a:r>
          </a:p>
          <a:p>
            <a:r>
              <a:rPr lang="en-US" sz="1200" b="0" i="0" kern="1200" dirty="0" smtClean="0">
                <a:solidFill>
                  <a:schemeClr val="tx1"/>
                </a:solidFill>
                <a:effectLst/>
                <a:latin typeface="+mn-lt"/>
                <a:ea typeface="+mn-ea"/>
                <a:cs typeface="+mn-cs"/>
              </a:rPr>
              <a:t>Six-step BLDC commutation control based on three Hall-effect position sensors</a:t>
            </a:r>
          </a:p>
          <a:p>
            <a:r>
              <a:rPr lang="en-US" sz="1200" b="0" i="0" kern="1200" dirty="0" smtClean="0">
                <a:solidFill>
                  <a:schemeClr val="tx1"/>
                </a:solidFill>
                <a:effectLst/>
                <a:latin typeface="+mn-lt"/>
                <a:ea typeface="+mn-ea"/>
                <a:cs typeface="+mn-cs"/>
              </a:rPr>
              <a:t>User interface control</a:t>
            </a:r>
          </a:p>
          <a:p>
            <a:r>
              <a:rPr lang="en-US" sz="1200" b="0" i="0" kern="1200" dirty="0" smtClean="0">
                <a:solidFill>
                  <a:schemeClr val="tx1"/>
                </a:solidFill>
                <a:effectLst/>
                <a:latin typeface="+mn-lt"/>
                <a:ea typeface="+mn-ea"/>
                <a:cs typeface="+mn-cs"/>
              </a:rPr>
              <a:t>Two washing machine process implementations: wash process and spin process:</a:t>
            </a:r>
          </a:p>
          <a:p>
            <a:pPr lvl="1"/>
            <a:r>
              <a:rPr lang="en-US" sz="1200" b="0" i="0" kern="1200" dirty="0" smtClean="0">
                <a:solidFill>
                  <a:schemeClr val="tx1"/>
                </a:solidFill>
                <a:effectLst/>
                <a:latin typeface="+mn-lt"/>
                <a:ea typeface="+mn-ea"/>
                <a:cs typeface="+mn-cs"/>
              </a:rPr>
              <a:t>Wash process consists of generating a sine wave of speed references, including positive and negative reference speeds</a:t>
            </a:r>
          </a:p>
          <a:p>
            <a:pPr lvl="1"/>
            <a:r>
              <a:rPr lang="en-US" sz="1200" b="0" i="0" kern="1200" dirty="0" smtClean="0">
                <a:solidFill>
                  <a:schemeClr val="tx1"/>
                </a:solidFill>
                <a:effectLst/>
                <a:latin typeface="+mn-lt"/>
                <a:ea typeface="+mn-ea"/>
                <a:cs typeface="+mn-cs"/>
              </a:rPr>
              <a:t>Spin process consists of generating a start up curve of reference speeds and maintaining a fixed reference speed for a certain time. The PI speed controller operates in the 200 rpm up to 4000 rpm range</a:t>
            </a:r>
          </a:p>
          <a:p>
            <a:r>
              <a:rPr lang="en-US" sz="1200" b="1" i="0" kern="1200" dirty="0" smtClean="0">
                <a:solidFill>
                  <a:schemeClr val="tx1"/>
                </a:solidFill>
                <a:effectLst/>
                <a:latin typeface="+mn-lt"/>
                <a:ea typeface="+mn-ea"/>
                <a:cs typeface="+mn-cs"/>
              </a:rPr>
              <a:t>Application </a:t>
            </a:r>
            <a:r>
              <a:rPr lang="en-US" sz="1200" b="1" i="0" kern="1200" dirty="0" err="1" smtClean="0">
                <a:solidFill>
                  <a:schemeClr val="tx1"/>
                </a:solidFill>
                <a:effectLst/>
                <a:latin typeface="+mn-lt"/>
                <a:ea typeface="+mn-ea"/>
                <a:cs typeface="+mn-cs"/>
              </a:rPr>
              <a:t>Usage</a:t>
            </a:r>
            <a:r>
              <a:rPr lang="en-US" sz="1200" b="0" i="0" kern="1200" dirty="0" err="1" smtClean="0">
                <a:solidFill>
                  <a:schemeClr val="tx1"/>
                </a:solidFill>
                <a:effectLst/>
                <a:latin typeface="+mn-lt"/>
                <a:ea typeface="+mn-ea"/>
                <a:cs typeface="+mn-cs"/>
              </a:rPr>
              <a:t>:Home</a:t>
            </a:r>
            <a:r>
              <a:rPr lang="en-US" sz="1200" b="0" i="0" kern="1200" dirty="0" smtClean="0">
                <a:solidFill>
                  <a:schemeClr val="tx1"/>
                </a:solidFill>
                <a:effectLst/>
                <a:latin typeface="+mn-lt"/>
                <a:ea typeface="+mn-ea"/>
                <a:cs typeface="+mn-cs"/>
              </a:rPr>
              <a:t>/Industrial Applications</a:t>
            </a:r>
          </a:p>
          <a:p>
            <a:r>
              <a:rPr lang="en-US" sz="1200" b="0" i="0" u="sng" kern="1200" dirty="0" smtClean="0">
                <a:solidFill>
                  <a:schemeClr val="tx1"/>
                </a:solidFill>
                <a:effectLst/>
                <a:latin typeface="+mn-lt"/>
                <a:ea typeface="+mn-ea"/>
                <a:cs typeface="+mn-cs"/>
              </a:rPr>
              <a:t>Hardware</a:t>
            </a:r>
            <a:r>
              <a:rPr lang="en-US" sz="1200" b="0" i="0" kern="1200" dirty="0" smtClean="0">
                <a:solidFill>
                  <a:schemeClr val="tx1"/>
                </a:solidFill>
                <a:effectLst/>
                <a:latin typeface="+mn-lt"/>
                <a:ea typeface="+mn-ea"/>
                <a:cs typeface="+mn-cs"/>
              </a:rPr>
              <a:t>:</a:t>
            </a:r>
            <a:br>
              <a:rPr lang="en-US" sz="1200" b="0" i="0" kern="1200" dirty="0" smtClean="0">
                <a:solidFill>
                  <a:schemeClr val="tx1"/>
                </a:solidFill>
                <a:effectLst/>
                <a:latin typeface="+mn-lt"/>
                <a:ea typeface="+mn-ea"/>
                <a:cs typeface="+mn-cs"/>
              </a:rPr>
            </a:br>
            <a:r>
              <a:rPr lang="en-US" sz="1200" b="0" i="0" kern="1200" dirty="0" smtClean="0">
                <a:solidFill>
                  <a:schemeClr val="tx1"/>
                </a:solidFill>
                <a:effectLst/>
                <a:latin typeface="+mn-lt"/>
                <a:ea typeface="+mn-ea"/>
                <a:cs typeface="+mn-cs"/>
              </a:rPr>
              <a:t>A bill of materials, schematic diagrams and </a:t>
            </a:r>
            <a:r>
              <a:rPr lang="en-US" sz="1200" b="0" i="0" kern="1200" dirty="0" err="1" smtClean="0">
                <a:solidFill>
                  <a:schemeClr val="tx1"/>
                </a:solidFill>
                <a:effectLst/>
                <a:latin typeface="+mn-lt"/>
                <a:ea typeface="+mn-ea"/>
                <a:cs typeface="+mn-cs"/>
              </a:rPr>
              <a:t>gerber</a:t>
            </a:r>
            <a:r>
              <a:rPr lang="en-US" sz="1200" b="0" i="0" kern="1200" dirty="0" smtClean="0">
                <a:solidFill>
                  <a:schemeClr val="tx1"/>
                </a:solidFill>
                <a:effectLst/>
                <a:latin typeface="+mn-lt"/>
                <a:ea typeface="+mn-ea"/>
                <a:cs typeface="+mn-cs"/>
              </a:rPr>
              <a:t> files are provided within the design reference manual, DRM007, to allow easy self-assembly of the boards.</a:t>
            </a:r>
          </a:p>
          <a:p>
            <a:r>
              <a:rPr lang="en-US" sz="1200" b="0" i="0" u="sng" kern="1200" dirty="0" smtClean="0">
                <a:solidFill>
                  <a:schemeClr val="tx1"/>
                </a:solidFill>
                <a:effectLst/>
                <a:latin typeface="+mn-lt"/>
                <a:ea typeface="+mn-ea"/>
                <a:cs typeface="+mn-cs"/>
              </a:rPr>
              <a:t>Reference Design</a:t>
            </a:r>
            <a:r>
              <a:rPr lang="en-US" sz="1200" b="0" i="0" kern="1200" dirty="0" smtClean="0">
                <a:solidFill>
                  <a:schemeClr val="tx1"/>
                </a:solidFill>
                <a:effectLst/>
                <a:latin typeface="+mn-lt"/>
                <a:ea typeface="+mn-ea"/>
                <a:cs typeface="+mn-cs"/>
              </a:rPr>
              <a:t>:</a:t>
            </a:r>
            <a:br>
              <a:rPr lang="en-US" sz="1200" b="0" i="0" kern="1200" dirty="0" smtClean="0">
                <a:solidFill>
                  <a:schemeClr val="tx1"/>
                </a:solidFill>
                <a:effectLst/>
                <a:latin typeface="+mn-lt"/>
                <a:ea typeface="+mn-ea"/>
                <a:cs typeface="+mn-cs"/>
              </a:rPr>
            </a:br>
            <a:r>
              <a:rPr lang="en-US" sz="1200" b="0" i="0" kern="1200" dirty="0" smtClean="0">
                <a:solidFill>
                  <a:schemeClr val="tx1"/>
                </a:solidFill>
                <a:effectLst/>
                <a:latin typeface="+mn-lt"/>
                <a:ea typeface="+mn-ea"/>
                <a:cs typeface="+mn-cs"/>
              </a:rPr>
              <a:t>The BLDC Motor Control Board for Industrial and Appliance applications Reference Design was created in Mexico Applications Lab.</a:t>
            </a:r>
          </a:p>
          <a:p>
            <a:endParaRPr lang="en-US" dirty="0" smtClean="0"/>
          </a:p>
          <a:p>
            <a:endParaRPr lang="en-US" dirty="0" smtClean="0"/>
          </a:p>
          <a:p>
            <a:r>
              <a:rPr lang="en-US" dirty="0" smtClean="0"/>
              <a:t>The E-BIKE-based 78F0712 brushless DC motor controller design</a:t>
            </a:r>
          </a:p>
          <a:p>
            <a:r>
              <a:rPr lang="en-US" dirty="0" smtClean="0"/>
              <a:t>2012-01-06 by seoer1</a:t>
            </a:r>
          </a:p>
          <a:p>
            <a:r>
              <a:rPr lang="en-US" dirty="0" smtClean="0"/>
              <a:t>This paper introduces the special chip μPD78F0712 motor control as the core of E-BIKE with brushless DC motor controller design, focuses primarily on the PWM control circuit and power switching devices of choice, drive circuit, protection circuit and software design.</a:t>
            </a:r>
            <a:br>
              <a:rPr lang="en-US" dirty="0" smtClean="0"/>
            </a:br>
            <a:r>
              <a:rPr lang="en-US" dirty="0" smtClean="0"/>
              <a:t>Keywords: μPD78F0712; brushless DC motor; controller; electric bicycle</a:t>
            </a:r>
          </a:p>
          <a:p>
            <a:r>
              <a:rPr lang="en-US" dirty="0" smtClean="0"/>
              <a:t>Introduction</a:t>
            </a:r>
          </a:p>
          <a:p>
            <a:r>
              <a:rPr lang="en-US" dirty="0" smtClean="0"/>
              <a:t>Electric bicycle is a safe, economical and clean, green transport, not only in energy, the environment has its unique advantages and competitiveness, and can more easily control the use of modern technology to achieve its goal of mechatronics, which has broad prospects for development.</a:t>
            </a:r>
          </a:p>
          <a:p>
            <a:r>
              <a:rPr lang="en-US" dirty="0" smtClean="0"/>
              <a:t>Speed ​​accuracy is not required in many of the applications, brushless DC </a:t>
            </a:r>
            <a:r>
              <a:rPr lang="en-US" dirty="0" smtClean="0">
                <a:hlinkClick r:id="rId4"/>
              </a:rPr>
              <a:t>Utility Vehicle Manufacturer</a:t>
            </a:r>
            <a:r>
              <a:rPr lang="en-US" dirty="0" smtClean="0"/>
              <a:t> (BLDC), mainly through the open-loop speed control mode PWM modulation to achieve. Turn-on logic signal applied to the PWM signal given by external PWM duty cycle to achieve the speed of change, the hardware implementation easier, lower cost. The current speed of electric bicycles on the market they use this approach.</a:t>
            </a:r>
          </a:p>
          <a:p>
            <a:r>
              <a:rPr lang="en-US" dirty="0" smtClean="0"/>
              <a:t>To improve the E-BIKE (bike) with a brushless DC motor control performance, this paper presents a dedicated motor using NEC's core control chip μPD78F0712 control program, and the motor speed and current closed-loop control, purpose is to improve the dynamic and static characteristics, to optimize the control performance.</a:t>
            </a:r>
          </a:p>
          <a:p>
            <a:r>
              <a:rPr lang="en-US" dirty="0" smtClean="0"/>
              <a:t>μPD78F0712</a:t>
            </a:r>
          </a:p>
          <a:p>
            <a:r>
              <a:rPr lang="en-US" dirty="0" smtClean="0"/>
              <a:t>μPD78F0712 for the NEC's 8-bit motor control dedicated driver chip, which is characterized as follows: Minimum instruction execution time of up to 0.1ms; external clock frequency of 20MHz; high-speed on-chip crystal oscillator (8MHz); 32 8-bit general purpose registers; on-chip multiplication / division device; 16K ROM, 768 Bytes RAM; self-programming function; on-chip watchdog timer; 10 inverter control circuit; 4-channel 10-bit A / D conversion; No. 15 IO ports; real-time output port.</a:t>
            </a:r>
          </a:p>
          <a:p>
            <a:r>
              <a:rPr lang="en-US" dirty="0" smtClean="0"/>
              <a:t>Brushless DC motor control system</a:t>
            </a:r>
          </a:p>
          <a:p>
            <a:r>
              <a:rPr lang="en-US" dirty="0" smtClean="0"/>
              <a:t>ΜPD78F0712 brushless DC motor based on the control system block diagram shown in Figure 1.</a:t>
            </a:r>
          </a:p>
          <a:p>
            <a:r>
              <a:rPr lang="en-US" dirty="0" smtClean="0"/>
              <a:t/>
            </a:r>
            <a:br>
              <a:rPr lang="en-US" dirty="0" smtClean="0"/>
            </a:br>
            <a:r>
              <a:rPr lang="en-US" dirty="0" smtClean="0"/>
              <a:t>Figure 1 Block diagram of control system</a:t>
            </a:r>
            <a:br>
              <a:rPr lang="en-US" dirty="0" smtClean="0"/>
            </a:br>
            <a:r>
              <a:rPr lang="en-US" dirty="0" smtClean="0"/>
              <a:t>Diagram of the role of each function block is as follows: speed bicycle handle a given analog circuit has been given speed; drive circuit to the MCU power MOSFET drive signal into the drive signal to control the conduction state of the power tubes; DC power circuit to exchange transformation, control of the motor current; current feedback is used to detect the motor current; position feedback is used to detect the rotor position; no sensor circuit according to the motor back-EMF to determine the rotor position. The following describes the various parts of the specific circuits and functions.</a:t>
            </a:r>
          </a:p>
          <a:p>
            <a:r>
              <a:rPr lang="en-US" dirty="0" smtClean="0"/>
              <a:t>Position detection circuit</a:t>
            </a:r>
          </a:p>
          <a:p>
            <a:r>
              <a:rPr lang="en-US" dirty="0" smtClean="0"/>
              <a:t>Brushless DC motor using three spatial difference of 120o of the Hall device for position detection. The output waveform shown in Figure 2.</a:t>
            </a:r>
          </a:p>
          <a:p>
            <a:r>
              <a:rPr lang="en-US" dirty="0" smtClean="0"/>
              <a:t/>
            </a:r>
            <a:br>
              <a:rPr lang="en-US" dirty="0" smtClean="0"/>
            </a:br>
            <a:r>
              <a:rPr lang="en-US" dirty="0" smtClean="0"/>
              <a:t>Figure 2 Hall device output signal</a:t>
            </a:r>
            <a:br>
              <a:rPr lang="en-US" dirty="0" smtClean="0"/>
            </a:br>
            <a:r>
              <a:rPr lang="en-US" dirty="0" smtClean="0"/>
              <a:t>The three filtered signals processed by the MCU external interrupt input pin of the three processing, get the correct rotor position information. Determined by the MCU according to the commutation control logic for motor commutation, obtain a continuous output torque, allowing the motor to the correct continuous operation. Under this three-way signals at the same time the location information can be obtained through the differential calculation of the actual motor speed, in order to ensure system stability, response speed filtering. Location of the sampling circuit shown in Figure 3.</a:t>
            </a:r>
          </a:p>
          <a:p>
            <a:r>
              <a:rPr lang="en-US" dirty="0" smtClean="0"/>
              <a:t/>
            </a:r>
            <a:br>
              <a:rPr lang="en-US" dirty="0" smtClean="0"/>
            </a:br>
            <a:r>
              <a:rPr lang="en-US" dirty="0" smtClean="0"/>
              <a:t>Location of the sampling circuit in Figure 3</a:t>
            </a:r>
            <a:br>
              <a:rPr lang="en-US" dirty="0" smtClean="0"/>
            </a:br>
            <a:r>
              <a:rPr lang="en-US" dirty="0" smtClean="0"/>
              <a:t>Voltage detection circuit</a:t>
            </a:r>
          </a:p>
          <a:p>
            <a:r>
              <a:rPr lang="en-US" dirty="0" smtClean="0"/>
              <a:t>The role of the voltage detection circuit is real-time detection of the output voltage of the battery to prevent battery during operation due to over-discharge damage. The output voltage through the resistor divider and the control chip A / D converter circuit to convert the program to achieve the control voltage protection.</a:t>
            </a:r>
          </a:p>
          <a:p>
            <a:r>
              <a:rPr lang="en-US" dirty="0" smtClean="0"/>
              <a:t>Current detection circuit</a:t>
            </a:r>
          </a:p>
          <a:p>
            <a:r>
              <a:rPr lang="en-US" dirty="0" smtClean="0"/>
              <a:t>Current detection circuit for detecting the operation process of the flow through the </a:t>
            </a:r>
            <a:r>
              <a:rPr lang="en-US" dirty="0" smtClean="0">
                <a:hlinkClick r:id="rId5"/>
              </a:rPr>
              <a:t>mobility scooter</a:t>
            </a:r>
            <a:r>
              <a:rPr lang="en-US" dirty="0" smtClean="0"/>
              <a:t> windings and the power circuit of the current instantaneous value and the current sampling for the current closed-loop control systems, and overcurrent protection. To reduce system cost, brushless DC motor according to the pairwise power control method works in the next three-phase drive circuit and systems to bridge between the string into a 5-ohm power resistors, the two terminal voltage after amplification for current sampling.</a:t>
            </a:r>
          </a:p>
          <a:p>
            <a:r>
              <a:rPr lang="en-US" dirty="0" smtClean="0"/>
              <a:t>Power circuit</a:t>
            </a:r>
          </a:p>
          <a:p>
            <a:r>
              <a:rPr lang="en-US" dirty="0" smtClean="0"/>
              <a:t>Power circuit shown in Figure 4, the DC supply voltage of 48V, three-phase bridge inverter circuit, work is twenty-two power, that is, in each work cycle for every 60 degrees relative to a power tube, each power MOSFET is 120 degrees, the same bridge arm do not need to add two MOSFET dead time.</a:t>
            </a:r>
          </a:p>
          <a:p>
            <a:r>
              <a:rPr lang="en-US" dirty="0" smtClean="0"/>
              <a:t/>
            </a:r>
            <a:br>
              <a:rPr lang="en-US" dirty="0" smtClean="0"/>
            </a:br>
            <a:r>
              <a:rPr lang="en-US" dirty="0" smtClean="0"/>
              <a:t>Figure 4 power circuits</a:t>
            </a:r>
            <a:br>
              <a:rPr lang="en-US" dirty="0" smtClean="0"/>
            </a:br>
            <a:r>
              <a:rPr lang="en-US" dirty="0" smtClean="0"/>
              <a:t>Drive circuit</a:t>
            </a:r>
          </a:p>
          <a:p>
            <a:r>
              <a:rPr lang="en-US" dirty="0" smtClean="0"/>
              <a:t>Driver circuit generally includes two forms: the use of special driver chip or discrete devices constitute a drive circuit. The system used in the latter program, you can ensure the reliability of the premise of reducing system cost. By the discrete components of one phase leg of the driver circuit shown in Figure 5.</a:t>
            </a:r>
          </a:p>
          <a:p>
            <a:r>
              <a:rPr lang="en-US" dirty="0" smtClean="0"/>
              <a:t/>
            </a:r>
            <a:br>
              <a:rPr lang="en-US" dirty="0" smtClean="0"/>
            </a:br>
            <a:r>
              <a:rPr lang="en-US" dirty="0" smtClean="0"/>
              <a:t>Figure 5 drive circuit</a:t>
            </a:r>
            <a:br>
              <a:rPr lang="en-US" dirty="0" smtClean="0"/>
            </a:br>
            <a:r>
              <a:rPr lang="en-US" dirty="0" smtClean="0"/>
              <a:t>Software control strategy</a:t>
            </a:r>
          </a:p>
          <a:p>
            <a:r>
              <a:rPr lang="en-US" dirty="0" smtClean="0"/>
              <a:t>The system uses the speed and current double closed loop digital control, which is a debugging feature is convenient, easy to control the policy change. The speed loop PI control strategy using the traditional, current loop with a back-EMF compensation using PI control scheme. Software design is modular control scheme, given the speed and position from the sampling rate, the closed-loop regulation and other functions are controlled by the MCU software. System software flow shown in Figure 6.</a:t>
            </a:r>
          </a:p>
          <a:p>
            <a:r>
              <a:rPr lang="en-US" dirty="0" smtClean="0"/>
              <a:t/>
            </a:r>
            <a:br>
              <a:rPr lang="en-US" dirty="0" smtClean="0"/>
            </a:br>
            <a:r>
              <a:rPr lang="en-US" dirty="0" smtClean="0"/>
              <a:t>Figure 6 Control block diagram</a:t>
            </a:r>
            <a:br>
              <a:rPr lang="en-US" dirty="0" smtClean="0"/>
            </a:br>
            <a:r>
              <a:rPr lang="en-US" dirty="0" smtClean="0"/>
              <a:t>The control of motor speed by software based on the actual closed-loop voltage and current is calculated to change the PWM output pulse duty cycle. PWM drive pulse frequency 20KHz, the maximum reduction of the system of electromagnetic noise. Which the calculation of the current loop cycle is 100ms, the speed loop calculation period 500ms. The control principle structure shown in Figure 7.</a:t>
            </a:r>
          </a:p>
          <a:p>
            <a:r>
              <a:rPr lang="en-US" dirty="0" smtClean="0"/>
              <a:t/>
            </a:r>
            <a:br>
              <a:rPr lang="en-US" dirty="0" smtClean="0"/>
            </a:br>
            <a:r>
              <a:rPr lang="en-US" dirty="0" smtClean="0"/>
              <a:t>Figure 7 Control Principle structure</a:t>
            </a:r>
            <a:br>
              <a:rPr lang="en-US" dirty="0" smtClean="0"/>
            </a:br>
            <a:r>
              <a:rPr lang="en-US" dirty="0" smtClean="0"/>
              <a:t>Prototype testing and analysis</a:t>
            </a:r>
          </a:p>
          <a:p>
            <a:r>
              <a:rPr lang="en-US" dirty="0" smtClean="0"/>
              <a:t>According to system requirements, new day as a test prototype elegance No. 6, the use of brushless DC motor of the indicators are as follows:</a:t>
            </a:r>
          </a:p>
          <a:p>
            <a:r>
              <a:rPr lang="en-US" dirty="0" smtClean="0"/>
              <a:t>Rated voltage: 48V; rated power: 240W;</a:t>
            </a:r>
            <a:br>
              <a:rPr lang="en-US" dirty="0" smtClean="0"/>
            </a:br>
            <a:r>
              <a:rPr lang="en-US" dirty="0" smtClean="0"/>
              <a:t>Rated torque: 6N.m; Rated speed: 300rpm;</a:t>
            </a:r>
            <a:br>
              <a:rPr lang="en-US" dirty="0" smtClean="0"/>
            </a:br>
            <a:r>
              <a:rPr lang="en-US" dirty="0" smtClean="0"/>
              <a:t>Motor efficiency: ≥ 80%; rated current: 7A.</a:t>
            </a:r>
          </a:p>
          <a:p>
            <a:r>
              <a:rPr lang="en-US" dirty="0" smtClean="0"/>
              <a:t>Other system control circuit to ensure the circumstances remain unchanged after the replacement control board prototype shown in Figure 8.</a:t>
            </a:r>
          </a:p>
          <a:p>
            <a:r>
              <a:rPr lang="en-US" dirty="0" smtClean="0"/>
              <a:t/>
            </a:r>
            <a:br>
              <a:rPr lang="en-US" dirty="0" smtClean="0"/>
            </a:br>
            <a:r>
              <a:rPr lang="en-US" dirty="0" smtClean="0"/>
              <a:t>Figure 8 test prototype</a:t>
            </a:r>
            <a:br>
              <a:rPr lang="en-US" dirty="0" smtClean="0"/>
            </a:br>
            <a:r>
              <a:rPr lang="en-US" dirty="0" smtClean="0"/>
              <a:t>According to the performance of electric bicycles are required to complete the functional tests, system performance has also been greatly improved.</a:t>
            </a:r>
          </a:p>
          <a:p>
            <a:r>
              <a:rPr lang="en-US" dirty="0" smtClean="0"/>
              <a:t>· 120o/60o motor switching</a:t>
            </a:r>
            <a:br>
              <a:rPr lang="en-US" dirty="0" smtClean="0"/>
            </a:br>
            <a:r>
              <a:rPr lang="en-US" dirty="0" smtClean="0"/>
              <a:t>By changing the commutation logic controller to complete the switch for both motor control.</a:t>
            </a:r>
          </a:p>
          <a:p>
            <a:r>
              <a:rPr lang="en-US" dirty="0" smtClean="0"/>
              <a:t>· Brake power.</a:t>
            </a:r>
          </a:p>
          <a:p>
            <a:r>
              <a:rPr lang="en-US" dirty="0" smtClean="0"/>
              <a:t>· Electric auxiliary brake and reverse charging</a:t>
            </a:r>
            <a:br>
              <a:rPr lang="en-US" dirty="0" smtClean="0"/>
            </a:br>
            <a:r>
              <a:rPr lang="en-US" dirty="0" smtClean="0"/>
              <a:t>Software can control the braking force by the size and anti-charge current.</a:t>
            </a:r>
          </a:p>
          <a:p>
            <a:r>
              <a:rPr lang="en-US" dirty="0" smtClean="0"/>
              <a:t>· Cruise control.</a:t>
            </a:r>
          </a:p>
          <a:p>
            <a:r>
              <a:rPr lang="en-US" dirty="0" smtClean="0"/>
              <a:t>· Speed ​​and current closed loop</a:t>
            </a:r>
            <a:br>
              <a:rPr lang="en-US" dirty="0" smtClean="0"/>
            </a:br>
            <a:r>
              <a:rPr lang="en-US" dirty="0" smtClean="0"/>
              <a:t>Closed-loop control to improve tracking accuracy and speed the process of reducing the torque ripple operation.</a:t>
            </a:r>
          </a:p>
          <a:p>
            <a:r>
              <a:rPr lang="en-US" dirty="0" smtClean="0"/>
              <a:t>· Stall protection</a:t>
            </a:r>
            <a:br>
              <a:rPr lang="en-US" dirty="0" smtClean="0"/>
            </a:br>
            <a:r>
              <a:rPr lang="en-US" dirty="0" smtClean="0"/>
              <a:t>In the case of stall protective role of the power circuit.</a:t>
            </a:r>
          </a:p>
          <a:p>
            <a:r>
              <a:rPr lang="en-US" dirty="0" smtClean="0"/>
              <a:t>· </a:t>
            </a:r>
            <a:r>
              <a:rPr lang="en-US" dirty="0" err="1" smtClean="0"/>
              <a:t>Undervoltage</a:t>
            </a:r>
            <a:r>
              <a:rPr lang="en-US" dirty="0" smtClean="0"/>
              <a:t> protection</a:t>
            </a:r>
            <a:br>
              <a:rPr lang="en-US" dirty="0" smtClean="0"/>
            </a:br>
            <a:r>
              <a:rPr lang="en-US" dirty="0" smtClean="0"/>
              <a:t>Battery to prevent over-discharge protection.</a:t>
            </a:r>
          </a:p>
          <a:p>
            <a:r>
              <a:rPr lang="en-US" dirty="0" smtClean="0"/>
              <a:t>· Other auxiliary functions.</a:t>
            </a:r>
          </a:p>
          <a:p>
            <a:r>
              <a:rPr lang="en-US" dirty="0" smtClean="0"/>
              <a:t>After the system test proved that with the current market, E-BIKE, this system has achieved all the basic control functions, and on this basis, an increase of speed and current closed-loop control to improve the system's dynamic response.</a:t>
            </a:r>
          </a:p>
          <a:p>
            <a:r>
              <a:rPr lang="en-US" dirty="0" err="1" smtClean="0"/>
              <a:t>keywords:</a:t>
            </a:r>
            <a:r>
              <a:rPr lang="en-US" dirty="0" err="1" smtClean="0">
                <a:hlinkClick r:id="rId6"/>
              </a:rPr>
              <a:t>mini</a:t>
            </a:r>
            <a:r>
              <a:rPr lang="en-US" smtClean="0">
                <a:hlinkClick r:id="rId6"/>
              </a:rPr>
              <a:t> electric scooter</a:t>
            </a:r>
            <a:endParaRPr lang="en-US" dirty="0"/>
          </a:p>
        </p:txBody>
      </p:sp>
      <p:sp>
        <p:nvSpPr>
          <p:cNvPr id="4" name="Slide Number Placeholder 3"/>
          <p:cNvSpPr>
            <a:spLocks noGrp="1"/>
          </p:cNvSpPr>
          <p:nvPr>
            <p:ph type="sldNum" sz="quarter" idx="10"/>
          </p:nvPr>
        </p:nvSpPr>
        <p:spPr/>
        <p:txBody>
          <a:bodyPr/>
          <a:lstStyle/>
          <a:p>
            <a:fld id="{093917DA-6DD5-4096-9E1E-4CEF32CCC42D}" type="slidenum">
              <a:rPr lang="en-US" smtClean="0"/>
              <a:t>33</a:t>
            </a:fld>
            <a:endParaRPr lang="en-US"/>
          </a:p>
        </p:txBody>
      </p:sp>
    </p:spTree>
    <p:extLst>
      <p:ext uri="{BB962C8B-B14F-4D97-AF65-F5344CB8AC3E}">
        <p14:creationId xmlns:p14="http://schemas.microsoft.com/office/powerpoint/2010/main" val="12611865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E-BIKE-based 78F0712 brushless DC motor controller design</a:t>
            </a:r>
          </a:p>
          <a:p>
            <a:r>
              <a:rPr lang="en-US" dirty="0" smtClean="0"/>
              <a:t>2012-01-06 by seoer1</a:t>
            </a:r>
          </a:p>
          <a:p>
            <a:r>
              <a:rPr lang="en-US" dirty="0" smtClean="0"/>
              <a:t>This paper introduces the special chip μPD78F0712 motor control as the core of E-BIKE with brushless DC motor controller design, focuses primarily on the PWM control circuit and power switching devices of choice, drive circuit, protection circuit and software design.</a:t>
            </a:r>
            <a:br>
              <a:rPr lang="en-US" dirty="0" smtClean="0"/>
            </a:br>
            <a:r>
              <a:rPr lang="en-US" dirty="0" smtClean="0"/>
              <a:t>Keywords: μPD78F0712; brushless DC motor; controller; electric bicycle</a:t>
            </a:r>
          </a:p>
          <a:p>
            <a:r>
              <a:rPr lang="en-US" dirty="0" smtClean="0"/>
              <a:t>Introduction</a:t>
            </a:r>
          </a:p>
          <a:p>
            <a:r>
              <a:rPr lang="en-US" dirty="0" smtClean="0"/>
              <a:t>Electric bicycle is a safe, economical and clean, green transport, not only in energy, the environment has its unique advantages and competitiveness, and can more easily control the use of modern technology to achieve its goal of mechatronics, which has broad prospects for development.</a:t>
            </a:r>
          </a:p>
          <a:p>
            <a:r>
              <a:rPr lang="en-US" dirty="0" smtClean="0"/>
              <a:t>Speed ​​accuracy is not required in many of the applications, brushless DC </a:t>
            </a:r>
            <a:r>
              <a:rPr lang="en-US" dirty="0" smtClean="0">
                <a:hlinkClick r:id="rId3"/>
              </a:rPr>
              <a:t>Utility Vehicle Manufacturer</a:t>
            </a:r>
            <a:r>
              <a:rPr lang="en-US" dirty="0" smtClean="0"/>
              <a:t> (BLDC), mainly through the open-loop speed control mode PWM modulation to achieve. Turn-on logic signal applied to the PWM signal given by external PWM duty cycle to achieve the speed of change, the hardware implementation easier, lower cost. The current speed of electric bicycles on the market they use this approach.</a:t>
            </a:r>
          </a:p>
          <a:p>
            <a:r>
              <a:rPr lang="en-US" dirty="0" smtClean="0"/>
              <a:t>To improve the E-BIKE (bike) with a brushless DC motor control performance, this paper presents a dedicated motor using NEC's core control chip μPD78F0712 control program, and the motor speed and current closed-loop control, purpose is to improve the dynamic and static characteristics, to optimize the control performance.</a:t>
            </a:r>
          </a:p>
          <a:p>
            <a:r>
              <a:rPr lang="en-US" dirty="0" smtClean="0"/>
              <a:t>μPD78F0712</a:t>
            </a:r>
          </a:p>
          <a:p>
            <a:r>
              <a:rPr lang="en-US" dirty="0" smtClean="0"/>
              <a:t>μPD78F0712 for the NEC's 8-bit motor control dedicated driver chip, which is characterized as follows: Minimum instruction execution time of up to 0.1ms; external clock frequency of 20MHz; high-speed on-chip crystal oscillator (8MHz); 32 8-bit general purpose registers; on-chip multiplication / division device; 16K ROM, 768 Bytes RAM; self-programming function; on-chip watchdog timer; 10 inverter control circuit; 4-channel 10-bit A / D conversion; No. 15 IO ports; real-time output port.</a:t>
            </a:r>
          </a:p>
          <a:p>
            <a:r>
              <a:rPr lang="en-US" dirty="0" smtClean="0"/>
              <a:t>Brushless DC motor control system</a:t>
            </a:r>
          </a:p>
          <a:p>
            <a:r>
              <a:rPr lang="en-US" dirty="0" smtClean="0"/>
              <a:t>ΜPD78F0712 brushless DC motor based on the control system block diagram shown in Figure 1.</a:t>
            </a:r>
          </a:p>
          <a:p>
            <a:r>
              <a:rPr lang="en-US" dirty="0" smtClean="0"/>
              <a:t/>
            </a:r>
            <a:br>
              <a:rPr lang="en-US" dirty="0" smtClean="0"/>
            </a:br>
            <a:r>
              <a:rPr lang="en-US" dirty="0" smtClean="0"/>
              <a:t>Figure 1 Block diagram of control system</a:t>
            </a:r>
            <a:br>
              <a:rPr lang="en-US" dirty="0" smtClean="0"/>
            </a:br>
            <a:r>
              <a:rPr lang="en-US" dirty="0" smtClean="0"/>
              <a:t>Diagram of the role of each function block is as follows: speed bicycle handle a given analog circuit has been given speed; drive circuit to the MCU power MOSFET drive signal into the drive signal to control the conduction state of the power tubes; DC power circuit to exchange transformation, control of the motor current; current feedback is used to detect the motor current; position feedback is used to detect the rotor position; no sensor circuit according to the motor back-EMF to determine the rotor position. The following describes the various parts of the specific circuits and functions.</a:t>
            </a:r>
          </a:p>
          <a:p>
            <a:r>
              <a:rPr lang="en-US" dirty="0" smtClean="0"/>
              <a:t>Position detection circuit</a:t>
            </a:r>
          </a:p>
          <a:p>
            <a:r>
              <a:rPr lang="en-US" dirty="0" smtClean="0"/>
              <a:t>Brushless DC motor using three spatial difference of 120o of the Hall device for position detection. The output waveform shown in Figure 2.</a:t>
            </a:r>
          </a:p>
          <a:p>
            <a:r>
              <a:rPr lang="en-US" dirty="0" smtClean="0"/>
              <a:t/>
            </a:r>
            <a:br>
              <a:rPr lang="en-US" dirty="0" smtClean="0"/>
            </a:br>
            <a:r>
              <a:rPr lang="en-US" dirty="0" smtClean="0"/>
              <a:t>Figure 2 Hall device output signal</a:t>
            </a:r>
            <a:br>
              <a:rPr lang="en-US" dirty="0" smtClean="0"/>
            </a:br>
            <a:r>
              <a:rPr lang="en-US" dirty="0" smtClean="0"/>
              <a:t>The three filtered signals processed by the MCU external interrupt input pin of the three processing, get the correct rotor position information. Determined by the MCU according to the commutation control logic for motor commutation, obtain a continuous output torque, allowing the motor to the correct continuous operation. Under this three-way signals at the same time the location information can be obtained through the differential calculation of the actual motor speed, in order to ensure system stability, response speed filtering. Location of the sampling circuit shown in Figure 3.</a:t>
            </a:r>
          </a:p>
          <a:p>
            <a:r>
              <a:rPr lang="en-US" dirty="0" smtClean="0"/>
              <a:t/>
            </a:r>
            <a:br>
              <a:rPr lang="en-US" dirty="0" smtClean="0"/>
            </a:br>
            <a:r>
              <a:rPr lang="en-US" dirty="0" smtClean="0"/>
              <a:t>Location of the sampling circuit in Figure 3</a:t>
            </a:r>
            <a:br>
              <a:rPr lang="en-US" dirty="0" smtClean="0"/>
            </a:br>
            <a:r>
              <a:rPr lang="en-US" dirty="0" smtClean="0"/>
              <a:t>Voltage detection circuit</a:t>
            </a:r>
          </a:p>
          <a:p>
            <a:r>
              <a:rPr lang="en-US" dirty="0" smtClean="0"/>
              <a:t>The role of the voltage detection circuit is real-time detection of the output voltage of the battery to prevent battery during operation due to over-discharge damage. The output voltage through the resistor divider and the control chip A / D converter circuit to convert the program to achieve the control voltage protection.</a:t>
            </a:r>
          </a:p>
          <a:p>
            <a:r>
              <a:rPr lang="en-US" dirty="0" smtClean="0"/>
              <a:t>Current detection circuit</a:t>
            </a:r>
          </a:p>
          <a:p>
            <a:r>
              <a:rPr lang="en-US" dirty="0" smtClean="0"/>
              <a:t>Current detection circuit for detecting the operation process of the flow through the </a:t>
            </a:r>
            <a:r>
              <a:rPr lang="en-US" dirty="0" smtClean="0">
                <a:hlinkClick r:id="rId4"/>
              </a:rPr>
              <a:t>mobility scooter</a:t>
            </a:r>
            <a:r>
              <a:rPr lang="en-US" dirty="0" smtClean="0"/>
              <a:t> windings and the power circuit of the current instantaneous value and the current sampling for the current closed-loop control systems, and overcurrent protection. To reduce system cost, brushless DC motor according to the pairwise power control method works in the next three-phase drive circuit and systems to bridge between the string into a 5-ohm power resistors, the two terminal voltage after amplification for current sampling.</a:t>
            </a:r>
          </a:p>
          <a:p>
            <a:r>
              <a:rPr lang="en-US" dirty="0" smtClean="0"/>
              <a:t>Power circuit</a:t>
            </a:r>
          </a:p>
          <a:p>
            <a:r>
              <a:rPr lang="en-US" dirty="0" smtClean="0"/>
              <a:t>Power circuit shown in Figure 4, the DC supply voltage of 48V, three-phase bridge inverter circuit, work is twenty-two power, that is, in each work cycle for every 60 degrees relative to a power tube, each power MOSFET is 120 degrees, the same bridge arm do not need to add two MOSFET dead time.</a:t>
            </a:r>
          </a:p>
          <a:p>
            <a:r>
              <a:rPr lang="en-US" dirty="0" smtClean="0"/>
              <a:t/>
            </a:r>
            <a:br>
              <a:rPr lang="en-US" dirty="0" smtClean="0"/>
            </a:br>
            <a:r>
              <a:rPr lang="en-US" dirty="0" smtClean="0"/>
              <a:t>Figure 4 power circuits</a:t>
            </a:r>
            <a:br>
              <a:rPr lang="en-US" dirty="0" smtClean="0"/>
            </a:br>
            <a:r>
              <a:rPr lang="en-US" dirty="0" smtClean="0"/>
              <a:t>Drive circuit</a:t>
            </a:r>
          </a:p>
          <a:p>
            <a:r>
              <a:rPr lang="en-US" dirty="0" smtClean="0"/>
              <a:t>Driver circuit generally includes two forms: the use of special driver chip or discrete devices constitute a drive circuit. The system used in the latter program, you can ensure the reliability of the premise of reducing system cost. By the discrete components of one phase leg of the driver circuit shown in Figure 5.</a:t>
            </a:r>
          </a:p>
          <a:p>
            <a:r>
              <a:rPr lang="en-US" dirty="0" smtClean="0"/>
              <a:t/>
            </a:r>
            <a:br>
              <a:rPr lang="en-US" dirty="0" smtClean="0"/>
            </a:br>
            <a:r>
              <a:rPr lang="en-US" dirty="0" smtClean="0"/>
              <a:t>Figure 5 drive circuit</a:t>
            </a:r>
            <a:br>
              <a:rPr lang="en-US" dirty="0" smtClean="0"/>
            </a:br>
            <a:r>
              <a:rPr lang="en-US" dirty="0" smtClean="0"/>
              <a:t>Software control strategy</a:t>
            </a:r>
          </a:p>
          <a:p>
            <a:r>
              <a:rPr lang="en-US" dirty="0" smtClean="0"/>
              <a:t>The system uses the speed and current double closed loop digital control, which is a debugging feature is convenient, easy to control the policy change. The speed loop PI control strategy using the traditional, current loop with a back-EMF compensation using PI control scheme. Software design is modular control scheme, given the speed and position from the sampling rate, the closed-loop regulation and other functions are controlled by the MCU software. System software flow shown in Figure 6.</a:t>
            </a:r>
          </a:p>
          <a:p>
            <a:r>
              <a:rPr lang="en-US" dirty="0" smtClean="0"/>
              <a:t/>
            </a:r>
            <a:br>
              <a:rPr lang="en-US" dirty="0" smtClean="0"/>
            </a:br>
            <a:r>
              <a:rPr lang="en-US" dirty="0" smtClean="0"/>
              <a:t>Figure 6 Control block diagram</a:t>
            </a:r>
            <a:br>
              <a:rPr lang="en-US" dirty="0" smtClean="0"/>
            </a:br>
            <a:r>
              <a:rPr lang="en-US" dirty="0" smtClean="0"/>
              <a:t>The control of motor speed by software based on the actual closed-loop voltage and current is calculated to change the PWM output pulse duty cycle. PWM drive pulse frequency 20KHz, the maximum reduction of the system of electromagnetic noise. Which the calculation of the current loop cycle is 100ms, the speed loop calculation period 500ms. The control principle structure shown in Figure 7.</a:t>
            </a:r>
          </a:p>
          <a:p>
            <a:r>
              <a:rPr lang="en-US" dirty="0" smtClean="0"/>
              <a:t/>
            </a:r>
            <a:br>
              <a:rPr lang="en-US" dirty="0" smtClean="0"/>
            </a:br>
            <a:r>
              <a:rPr lang="en-US" dirty="0" smtClean="0"/>
              <a:t>Figure 7 Control Principle structure</a:t>
            </a:r>
            <a:br>
              <a:rPr lang="en-US" dirty="0" smtClean="0"/>
            </a:br>
            <a:r>
              <a:rPr lang="en-US" dirty="0" smtClean="0"/>
              <a:t>Prototype testing and analysis</a:t>
            </a:r>
          </a:p>
          <a:p>
            <a:r>
              <a:rPr lang="en-US" dirty="0" smtClean="0"/>
              <a:t>According to system requirements, new day as a test prototype elegance No. 6, the use of brushless DC motor of the indicators are as follows:</a:t>
            </a:r>
          </a:p>
          <a:p>
            <a:r>
              <a:rPr lang="en-US" dirty="0" smtClean="0"/>
              <a:t>Rated voltage: 48V; rated power: 240W;</a:t>
            </a:r>
            <a:br>
              <a:rPr lang="en-US" dirty="0" smtClean="0"/>
            </a:br>
            <a:r>
              <a:rPr lang="en-US" dirty="0" smtClean="0"/>
              <a:t>Rated torque: 6N.m; Rated speed: 300rpm;</a:t>
            </a:r>
            <a:br>
              <a:rPr lang="en-US" dirty="0" smtClean="0"/>
            </a:br>
            <a:r>
              <a:rPr lang="en-US" dirty="0" smtClean="0"/>
              <a:t>Motor efficiency: ≥ 80%; rated current: 7A.</a:t>
            </a:r>
          </a:p>
          <a:p>
            <a:r>
              <a:rPr lang="en-US" dirty="0" smtClean="0"/>
              <a:t>Other system control circuit to ensure the circumstances remain unchanged after the replacement control board prototype shown in Figure 8.</a:t>
            </a:r>
          </a:p>
          <a:p>
            <a:r>
              <a:rPr lang="en-US" dirty="0" smtClean="0"/>
              <a:t/>
            </a:r>
            <a:br>
              <a:rPr lang="en-US" dirty="0" smtClean="0"/>
            </a:br>
            <a:r>
              <a:rPr lang="en-US" dirty="0" smtClean="0"/>
              <a:t>Figure 8 test prototype</a:t>
            </a:r>
            <a:br>
              <a:rPr lang="en-US" dirty="0" smtClean="0"/>
            </a:br>
            <a:r>
              <a:rPr lang="en-US" dirty="0" smtClean="0"/>
              <a:t>According to the performance of electric bicycles are required to complete the functional tests, system performance has also been greatly improved.</a:t>
            </a:r>
          </a:p>
          <a:p>
            <a:r>
              <a:rPr lang="en-US" dirty="0" smtClean="0"/>
              <a:t>· 120o/60o motor switching</a:t>
            </a:r>
            <a:br>
              <a:rPr lang="en-US" dirty="0" smtClean="0"/>
            </a:br>
            <a:r>
              <a:rPr lang="en-US" dirty="0" smtClean="0"/>
              <a:t>By changing the commutation logic controller to complete the switch for both motor control.</a:t>
            </a:r>
          </a:p>
          <a:p>
            <a:r>
              <a:rPr lang="en-US" dirty="0" smtClean="0"/>
              <a:t>· Brake power.</a:t>
            </a:r>
          </a:p>
          <a:p>
            <a:r>
              <a:rPr lang="en-US" dirty="0" smtClean="0"/>
              <a:t>· Electric auxiliary brake and reverse charging</a:t>
            </a:r>
            <a:br>
              <a:rPr lang="en-US" dirty="0" smtClean="0"/>
            </a:br>
            <a:r>
              <a:rPr lang="en-US" dirty="0" smtClean="0"/>
              <a:t>Software can control the braking force by the size and anti-charge current.</a:t>
            </a:r>
          </a:p>
          <a:p>
            <a:r>
              <a:rPr lang="en-US" dirty="0" smtClean="0"/>
              <a:t>· Cruise control.</a:t>
            </a:r>
          </a:p>
          <a:p>
            <a:r>
              <a:rPr lang="en-US" dirty="0" smtClean="0"/>
              <a:t>· Speed ​​and current closed loop</a:t>
            </a:r>
            <a:br>
              <a:rPr lang="en-US" dirty="0" smtClean="0"/>
            </a:br>
            <a:r>
              <a:rPr lang="en-US" dirty="0" smtClean="0"/>
              <a:t>Closed-loop control to improve tracking accuracy and speed the process of reducing the torque ripple operation.</a:t>
            </a:r>
          </a:p>
          <a:p>
            <a:r>
              <a:rPr lang="en-US" dirty="0" smtClean="0"/>
              <a:t>· Stall protection</a:t>
            </a:r>
            <a:br>
              <a:rPr lang="en-US" dirty="0" smtClean="0"/>
            </a:br>
            <a:r>
              <a:rPr lang="en-US" dirty="0" smtClean="0"/>
              <a:t>In the case of stall protective role of the power circuit.</a:t>
            </a:r>
          </a:p>
          <a:p>
            <a:r>
              <a:rPr lang="en-US" dirty="0" smtClean="0"/>
              <a:t>· </a:t>
            </a:r>
            <a:r>
              <a:rPr lang="en-US" dirty="0" err="1" smtClean="0"/>
              <a:t>Undervoltage</a:t>
            </a:r>
            <a:r>
              <a:rPr lang="en-US" dirty="0" smtClean="0"/>
              <a:t> protection</a:t>
            </a:r>
            <a:br>
              <a:rPr lang="en-US" dirty="0" smtClean="0"/>
            </a:br>
            <a:r>
              <a:rPr lang="en-US" dirty="0" smtClean="0"/>
              <a:t>Battery to prevent over-discharge protection.</a:t>
            </a:r>
          </a:p>
          <a:p>
            <a:r>
              <a:rPr lang="en-US" dirty="0" smtClean="0"/>
              <a:t>· Other auxiliary functions.</a:t>
            </a:r>
          </a:p>
          <a:p>
            <a:r>
              <a:rPr lang="en-US" dirty="0" smtClean="0"/>
              <a:t>After the system test proved that with the current market, E-BIKE, this system has achieved all the basic control functions, and on this basis, an increase of speed and current closed-loop control to improve the system's dynamic response.</a:t>
            </a:r>
          </a:p>
          <a:p>
            <a:r>
              <a:rPr lang="en-US" dirty="0" err="1" smtClean="0"/>
              <a:t>keywords:</a:t>
            </a:r>
            <a:r>
              <a:rPr lang="en-US" dirty="0" err="1" smtClean="0">
                <a:hlinkClick r:id="rId5"/>
              </a:rPr>
              <a:t>mini</a:t>
            </a:r>
            <a:r>
              <a:rPr lang="en-US" dirty="0" smtClean="0">
                <a:hlinkClick r:id="rId5"/>
              </a:rPr>
              <a:t> electric scooter</a:t>
            </a:r>
            <a:endParaRPr lang="en-US" dirty="0"/>
          </a:p>
        </p:txBody>
      </p:sp>
      <p:sp>
        <p:nvSpPr>
          <p:cNvPr id="4" name="Slide Number Placeholder 3"/>
          <p:cNvSpPr>
            <a:spLocks noGrp="1"/>
          </p:cNvSpPr>
          <p:nvPr>
            <p:ph type="sldNum" sz="quarter" idx="10"/>
          </p:nvPr>
        </p:nvSpPr>
        <p:spPr/>
        <p:txBody>
          <a:bodyPr/>
          <a:lstStyle/>
          <a:p>
            <a:fld id="{093917DA-6DD5-4096-9E1E-4CEF32CCC42D}" type="slidenum">
              <a:rPr lang="en-US" smtClean="0"/>
              <a:t>34</a:t>
            </a:fld>
            <a:endParaRPr lang="en-US"/>
          </a:p>
        </p:txBody>
      </p:sp>
    </p:spTree>
    <p:extLst>
      <p:ext uri="{BB962C8B-B14F-4D97-AF65-F5344CB8AC3E}">
        <p14:creationId xmlns:p14="http://schemas.microsoft.com/office/powerpoint/2010/main" val="6981113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9032C64-82FD-8945-B166-FBC09FD5AAC9}" type="datetimeFigureOut">
              <a:rPr lang="en-US" smtClean="0"/>
              <a:t>4/4/2012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E7E8F8-9AFC-004A-9C55-5C8CDA06B585}" type="slidenum">
              <a:rPr lang="en-US" smtClean="0"/>
              <a:t>‹#›</a:t>
            </a:fld>
            <a:endParaRPr lang="en-US"/>
          </a:p>
        </p:txBody>
      </p:sp>
    </p:spTree>
    <p:extLst>
      <p:ext uri="{BB962C8B-B14F-4D97-AF65-F5344CB8AC3E}">
        <p14:creationId xmlns:p14="http://schemas.microsoft.com/office/powerpoint/2010/main" val="29089829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9032C64-82FD-8945-B166-FBC09FD5AAC9}" type="datetimeFigureOut">
              <a:rPr lang="en-US" smtClean="0"/>
              <a:t>4/4/2012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E7E8F8-9AFC-004A-9C55-5C8CDA06B585}" type="slidenum">
              <a:rPr lang="en-US" smtClean="0"/>
              <a:t>‹#›</a:t>
            </a:fld>
            <a:endParaRPr lang="en-US"/>
          </a:p>
        </p:txBody>
      </p:sp>
    </p:spTree>
    <p:extLst>
      <p:ext uri="{BB962C8B-B14F-4D97-AF65-F5344CB8AC3E}">
        <p14:creationId xmlns:p14="http://schemas.microsoft.com/office/powerpoint/2010/main" val="18307487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9032C64-82FD-8945-B166-FBC09FD5AAC9}" type="datetimeFigureOut">
              <a:rPr lang="en-US" smtClean="0"/>
              <a:t>4/4/2012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E7E8F8-9AFC-004A-9C55-5C8CDA06B585}" type="slidenum">
              <a:rPr lang="en-US" smtClean="0"/>
              <a:t>‹#›</a:t>
            </a:fld>
            <a:endParaRPr lang="en-US"/>
          </a:p>
        </p:txBody>
      </p:sp>
    </p:spTree>
    <p:extLst>
      <p:ext uri="{BB962C8B-B14F-4D97-AF65-F5344CB8AC3E}">
        <p14:creationId xmlns:p14="http://schemas.microsoft.com/office/powerpoint/2010/main" val="35224380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9032C64-82FD-8945-B166-FBC09FD5AAC9}" type="datetimeFigureOut">
              <a:rPr lang="en-US" smtClean="0"/>
              <a:t>4/4/2012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E7E8F8-9AFC-004A-9C55-5C8CDA06B585}" type="slidenum">
              <a:rPr lang="en-US" smtClean="0"/>
              <a:t>‹#›</a:t>
            </a:fld>
            <a:endParaRPr lang="en-US"/>
          </a:p>
        </p:txBody>
      </p:sp>
    </p:spTree>
    <p:extLst>
      <p:ext uri="{BB962C8B-B14F-4D97-AF65-F5344CB8AC3E}">
        <p14:creationId xmlns:p14="http://schemas.microsoft.com/office/powerpoint/2010/main" val="41544553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9032C64-82FD-8945-B166-FBC09FD5AAC9}" type="datetimeFigureOut">
              <a:rPr lang="en-US" smtClean="0"/>
              <a:t>4/4/2012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E7E8F8-9AFC-004A-9C55-5C8CDA06B585}" type="slidenum">
              <a:rPr lang="en-US" smtClean="0"/>
              <a:t>‹#›</a:t>
            </a:fld>
            <a:endParaRPr lang="en-US"/>
          </a:p>
        </p:txBody>
      </p:sp>
    </p:spTree>
    <p:extLst>
      <p:ext uri="{BB962C8B-B14F-4D97-AF65-F5344CB8AC3E}">
        <p14:creationId xmlns:p14="http://schemas.microsoft.com/office/powerpoint/2010/main" val="1521027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9032C64-82FD-8945-B166-FBC09FD5AAC9}" type="datetimeFigureOut">
              <a:rPr lang="en-US" smtClean="0"/>
              <a:t>4/4/2012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E7E8F8-9AFC-004A-9C55-5C8CDA06B585}" type="slidenum">
              <a:rPr lang="en-US" smtClean="0"/>
              <a:t>‹#›</a:t>
            </a:fld>
            <a:endParaRPr lang="en-US"/>
          </a:p>
        </p:txBody>
      </p:sp>
    </p:spTree>
    <p:extLst>
      <p:ext uri="{BB962C8B-B14F-4D97-AF65-F5344CB8AC3E}">
        <p14:creationId xmlns:p14="http://schemas.microsoft.com/office/powerpoint/2010/main" val="8619369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9032C64-82FD-8945-B166-FBC09FD5AAC9}" type="datetimeFigureOut">
              <a:rPr lang="en-US" smtClean="0"/>
              <a:t>4/4/2012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AE7E8F8-9AFC-004A-9C55-5C8CDA06B585}" type="slidenum">
              <a:rPr lang="en-US" smtClean="0"/>
              <a:t>‹#›</a:t>
            </a:fld>
            <a:endParaRPr lang="en-US"/>
          </a:p>
        </p:txBody>
      </p:sp>
    </p:spTree>
    <p:extLst>
      <p:ext uri="{BB962C8B-B14F-4D97-AF65-F5344CB8AC3E}">
        <p14:creationId xmlns:p14="http://schemas.microsoft.com/office/powerpoint/2010/main" val="26211183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9032C64-82FD-8945-B166-FBC09FD5AAC9}" type="datetimeFigureOut">
              <a:rPr lang="en-US" smtClean="0"/>
              <a:t>4/4/2012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E7E8F8-9AFC-004A-9C55-5C8CDA06B585}" type="slidenum">
              <a:rPr lang="en-US" smtClean="0"/>
              <a:t>‹#›</a:t>
            </a:fld>
            <a:endParaRPr lang="en-US"/>
          </a:p>
        </p:txBody>
      </p:sp>
    </p:spTree>
    <p:extLst>
      <p:ext uri="{BB962C8B-B14F-4D97-AF65-F5344CB8AC3E}">
        <p14:creationId xmlns:p14="http://schemas.microsoft.com/office/powerpoint/2010/main" val="19155802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9032C64-82FD-8945-B166-FBC09FD5AAC9}" type="datetimeFigureOut">
              <a:rPr lang="en-US" smtClean="0"/>
              <a:t>4/4/2012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AE7E8F8-9AFC-004A-9C55-5C8CDA06B585}" type="slidenum">
              <a:rPr lang="en-US" smtClean="0"/>
              <a:t>‹#›</a:t>
            </a:fld>
            <a:endParaRPr lang="en-US"/>
          </a:p>
        </p:txBody>
      </p:sp>
    </p:spTree>
    <p:extLst>
      <p:ext uri="{BB962C8B-B14F-4D97-AF65-F5344CB8AC3E}">
        <p14:creationId xmlns:p14="http://schemas.microsoft.com/office/powerpoint/2010/main" val="15590814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9032C64-82FD-8945-B166-FBC09FD5AAC9}" type="datetimeFigureOut">
              <a:rPr lang="en-US" smtClean="0"/>
              <a:t>4/4/2012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E7E8F8-9AFC-004A-9C55-5C8CDA06B585}" type="slidenum">
              <a:rPr lang="en-US" smtClean="0"/>
              <a:t>‹#›</a:t>
            </a:fld>
            <a:endParaRPr lang="en-US"/>
          </a:p>
        </p:txBody>
      </p:sp>
    </p:spTree>
    <p:extLst>
      <p:ext uri="{BB962C8B-B14F-4D97-AF65-F5344CB8AC3E}">
        <p14:creationId xmlns:p14="http://schemas.microsoft.com/office/powerpoint/2010/main" val="13534353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9032C64-82FD-8945-B166-FBC09FD5AAC9}" type="datetimeFigureOut">
              <a:rPr lang="en-US" smtClean="0"/>
              <a:t>4/4/2012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E7E8F8-9AFC-004A-9C55-5C8CDA06B585}" type="slidenum">
              <a:rPr lang="en-US" smtClean="0"/>
              <a:t>‹#›</a:t>
            </a:fld>
            <a:endParaRPr lang="en-US"/>
          </a:p>
        </p:txBody>
      </p:sp>
    </p:spTree>
    <p:extLst>
      <p:ext uri="{BB962C8B-B14F-4D97-AF65-F5344CB8AC3E}">
        <p14:creationId xmlns:p14="http://schemas.microsoft.com/office/powerpoint/2010/main" val="27657657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032C64-82FD-8945-B166-FBC09FD5AAC9}" type="datetimeFigureOut">
              <a:rPr lang="en-US" smtClean="0"/>
              <a:t>4/4/2012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E7E8F8-9AFC-004A-9C55-5C8CDA06B585}" type="slidenum">
              <a:rPr lang="en-US" smtClean="0"/>
              <a:t>‹#›</a:t>
            </a:fld>
            <a:endParaRPr lang="en-US"/>
          </a:p>
        </p:txBody>
      </p:sp>
    </p:spTree>
    <p:extLst>
      <p:ext uri="{BB962C8B-B14F-4D97-AF65-F5344CB8AC3E}">
        <p14:creationId xmlns:p14="http://schemas.microsoft.com/office/powerpoint/2010/main" val="37744791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arduino.cc/en/Main/ArduinoBoardADK" TargetMode="Externa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8.xml"/><Relationship Id="rId4" Type="http://schemas.openxmlformats.org/officeDocument/2006/relationships/image" Target="../media/image4.jpe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8.xml"/><Relationship Id="rId5" Type="http://schemas.openxmlformats.org/officeDocument/2006/relationships/image" Target="../media/image7.jpeg"/><Relationship Id="rId4" Type="http://schemas.openxmlformats.org/officeDocument/2006/relationships/image" Target="../media/image6.gif"/></Relationships>
</file>

<file path=ppt/slides/_rels/slide17.xml.rels><?xml version="1.0" encoding="UTF-8" standalone="yes"?>
<Relationships xmlns="http://schemas.openxmlformats.org/package/2006/relationships"><Relationship Id="rId3" Type="http://schemas.openxmlformats.org/officeDocument/2006/relationships/hyperlink" Target="http://open-bldc.org/wiki/Open-BLDC" TargetMode="External"/><Relationship Id="rId2" Type="http://schemas.openxmlformats.org/officeDocument/2006/relationships/hyperlink" Target="http://aquaticus.info/bldc_controller" TargetMode="External"/><Relationship Id="rId1" Type="http://schemas.openxmlformats.org/officeDocument/2006/relationships/slideLayout" Target="../slideLayouts/slideLayout8.xml"/><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8" Type="http://schemas.openxmlformats.org/officeDocument/2006/relationships/image" Target="../media/image13.gif"/><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image" Target="../media/image9.jpeg"/><Relationship Id="rId1" Type="http://schemas.openxmlformats.org/officeDocument/2006/relationships/slideLayout" Target="../slideLayouts/slideLayout8.xml"/><Relationship Id="rId6" Type="http://schemas.openxmlformats.org/officeDocument/2006/relationships/image" Target="../media/image11.jpeg"/><Relationship Id="rId11" Type="http://schemas.openxmlformats.org/officeDocument/2006/relationships/image" Target="../media/image16.jpeg"/><Relationship Id="rId5" Type="http://schemas.openxmlformats.org/officeDocument/2006/relationships/image" Target="../media/image1.jpeg"/><Relationship Id="rId10" Type="http://schemas.openxmlformats.org/officeDocument/2006/relationships/image" Target="../media/image15.jpeg"/><Relationship Id="rId4" Type="http://schemas.openxmlformats.org/officeDocument/2006/relationships/hyperlink" Target="http://arduino.cc/en/Main/ArduinoBoardADK" TargetMode="External"/><Relationship Id="rId9" Type="http://schemas.openxmlformats.org/officeDocument/2006/relationships/image" Target="../media/image14.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www.kellycontroller.com/ksl4810024v-48v100asensorless-bldc-controller-p-660.html" TargetMode="Externa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www.leafmotor.com/"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hyperlink" Target="http://www.chinaripu.com/key-electric%20bike%20kits-9/" TargetMode="Externa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fontScale="90000"/>
          </a:bodyPr>
          <a:lstStyle/>
          <a:p>
            <a:r>
              <a:rPr lang="en-US" dirty="0" err="1" smtClean="0"/>
              <a:t>xFOCE</a:t>
            </a:r>
            <a:r>
              <a:rPr lang="en-US" dirty="0" smtClean="0"/>
              <a:t> design idea </a:t>
            </a:r>
            <a:br>
              <a:rPr lang="en-US" dirty="0" smtClean="0"/>
            </a:br>
            <a:r>
              <a:rPr lang="en-US" dirty="0" smtClean="0"/>
              <a:t>From a processor and </a:t>
            </a:r>
            <a:r>
              <a:rPr lang="en-US" dirty="0" err="1" smtClean="0"/>
              <a:t>comms</a:t>
            </a:r>
            <a:r>
              <a:rPr lang="en-US" dirty="0" smtClean="0"/>
              <a:t> perspective</a:t>
            </a:r>
            <a:endParaRPr lang="en-US" dirty="0"/>
          </a:p>
        </p:txBody>
      </p:sp>
      <p:sp>
        <p:nvSpPr>
          <p:cNvPr id="5" name="Subtitle 4"/>
          <p:cNvSpPr>
            <a:spLocks noGrp="1"/>
          </p:cNvSpPr>
          <p:nvPr>
            <p:ph type="subTitle" idx="1"/>
          </p:nvPr>
        </p:nvSpPr>
        <p:spPr/>
        <p:txBody>
          <a:bodyPr/>
          <a:lstStyle/>
          <a:p>
            <a:r>
              <a:rPr lang="en-US" dirty="0" smtClean="0"/>
              <a:t>Thom Maughan</a:t>
            </a:r>
          </a:p>
          <a:p>
            <a:r>
              <a:rPr lang="en-US" dirty="0" smtClean="0"/>
              <a:t>2 Apr 2012</a:t>
            </a:r>
            <a:endParaRPr lang="en-US" dirty="0"/>
          </a:p>
        </p:txBody>
      </p:sp>
    </p:spTree>
    <p:extLst>
      <p:ext uri="{BB962C8B-B14F-4D97-AF65-F5344CB8AC3E}">
        <p14:creationId xmlns:p14="http://schemas.microsoft.com/office/powerpoint/2010/main" val="27796632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FOCE configurations considered:  </a:t>
            </a:r>
            <a:br>
              <a:rPr lang="en-US" dirty="0" smtClean="0"/>
            </a:br>
            <a:r>
              <a:rPr lang="en-US" dirty="0" smtClean="0"/>
              <a:t>1) Buoy, 2) Buoy Connected, 3) Cabled</a:t>
            </a:r>
            <a:endParaRPr lang="en-US" dirty="0"/>
          </a:p>
        </p:txBody>
      </p:sp>
      <p:sp>
        <p:nvSpPr>
          <p:cNvPr id="5" name="Rectangle 4"/>
          <p:cNvSpPr/>
          <p:nvPr/>
        </p:nvSpPr>
        <p:spPr>
          <a:xfrm>
            <a:off x="863600" y="5473700"/>
            <a:ext cx="1270000" cy="5969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FOCE</a:t>
            </a:r>
            <a:endParaRPr lang="en-US" dirty="0"/>
          </a:p>
        </p:txBody>
      </p:sp>
      <p:sp>
        <p:nvSpPr>
          <p:cNvPr id="6" name="Rectangle 5"/>
          <p:cNvSpPr/>
          <p:nvPr/>
        </p:nvSpPr>
        <p:spPr>
          <a:xfrm>
            <a:off x="838200" y="2889250"/>
            <a:ext cx="825500" cy="584200"/>
          </a:xfrm>
          <a:prstGeom prst="rect">
            <a:avLst/>
          </a:prstGeom>
          <a:solidFill>
            <a:srgbClr val="00B05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CO2 ESW</a:t>
            </a:r>
            <a:endParaRPr lang="en-US" dirty="0"/>
          </a:p>
        </p:txBody>
      </p:sp>
      <p:sp>
        <p:nvSpPr>
          <p:cNvPr id="7" name="Rounded Rectangle 6"/>
          <p:cNvSpPr/>
          <p:nvPr/>
        </p:nvSpPr>
        <p:spPr>
          <a:xfrm>
            <a:off x="850900" y="1797050"/>
            <a:ext cx="1270000" cy="647700"/>
          </a:xfrm>
          <a:prstGeom prst="roundRect">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CO2 + PWR</a:t>
            </a:r>
            <a:endParaRPr lang="en-US" dirty="0">
              <a:solidFill>
                <a:schemeClr val="tx1"/>
              </a:solidFill>
            </a:endParaRPr>
          </a:p>
        </p:txBody>
      </p:sp>
      <p:sp>
        <p:nvSpPr>
          <p:cNvPr id="8" name="Rounded Rectangle 7"/>
          <p:cNvSpPr/>
          <p:nvPr/>
        </p:nvSpPr>
        <p:spPr>
          <a:xfrm>
            <a:off x="2857500" y="1860550"/>
            <a:ext cx="889000" cy="520700"/>
          </a:xfrm>
          <a:prstGeom prst="roundRect">
            <a:avLst/>
          </a:prstGeom>
          <a:solidFill>
            <a:schemeClr val="accent6">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bg1"/>
                </a:solidFill>
              </a:rPr>
              <a:t>SHORE</a:t>
            </a:r>
            <a:endParaRPr lang="en-US" dirty="0">
              <a:solidFill>
                <a:schemeClr val="bg1"/>
              </a:solidFill>
            </a:endParaRPr>
          </a:p>
        </p:txBody>
      </p:sp>
      <p:sp>
        <p:nvSpPr>
          <p:cNvPr id="9" name="Rectangle 8"/>
          <p:cNvSpPr/>
          <p:nvPr/>
        </p:nvSpPr>
        <p:spPr>
          <a:xfrm>
            <a:off x="5080000" y="5473700"/>
            <a:ext cx="1270000" cy="5969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FOCE</a:t>
            </a:r>
            <a:endParaRPr lang="en-US" dirty="0"/>
          </a:p>
        </p:txBody>
      </p:sp>
      <p:sp>
        <p:nvSpPr>
          <p:cNvPr id="10" name="Rectangle 9"/>
          <p:cNvSpPr/>
          <p:nvPr/>
        </p:nvSpPr>
        <p:spPr>
          <a:xfrm>
            <a:off x="6356350" y="1473200"/>
            <a:ext cx="825500" cy="584200"/>
          </a:xfrm>
          <a:prstGeom prst="rect">
            <a:avLst/>
          </a:prstGeom>
          <a:solidFill>
            <a:srgbClr val="00B05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CO2 ESW</a:t>
            </a:r>
            <a:endParaRPr lang="en-US" dirty="0"/>
          </a:p>
        </p:txBody>
      </p:sp>
      <p:sp>
        <p:nvSpPr>
          <p:cNvPr id="11" name="Rounded Rectangle 10"/>
          <p:cNvSpPr/>
          <p:nvPr/>
        </p:nvSpPr>
        <p:spPr>
          <a:xfrm>
            <a:off x="7327900" y="1765300"/>
            <a:ext cx="1079500" cy="647700"/>
          </a:xfrm>
          <a:prstGeom prst="roundRect">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CO2 + PWR</a:t>
            </a:r>
            <a:endParaRPr lang="en-US" dirty="0">
              <a:solidFill>
                <a:schemeClr val="tx1"/>
              </a:solidFill>
            </a:endParaRPr>
          </a:p>
        </p:txBody>
      </p:sp>
      <p:sp>
        <p:nvSpPr>
          <p:cNvPr id="12" name="Rounded Rectangle 11"/>
          <p:cNvSpPr/>
          <p:nvPr/>
        </p:nvSpPr>
        <p:spPr>
          <a:xfrm>
            <a:off x="7594600" y="2540000"/>
            <a:ext cx="889000" cy="520700"/>
          </a:xfrm>
          <a:prstGeom prst="roundRect">
            <a:avLst/>
          </a:prstGeom>
          <a:solidFill>
            <a:schemeClr val="accent6">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bg1"/>
                </a:solidFill>
              </a:rPr>
              <a:t>SHORE</a:t>
            </a:r>
            <a:endParaRPr lang="en-US" dirty="0">
              <a:solidFill>
                <a:schemeClr val="bg1"/>
              </a:solidFill>
            </a:endParaRPr>
          </a:p>
        </p:txBody>
      </p:sp>
      <p:cxnSp>
        <p:nvCxnSpPr>
          <p:cNvPr id="14" name="Straight Connector 13"/>
          <p:cNvCxnSpPr>
            <a:stCxn id="6" idx="2"/>
          </p:cNvCxnSpPr>
          <p:nvPr/>
        </p:nvCxnSpPr>
        <p:spPr>
          <a:xfrm>
            <a:off x="1250950" y="3473450"/>
            <a:ext cx="0" cy="2000250"/>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flipH="1">
            <a:off x="1765300" y="2444750"/>
            <a:ext cx="12700" cy="302895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a:endCxn id="6" idx="0"/>
          </p:cNvCxnSpPr>
          <p:nvPr/>
        </p:nvCxnSpPr>
        <p:spPr>
          <a:xfrm>
            <a:off x="1250950" y="2444750"/>
            <a:ext cx="0" cy="444500"/>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1917700" y="2444750"/>
            <a:ext cx="12700" cy="302895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a:stCxn id="10" idx="1"/>
          </p:cNvCxnSpPr>
          <p:nvPr/>
        </p:nvCxnSpPr>
        <p:spPr>
          <a:xfrm flipH="1">
            <a:off x="5327650" y="1765300"/>
            <a:ext cx="10287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5321300" y="1765300"/>
            <a:ext cx="0" cy="3708400"/>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Straight Connector 24"/>
          <p:cNvCxnSpPr>
            <a:stCxn id="8" idx="1"/>
            <a:endCxn id="7" idx="3"/>
          </p:cNvCxnSpPr>
          <p:nvPr/>
        </p:nvCxnSpPr>
        <p:spPr>
          <a:xfrm flipH="1">
            <a:off x="2120900" y="2120900"/>
            <a:ext cx="736600" cy="0"/>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a:stCxn id="12" idx="1"/>
          </p:cNvCxnSpPr>
          <p:nvPr/>
        </p:nvCxnSpPr>
        <p:spPr>
          <a:xfrm flipH="1">
            <a:off x="6197600" y="2800350"/>
            <a:ext cx="13970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a:off x="6197600" y="2784475"/>
            <a:ext cx="0" cy="267335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flipH="1" flipV="1">
            <a:off x="6051550" y="2206625"/>
            <a:ext cx="1276350" cy="15875"/>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a:off x="6051550" y="2206625"/>
            <a:ext cx="0" cy="325120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flipH="1">
            <a:off x="7181850" y="1860550"/>
            <a:ext cx="146050" cy="0"/>
          </a:xfrm>
          <a:prstGeom prst="line">
            <a:avLst/>
          </a:prstGeom>
        </p:spPr>
        <p:style>
          <a:lnRef idx="2">
            <a:schemeClr val="accent1"/>
          </a:lnRef>
          <a:fillRef idx="0">
            <a:schemeClr val="accent1"/>
          </a:fillRef>
          <a:effectRef idx="1">
            <a:schemeClr val="accent1"/>
          </a:effectRef>
          <a:fontRef idx="minor">
            <a:schemeClr val="tx1"/>
          </a:fontRef>
        </p:style>
      </p:cxnSp>
      <p:sp>
        <p:nvSpPr>
          <p:cNvPr id="42" name="TextBox 41"/>
          <p:cNvSpPr txBox="1"/>
          <p:nvPr/>
        </p:nvSpPr>
        <p:spPr>
          <a:xfrm>
            <a:off x="5080000" y="6361668"/>
            <a:ext cx="1375248" cy="369332"/>
          </a:xfrm>
          <a:prstGeom prst="rect">
            <a:avLst/>
          </a:prstGeom>
          <a:noFill/>
        </p:spPr>
        <p:txBody>
          <a:bodyPr wrap="none" rtlCol="0">
            <a:spAutoFit/>
          </a:bodyPr>
          <a:lstStyle/>
          <a:p>
            <a:r>
              <a:rPr lang="en-US" dirty="0" smtClean="0"/>
              <a:t>Cabled FOCE</a:t>
            </a:r>
            <a:endParaRPr lang="en-US" dirty="0"/>
          </a:p>
        </p:txBody>
      </p:sp>
      <p:sp>
        <p:nvSpPr>
          <p:cNvPr id="43" name="TextBox 42"/>
          <p:cNvSpPr txBox="1"/>
          <p:nvPr/>
        </p:nvSpPr>
        <p:spPr>
          <a:xfrm>
            <a:off x="876300" y="6399768"/>
            <a:ext cx="1202124" cy="369332"/>
          </a:xfrm>
          <a:prstGeom prst="rect">
            <a:avLst/>
          </a:prstGeom>
          <a:noFill/>
        </p:spPr>
        <p:txBody>
          <a:bodyPr wrap="none" rtlCol="0">
            <a:spAutoFit/>
          </a:bodyPr>
          <a:lstStyle/>
          <a:p>
            <a:r>
              <a:rPr lang="en-US" dirty="0" smtClean="0"/>
              <a:t>Buoy FOCE</a:t>
            </a:r>
            <a:endParaRPr lang="en-US" dirty="0"/>
          </a:p>
        </p:txBody>
      </p:sp>
      <p:sp>
        <p:nvSpPr>
          <p:cNvPr id="44" name="Rounded Rectangle 43"/>
          <p:cNvSpPr/>
          <p:nvPr/>
        </p:nvSpPr>
        <p:spPr>
          <a:xfrm>
            <a:off x="1682750" y="2216150"/>
            <a:ext cx="342900" cy="215900"/>
          </a:xfrm>
          <a:prstGeom prst="round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5" name="Rounded Rectangle 44"/>
          <p:cNvSpPr/>
          <p:nvPr/>
        </p:nvSpPr>
        <p:spPr>
          <a:xfrm>
            <a:off x="1657350" y="5473700"/>
            <a:ext cx="342900" cy="215900"/>
          </a:xfrm>
          <a:prstGeom prst="round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Rounded Rectangle 45"/>
          <p:cNvSpPr/>
          <p:nvPr/>
        </p:nvSpPr>
        <p:spPr>
          <a:xfrm>
            <a:off x="5949950" y="5473700"/>
            <a:ext cx="342900" cy="215900"/>
          </a:xfrm>
          <a:prstGeom prst="round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1" name="Rounded Rectangle 50"/>
          <p:cNvSpPr/>
          <p:nvPr/>
        </p:nvSpPr>
        <p:spPr>
          <a:xfrm>
            <a:off x="7327900" y="5981868"/>
            <a:ext cx="342900" cy="215900"/>
          </a:xfrm>
          <a:prstGeom prst="round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2" name="TextBox 51"/>
          <p:cNvSpPr txBox="1"/>
          <p:nvPr/>
        </p:nvSpPr>
        <p:spPr>
          <a:xfrm>
            <a:off x="7640106" y="5919053"/>
            <a:ext cx="1534587" cy="646331"/>
          </a:xfrm>
          <a:prstGeom prst="rect">
            <a:avLst/>
          </a:prstGeom>
          <a:noFill/>
        </p:spPr>
        <p:txBody>
          <a:bodyPr wrap="none" rtlCol="0">
            <a:spAutoFit/>
          </a:bodyPr>
          <a:lstStyle/>
          <a:p>
            <a:r>
              <a:rPr lang="en-US" dirty="0" smtClean="0"/>
              <a:t>Gateway node</a:t>
            </a:r>
          </a:p>
          <a:p>
            <a:endParaRPr lang="en-US" dirty="0"/>
          </a:p>
        </p:txBody>
      </p:sp>
      <p:sp>
        <p:nvSpPr>
          <p:cNvPr id="2" name="5-Point Star 1"/>
          <p:cNvSpPr/>
          <p:nvPr/>
        </p:nvSpPr>
        <p:spPr>
          <a:xfrm>
            <a:off x="7397750" y="6399768"/>
            <a:ext cx="266700" cy="225425"/>
          </a:xfrm>
          <a:prstGeom prst="star5">
            <a:avLst/>
          </a:prstGeom>
          <a:gradFill>
            <a:gsLst>
              <a:gs pos="0">
                <a:srgbClr val="A603AB"/>
              </a:gs>
              <a:gs pos="21001">
                <a:srgbClr val="0819FB"/>
              </a:gs>
              <a:gs pos="35001">
                <a:srgbClr val="1A8D48"/>
              </a:gs>
              <a:gs pos="52000">
                <a:srgbClr val="FFFF00"/>
              </a:gs>
              <a:gs pos="73000">
                <a:srgbClr val="EE3F17"/>
              </a:gs>
              <a:gs pos="88000">
                <a:srgbClr val="E81766"/>
              </a:gs>
              <a:gs pos="100000">
                <a:srgbClr val="A603AB"/>
              </a:gs>
            </a:gsLst>
            <a:lin ang="162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5-Point Star 30"/>
          <p:cNvSpPr/>
          <p:nvPr/>
        </p:nvSpPr>
        <p:spPr>
          <a:xfrm>
            <a:off x="5080000" y="5819040"/>
            <a:ext cx="266700" cy="225425"/>
          </a:xfrm>
          <a:prstGeom prst="star5">
            <a:avLst/>
          </a:prstGeom>
          <a:gradFill>
            <a:gsLst>
              <a:gs pos="0">
                <a:srgbClr val="A603AB"/>
              </a:gs>
              <a:gs pos="21001">
                <a:srgbClr val="0819FB"/>
              </a:gs>
              <a:gs pos="35001">
                <a:srgbClr val="1A8D48"/>
              </a:gs>
              <a:gs pos="52000">
                <a:srgbClr val="FFFF00"/>
              </a:gs>
              <a:gs pos="73000">
                <a:srgbClr val="EE3F17"/>
              </a:gs>
              <a:gs pos="88000">
                <a:srgbClr val="E81766"/>
              </a:gs>
              <a:gs pos="100000">
                <a:srgbClr val="A603AB"/>
              </a:gs>
            </a:gsLst>
            <a:lin ang="162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5-Point Star 31"/>
          <p:cNvSpPr/>
          <p:nvPr/>
        </p:nvSpPr>
        <p:spPr>
          <a:xfrm>
            <a:off x="1549400" y="5838993"/>
            <a:ext cx="266700" cy="225425"/>
          </a:xfrm>
          <a:prstGeom prst="star5">
            <a:avLst/>
          </a:prstGeom>
          <a:gradFill>
            <a:gsLst>
              <a:gs pos="0">
                <a:srgbClr val="A603AB"/>
              </a:gs>
              <a:gs pos="21001">
                <a:srgbClr val="0819FB"/>
              </a:gs>
              <a:gs pos="35001">
                <a:srgbClr val="1A8D48"/>
              </a:gs>
              <a:gs pos="52000">
                <a:srgbClr val="FFFF00"/>
              </a:gs>
              <a:gs pos="73000">
                <a:srgbClr val="EE3F17"/>
              </a:gs>
              <a:gs pos="88000">
                <a:srgbClr val="E81766"/>
              </a:gs>
              <a:gs pos="100000">
                <a:srgbClr val="A603AB"/>
              </a:gs>
            </a:gsLst>
            <a:lin ang="162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5-Point Star 32"/>
          <p:cNvSpPr/>
          <p:nvPr/>
        </p:nvSpPr>
        <p:spPr>
          <a:xfrm>
            <a:off x="1191612" y="5840580"/>
            <a:ext cx="266700" cy="225425"/>
          </a:xfrm>
          <a:prstGeom prst="star5">
            <a:avLst/>
          </a:prstGeom>
          <a:gradFill>
            <a:gsLst>
              <a:gs pos="0">
                <a:srgbClr val="A603AB"/>
              </a:gs>
              <a:gs pos="21001">
                <a:srgbClr val="0819FB"/>
              </a:gs>
              <a:gs pos="35001">
                <a:srgbClr val="1A8D48"/>
              </a:gs>
              <a:gs pos="52000">
                <a:srgbClr val="FFFF00"/>
              </a:gs>
              <a:gs pos="73000">
                <a:srgbClr val="EE3F17"/>
              </a:gs>
              <a:gs pos="88000">
                <a:srgbClr val="E81766"/>
              </a:gs>
              <a:gs pos="100000">
                <a:srgbClr val="A603AB"/>
              </a:gs>
            </a:gsLst>
            <a:lin ang="162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5-Point Star 33"/>
          <p:cNvSpPr/>
          <p:nvPr/>
        </p:nvSpPr>
        <p:spPr>
          <a:xfrm>
            <a:off x="850900" y="5840580"/>
            <a:ext cx="266700" cy="225425"/>
          </a:xfrm>
          <a:prstGeom prst="star5">
            <a:avLst/>
          </a:prstGeom>
          <a:gradFill>
            <a:gsLst>
              <a:gs pos="0">
                <a:srgbClr val="A603AB"/>
              </a:gs>
              <a:gs pos="21001">
                <a:srgbClr val="0819FB"/>
              </a:gs>
              <a:gs pos="35001">
                <a:srgbClr val="1A8D48"/>
              </a:gs>
              <a:gs pos="52000">
                <a:srgbClr val="FFFF00"/>
              </a:gs>
              <a:gs pos="73000">
                <a:srgbClr val="EE3F17"/>
              </a:gs>
              <a:gs pos="88000">
                <a:srgbClr val="E81766"/>
              </a:gs>
              <a:gs pos="100000">
                <a:srgbClr val="A603AB"/>
              </a:gs>
            </a:gsLst>
            <a:lin ang="162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5-Point Star 35"/>
          <p:cNvSpPr/>
          <p:nvPr/>
        </p:nvSpPr>
        <p:spPr>
          <a:xfrm>
            <a:off x="5397500" y="5819040"/>
            <a:ext cx="266700" cy="225425"/>
          </a:xfrm>
          <a:prstGeom prst="star5">
            <a:avLst/>
          </a:prstGeom>
          <a:gradFill>
            <a:gsLst>
              <a:gs pos="0">
                <a:srgbClr val="A603AB"/>
              </a:gs>
              <a:gs pos="21001">
                <a:srgbClr val="0819FB"/>
              </a:gs>
              <a:gs pos="35001">
                <a:srgbClr val="1A8D48"/>
              </a:gs>
              <a:gs pos="52000">
                <a:srgbClr val="FFFF00"/>
              </a:gs>
              <a:gs pos="73000">
                <a:srgbClr val="EE3F17"/>
              </a:gs>
              <a:gs pos="88000">
                <a:srgbClr val="E81766"/>
              </a:gs>
              <a:gs pos="100000">
                <a:srgbClr val="A603AB"/>
              </a:gs>
            </a:gsLst>
            <a:lin ang="162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5-Point Star 36"/>
          <p:cNvSpPr/>
          <p:nvPr/>
        </p:nvSpPr>
        <p:spPr>
          <a:xfrm>
            <a:off x="5697774" y="5820111"/>
            <a:ext cx="266700" cy="225425"/>
          </a:xfrm>
          <a:prstGeom prst="star5">
            <a:avLst/>
          </a:prstGeom>
          <a:gradFill>
            <a:gsLst>
              <a:gs pos="0">
                <a:srgbClr val="A603AB"/>
              </a:gs>
              <a:gs pos="21001">
                <a:srgbClr val="0819FB"/>
              </a:gs>
              <a:gs pos="35001">
                <a:srgbClr val="1A8D48"/>
              </a:gs>
              <a:gs pos="52000">
                <a:srgbClr val="FFFF00"/>
              </a:gs>
              <a:gs pos="73000">
                <a:srgbClr val="EE3F17"/>
              </a:gs>
              <a:gs pos="88000">
                <a:srgbClr val="E81766"/>
              </a:gs>
              <a:gs pos="100000">
                <a:srgbClr val="A603AB"/>
              </a:gs>
            </a:gsLst>
            <a:lin ang="162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TextBox 37"/>
          <p:cNvSpPr txBox="1"/>
          <p:nvPr/>
        </p:nvSpPr>
        <p:spPr>
          <a:xfrm>
            <a:off x="7634813" y="6352827"/>
            <a:ext cx="1353256" cy="369332"/>
          </a:xfrm>
          <a:prstGeom prst="rect">
            <a:avLst/>
          </a:prstGeom>
          <a:noFill/>
        </p:spPr>
        <p:txBody>
          <a:bodyPr wrap="none" rtlCol="0">
            <a:spAutoFit/>
          </a:bodyPr>
          <a:lstStyle/>
          <a:p>
            <a:r>
              <a:rPr lang="en-US" dirty="0" smtClean="0"/>
              <a:t>Sensor node</a:t>
            </a:r>
            <a:endParaRPr lang="en-US" dirty="0"/>
          </a:p>
        </p:txBody>
      </p:sp>
      <p:sp>
        <p:nvSpPr>
          <p:cNvPr id="40" name="5-Point Star 39"/>
          <p:cNvSpPr/>
          <p:nvPr/>
        </p:nvSpPr>
        <p:spPr>
          <a:xfrm>
            <a:off x="1866900" y="5838993"/>
            <a:ext cx="266700" cy="225425"/>
          </a:xfrm>
          <a:prstGeom prst="star5">
            <a:avLst/>
          </a:prstGeom>
          <a:gradFill>
            <a:gsLst>
              <a:gs pos="0">
                <a:srgbClr val="A603AB"/>
              </a:gs>
              <a:gs pos="21001">
                <a:srgbClr val="0819FB"/>
              </a:gs>
              <a:gs pos="35001">
                <a:srgbClr val="1A8D48"/>
              </a:gs>
              <a:gs pos="52000">
                <a:srgbClr val="FFFF00"/>
              </a:gs>
              <a:gs pos="73000">
                <a:srgbClr val="EE3F17"/>
              </a:gs>
              <a:gs pos="88000">
                <a:srgbClr val="E81766"/>
              </a:gs>
              <a:gs pos="100000">
                <a:srgbClr val="A603AB"/>
              </a:gs>
            </a:gsLst>
            <a:lin ang="162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5-Point Star 46"/>
          <p:cNvSpPr/>
          <p:nvPr/>
        </p:nvSpPr>
        <p:spPr>
          <a:xfrm>
            <a:off x="6015274" y="5820111"/>
            <a:ext cx="266700" cy="225425"/>
          </a:xfrm>
          <a:prstGeom prst="star5">
            <a:avLst/>
          </a:prstGeom>
          <a:gradFill>
            <a:gsLst>
              <a:gs pos="0">
                <a:srgbClr val="A603AB"/>
              </a:gs>
              <a:gs pos="21001">
                <a:srgbClr val="0819FB"/>
              </a:gs>
              <a:gs pos="35001">
                <a:srgbClr val="1A8D48"/>
              </a:gs>
              <a:gs pos="52000">
                <a:srgbClr val="FFFF00"/>
              </a:gs>
              <a:gs pos="73000">
                <a:srgbClr val="EE3F17"/>
              </a:gs>
              <a:gs pos="88000">
                <a:srgbClr val="E81766"/>
              </a:gs>
              <a:gs pos="100000">
                <a:srgbClr val="A603AB"/>
              </a:gs>
            </a:gsLst>
            <a:lin ang="162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583418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Hardware Layout and Connections</a:t>
            </a:r>
            <a:endParaRPr lang="en-US" dirty="0"/>
          </a:p>
        </p:txBody>
      </p:sp>
      <p:sp>
        <p:nvSpPr>
          <p:cNvPr id="3" name="Rectangle 2"/>
          <p:cNvSpPr/>
          <p:nvPr/>
        </p:nvSpPr>
        <p:spPr>
          <a:xfrm>
            <a:off x="3413125" y="3308350"/>
            <a:ext cx="812800" cy="4318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5-Point Star 3"/>
          <p:cNvSpPr/>
          <p:nvPr/>
        </p:nvSpPr>
        <p:spPr>
          <a:xfrm>
            <a:off x="993775" y="2290207"/>
            <a:ext cx="488950" cy="440293"/>
          </a:xfrm>
          <a:prstGeom prst="star5">
            <a:avLst/>
          </a:prstGeom>
          <a:gradFill>
            <a:gsLst>
              <a:gs pos="0">
                <a:srgbClr val="A603AB"/>
              </a:gs>
              <a:gs pos="21001">
                <a:srgbClr val="0819FB"/>
              </a:gs>
              <a:gs pos="35001">
                <a:srgbClr val="1A8D48"/>
              </a:gs>
              <a:gs pos="52000">
                <a:srgbClr val="FFFF00"/>
              </a:gs>
              <a:gs pos="73000">
                <a:srgbClr val="EE3F17"/>
              </a:gs>
              <a:gs pos="88000">
                <a:srgbClr val="E81766"/>
              </a:gs>
              <a:gs pos="100000">
                <a:srgbClr val="A603AB"/>
              </a:gs>
            </a:gsLst>
            <a:lin ang="162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5-Point Star 5"/>
          <p:cNvSpPr/>
          <p:nvPr/>
        </p:nvSpPr>
        <p:spPr>
          <a:xfrm>
            <a:off x="2851150" y="2273260"/>
            <a:ext cx="488950" cy="440293"/>
          </a:xfrm>
          <a:prstGeom prst="star5">
            <a:avLst/>
          </a:prstGeom>
          <a:gradFill>
            <a:gsLst>
              <a:gs pos="0">
                <a:srgbClr val="A603AB"/>
              </a:gs>
              <a:gs pos="21001">
                <a:srgbClr val="0819FB"/>
              </a:gs>
              <a:gs pos="35001">
                <a:srgbClr val="1A8D48"/>
              </a:gs>
              <a:gs pos="52000">
                <a:srgbClr val="FFFF00"/>
              </a:gs>
              <a:gs pos="73000">
                <a:srgbClr val="EE3F17"/>
              </a:gs>
              <a:gs pos="88000">
                <a:srgbClr val="E81766"/>
              </a:gs>
              <a:gs pos="100000">
                <a:srgbClr val="A603AB"/>
              </a:gs>
            </a:gsLst>
            <a:lin ang="162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5-Point Star 6"/>
          <p:cNvSpPr/>
          <p:nvPr/>
        </p:nvSpPr>
        <p:spPr>
          <a:xfrm flipV="1">
            <a:off x="1177925" y="4772925"/>
            <a:ext cx="488950" cy="436050"/>
          </a:xfrm>
          <a:prstGeom prst="star5">
            <a:avLst/>
          </a:prstGeom>
          <a:gradFill>
            <a:gsLst>
              <a:gs pos="0">
                <a:srgbClr val="A603AB"/>
              </a:gs>
              <a:gs pos="21001">
                <a:srgbClr val="0819FB"/>
              </a:gs>
              <a:gs pos="35001">
                <a:srgbClr val="1A8D48"/>
              </a:gs>
              <a:gs pos="52000">
                <a:srgbClr val="FFFF00"/>
              </a:gs>
              <a:gs pos="73000">
                <a:srgbClr val="EE3F17"/>
              </a:gs>
              <a:gs pos="88000">
                <a:srgbClr val="E81766"/>
              </a:gs>
              <a:gs pos="100000">
                <a:srgbClr val="A603AB"/>
              </a:gs>
            </a:gsLst>
            <a:lin ang="162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p:cNvSpPr/>
          <p:nvPr/>
        </p:nvSpPr>
        <p:spPr>
          <a:xfrm>
            <a:off x="5865812" y="3826893"/>
            <a:ext cx="812800" cy="4318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a:off x="380998" y="3371850"/>
            <a:ext cx="527050" cy="368300"/>
          </a:xfrm>
          <a:prstGeom prst="ellipse">
            <a:avLst/>
          </a:prstGeom>
          <a:gradFill>
            <a:gsLst>
              <a:gs pos="0">
                <a:srgbClr val="DDEBCF"/>
              </a:gs>
              <a:gs pos="50000">
                <a:srgbClr val="9CB86E"/>
              </a:gs>
              <a:gs pos="100000">
                <a:srgbClr val="156B13"/>
              </a:gs>
            </a:gsLst>
            <a:lin ang="162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Isosceles Triangle 10"/>
          <p:cNvSpPr/>
          <p:nvPr/>
        </p:nvSpPr>
        <p:spPr>
          <a:xfrm>
            <a:off x="647700" y="1790700"/>
            <a:ext cx="317500" cy="304800"/>
          </a:xfrm>
          <a:prstGeom prst="triangle">
            <a:avLst/>
          </a:prstGeom>
          <a:gradFill>
            <a:gsLst>
              <a:gs pos="0">
                <a:srgbClr val="D6B19C"/>
              </a:gs>
              <a:gs pos="30000">
                <a:srgbClr val="D49E6C"/>
              </a:gs>
              <a:gs pos="70000">
                <a:srgbClr val="A65528"/>
              </a:gs>
              <a:gs pos="100000">
                <a:srgbClr val="663012"/>
              </a:gs>
            </a:gsLst>
            <a:lin ang="162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Isosceles Triangle 11"/>
          <p:cNvSpPr/>
          <p:nvPr/>
        </p:nvSpPr>
        <p:spPr>
          <a:xfrm>
            <a:off x="1079500" y="1790700"/>
            <a:ext cx="317500" cy="304800"/>
          </a:xfrm>
          <a:prstGeom prst="triangle">
            <a:avLst/>
          </a:prstGeom>
          <a:gradFill>
            <a:gsLst>
              <a:gs pos="0">
                <a:srgbClr val="D6B19C"/>
              </a:gs>
              <a:gs pos="30000">
                <a:srgbClr val="D49E6C"/>
              </a:gs>
              <a:gs pos="70000">
                <a:srgbClr val="A65528"/>
              </a:gs>
              <a:gs pos="100000">
                <a:srgbClr val="663012"/>
              </a:gs>
            </a:gsLst>
            <a:lin ang="162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Isosceles Triangle 12"/>
          <p:cNvSpPr/>
          <p:nvPr/>
        </p:nvSpPr>
        <p:spPr>
          <a:xfrm>
            <a:off x="1501775" y="1790700"/>
            <a:ext cx="317500" cy="304800"/>
          </a:xfrm>
          <a:prstGeom prst="triangle">
            <a:avLst/>
          </a:prstGeom>
          <a:gradFill>
            <a:gsLst>
              <a:gs pos="0">
                <a:srgbClr val="D6B19C"/>
              </a:gs>
              <a:gs pos="30000">
                <a:srgbClr val="D49E6C"/>
              </a:gs>
              <a:gs pos="70000">
                <a:srgbClr val="A65528"/>
              </a:gs>
              <a:gs pos="100000">
                <a:srgbClr val="663012"/>
              </a:gs>
            </a:gsLst>
            <a:lin ang="162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Isosceles Triangle 13"/>
          <p:cNvSpPr/>
          <p:nvPr/>
        </p:nvSpPr>
        <p:spPr>
          <a:xfrm>
            <a:off x="2486025" y="1790700"/>
            <a:ext cx="317500" cy="304800"/>
          </a:xfrm>
          <a:prstGeom prst="triangle">
            <a:avLst/>
          </a:prstGeom>
          <a:gradFill>
            <a:gsLst>
              <a:gs pos="0">
                <a:srgbClr val="D6B19C"/>
              </a:gs>
              <a:gs pos="30000">
                <a:srgbClr val="D49E6C"/>
              </a:gs>
              <a:gs pos="70000">
                <a:srgbClr val="A65528"/>
              </a:gs>
              <a:gs pos="100000">
                <a:srgbClr val="663012"/>
              </a:gs>
            </a:gsLst>
            <a:lin ang="162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Isosceles Triangle 14"/>
          <p:cNvSpPr/>
          <p:nvPr/>
        </p:nvSpPr>
        <p:spPr>
          <a:xfrm>
            <a:off x="2917825" y="1790700"/>
            <a:ext cx="317500" cy="304800"/>
          </a:xfrm>
          <a:prstGeom prst="triangle">
            <a:avLst/>
          </a:prstGeom>
          <a:gradFill>
            <a:gsLst>
              <a:gs pos="0">
                <a:srgbClr val="D6B19C"/>
              </a:gs>
              <a:gs pos="30000">
                <a:srgbClr val="D49E6C"/>
              </a:gs>
              <a:gs pos="70000">
                <a:srgbClr val="A65528"/>
              </a:gs>
              <a:gs pos="100000">
                <a:srgbClr val="663012"/>
              </a:gs>
            </a:gsLst>
            <a:lin ang="162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Isosceles Triangle 15"/>
          <p:cNvSpPr/>
          <p:nvPr/>
        </p:nvSpPr>
        <p:spPr>
          <a:xfrm>
            <a:off x="3340100" y="1790700"/>
            <a:ext cx="317500" cy="304800"/>
          </a:xfrm>
          <a:prstGeom prst="triangle">
            <a:avLst/>
          </a:prstGeom>
          <a:gradFill>
            <a:gsLst>
              <a:gs pos="0">
                <a:srgbClr val="D6B19C"/>
              </a:gs>
              <a:gs pos="30000">
                <a:srgbClr val="D49E6C"/>
              </a:gs>
              <a:gs pos="70000">
                <a:srgbClr val="A65528"/>
              </a:gs>
              <a:gs pos="100000">
                <a:srgbClr val="663012"/>
              </a:gs>
            </a:gsLst>
            <a:lin ang="162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Isosceles Triangle 17"/>
          <p:cNvSpPr/>
          <p:nvPr/>
        </p:nvSpPr>
        <p:spPr>
          <a:xfrm flipV="1">
            <a:off x="1263650" y="5486400"/>
            <a:ext cx="317500" cy="304800"/>
          </a:xfrm>
          <a:prstGeom prst="triangle">
            <a:avLst/>
          </a:prstGeom>
          <a:gradFill>
            <a:gsLst>
              <a:gs pos="0">
                <a:srgbClr val="D6B19C"/>
              </a:gs>
              <a:gs pos="30000">
                <a:srgbClr val="D49E6C"/>
              </a:gs>
              <a:gs pos="70000">
                <a:srgbClr val="A65528"/>
              </a:gs>
              <a:gs pos="100000">
                <a:srgbClr val="663012"/>
              </a:gs>
            </a:gsLst>
            <a:lin ang="162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Isosceles Triangle 19"/>
          <p:cNvSpPr/>
          <p:nvPr/>
        </p:nvSpPr>
        <p:spPr>
          <a:xfrm flipV="1">
            <a:off x="1660525" y="5486400"/>
            <a:ext cx="317500" cy="304800"/>
          </a:xfrm>
          <a:prstGeom prst="triangle">
            <a:avLst/>
          </a:prstGeom>
          <a:gradFill>
            <a:gsLst>
              <a:gs pos="0">
                <a:srgbClr val="D6B19C"/>
              </a:gs>
              <a:gs pos="30000">
                <a:srgbClr val="D49E6C"/>
              </a:gs>
              <a:gs pos="70000">
                <a:srgbClr val="A65528"/>
              </a:gs>
              <a:gs pos="100000">
                <a:srgbClr val="663012"/>
              </a:gs>
            </a:gsLst>
            <a:lin ang="162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Isosceles Triangle 20"/>
          <p:cNvSpPr/>
          <p:nvPr/>
        </p:nvSpPr>
        <p:spPr>
          <a:xfrm flipV="1">
            <a:off x="854075" y="5486400"/>
            <a:ext cx="317500" cy="304800"/>
          </a:xfrm>
          <a:prstGeom prst="triangle">
            <a:avLst/>
          </a:prstGeom>
          <a:gradFill>
            <a:gsLst>
              <a:gs pos="0">
                <a:srgbClr val="D6B19C"/>
              </a:gs>
              <a:gs pos="30000">
                <a:srgbClr val="D49E6C"/>
              </a:gs>
              <a:gs pos="70000">
                <a:srgbClr val="A65528"/>
              </a:gs>
              <a:gs pos="100000">
                <a:srgbClr val="663012"/>
              </a:gs>
            </a:gsLst>
            <a:lin ang="162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Isosceles Triangle 21"/>
          <p:cNvSpPr/>
          <p:nvPr/>
        </p:nvSpPr>
        <p:spPr>
          <a:xfrm flipV="1">
            <a:off x="2971800" y="5486400"/>
            <a:ext cx="317500" cy="304800"/>
          </a:xfrm>
          <a:prstGeom prst="triangle">
            <a:avLst/>
          </a:prstGeom>
          <a:gradFill>
            <a:gsLst>
              <a:gs pos="0">
                <a:srgbClr val="D6B19C"/>
              </a:gs>
              <a:gs pos="30000">
                <a:srgbClr val="D49E6C"/>
              </a:gs>
              <a:gs pos="70000">
                <a:srgbClr val="A65528"/>
              </a:gs>
              <a:gs pos="100000">
                <a:srgbClr val="663012"/>
              </a:gs>
            </a:gsLst>
            <a:lin ang="162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Isosceles Triangle 22"/>
          <p:cNvSpPr/>
          <p:nvPr/>
        </p:nvSpPr>
        <p:spPr>
          <a:xfrm flipV="1">
            <a:off x="3368675" y="5486400"/>
            <a:ext cx="317500" cy="304800"/>
          </a:xfrm>
          <a:prstGeom prst="triangle">
            <a:avLst/>
          </a:prstGeom>
          <a:gradFill>
            <a:gsLst>
              <a:gs pos="0">
                <a:srgbClr val="D6B19C"/>
              </a:gs>
              <a:gs pos="30000">
                <a:srgbClr val="D49E6C"/>
              </a:gs>
              <a:gs pos="70000">
                <a:srgbClr val="A65528"/>
              </a:gs>
              <a:gs pos="100000">
                <a:srgbClr val="663012"/>
              </a:gs>
            </a:gsLst>
            <a:lin ang="162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Isosceles Triangle 23"/>
          <p:cNvSpPr/>
          <p:nvPr/>
        </p:nvSpPr>
        <p:spPr>
          <a:xfrm flipV="1">
            <a:off x="2562225" y="5486400"/>
            <a:ext cx="317500" cy="304800"/>
          </a:xfrm>
          <a:prstGeom prst="triangle">
            <a:avLst/>
          </a:prstGeom>
          <a:gradFill>
            <a:gsLst>
              <a:gs pos="0">
                <a:srgbClr val="D6B19C"/>
              </a:gs>
              <a:gs pos="30000">
                <a:srgbClr val="D49E6C"/>
              </a:gs>
              <a:gs pos="70000">
                <a:srgbClr val="A65528"/>
              </a:gs>
              <a:gs pos="100000">
                <a:srgbClr val="663012"/>
              </a:gs>
            </a:gsLst>
            <a:lin ang="162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Flowchart: Magnetic Disk 24"/>
          <p:cNvSpPr/>
          <p:nvPr/>
        </p:nvSpPr>
        <p:spPr>
          <a:xfrm>
            <a:off x="3792537" y="5422900"/>
            <a:ext cx="288925" cy="431800"/>
          </a:xfrm>
          <a:prstGeom prst="flowChartMagneticDisk">
            <a:avLst/>
          </a:prstGeom>
          <a:gradFill>
            <a:gsLst>
              <a:gs pos="0">
                <a:srgbClr val="000000"/>
              </a:gs>
              <a:gs pos="39999">
                <a:srgbClr val="0A128C"/>
              </a:gs>
              <a:gs pos="70000">
                <a:srgbClr val="181CC7"/>
              </a:gs>
              <a:gs pos="88000">
                <a:srgbClr val="7005D4"/>
              </a:gs>
              <a:gs pos="100000">
                <a:srgbClr val="8C3D91"/>
              </a:gs>
            </a:gsLst>
            <a:lin ang="162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Flowchart: Magnetic Disk 25"/>
          <p:cNvSpPr/>
          <p:nvPr/>
        </p:nvSpPr>
        <p:spPr>
          <a:xfrm>
            <a:off x="454025" y="5486400"/>
            <a:ext cx="288925" cy="431800"/>
          </a:xfrm>
          <a:prstGeom prst="flowChartMagneticDisk">
            <a:avLst/>
          </a:prstGeom>
          <a:gradFill>
            <a:gsLst>
              <a:gs pos="0">
                <a:srgbClr val="000000"/>
              </a:gs>
              <a:gs pos="39999">
                <a:srgbClr val="0A128C"/>
              </a:gs>
              <a:gs pos="70000">
                <a:srgbClr val="181CC7"/>
              </a:gs>
              <a:gs pos="88000">
                <a:srgbClr val="7005D4"/>
              </a:gs>
              <a:gs pos="100000">
                <a:srgbClr val="8C3D91"/>
              </a:gs>
            </a:gsLst>
            <a:lin ang="162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Flowchart: Magnetic Disk 26"/>
          <p:cNvSpPr/>
          <p:nvPr/>
        </p:nvSpPr>
        <p:spPr>
          <a:xfrm>
            <a:off x="252411" y="1727200"/>
            <a:ext cx="288925" cy="431800"/>
          </a:xfrm>
          <a:prstGeom prst="flowChartMagneticDisk">
            <a:avLst/>
          </a:prstGeom>
          <a:gradFill>
            <a:gsLst>
              <a:gs pos="0">
                <a:srgbClr val="000000"/>
              </a:gs>
              <a:gs pos="39999">
                <a:srgbClr val="0A128C"/>
              </a:gs>
              <a:gs pos="70000">
                <a:srgbClr val="181CC7"/>
              </a:gs>
              <a:gs pos="88000">
                <a:srgbClr val="7005D4"/>
              </a:gs>
              <a:gs pos="100000">
                <a:srgbClr val="8C3D91"/>
              </a:gs>
            </a:gsLst>
            <a:lin ang="162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Flowchart: Magnetic Disk 27"/>
          <p:cNvSpPr/>
          <p:nvPr/>
        </p:nvSpPr>
        <p:spPr>
          <a:xfrm>
            <a:off x="3775074" y="1739900"/>
            <a:ext cx="288925" cy="431800"/>
          </a:xfrm>
          <a:prstGeom prst="flowChartMagneticDisk">
            <a:avLst/>
          </a:prstGeom>
          <a:gradFill>
            <a:gsLst>
              <a:gs pos="0">
                <a:srgbClr val="000000"/>
              </a:gs>
              <a:gs pos="39999">
                <a:srgbClr val="0A128C"/>
              </a:gs>
              <a:gs pos="70000">
                <a:srgbClr val="181CC7"/>
              </a:gs>
              <a:gs pos="88000">
                <a:srgbClr val="7005D4"/>
              </a:gs>
              <a:gs pos="100000">
                <a:srgbClr val="8C3D91"/>
              </a:gs>
            </a:gsLst>
            <a:lin ang="162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Flowchart: Delay 28"/>
          <p:cNvSpPr/>
          <p:nvPr/>
        </p:nvSpPr>
        <p:spPr>
          <a:xfrm>
            <a:off x="4826000" y="3857614"/>
            <a:ext cx="431800" cy="393657"/>
          </a:xfrm>
          <a:prstGeom prst="flowChartDelay">
            <a:avLst/>
          </a:prstGeom>
          <a:gradFill>
            <a:gsLst>
              <a:gs pos="0">
                <a:srgbClr val="000082"/>
              </a:gs>
              <a:gs pos="30000">
                <a:srgbClr val="66008F"/>
              </a:gs>
              <a:gs pos="64999">
                <a:srgbClr val="BA0066"/>
              </a:gs>
              <a:gs pos="89999">
                <a:srgbClr val="FF0000"/>
              </a:gs>
              <a:gs pos="100000">
                <a:srgbClr val="FF8200"/>
              </a:gs>
            </a:gsLst>
            <a:lin ang="162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1" name="Straight Connector 30"/>
          <p:cNvCxnSpPr>
            <a:stCxn id="10" idx="6"/>
          </p:cNvCxnSpPr>
          <p:nvPr/>
        </p:nvCxnSpPr>
        <p:spPr>
          <a:xfrm>
            <a:off x="908048" y="3556000"/>
            <a:ext cx="1812927"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a:off x="2720975" y="3556000"/>
            <a:ext cx="0" cy="488939"/>
          </a:xfrm>
          <a:prstGeom prst="line">
            <a:avLst/>
          </a:prstGeom>
        </p:spPr>
        <p:style>
          <a:lnRef idx="2">
            <a:schemeClr val="accent1"/>
          </a:lnRef>
          <a:fillRef idx="0">
            <a:schemeClr val="accent1"/>
          </a:fillRef>
          <a:effectRef idx="1">
            <a:schemeClr val="accent1"/>
          </a:effectRef>
          <a:fontRef idx="minor">
            <a:schemeClr val="tx1"/>
          </a:fontRef>
        </p:style>
      </p:cxnSp>
      <p:cxnSp>
        <p:nvCxnSpPr>
          <p:cNvPr id="35" name="Straight Connector 34"/>
          <p:cNvCxnSpPr>
            <a:stCxn id="29" idx="1"/>
          </p:cNvCxnSpPr>
          <p:nvPr/>
        </p:nvCxnSpPr>
        <p:spPr>
          <a:xfrm flipH="1" flipV="1">
            <a:off x="2720975" y="4054442"/>
            <a:ext cx="2105025" cy="1"/>
          </a:xfrm>
          <a:prstGeom prst="line">
            <a:avLst/>
          </a:prstGeom>
        </p:spPr>
        <p:style>
          <a:lnRef idx="2">
            <a:schemeClr val="accent1"/>
          </a:lnRef>
          <a:fillRef idx="0">
            <a:schemeClr val="accent1"/>
          </a:fillRef>
          <a:effectRef idx="1">
            <a:schemeClr val="accent1"/>
          </a:effectRef>
          <a:fontRef idx="minor">
            <a:schemeClr val="tx1"/>
          </a:fontRef>
        </p:style>
      </p:cxnSp>
      <p:cxnSp>
        <p:nvCxnSpPr>
          <p:cNvPr id="38" name="Straight Connector 37"/>
          <p:cNvCxnSpPr>
            <a:stCxn id="3" idx="3"/>
          </p:cNvCxnSpPr>
          <p:nvPr/>
        </p:nvCxnSpPr>
        <p:spPr>
          <a:xfrm>
            <a:off x="4225925" y="3524250"/>
            <a:ext cx="257175"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flipH="1">
            <a:off x="4483100" y="3962400"/>
            <a:ext cx="3429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a:off x="4483100" y="3524250"/>
            <a:ext cx="0" cy="438150"/>
          </a:xfrm>
          <a:prstGeom prst="line">
            <a:avLst/>
          </a:prstGeom>
        </p:spPr>
        <p:style>
          <a:lnRef idx="2">
            <a:schemeClr val="accent1"/>
          </a:lnRef>
          <a:fillRef idx="0">
            <a:schemeClr val="accent1"/>
          </a:fillRef>
          <a:effectRef idx="1">
            <a:schemeClr val="accent1"/>
          </a:effectRef>
          <a:fontRef idx="minor">
            <a:schemeClr val="tx1"/>
          </a:fontRef>
        </p:style>
      </p:cxnSp>
      <p:cxnSp>
        <p:nvCxnSpPr>
          <p:cNvPr id="45" name="Straight Connector 44"/>
          <p:cNvCxnSpPr>
            <a:stCxn id="29" idx="3"/>
            <a:endCxn id="9" idx="1"/>
          </p:cNvCxnSpPr>
          <p:nvPr/>
        </p:nvCxnSpPr>
        <p:spPr>
          <a:xfrm flipV="1">
            <a:off x="5257800" y="4042793"/>
            <a:ext cx="608012" cy="11650"/>
          </a:xfrm>
          <a:prstGeom prst="line">
            <a:avLst/>
          </a:prstGeom>
        </p:spPr>
        <p:style>
          <a:lnRef idx="2">
            <a:schemeClr val="accent1"/>
          </a:lnRef>
          <a:fillRef idx="0">
            <a:schemeClr val="accent1"/>
          </a:fillRef>
          <a:effectRef idx="1">
            <a:schemeClr val="accent1"/>
          </a:effectRef>
          <a:fontRef idx="minor">
            <a:schemeClr val="tx1"/>
          </a:fontRef>
        </p:style>
      </p:cxnSp>
      <p:cxnSp>
        <p:nvCxnSpPr>
          <p:cNvPr id="47" name="Straight Connector 46"/>
          <p:cNvCxnSpPr>
            <a:stCxn id="6" idx="3"/>
          </p:cNvCxnSpPr>
          <p:nvPr/>
        </p:nvCxnSpPr>
        <p:spPr>
          <a:xfrm>
            <a:off x="3246719" y="2713552"/>
            <a:ext cx="817280" cy="594798"/>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a:off x="1396999" y="2713552"/>
            <a:ext cx="2260601" cy="594798"/>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50" name="Straight Connector 49"/>
          <p:cNvCxnSpPr/>
          <p:nvPr/>
        </p:nvCxnSpPr>
        <p:spPr>
          <a:xfrm flipH="1">
            <a:off x="3258203" y="3740150"/>
            <a:ext cx="823259" cy="105620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sp>
        <p:nvSpPr>
          <p:cNvPr id="55" name="5-Point Star 54"/>
          <p:cNvSpPr/>
          <p:nvPr/>
        </p:nvSpPr>
        <p:spPr>
          <a:xfrm flipV="1">
            <a:off x="2879725" y="4779350"/>
            <a:ext cx="488950" cy="436050"/>
          </a:xfrm>
          <a:prstGeom prst="star5">
            <a:avLst/>
          </a:prstGeom>
          <a:gradFill>
            <a:gsLst>
              <a:gs pos="0">
                <a:srgbClr val="A603AB"/>
              </a:gs>
              <a:gs pos="21001">
                <a:srgbClr val="0819FB"/>
              </a:gs>
              <a:gs pos="35001">
                <a:srgbClr val="1A8D48"/>
              </a:gs>
              <a:gs pos="52000">
                <a:srgbClr val="FFFF00"/>
              </a:gs>
              <a:gs pos="73000">
                <a:srgbClr val="EE3F17"/>
              </a:gs>
              <a:gs pos="88000">
                <a:srgbClr val="E81766"/>
              </a:gs>
              <a:gs pos="100000">
                <a:srgbClr val="A603AB"/>
              </a:gs>
            </a:gsLst>
            <a:lin ang="162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6" name="Straight Connector 55"/>
          <p:cNvCxnSpPr/>
          <p:nvPr/>
        </p:nvCxnSpPr>
        <p:spPr>
          <a:xfrm flipH="1">
            <a:off x="1556683" y="3740150"/>
            <a:ext cx="2098676" cy="1067821"/>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63" name="Straight Connector 62"/>
          <p:cNvCxnSpPr>
            <a:stCxn id="55" idx="0"/>
            <a:endCxn id="22" idx="3"/>
          </p:cNvCxnSpPr>
          <p:nvPr/>
        </p:nvCxnSpPr>
        <p:spPr>
          <a:xfrm>
            <a:off x="3124200" y="5215400"/>
            <a:ext cx="6350" cy="27100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64" name="Straight Connector 63"/>
          <p:cNvCxnSpPr>
            <a:stCxn id="55" idx="4"/>
            <a:endCxn id="23" idx="3"/>
          </p:cNvCxnSpPr>
          <p:nvPr/>
        </p:nvCxnSpPr>
        <p:spPr>
          <a:xfrm>
            <a:off x="3368674" y="5048844"/>
            <a:ext cx="158751" cy="437556"/>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67" name="Straight Connector 66"/>
          <p:cNvCxnSpPr/>
          <p:nvPr/>
        </p:nvCxnSpPr>
        <p:spPr>
          <a:xfrm>
            <a:off x="1638300" y="5040344"/>
            <a:ext cx="158751" cy="437556"/>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68" name="Straight Connector 67"/>
          <p:cNvCxnSpPr>
            <a:stCxn id="7" idx="0"/>
            <a:endCxn id="18" idx="3"/>
          </p:cNvCxnSpPr>
          <p:nvPr/>
        </p:nvCxnSpPr>
        <p:spPr>
          <a:xfrm>
            <a:off x="1422400" y="5208975"/>
            <a:ext cx="0" cy="277425"/>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71" name="Straight Connector 70"/>
          <p:cNvCxnSpPr/>
          <p:nvPr/>
        </p:nvCxnSpPr>
        <p:spPr>
          <a:xfrm flipH="1">
            <a:off x="2746374" y="5059988"/>
            <a:ext cx="158751" cy="437556"/>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73" name="Straight Connector 72"/>
          <p:cNvCxnSpPr/>
          <p:nvPr/>
        </p:nvCxnSpPr>
        <p:spPr>
          <a:xfrm flipH="1">
            <a:off x="1031875" y="5048844"/>
            <a:ext cx="158751" cy="437556"/>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74" name="Straight Connector 73"/>
          <p:cNvCxnSpPr>
            <a:stCxn id="10" idx="7"/>
          </p:cNvCxnSpPr>
          <p:nvPr/>
        </p:nvCxnSpPr>
        <p:spPr>
          <a:xfrm>
            <a:off x="830863" y="3425786"/>
            <a:ext cx="2560037" cy="0"/>
          </a:xfrm>
          <a:prstGeom prst="line">
            <a:avLst/>
          </a:prstGeom>
          <a:ln>
            <a:solidFill>
              <a:schemeClr val="accent2"/>
            </a:solidFill>
            <a:prstDash val="dash"/>
          </a:ln>
        </p:spPr>
        <p:style>
          <a:lnRef idx="2">
            <a:schemeClr val="accent1"/>
          </a:lnRef>
          <a:fillRef idx="0">
            <a:schemeClr val="accent1"/>
          </a:fillRef>
          <a:effectRef idx="1">
            <a:schemeClr val="accent1"/>
          </a:effectRef>
          <a:fontRef idx="minor">
            <a:schemeClr val="tx1"/>
          </a:fontRef>
        </p:style>
      </p:cxnSp>
      <p:sp>
        <p:nvSpPr>
          <p:cNvPr id="78" name="TextBox 77"/>
          <p:cNvSpPr txBox="1"/>
          <p:nvPr/>
        </p:nvSpPr>
        <p:spPr>
          <a:xfrm>
            <a:off x="3697360" y="1511756"/>
            <a:ext cx="444352" cy="215444"/>
          </a:xfrm>
          <a:prstGeom prst="rect">
            <a:avLst/>
          </a:prstGeom>
          <a:noFill/>
        </p:spPr>
        <p:txBody>
          <a:bodyPr wrap="none" rtlCol="0">
            <a:spAutoFit/>
          </a:bodyPr>
          <a:lstStyle/>
          <a:p>
            <a:r>
              <a:rPr lang="en-US" sz="800" dirty="0" smtClean="0"/>
              <a:t>motor</a:t>
            </a:r>
            <a:endParaRPr lang="en-US" sz="800" dirty="0"/>
          </a:p>
        </p:txBody>
      </p:sp>
      <p:sp>
        <p:nvSpPr>
          <p:cNvPr id="79" name="TextBox 78"/>
          <p:cNvSpPr txBox="1"/>
          <p:nvPr/>
        </p:nvSpPr>
        <p:spPr>
          <a:xfrm>
            <a:off x="2803525" y="1511756"/>
            <a:ext cx="688009" cy="215444"/>
          </a:xfrm>
          <a:prstGeom prst="rect">
            <a:avLst/>
          </a:prstGeom>
          <a:noFill/>
        </p:spPr>
        <p:txBody>
          <a:bodyPr wrap="none" rtlCol="0">
            <a:spAutoFit/>
          </a:bodyPr>
          <a:lstStyle/>
          <a:p>
            <a:r>
              <a:rPr lang="en-US" sz="800" dirty="0" smtClean="0"/>
              <a:t>instruments</a:t>
            </a:r>
            <a:endParaRPr lang="en-US" sz="800" dirty="0"/>
          </a:p>
        </p:txBody>
      </p:sp>
      <p:sp>
        <p:nvSpPr>
          <p:cNvPr id="80" name="TextBox 79"/>
          <p:cNvSpPr txBox="1"/>
          <p:nvPr/>
        </p:nvSpPr>
        <p:spPr>
          <a:xfrm>
            <a:off x="3245502" y="2493406"/>
            <a:ext cx="704039" cy="215444"/>
          </a:xfrm>
          <a:prstGeom prst="rect">
            <a:avLst/>
          </a:prstGeom>
          <a:noFill/>
        </p:spPr>
        <p:txBody>
          <a:bodyPr wrap="none" rtlCol="0">
            <a:spAutoFit/>
          </a:bodyPr>
          <a:lstStyle/>
          <a:p>
            <a:r>
              <a:rPr lang="en-US" sz="800" dirty="0" smtClean="0"/>
              <a:t>Sensor node</a:t>
            </a:r>
            <a:endParaRPr lang="en-US" sz="800" dirty="0"/>
          </a:p>
        </p:txBody>
      </p:sp>
      <p:sp>
        <p:nvSpPr>
          <p:cNvPr id="81" name="TextBox 80"/>
          <p:cNvSpPr txBox="1"/>
          <p:nvPr/>
        </p:nvSpPr>
        <p:spPr>
          <a:xfrm>
            <a:off x="3432239" y="3429834"/>
            <a:ext cx="774571" cy="215444"/>
          </a:xfrm>
          <a:prstGeom prst="rect">
            <a:avLst/>
          </a:prstGeom>
          <a:noFill/>
        </p:spPr>
        <p:txBody>
          <a:bodyPr wrap="none" rtlCol="0">
            <a:spAutoFit/>
          </a:bodyPr>
          <a:lstStyle/>
          <a:p>
            <a:r>
              <a:rPr lang="en-US" sz="800" dirty="0" smtClean="0"/>
              <a:t>gateway node</a:t>
            </a:r>
            <a:endParaRPr lang="en-US" sz="800" dirty="0"/>
          </a:p>
        </p:txBody>
      </p:sp>
      <p:sp>
        <p:nvSpPr>
          <p:cNvPr id="82" name="TextBox 81"/>
          <p:cNvSpPr txBox="1"/>
          <p:nvPr/>
        </p:nvSpPr>
        <p:spPr>
          <a:xfrm>
            <a:off x="4654550" y="3591342"/>
            <a:ext cx="840295" cy="215444"/>
          </a:xfrm>
          <a:prstGeom prst="rect">
            <a:avLst/>
          </a:prstGeom>
          <a:noFill/>
        </p:spPr>
        <p:txBody>
          <a:bodyPr wrap="none" rtlCol="0">
            <a:spAutoFit/>
          </a:bodyPr>
          <a:lstStyle/>
          <a:p>
            <a:r>
              <a:rPr lang="en-US" sz="800" dirty="0" smtClean="0"/>
              <a:t>Ethernet switch</a:t>
            </a:r>
            <a:endParaRPr lang="en-US" sz="800" dirty="0"/>
          </a:p>
        </p:txBody>
      </p:sp>
      <p:sp>
        <p:nvSpPr>
          <p:cNvPr id="83" name="TextBox 82"/>
          <p:cNvSpPr txBox="1"/>
          <p:nvPr/>
        </p:nvSpPr>
        <p:spPr>
          <a:xfrm>
            <a:off x="5884926" y="3591342"/>
            <a:ext cx="774571" cy="215444"/>
          </a:xfrm>
          <a:prstGeom prst="rect">
            <a:avLst/>
          </a:prstGeom>
          <a:noFill/>
        </p:spPr>
        <p:txBody>
          <a:bodyPr wrap="none" rtlCol="0">
            <a:spAutoFit/>
          </a:bodyPr>
          <a:lstStyle/>
          <a:p>
            <a:r>
              <a:rPr lang="en-US" sz="800" dirty="0" smtClean="0"/>
              <a:t>gateway node</a:t>
            </a:r>
            <a:endParaRPr lang="en-US" sz="800" dirty="0"/>
          </a:p>
        </p:txBody>
      </p:sp>
      <p:sp>
        <p:nvSpPr>
          <p:cNvPr id="84" name="TextBox 83"/>
          <p:cNvSpPr txBox="1"/>
          <p:nvPr/>
        </p:nvSpPr>
        <p:spPr>
          <a:xfrm>
            <a:off x="421436" y="3794570"/>
            <a:ext cx="495649" cy="215444"/>
          </a:xfrm>
          <a:prstGeom prst="rect">
            <a:avLst/>
          </a:prstGeom>
          <a:noFill/>
        </p:spPr>
        <p:txBody>
          <a:bodyPr wrap="none" rtlCol="0">
            <a:spAutoFit/>
          </a:bodyPr>
          <a:lstStyle/>
          <a:p>
            <a:r>
              <a:rPr lang="en-US" sz="800" dirty="0" smtClean="0"/>
              <a:t>camera</a:t>
            </a:r>
            <a:endParaRPr lang="en-US" sz="800" dirty="0"/>
          </a:p>
        </p:txBody>
      </p:sp>
      <p:sp>
        <p:nvSpPr>
          <p:cNvPr id="85" name="TextBox 84"/>
          <p:cNvSpPr txBox="1"/>
          <p:nvPr/>
        </p:nvSpPr>
        <p:spPr>
          <a:xfrm>
            <a:off x="1025524" y="3156406"/>
            <a:ext cx="912429" cy="215444"/>
          </a:xfrm>
          <a:prstGeom prst="rect">
            <a:avLst/>
          </a:prstGeom>
          <a:noFill/>
        </p:spPr>
        <p:txBody>
          <a:bodyPr wrap="none" rtlCol="0">
            <a:spAutoFit/>
          </a:bodyPr>
          <a:lstStyle/>
          <a:p>
            <a:r>
              <a:rPr lang="en-US" sz="800" dirty="0" smtClean="0"/>
              <a:t>Serial?  USB?  </a:t>
            </a:r>
            <a:r>
              <a:rPr lang="en-US" sz="800" dirty="0" err="1" smtClean="0"/>
              <a:t>tbd</a:t>
            </a:r>
            <a:endParaRPr lang="en-US" sz="800" dirty="0"/>
          </a:p>
        </p:txBody>
      </p:sp>
      <p:cxnSp>
        <p:nvCxnSpPr>
          <p:cNvPr id="87" name="Straight Connector 86"/>
          <p:cNvCxnSpPr/>
          <p:nvPr/>
        </p:nvCxnSpPr>
        <p:spPr>
          <a:xfrm flipV="1">
            <a:off x="6678612" y="4048618"/>
            <a:ext cx="1004888" cy="31218"/>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sp>
        <p:nvSpPr>
          <p:cNvPr id="89" name="Double Wave 88"/>
          <p:cNvSpPr/>
          <p:nvPr/>
        </p:nvSpPr>
        <p:spPr>
          <a:xfrm>
            <a:off x="7683500" y="3794570"/>
            <a:ext cx="1066800" cy="571472"/>
          </a:xfrm>
          <a:prstGeom prst="doubleWav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0" name="TextBox 89"/>
          <p:cNvSpPr txBox="1"/>
          <p:nvPr/>
        </p:nvSpPr>
        <p:spPr>
          <a:xfrm>
            <a:off x="7829614" y="3514914"/>
            <a:ext cx="546945" cy="215444"/>
          </a:xfrm>
          <a:prstGeom prst="rect">
            <a:avLst/>
          </a:prstGeom>
          <a:noFill/>
        </p:spPr>
        <p:txBody>
          <a:bodyPr wrap="none" rtlCol="0">
            <a:spAutoFit/>
          </a:bodyPr>
          <a:lstStyle/>
          <a:p>
            <a:r>
              <a:rPr lang="en-US" sz="800" dirty="0" smtClean="0"/>
              <a:t>Shore pc</a:t>
            </a:r>
            <a:endParaRPr lang="en-US" sz="800" dirty="0"/>
          </a:p>
        </p:txBody>
      </p:sp>
      <p:sp>
        <p:nvSpPr>
          <p:cNvPr id="91" name="TextBox 90"/>
          <p:cNvSpPr txBox="1"/>
          <p:nvPr/>
        </p:nvSpPr>
        <p:spPr>
          <a:xfrm>
            <a:off x="6830639" y="3794570"/>
            <a:ext cx="700833" cy="215444"/>
          </a:xfrm>
          <a:prstGeom prst="rect">
            <a:avLst/>
          </a:prstGeom>
          <a:noFill/>
        </p:spPr>
        <p:txBody>
          <a:bodyPr wrap="none" rtlCol="0">
            <a:spAutoFit/>
          </a:bodyPr>
          <a:lstStyle/>
          <a:p>
            <a:r>
              <a:rPr lang="en-US" sz="800" dirty="0" smtClean="0"/>
              <a:t>Ethernet / </a:t>
            </a:r>
            <a:r>
              <a:rPr lang="en-US" sz="800" dirty="0" err="1" smtClean="0"/>
              <a:t>rf</a:t>
            </a:r>
            <a:endParaRPr lang="en-US" sz="800" dirty="0"/>
          </a:p>
        </p:txBody>
      </p:sp>
      <p:cxnSp>
        <p:nvCxnSpPr>
          <p:cNvPr id="92" name="Straight Connector 91"/>
          <p:cNvCxnSpPr/>
          <p:nvPr/>
        </p:nvCxnSpPr>
        <p:spPr>
          <a:xfrm>
            <a:off x="3829703" y="4972411"/>
            <a:ext cx="107296" cy="552089"/>
          </a:xfrm>
          <a:prstGeom prst="line">
            <a:avLst/>
          </a:prstGeom>
          <a:ln>
            <a:solidFill>
              <a:schemeClr val="accent3">
                <a:lumMod val="75000"/>
              </a:schemeClr>
            </a:solidFill>
          </a:ln>
        </p:spPr>
        <p:style>
          <a:lnRef idx="2">
            <a:schemeClr val="accent1"/>
          </a:lnRef>
          <a:fillRef idx="0">
            <a:schemeClr val="accent1"/>
          </a:fillRef>
          <a:effectRef idx="1">
            <a:schemeClr val="accent1"/>
          </a:effectRef>
          <a:fontRef idx="minor">
            <a:schemeClr val="tx1"/>
          </a:fontRef>
        </p:style>
      </p:cxnSp>
      <p:cxnSp>
        <p:nvCxnSpPr>
          <p:cNvPr id="93" name="Straight Connector 92"/>
          <p:cNvCxnSpPr/>
          <p:nvPr/>
        </p:nvCxnSpPr>
        <p:spPr>
          <a:xfrm>
            <a:off x="3245503" y="4937892"/>
            <a:ext cx="584200" cy="34519"/>
          </a:xfrm>
          <a:prstGeom prst="line">
            <a:avLst/>
          </a:prstGeom>
          <a:ln>
            <a:solidFill>
              <a:schemeClr val="accent3">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1" name="Straight Connector 100"/>
          <p:cNvCxnSpPr/>
          <p:nvPr/>
        </p:nvCxnSpPr>
        <p:spPr>
          <a:xfrm flipV="1">
            <a:off x="644523" y="4937892"/>
            <a:ext cx="660402" cy="59483"/>
          </a:xfrm>
          <a:prstGeom prst="line">
            <a:avLst/>
          </a:prstGeom>
          <a:ln>
            <a:solidFill>
              <a:schemeClr val="accent3">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3" name="Straight Connector 102"/>
          <p:cNvCxnSpPr>
            <a:endCxn id="26" idx="0"/>
          </p:cNvCxnSpPr>
          <p:nvPr/>
        </p:nvCxnSpPr>
        <p:spPr>
          <a:xfrm flipH="1">
            <a:off x="598488" y="4997375"/>
            <a:ext cx="70772" cy="632958"/>
          </a:xfrm>
          <a:prstGeom prst="line">
            <a:avLst/>
          </a:prstGeom>
          <a:ln>
            <a:solidFill>
              <a:schemeClr val="accent3">
                <a:lumMod val="75000"/>
              </a:schemeClr>
            </a:solidFill>
          </a:ln>
        </p:spPr>
        <p:style>
          <a:lnRef idx="2">
            <a:schemeClr val="accent1"/>
          </a:lnRef>
          <a:fillRef idx="0">
            <a:schemeClr val="accent1"/>
          </a:fillRef>
          <a:effectRef idx="1">
            <a:schemeClr val="accent1"/>
          </a:effectRef>
          <a:fontRef idx="minor">
            <a:schemeClr val="tx1"/>
          </a:fontRef>
        </p:style>
      </p:cxnSp>
      <p:sp>
        <p:nvSpPr>
          <p:cNvPr id="5" name="TextBox 4"/>
          <p:cNvSpPr txBox="1"/>
          <p:nvPr/>
        </p:nvSpPr>
        <p:spPr>
          <a:xfrm>
            <a:off x="4549775" y="4549676"/>
            <a:ext cx="2024062" cy="2308324"/>
          </a:xfrm>
          <a:prstGeom prst="rect">
            <a:avLst/>
          </a:prstGeom>
          <a:noFill/>
        </p:spPr>
        <p:txBody>
          <a:bodyPr wrap="square" rtlCol="0">
            <a:spAutoFit/>
          </a:bodyPr>
          <a:lstStyle/>
          <a:p>
            <a:r>
              <a:rPr lang="en-US" sz="1400" dirty="0" smtClean="0"/>
              <a:t>Advantages:</a:t>
            </a:r>
          </a:p>
          <a:p>
            <a:pPr marL="285750" indent="-285750">
              <a:buFont typeface="Arial" pitchFamily="34" charset="0"/>
              <a:buChar char="•"/>
            </a:pPr>
            <a:r>
              <a:rPr lang="en-US" sz="1400" dirty="0" smtClean="0"/>
              <a:t>Modular, expandable</a:t>
            </a:r>
          </a:p>
          <a:p>
            <a:pPr marL="285750" indent="-285750">
              <a:buFont typeface="Arial" pitchFamily="34" charset="0"/>
              <a:buChar char="•"/>
            </a:pPr>
            <a:r>
              <a:rPr lang="en-US" sz="1400" dirty="0" smtClean="0"/>
              <a:t>Serial connected – easier wiring than </a:t>
            </a:r>
            <a:r>
              <a:rPr lang="en-US" sz="1400" dirty="0" err="1" smtClean="0"/>
              <a:t>ethernet</a:t>
            </a:r>
            <a:endParaRPr lang="en-US" sz="1400" dirty="0" smtClean="0"/>
          </a:p>
          <a:p>
            <a:pPr marL="285750" indent="-285750">
              <a:buFont typeface="Arial" pitchFamily="34" charset="0"/>
              <a:buChar char="•"/>
            </a:pPr>
            <a:r>
              <a:rPr lang="en-US" sz="1400" dirty="0" smtClean="0"/>
              <a:t>Separate housings (lots of small housings)</a:t>
            </a:r>
          </a:p>
          <a:p>
            <a:pPr marL="285750" indent="-285750">
              <a:buFont typeface="Arial" pitchFamily="34" charset="0"/>
              <a:buChar char="•"/>
            </a:pPr>
            <a:r>
              <a:rPr lang="en-US" sz="1400" dirty="0" smtClean="0"/>
              <a:t>Low cost, reliable</a:t>
            </a:r>
          </a:p>
          <a:p>
            <a:endParaRPr lang="en-US" dirty="0"/>
          </a:p>
        </p:txBody>
      </p:sp>
      <p:sp>
        <p:nvSpPr>
          <p:cNvPr id="62" name="TextBox 61"/>
          <p:cNvSpPr txBox="1"/>
          <p:nvPr/>
        </p:nvSpPr>
        <p:spPr>
          <a:xfrm>
            <a:off x="6830639" y="4637038"/>
            <a:ext cx="2024062" cy="1877437"/>
          </a:xfrm>
          <a:prstGeom prst="rect">
            <a:avLst/>
          </a:prstGeom>
          <a:noFill/>
        </p:spPr>
        <p:txBody>
          <a:bodyPr wrap="square" rtlCol="0">
            <a:spAutoFit/>
          </a:bodyPr>
          <a:lstStyle/>
          <a:p>
            <a:r>
              <a:rPr lang="en-US" sz="1400" dirty="0" smtClean="0"/>
              <a:t>Dis-Advantages:</a:t>
            </a:r>
          </a:p>
          <a:p>
            <a:pPr marL="285750" indent="-285750">
              <a:buFont typeface="Arial" pitchFamily="34" charset="0"/>
              <a:buChar char="•"/>
            </a:pPr>
            <a:r>
              <a:rPr lang="en-US" sz="1400" dirty="0" smtClean="0"/>
              <a:t>Extra interconnect wire </a:t>
            </a:r>
            <a:r>
              <a:rPr lang="en-US" sz="1400" dirty="0" err="1" smtClean="0"/>
              <a:t>vs</a:t>
            </a:r>
            <a:r>
              <a:rPr lang="en-US" sz="1400" dirty="0" smtClean="0"/>
              <a:t> One Big housing</a:t>
            </a:r>
          </a:p>
          <a:p>
            <a:pPr marL="285750" indent="-285750">
              <a:buFont typeface="Arial" pitchFamily="34" charset="0"/>
              <a:buChar char="•"/>
            </a:pPr>
            <a:r>
              <a:rPr lang="en-US" sz="1400" dirty="0" err="1" smtClean="0"/>
              <a:t>Sensorless</a:t>
            </a:r>
            <a:r>
              <a:rPr lang="en-US" sz="1400" dirty="0" smtClean="0"/>
              <a:t> BLDC Motor Control may not be easy as hoped</a:t>
            </a:r>
          </a:p>
          <a:p>
            <a:endParaRPr lang="en-US" dirty="0"/>
          </a:p>
        </p:txBody>
      </p:sp>
    </p:spTree>
    <p:extLst>
      <p:ext uri="{BB962C8B-B14F-4D97-AF65-F5344CB8AC3E}">
        <p14:creationId xmlns:p14="http://schemas.microsoft.com/office/powerpoint/2010/main" val="33848298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Node </a:t>
            </a:r>
            <a:r>
              <a:rPr lang="en-US" dirty="0" smtClean="0"/>
              <a:t>Functionality</a:t>
            </a:r>
            <a:endParaRPr lang="en-US" dirty="0"/>
          </a:p>
        </p:txBody>
      </p:sp>
      <p:sp>
        <p:nvSpPr>
          <p:cNvPr id="3" name="Content Placeholder 2"/>
          <p:cNvSpPr>
            <a:spLocks noGrp="1"/>
          </p:cNvSpPr>
          <p:nvPr>
            <p:ph sz="half" idx="1"/>
          </p:nvPr>
        </p:nvSpPr>
        <p:spPr>
          <a:xfrm>
            <a:off x="457200" y="1130300"/>
            <a:ext cx="4038600" cy="5600700"/>
          </a:xfrm>
        </p:spPr>
        <p:txBody>
          <a:bodyPr>
            <a:normAutofit fontScale="55000" lnSpcReduction="20000"/>
          </a:bodyPr>
          <a:lstStyle/>
          <a:p>
            <a:r>
              <a:rPr lang="en-US" sz="3300" b="1" dirty="0" smtClean="0"/>
              <a:t>Sensor</a:t>
            </a:r>
            <a:r>
              <a:rPr lang="en-US" b="1" dirty="0" smtClean="0"/>
              <a:t> Node software</a:t>
            </a:r>
          </a:p>
          <a:p>
            <a:pPr lvl="1"/>
            <a:r>
              <a:rPr lang="en-US" dirty="0" smtClean="0"/>
              <a:t>‘Firmware’ – intended to be changed infrequently.</a:t>
            </a:r>
          </a:p>
          <a:p>
            <a:pPr lvl="1"/>
            <a:r>
              <a:rPr lang="en-US" dirty="0" smtClean="0"/>
              <a:t>Mature on-chip peripheral drivers available</a:t>
            </a:r>
          </a:p>
          <a:p>
            <a:pPr lvl="1"/>
            <a:r>
              <a:rPr lang="en-US" dirty="0" smtClean="0"/>
              <a:t>Software: Simple, capable, effective</a:t>
            </a:r>
          </a:p>
          <a:p>
            <a:pPr lvl="2"/>
            <a:r>
              <a:rPr lang="en-US" dirty="0" smtClean="0"/>
              <a:t>Easy to read book for setting up the software environment to make a change</a:t>
            </a:r>
          </a:p>
          <a:p>
            <a:pPr lvl="2"/>
            <a:r>
              <a:rPr lang="en-US" dirty="0" smtClean="0"/>
              <a:t>Type of changes: add a new instrument, likely similar to an existing instrument supported by the reference design</a:t>
            </a:r>
          </a:p>
          <a:p>
            <a:pPr lvl="1"/>
            <a:r>
              <a:rPr lang="en-US" dirty="0" smtClean="0"/>
              <a:t>App model:  One application configured (compile or runtime) to tailor for a specific sensor node</a:t>
            </a:r>
          </a:p>
          <a:p>
            <a:pPr lvl="1"/>
            <a:r>
              <a:rPr lang="en-US" dirty="0" smtClean="0"/>
              <a:t>Monitor, </a:t>
            </a:r>
            <a:r>
              <a:rPr lang="en-US" dirty="0" err="1" smtClean="0"/>
              <a:t>bootloader</a:t>
            </a:r>
            <a:r>
              <a:rPr lang="en-US" dirty="0" smtClean="0"/>
              <a:t> for serial </a:t>
            </a:r>
            <a:r>
              <a:rPr lang="en-US" dirty="0" smtClean="0"/>
              <a:t>firmware update </a:t>
            </a:r>
            <a:r>
              <a:rPr lang="en-US" dirty="0" smtClean="0"/>
              <a:t>via gateway node (not requiring JTAG or specialized interface)</a:t>
            </a:r>
          </a:p>
          <a:p>
            <a:pPr lvl="1"/>
            <a:r>
              <a:rPr lang="en-US" dirty="0" smtClean="0"/>
              <a:t>Customized for instruments attached (voltage, power, baud, protocol)</a:t>
            </a:r>
          </a:p>
          <a:p>
            <a:pPr lvl="1"/>
            <a:r>
              <a:rPr lang="en-US" dirty="0" smtClean="0"/>
              <a:t>Instrument On/Off, protocol to read instrument, parsing</a:t>
            </a:r>
          </a:p>
          <a:p>
            <a:pPr lvl="1"/>
            <a:r>
              <a:rPr lang="en-US" dirty="0" smtClean="0"/>
              <a:t>Power management, fault detection and management</a:t>
            </a:r>
          </a:p>
          <a:p>
            <a:pPr lvl="1"/>
            <a:r>
              <a:rPr lang="en-US" dirty="0" smtClean="0"/>
              <a:t>Timestamp, buffer, log, protocol to send to gateway when requested.</a:t>
            </a:r>
          </a:p>
          <a:p>
            <a:r>
              <a:rPr lang="en-US" b="1" dirty="0" smtClean="0"/>
              <a:t>Sensor Node hardware</a:t>
            </a:r>
          </a:p>
          <a:p>
            <a:pPr lvl="1"/>
            <a:r>
              <a:rPr lang="en-US" dirty="0" smtClean="0"/>
              <a:t>4 hardware serial ports</a:t>
            </a:r>
          </a:p>
          <a:p>
            <a:pPr lvl="1"/>
            <a:r>
              <a:rPr lang="en-US" dirty="0" smtClean="0"/>
              <a:t>Memory</a:t>
            </a:r>
          </a:p>
          <a:p>
            <a:pPr lvl="1"/>
            <a:r>
              <a:rPr lang="en-US" dirty="0" smtClean="0"/>
              <a:t>PWM for Motor </a:t>
            </a:r>
            <a:r>
              <a:rPr lang="en-US" dirty="0" smtClean="0"/>
              <a:t>control</a:t>
            </a:r>
          </a:p>
          <a:p>
            <a:pPr lvl="1"/>
            <a:r>
              <a:rPr lang="en-US" dirty="0" smtClean="0"/>
              <a:t>Power management </a:t>
            </a:r>
            <a:r>
              <a:rPr lang="en-US" dirty="0" smtClean="0"/>
              <a:t>/ status / </a:t>
            </a:r>
            <a:r>
              <a:rPr lang="en-US" dirty="0" smtClean="0"/>
              <a:t>ground </a:t>
            </a:r>
            <a:r>
              <a:rPr lang="en-US" dirty="0" smtClean="0"/>
              <a:t>fault</a:t>
            </a:r>
          </a:p>
          <a:p>
            <a:pPr lvl="1"/>
            <a:r>
              <a:rPr lang="en-US" dirty="0" smtClean="0"/>
              <a:t>Pressure Tolerant (for potting)</a:t>
            </a:r>
            <a:endParaRPr lang="en-US" dirty="0" smtClean="0"/>
          </a:p>
          <a:p>
            <a:pPr lvl="1"/>
            <a:endParaRPr lang="en-US" dirty="0"/>
          </a:p>
        </p:txBody>
      </p:sp>
      <p:sp>
        <p:nvSpPr>
          <p:cNvPr id="4" name="Content Placeholder 3"/>
          <p:cNvSpPr>
            <a:spLocks noGrp="1"/>
          </p:cNvSpPr>
          <p:nvPr>
            <p:ph sz="half" idx="2"/>
          </p:nvPr>
        </p:nvSpPr>
        <p:spPr/>
        <p:txBody>
          <a:bodyPr>
            <a:normAutofit fontScale="55000" lnSpcReduction="20000"/>
          </a:bodyPr>
          <a:lstStyle/>
          <a:p>
            <a:r>
              <a:rPr lang="en-US" sz="3300" b="1" dirty="0" smtClean="0"/>
              <a:t>Gateway</a:t>
            </a:r>
            <a:r>
              <a:rPr lang="en-US" b="1" dirty="0" smtClean="0"/>
              <a:t> Node software</a:t>
            </a:r>
          </a:p>
          <a:p>
            <a:pPr lvl="1"/>
            <a:r>
              <a:rPr lang="en-US" dirty="0" smtClean="0"/>
              <a:t>Network </a:t>
            </a:r>
            <a:r>
              <a:rPr lang="en-US" dirty="0" smtClean="0"/>
              <a:t>stack and cable interface (</a:t>
            </a:r>
            <a:r>
              <a:rPr lang="en-US" dirty="0" err="1" smtClean="0"/>
              <a:t>ethernet</a:t>
            </a:r>
            <a:r>
              <a:rPr lang="en-US" dirty="0" smtClean="0"/>
              <a:t>)</a:t>
            </a:r>
            <a:endParaRPr lang="en-US" dirty="0" smtClean="0"/>
          </a:p>
          <a:p>
            <a:pPr lvl="1"/>
            <a:r>
              <a:rPr lang="en-US" dirty="0" smtClean="0"/>
              <a:t>File system</a:t>
            </a:r>
          </a:p>
          <a:p>
            <a:pPr lvl="1"/>
            <a:r>
              <a:rPr lang="en-US" dirty="0" smtClean="0"/>
              <a:t>Operating System optional, embedded </a:t>
            </a:r>
            <a:r>
              <a:rPr lang="en-US" dirty="0" err="1" smtClean="0"/>
              <a:t>linux</a:t>
            </a:r>
            <a:endParaRPr lang="en-US" dirty="0" smtClean="0"/>
          </a:p>
          <a:p>
            <a:pPr lvl="1"/>
            <a:r>
              <a:rPr lang="en-US" dirty="0" smtClean="0"/>
              <a:t>Wakes up, reads sensor nodes, stores data, responds to ‘upstream’ requests for data</a:t>
            </a:r>
          </a:p>
          <a:p>
            <a:pPr lvl="1"/>
            <a:r>
              <a:rPr lang="en-US" dirty="0" smtClean="0"/>
              <a:t>reads system status, handles fault management</a:t>
            </a:r>
          </a:p>
          <a:p>
            <a:pPr lvl="1"/>
            <a:r>
              <a:rPr lang="en-US" dirty="0" smtClean="0"/>
              <a:t>Diagnostics and health check</a:t>
            </a:r>
          </a:p>
          <a:p>
            <a:pPr lvl="1"/>
            <a:r>
              <a:rPr lang="en-US" dirty="0" smtClean="0"/>
              <a:t>Gateway Application </a:t>
            </a:r>
            <a:r>
              <a:rPr lang="en-US" dirty="0" smtClean="0"/>
              <a:t>update from </a:t>
            </a:r>
            <a:r>
              <a:rPr lang="en-US" dirty="0" smtClean="0"/>
              <a:t>shore</a:t>
            </a:r>
            <a:endParaRPr lang="en-US" dirty="0" smtClean="0"/>
          </a:p>
          <a:p>
            <a:pPr lvl="1"/>
            <a:r>
              <a:rPr lang="en-US" dirty="0" err="1" smtClean="0"/>
              <a:t>VMWare</a:t>
            </a:r>
            <a:r>
              <a:rPr lang="en-US" dirty="0" smtClean="0"/>
              <a:t> image built by MBARI to hide the details of </a:t>
            </a:r>
            <a:r>
              <a:rPr lang="en-US" dirty="0" err="1" smtClean="0"/>
              <a:t>dev</a:t>
            </a:r>
            <a:r>
              <a:rPr lang="en-US" dirty="0" smtClean="0"/>
              <a:t> </a:t>
            </a:r>
            <a:r>
              <a:rPr lang="en-US" dirty="0" err="1" smtClean="0"/>
              <a:t>env</a:t>
            </a:r>
            <a:r>
              <a:rPr lang="en-US" dirty="0" smtClean="0"/>
              <a:t> </a:t>
            </a:r>
            <a:r>
              <a:rPr lang="en-US" dirty="0" smtClean="0"/>
              <a:t>setup</a:t>
            </a:r>
          </a:p>
          <a:p>
            <a:pPr lvl="1"/>
            <a:r>
              <a:rPr lang="en-US" dirty="0" smtClean="0"/>
              <a:t>Simple, proprietary extensible serial protocol to sensor nodes</a:t>
            </a:r>
            <a:endParaRPr lang="en-US" dirty="0" smtClean="0"/>
          </a:p>
          <a:p>
            <a:r>
              <a:rPr lang="en-US" b="1" dirty="0" smtClean="0"/>
              <a:t>Gateway Node Hardware</a:t>
            </a:r>
          </a:p>
          <a:p>
            <a:pPr lvl="1"/>
            <a:r>
              <a:rPr lang="en-US" dirty="0" smtClean="0"/>
              <a:t>Ethernet for cable driver</a:t>
            </a:r>
          </a:p>
          <a:p>
            <a:pPr lvl="1"/>
            <a:r>
              <a:rPr lang="en-US" dirty="0" smtClean="0"/>
              <a:t>5 serial ports:</a:t>
            </a:r>
          </a:p>
          <a:p>
            <a:pPr lvl="2"/>
            <a:r>
              <a:rPr lang="en-US" dirty="0" smtClean="0"/>
              <a:t>console + 4 for sensor node interface</a:t>
            </a:r>
          </a:p>
          <a:p>
            <a:pPr lvl="2"/>
            <a:r>
              <a:rPr lang="en-US" dirty="0" smtClean="0"/>
              <a:t>VNC can substitute for </a:t>
            </a:r>
            <a:r>
              <a:rPr lang="en-US" dirty="0" smtClean="0"/>
              <a:t>console</a:t>
            </a:r>
            <a:endParaRPr lang="en-US" dirty="0" smtClean="0"/>
          </a:p>
          <a:p>
            <a:pPr lvl="1"/>
            <a:r>
              <a:rPr lang="en-US" dirty="0" smtClean="0"/>
              <a:t>USB storage and/or SD card storage</a:t>
            </a:r>
          </a:p>
          <a:p>
            <a:pPr lvl="1"/>
            <a:r>
              <a:rPr lang="en-US" dirty="0" smtClean="0"/>
              <a:t>Optional RF or cellular  modem interface</a:t>
            </a:r>
          </a:p>
          <a:p>
            <a:pPr lvl="1"/>
            <a:r>
              <a:rPr lang="en-US" dirty="0" smtClean="0"/>
              <a:t>Power management for Sensor nodes</a:t>
            </a:r>
          </a:p>
          <a:p>
            <a:pPr lvl="2"/>
            <a:endParaRPr lang="en-US" dirty="0" smtClean="0"/>
          </a:p>
          <a:p>
            <a:pPr lvl="1"/>
            <a:endParaRPr lang="en-US" dirty="0" smtClean="0"/>
          </a:p>
          <a:p>
            <a:pPr lvl="1"/>
            <a:endParaRPr lang="en-US" dirty="0" smtClean="0"/>
          </a:p>
          <a:p>
            <a:pPr lvl="1"/>
            <a:endParaRPr lang="en-US" dirty="0" smtClean="0"/>
          </a:p>
          <a:p>
            <a:pPr lvl="1"/>
            <a:endParaRPr lang="en-US" dirty="0"/>
          </a:p>
        </p:txBody>
      </p:sp>
    </p:spTree>
    <p:extLst>
      <p:ext uri="{BB962C8B-B14F-4D97-AF65-F5344CB8AC3E}">
        <p14:creationId xmlns:p14="http://schemas.microsoft.com/office/powerpoint/2010/main" val="26183443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Sensor Node Processor selection Criteria</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Some Processor Options</a:t>
            </a:r>
          </a:p>
          <a:p>
            <a:pPr lvl="1"/>
            <a:r>
              <a:rPr lang="en-US" dirty="0" err="1" smtClean="0"/>
              <a:t>Arduino</a:t>
            </a:r>
            <a:r>
              <a:rPr lang="en-US" dirty="0" smtClean="0"/>
              <a:t> </a:t>
            </a:r>
            <a:r>
              <a:rPr lang="en-US" dirty="0"/>
              <a:t>Mega 2560</a:t>
            </a:r>
          </a:p>
          <a:p>
            <a:pPr lvl="1"/>
            <a:endParaRPr lang="en-US" dirty="0"/>
          </a:p>
          <a:p>
            <a:pPr lvl="1"/>
            <a:r>
              <a:rPr lang="en-US" dirty="0" smtClean="0"/>
              <a:t>PIC24 (used on </a:t>
            </a:r>
            <a:r>
              <a:rPr lang="en-US" dirty="0" err="1" smtClean="0"/>
              <a:t>mbari</a:t>
            </a:r>
            <a:r>
              <a:rPr lang="en-US" dirty="0" smtClean="0"/>
              <a:t> </a:t>
            </a:r>
            <a:r>
              <a:rPr lang="en-US" dirty="0" err="1" smtClean="0"/>
              <a:t>brs</a:t>
            </a:r>
            <a:r>
              <a:rPr lang="en-US" dirty="0" smtClean="0"/>
              <a:t>)</a:t>
            </a:r>
            <a:endParaRPr lang="en-US" dirty="0"/>
          </a:p>
          <a:p>
            <a:pPr lvl="1"/>
            <a:endParaRPr lang="en-US" dirty="0"/>
          </a:p>
          <a:p>
            <a:pPr lvl="1"/>
            <a:r>
              <a:rPr lang="en-US" dirty="0" smtClean="0"/>
              <a:t>MSP430F5438 or similar</a:t>
            </a:r>
            <a:endParaRPr lang="en-US" dirty="0"/>
          </a:p>
          <a:p>
            <a:pPr lvl="1"/>
            <a:endParaRPr lang="en-US" dirty="0"/>
          </a:p>
          <a:p>
            <a:pPr lvl="1"/>
            <a:r>
              <a:rPr lang="en-US" dirty="0" err="1"/>
              <a:t>Stellaris</a:t>
            </a:r>
            <a:r>
              <a:rPr lang="en-US" dirty="0"/>
              <a:t> ARM</a:t>
            </a:r>
          </a:p>
          <a:p>
            <a:pPr lvl="1"/>
            <a:endParaRPr lang="en-US" dirty="0"/>
          </a:p>
          <a:p>
            <a:pPr lvl="1"/>
            <a:r>
              <a:rPr lang="en-US" dirty="0" err="1"/>
              <a:t>Pinguino</a:t>
            </a:r>
            <a:r>
              <a:rPr lang="en-US" dirty="0"/>
              <a:t> (</a:t>
            </a:r>
            <a:r>
              <a:rPr lang="en-US" dirty="0" err="1"/>
              <a:t>arduino</a:t>
            </a:r>
            <a:r>
              <a:rPr lang="en-US" dirty="0"/>
              <a:t>-like PIC32)</a:t>
            </a:r>
          </a:p>
          <a:p>
            <a:pPr lvl="1"/>
            <a:endParaRPr lang="en-US" dirty="0"/>
          </a:p>
          <a:p>
            <a:pPr lvl="1"/>
            <a:r>
              <a:rPr lang="en-US" dirty="0"/>
              <a:t>Energy </a:t>
            </a:r>
            <a:r>
              <a:rPr lang="en-US" dirty="0" smtClean="0"/>
              <a:t>Micro Cortex M3 (32bit) – good </a:t>
            </a:r>
            <a:r>
              <a:rPr lang="en-US" dirty="0" err="1" smtClean="0"/>
              <a:t>onchip</a:t>
            </a:r>
            <a:r>
              <a:rPr lang="en-US" dirty="0" smtClean="0"/>
              <a:t> peripheral driver support, low power, </a:t>
            </a:r>
            <a:r>
              <a:rPr lang="en-US" dirty="0" err="1" smtClean="0"/>
              <a:t>uClinux</a:t>
            </a:r>
            <a:r>
              <a:rPr lang="en-US" dirty="0" smtClean="0"/>
              <a:t> available, 4 serial ports (not clear)</a:t>
            </a:r>
            <a:endParaRPr lang="en-US" dirty="0"/>
          </a:p>
          <a:p>
            <a:endParaRPr lang="en-US" dirty="0"/>
          </a:p>
        </p:txBody>
      </p:sp>
      <p:sp>
        <p:nvSpPr>
          <p:cNvPr id="4" name="Text Placeholder 3"/>
          <p:cNvSpPr>
            <a:spLocks noGrp="1"/>
          </p:cNvSpPr>
          <p:nvPr>
            <p:ph type="body" sz="half" idx="2"/>
          </p:nvPr>
        </p:nvSpPr>
        <p:spPr/>
        <p:txBody>
          <a:bodyPr>
            <a:normAutofit/>
          </a:bodyPr>
          <a:lstStyle/>
          <a:p>
            <a:pPr marL="285750" indent="-285750">
              <a:buFont typeface="Arial" pitchFamily="34" charset="0"/>
              <a:buChar char="•"/>
            </a:pPr>
            <a:r>
              <a:rPr lang="en-US" dirty="0" smtClean="0"/>
              <a:t>4 </a:t>
            </a:r>
            <a:r>
              <a:rPr lang="en-US" dirty="0"/>
              <a:t>‘real’ </a:t>
            </a:r>
            <a:r>
              <a:rPr lang="en-US" dirty="0" err="1"/>
              <a:t>uarts</a:t>
            </a:r>
            <a:endParaRPr lang="en-US" dirty="0"/>
          </a:p>
          <a:p>
            <a:pPr marL="285750" indent="-285750">
              <a:buFont typeface="Arial" pitchFamily="34" charset="0"/>
              <a:buChar char="•"/>
            </a:pPr>
            <a:r>
              <a:rPr lang="en-US" dirty="0"/>
              <a:t>PWM for Motor control</a:t>
            </a:r>
          </a:p>
          <a:p>
            <a:pPr marL="285750" indent="-285750">
              <a:buFont typeface="Arial" pitchFamily="34" charset="0"/>
              <a:buChar char="•"/>
            </a:pPr>
            <a:r>
              <a:rPr lang="en-US" dirty="0"/>
              <a:t>GPIO bits for </a:t>
            </a:r>
            <a:r>
              <a:rPr lang="en-US" dirty="0" smtClean="0"/>
              <a:t>on/off ‘load switching’ </a:t>
            </a:r>
            <a:r>
              <a:rPr lang="en-US" dirty="0"/>
              <a:t>control, status lights</a:t>
            </a:r>
          </a:p>
          <a:p>
            <a:pPr marL="285750" indent="-285750">
              <a:buFont typeface="Arial" pitchFamily="34" charset="0"/>
              <a:buChar char="•"/>
            </a:pPr>
            <a:r>
              <a:rPr lang="en-US" dirty="0"/>
              <a:t>ADC for power measurement (monitoring voltage and current)</a:t>
            </a:r>
          </a:p>
          <a:p>
            <a:pPr marL="285750" indent="-285750">
              <a:buFont typeface="Arial" pitchFamily="34" charset="0"/>
              <a:buChar char="•"/>
            </a:pPr>
            <a:r>
              <a:rPr lang="en-US" dirty="0"/>
              <a:t>Ultra Low Power capable</a:t>
            </a:r>
          </a:p>
          <a:p>
            <a:pPr marL="285750" indent="-285750">
              <a:buFont typeface="Arial" pitchFamily="34" charset="0"/>
              <a:buChar char="•"/>
            </a:pPr>
            <a:r>
              <a:rPr lang="en-US" dirty="0"/>
              <a:t>‘SciTech’ compatible software (firmware) support (</a:t>
            </a:r>
            <a:r>
              <a:rPr lang="en-US" dirty="0" err="1"/>
              <a:t>onchip</a:t>
            </a:r>
            <a:r>
              <a:rPr lang="en-US" dirty="0"/>
              <a:t> peripheral library support, examples, low/free ide, </a:t>
            </a:r>
            <a:r>
              <a:rPr lang="en-US" dirty="0" err="1"/>
              <a:t>debbugger</a:t>
            </a:r>
            <a:r>
              <a:rPr lang="en-US" dirty="0"/>
              <a:t>, monitor/</a:t>
            </a:r>
            <a:r>
              <a:rPr lang="en-US" dirty="0" err="1"/>
              <a:t>bootloader</a:t>
            </a:r>
            <a:r>
              <a:rPr lang="en-US" dirty="0"/>
              <a:t>)</a:t>
            </a:r>
          </a:p>
          <a:p>
            <a:pPr marL="285750" indent="-285750">
              <a:buFont typeface="Arial" pitchFamily="34" charset="0"/>
              <a:buChar char="•"/>
            </a:pPr>
            <a:r>
              <a:rPr lang="en-US" dirty="0" smtClean="0"/>
              <a:t>Good community support and reasonable mature software ecosystem</a:t>
            </a:r>
          </a:p>
          <a:p>
            <a:pPr marL="285750" indent="-285750">
              <a:buFont typeface="Arial" pitchFamily="34" charset="0"/>
              <a:buChar char="•"/>
            </a:pPr>
            <a:r>
              <a:rPr lang="en-US" dirty="0" smtClean="0"/>
              <a:t>Market </a:t>
            </a:r>
            <a:r>
              <a:rPr lang="en-US" dirty="0"/>
              <a:t>upside for custom board or custom add-on board.</a:t>
            </a:r>
          </a:p>
          <a:p>
            <a:pPr marL="285750" indent="-285750">
              <a:buFont typeface="Arial" pitchFamily="34" charset="0"/>
              <a:buChar char="•"/>
            </a:pPr>
            <a:r>
              <a:rPr lang="en-US" dirty="0"/>
              <a:t>Second source board availability</a:t>
            </a:r>
          </a:p>
          <a:p>
            <a:endParaRPr lang="en-US" dirty="0"/>
          </a:p>
        </p:txBody>
      </p:sp>
    </p:spTree>
    <p:extLst>
      <p:ext uri="{BB962C8B-B14F-4D97-AF65-F5344CB8AC3E}">
        <p14:creationId xmlns:p14="http://schemas.microsoft.com/office/powerpoint/2010/main" val="5980849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Sensor Node: </a:t>
            </a:r>
            <a:br>
              <a:rPr lang="en-US" dirty="0" smtClean="0"/>
            </a:br>
            <a:r>
              <a:rPr lang="en-US" dirty="0" err="1" smtClean="0"/>
              <a:t>Arduino</a:t>
            </a:r>
            <a:r>
              <a:rPr lang="en-US" dirty="0" smtClean="0"/>
              <a:t> Mega 2560 R3</a:t>
            </a:r>
            <a:endParaRPr lang="en-US" dirty="0"/>
          </a:p>
        </p:txBody>
      </p:sp>
      <p:sp>
        <p:nvSpPr>
          <p:cNvPr id="4" name="Text Placeholder 3"/>
          <p:cNvSpPr>
            <a:spLocks noGrp="1"/>
          </p:cNvSpPr>
          <p:nvPr>
            <p:ph type="body" sz="half" idx="2"/>
          </p:nvPr>
        </p:nvSpPr>
        <p:spPr/>
        <p:txBody>
          <a:bodyPr>
            <a:normAutofit/>
          </a:bodyPr>
          <a:lstStyle/>
          <a:p>
            <a:pPr marL="285750" indent="-285750">
              <a:buFont typeface="Arial" pitchFamily="34" charset="0"/>
              <a:buChar char="•"/>
            </a:pPr>
            <a:r>
              <a:rPr lang="en-US" dirty="0" smtClean="0"/>
              <a:t>$65</a:t>
            </a:r>
          </a:p>
          <a:p>
            <a:pPr marL="285750" indent="-285750">
              <a:buFont typeface="Arial" pitchFamily="34" charset="0"/>
              <a:buChar char="•"/>
            </a:pPr>
            <a:r>
              <a:rPr lang="en-US" dirty="0" smtClean="0"/>
              <a:t>Input voltage 7 to 12 (max 20)</a:t>
            </a:r>
          </a:p>
          <a:p>
            <a:pPr marL="285750" indent="-285750">
              <a:buFont typeface="Arial" pitchFamily="34" charset="0"/>
              <a:buChar char="•"/>
            </a:pPr>
            <a:r>
              <a:rPr lang="en-US" dirty="0" smtClean="0"/>
              <a:t>14 PWM outputs</a:t>
            </a:r>
          </a:p>
          <a:p>
            <a:pPr marL="285750" indent="-285750">
              <a:buFont typeface="Arial" pitchFamily="34" charset="0"/>
              <a:buChar char="•"/>
            </a:pPr>
            <a:r>
              <a:rPr lang="en-US" dirty="0" smtClean="0"/>
              <a:t>16 </a:t>
            </a:r>
            <a:r>
              <a:rPr lang="en-US" dirty="0"/>
              <a:t>analog </a:t>
            </a:r>
            <a:r>
              <a:rPr lang="en-US" dirty="0" smtClean="0"/>
              <a:t>inputs</a:t>
            </a:r>
          </a:p>
          <a:p>
            <a:pPr marL="285750" indent="-285750">
              <a:buFont typeface="Arial" pitchFamily="34" charset="0"/>
              <a:buChar char="•"/>
            </a:pPr>
            <a:r>
              <a:rPr lang="en-US" dirty="0" smtClean="0"/>
              <a:t>4 </a:t>
            </a:r>
            <a:r>
              <a:rPr lang="en-US" dirty="0"/>
              <a:t>UARTs (hardware serial ports</a:t>
            </a:r>
            <a:r>
              <a:rPr lang="en-US" dirty="0" smtClean="0"/>
              <a:t>)</a:t>
            </a:r>
          </a:p>
          <a:p>
            <a:pPr marL="285750" indent="-285750">
              <a:buFont typeface="Arial" pitchFamily="34" charset="0"/>
              <a:buChar char="•"/>
            </a:pPr>
            <a:r>
              <a:rPr lang="en-US" dirty="0" smtClean="0"/>
              <a:t>16 </a:t>
            </a:r>
            <a:r>
              <a:rPr lang="en-US" dirty="0"/>
              <a:t>MHz crystal </a:t>
            </a:r>
            <a:r>
              <a:rPr lang="en-US" dirty="0" smtClean="0"/>
              <a:t>oscillator</a:t>
            </a:r>
          </a:p>
          <a:p>
            <a:pPr marL="285750" indent="-285750">
              <a:buFont typeface="Arial" pitchFamily="34" charset="0"/>
              <a:buChar char="•"/>
            </a:pPr>
            <a:r>
              <a:rPr lang="en-US" dirty="0" smtClean="0"/>
              <a:t>USB connection (for programming)</a:t>
            </a:r>
          </a:p>
          <a:p>
            <a:pPr marL="285750" indent="-285750">
              <a:buFont typeface="Arial" pitchFamily="34" charset="0"/>
              <a:buChar char="•"/>
            </a:pPr>
            <a:r>
              <a:rPr lang="en-US" dirty="0" smtClean="0"/>
              <a:t>256KBytes </a:t>
            </a:r>
            <a:r>
              <a:rPr lang="en-US" dirty="0"/>
              <a:t>of In-System Self-Programmable </a:t>
            </a:r>
            <a:r>
              <a:rPr lang="en-US" dirty="0" smtClean="0"/>
              <a:t>Flash</a:t>
            </a:r>
          </a:p>
          <a:p>
            <a:pPr marL="285750" indent="-285750">
              <a:buFont typeface="Arial" pitchFamily="34" charset="0"/>
              <a:buChar char="•"/>
            </a:pPr>
            <a:r>
              <a:rPr lang="en-US" dirty="0" smtClean="0"/>
              <a:t>4Kbytes </a:t>
            </a:r>
            <a:r>
              <a:rPr lang="en-US" dirty="0"/>
              <a:t>EEPROM</a:t>
            </a:r>
          </a:p>
          <a:p>
            <a:pPr marL="285750" indent="-285750">
              <a:buFont typeface="Arial" pitchFamily="34" charset="0"/>
              <a:buChar char="•"/>
            </a:pPr>
            <a:r>
              <a:rPr lang="en-US" dirty="0" smtClean="0"/>
              <a:t>8Kbytes </a:t>
            </a:r>
            <a:r>
              <a:rPr lang="en-US" dirty="0"/>
              <a:t>Internal SRAM</a:t>
            </a:r>
          </a:p>
          <a:p>
            <a:pPr marL="285750" indent="-285750">
              <a:buFont typeface="Arial" pitchFamily="34" charset="0"/>
              <a:buChar char="•"/>
            </a:pPr>
            <a:r>
              <a:rPr lang="en-US" dirty="0" smtClean="0"/>
              <a:t>Write/Erase </a:t>
            </a:r>
            <a:r>
              <a:rPr lang="en-US" dirty="0"/>
              <a:t>Cycles:10,000 Flash/100,000 EEPROM</a:t>
            </a:r>
          </a:p>
          <a:p>
            <a:pPr marL="285750" indent="-285750">
              <a:buFont typeface="Arial" pitchFamily="34" charset="0"/>
              <a:buChar char="•"/>
            </a:pPr>
            <a:r>
              <a:rPr lang="en-US" dirty="0" smtClean="0"/>
              <a:t>Optional </a:t>
            </a:r>
            <a:r>
              <a:rPr lang="en-US" dirty="0"/>
              <a:t>Boot Code Section with Independent Lock </a:t>
            </a:r>
            <a:r>
              <a:rPr lang="en-US" dirty="0" smtClean="0"/>
              <a:t>Bits</a:t>
            </a:r>
          </a:p>
          <a:p>
            <a:pPr marL="285750" indent="-285750">
              <a:buFont typeface="Arial" pitchFamily="34" charset="0"/>
              <a:buChar char="•"/>
            </a:pPr>
            <a:r>
              <a:rPr lang="en-US" dirty="0" smtClean="0"/>
              <a:t>RTC</a:t>
            </a:r>
          </a:p>
          <a:p>
            <a:pPr marL="285750" indent="-285750">
              <a:buFont typeface="Arial" pitchFamily="34" charset="0"/>
              <a:buChar char="•"/>
            </a:pPr>
            <a:r>
              <a:rPr lang="en-US" dirty="0" smtClean="0"/>
              <a:t>SPI, </a:t>
            </a:r>
          </a:p>
          <a:p>
            <a:pPr marL="285750" indent="-285750">
              <a:buFont typeface="Arial" pitchFamily="34" charset="0"/>
              <a:buChar char="•"/>
            </a:pPr>
            <a:r>
              <a:rPr lang="en-US" dirty="0" smtClean="0"/>
              <a:t>GPIO, bit bang i2c, 40 mA/pin</a:t>
            </a:r>
            <a:endParaRPr lang="en-US" dirty="0"/>
          </a:p>
        </p:txBody>
      </p:sp>
      <p:pic>
        <p:nvPicPr>
          <p:cNvPr id="5" name="Picture 2" descr="http://arduino.cc/en/uploads/Main/ArduinoMegaADK_R3_thumb.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32035" y="0"/>
            <a:ext cx="4449965" cy="4449969"/>
          </a:xfrm>
          <a:prstGeom prst="rect">
            <a:avLst/>
          </a:prstGeom>
          <a:noFill/>
          <a:extLst>
            <a:ext uri="{909E8E84-426E-40DD-AFC4-6F175D3DCCD1}">
              <a14:hiddenFill xmlns:a14="http://schemas.microsoft.com/office/drawing/2010/main">
                <a:solidFill>
                  <a:srgbClr val="FFFFFF"/>
                </a:solidFill>
              </a14:hiddenFill>
            </a:ext>
          </a:extLst>
        </p:spPr>
      </p:pic>
      <p:sp>
        <p:nvSpPr>
          <p:cNvPr id="6" name="5-Point Star 5"/>
          <p:cNvSpPr/>
          <p:nvPr/>
        </p:nvSpPr>
        <p:spPr>
          <a:xfrm>
            <a:off x="2171700" y="698500"/>
            <a:ext cx="419100" cy="364094"/>
          </a:xfrm>
          <a:prstGeom prst="star5">
            <a:avLst/>
          </a:prstGeom>
          <a:gradFill>
            <a:gsLst>
              <a:gs pos="0">
                <a:srgbClr val="A603AB"/>
              </a:gs>
              <a:gs pos="21001">
                <a:srgbClr val="0819FB"/>
              </a:gs>
              <a:gs pos="35001">
                <a:srgbClr val="1A8D48"/>
              </a:gs>
              <a:gs pos="52000">
                <a:srgbClr val="FFFF00"/>
              </a:gs>
              <a:gs pos="73000">
                <a:srgbClr val="EE3F17"/>
              </a:gs>
              <a:gs pos="88000">
                <a:srgbClr val="E81766"/>
              </a:gs>
              <a:gs pos="100000">
                <a:srgbClr val="A603AB"/>
              </a:gs>
            </a:gsLst>
            <a:lin ang="162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472881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Sensor Node </a:t>
            </a:r>
            <a:br>
              <a:rPr lang="en-US" dirty="0" smtClean="0"/>
            </a:br>
            <a:r>
              <a:rPr lang="en-US" dirty="0" smtClean="0"/>
              <a:t>Software Environment</a:t>
            </a:r>
            <a:endParaRPr lang="en-US" dirty="0"/>
          </a:p>
        </p:txBody>
      </p:sp>
      <p:sp>
        <p:nvSpPr>
          <p:cNvPr id="4" name="Text Placeholder 3"/>
          <p:cNvSpPr>
            <a:spLocks noGrp="1"/>
          </p:cNvSpPr>
          <p:nvPr>
            <p:ph type="body" sz="half" idx="2"/>
          </p:nvPr>
        </p:nvSpPr>
        <p:spPr/>
        <p:txBody>
          <a:bodyPr/>
          <a:lstStyle/>
          <a:p>
            <a:r>
              <a:rPr lang="en-US" dirty="0" err="1" smtClean="0"/>
              <a:t>Arduino</a:t>
            </a:r>
            <a:r>
              <a:rPr lang="en-US" dirty="0" smtClean="0"/>
              <a:t> </a:t>
            </a:r>
            <a:r>
              <a:rPr lang="en-US" dirty="0" err="1" smtClean="0"/>
              <a:t>Dev</a:t>
            </a:r>
            <a:endParaRPr lang="en-US" dirty="0" smtClean="0"/>
          </a:p>
          <a:p>
            <a:r>
              <a:rPr lang="en-US" dirty="0" err="1" smtClean="0"/>
              <a:t>Eclipse+Arduino</a:t>
            </a:r>
            <a:r>
              <a:rPr lang="en-US" dirty="0" smtClean="0"/>
              <a:t> </a:t>
            </a:r>
            <a:r>
              <a:rPr lang="en-US" dirty="0" err="1" smtClean="0"/>
              <a:t>Dev</a:t>
            </a:r>
            <a:endParaRPr lang="en-US" dirty="0" smtClean="0"/>
          </a:p>
          <a:p>
            <a:endParaRPr lang="en-US" dirty="0" smtClean="0"/>
          </a:p>
          <a:p>
            <a:r>
              <a:rPr lang="en-US" dirty="0" smtClean="0"/>
              <a:t>Processing/Wiring + c/</a:t>
            </a:r>
            <a:r>
              <a:rPr lang="en-US" dirty="0" err="1" smtClean="0"/>
              <a:t>cpp</a:t>
            </a:r>
            <a:endParaRPr lang="en-US" dirty="0" smtClean="0"/>
          </a:p>
          <a:p>
            <a:endParaRPr lang="en-US" dirty="0"/>
          </a:p>
          <a:p>
            <a:r>
              <a:rPr lang="en-US" dirty="0" smtClean="0"/>
              <a:t>One ‘big’ app with all instrument specific drivers in it, compile switches or global variables to configure code</a:t>
            </a:r>
          </a:p>
          <a:p>
            <a:endParaRPr lang="en-US" dirty="0"/>
          </a:p>
          <a:p>
            <a:r>
              <a:rPr lang="en-US" dirty="0" smtClean="0"/>
              <a:t>Most instruments are request/response</a:t>
            </a:r>
          </a:p>
          <a:p>
            <a:endParaRPr lang="en-US" dirty="0"/>
          </a:p>
          <a:p>
            <a:r>
              <a:rPr lang="en-US" dirty="0" smtClean="0"/>
              <a:t>Serial protocol and data structure definition for talking to the gateway node.   New additional instruments are added to the data structure.  Protocol is flexible with </a:t>
            </a:r>
            <a:r>
              <a:rPr lang="en-US" dirty="0" err="1" smtClean="0"/>
              <a:t>bytecnt</a:t>
            </a:r>
            <a:r>
              <a:rPr lang="en-US" dirty="0" smtClean="0"/>
              <a:t> and shared header file</a:t>
            </a:r>
          </a:p>
          <a:p>
            <a:endParaRPr lang="en-US" dirty="0"/>
          </a:p>
          <a:p>
            <a:endParaRPr lang="en-US" dirty="0"/>
          </a:p>
        </p:txBody>
      </p:sp>
      <p:pic>
        <p:nvPicPr>
          <p:cNvPr id="1026" name="Picture 2" descr="http://www.cheat-sheets.org/saved-copy/Arduino-cheat-sheet-v02c.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24313" y="3235582"/>
            <a:ext cx="4891087" cy="342080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1.bp.blogspot.com/-84_bQgN6qEw/TkGK7kAs5MI/AAAAAAAAB8o/prUpw5tEXkg/s1600/arduino_dev.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69856" y="0"/>
            <a:ext cx="2665412" cy="320598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tirokartblog.files.wordpress.com/2012/02/arduino-eclips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04343" y="386656"/>
            <a:ext cx="3465513" cy="2432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96382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Sensor Node</a:t>
            </a:r>
            <a:br>
              <a:rPr lang="en-US" dirty="0" smtClean="0"/>
            </a:br>
            <a:r>
              <a:rPr lang="en-US" dirty="0" smtClean="0"/>
              <a:t>Custom Shield</a:t>
            </a:r>
            <a:endParaRPr lang="en-US" dirty="0"/>
          </a:p>
        </p:txBody>
      </p:sp>
      <p:sp>
        <p:nvSpPr>
          <p:cNvPr id="4" name="Text Placeholder 3"/>
          <p:cNvSpPr>
            <a:spLocks noGrp="1"/>
          </p:cNvSpPr>
          <p:nvPr>
            <p:ph type="body" sz="half" idx="2"/>
          </p:nvPr>
        </p:nvSpPr>
        <p:spPr/>
        <p:txBody>
          <a:bodyPr>
            <a:normAutofit fontScale="92500" lnSpcReduction="10000"/>
          </a:bodyPr>
          <a:lstStyle/>
          <a:p>
            <a:pPr marL="285750" indent="-285750">
              <a:buFont typeface="Arial" pitchFamily="34" charset="0"/>
              <a:buChar char="•"/>
            </a:pPr>
            <a:r>
              <a:rPr lang="en-US" dirty="0" smtClean="0"/>
              <a:t>Isolated power and </a:t>
            </a:r>
            <a:r>
              <a:rPr lang="en-US" dirty="0" smtClean="0"/>
              <a:t>ground.</a:t>
            </a:r>
          </a:p>
          <a:p>
            <a:pPr marL="285750" indent="-285750">
              <a:buFont typeface="Arial" pitchFamily="34" charset="0"/>
              <a:buChar char="•"/>
            </a:pPr>
            <a:r>
              <a:rPr lang="en-US" dirty="0" smtClean="0"/>
              <a:t>Isolated RS232 </a:t>
            </a:r>
            <a:r>
              <a:rPr lang="en-US" dirty="0"/>
              <a:t>level </a:t>
            </a:r>
            <a:r>
              <a:rPr lang="en-US" dirty="0" smtClean="0"/>
              <a:t>shifters and </a:t>
            </a:r>
            <a:r>
              <a:rPr lang="en-US" dirty="0" smtClean="0"/>
              <a:t>connectors</a:t>
            </a:r>
            <a:endParaRPr lang="en-US" dirty="0"/>
          </a:p>
          <a:p>
            <a:pPr marL="285750" indent="-285750">
              <a:buFont typeface="Arial" pitchFamily="34" charset="0"/>
              <a:buChar char="•"/>
            </a:pPr>
            <a:r>
              <a:rPr lang="en-US" dirty="0"/>
              <a:t>instrument power control and </a:t>
            </a:r>
            <a:r>
              <a:rPr lang="en-US" dirty="0" smtClean="0"/>
              <a:t>status.    ground fault chassis to ground, chassis to power, isolation used.   (module could be added, but lobbying for measure during test)</a:t>
            </a:r>
            <a:endParaRPr lang="en-US" dirty="0"/>
          </a:p>
          <a:p>
            <a:pPr marL="285750" indent="-285750">
              <a:buFont typeface="Arial" pitchFamily="34" charset="0"/>
              <a:buChar char="•"/>
            </a:pPr>
            <a:r>
              <a:rPr lang="en-US" dirty="0"/>
              <a:t>Motor control using PWM outputs and rotation feedback </a:t>
            </a:r>
            <a:r>
              <a:rPr lang="en-US" dirty="0" smtClean="0"/>
              <a:t>input</a:t>
            </a:r>
          </a:p>
          <a:p>
            <a:pPr marL="742950" lvl="1" indent="-285750">
              <a:buFont typeface="Arial" pitchFamily="34" charset="0"/>
              <a:buChar char="•"/>
            </a:pPr>
            <a:r>
              <a:rPr lang="en-US" dirty="0" err="1" smtClean="0"/>
              <a:t>Opto</a:t>
            </a:r>
            <a:r>
              <a:rPr lang="en-US" dirty="0" smtClean="0"/>
              <a:t> isolated PWM from mega</a:t>
            </a:r>
          </a:p>
          <a:p>
            <a:pPr marL="742950" lvl="1" indent="-285750">
              <a:buFont typeface="Arial" pitchFamily="34" charset="0"/>
              <a:buChar char="•"/>
            </a:pPr>
            <a:r>
              <a:rPr lang="en-US" dirty="0" smtClean="0"/>
              <a:t>Motor likely runs from  conditioned system power (48v) that is isolated  from Sensor and Gateway nodes</a:t>
            </a:r>
          </a:p>
          <a:p>
            <a:pPr marL="285750" indent="-285750">
              <a:buFont typeface="Arial" pitchFamily="34" charset="0"/>
              <a:buChar char="•"/>
            </a:pPr>
            <a:r>
              <a:rPr lang="en-US" dirty="0" smtClean="0"/>
              <a:t>Motor type is </a:t>
            </a:r>
            <a:r>
              <a:rPr lang="en-US" dirty="0" err="1" smtClean="0"/>
              <a:t>tbd</a:t>
            </a:r>
            <a:r>
              <a:rPr lang="en-US" dirty="0" smtClean="0"/>
              <a:t>.   BLDC is preferred</a:t>
            </a:r>
          </a:p>
          <a:p>
            <a:pPr marL="742950" lvl="1" indent="-285750">
              <a:buFont typeface="Arial" pitchFamily="34" charset="0"/>
              <a:buChar char="•"/>
            </a:pPr>
            <a:r>
              <a:rPr lang="en-US" dirty="0" smtClean="0"/>
              <a:t>BLDC?  120Watts?  48v, 3A</a:t>
            </a:r>
          </a:p>
          <a:p>
            <a:pPr marL="742950" lvl="1" indent="-285750">
              <a:buFont typeface="Arial" pitchFamily="34" charset="0"/>
              <a:buChar char="•"/>
            </a:pPr>
            <a:r>
              <a:rPr lang="en-US" dirty="0" smtClean="0"/>
              <a:t>Brushed?</a:t>
            </a:r>
          </a:p>
          <a:p>
            <a:pPr marL="742950" lvl="1" indent="-285750">
              <a:buFont typeface="Arial" pitchFamily="34" charset="0"/>
              <a:buChar char="•"/>
            </a:pPr>
            <a:r>
              <a:rPr lang="en-US" dirty="0" smtClean="0"/>
              <a:t>48v</a:t>
            </a:r>
            <a:r>
              <a:rPr lang="en-US" dirty="0" smtClean="0"/>
              <a:t>?  What about 12v or 24v system bus?</a:t>
            </a:r>
            <a:endParaRPr lang="en-US" dirty="0" smtClean="0"/>
          </a:p>
          <a:p>
            <a:pPr marL="742950" lvl="1" indent="-285750">
              <a:buFont typeface="Arial" pitchFamily="34" charset="0"/>
              <a:buChar char="•"/>
            </a:pPr>
            <a:r>
              <a:rPr lang="en-US" dirty="0" smtClean="0"/>
              <a:t>12vdc trolling motor?</a:t>
            </a:r>
          </a:p>
          <a:p>
            <a:pPr marL="742950" lvl="1" indent="-285750">
              <a:buFont typeface="Arial" pitchFamily="34" charset="0"/>
              <a:buChar char="•"/>
            </a:pPr>
            <a:r>
              <a:rPr lang="en-US" dirty="0" smtClean="0"/>
              <a:t>Hugely expensive ROV thruster?</a:t>
            </a:r>
          </a:p>
          <a:p>
            <a:pPr marL="742950" lvl="1" indent="-285750">
              <a:buFont typeface="Arial" pitchFamily="34" charset="0"/>
              <a:buChar char="•"/>
            </a:pPr>
            <a:r>
              <a:rPr lang="en-US" dirty="0" smtClean="0"/>
              <a:t>Custom built thruster / fan setup?</a:t>
            </a:r>
          </a:p>
          <a:p>
            <a:pPr marL="742950" lvl="1" indent="-285750">
              <a:buFont typeface="Arial" pitchFamily="34" charset="0"/>
              <a:buChar char="•"/>
            </a:pPr>
            <a:r>
              <a:rPr lang="en-US" dirty="0" smtClean="0"/>
              <a:t>Many </a:t>
            </a:r>
            <a:r>
              <a:rPr lang="en-US" dirty="0" err="1" smtClean="0"/>
              <a:t>appnotes</a:t>
            </a:r>
            <a:r>
              <a:rPr lang="en-US" dirty="0"/>
              <a:t>: Using the PIC18F2431 for </a:t>
            </a:r>
            <a:r>
              <a:rPr lang="en-US" dirty="0" err="1"/>
              <a:t>Sensorless</a:t>
            </a:r>
            <a:r>
              <a:rPr lang="en-US" dirty="0"/>
              <a:t> BLDC Motor Control </a:t>
            </a:r>
          </a:p>
          <a:p>
            <a:endParaRPr lang="en-US"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2662" y="1028700"/>
            <a:ext cx="4681437" cy="2881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descr="http://www.ti.com/graphics/blockdiagram/blockdiagram_images/6332.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10375" y="4595882"/>
            <a:ext cx="1863725" cy="1798066"/>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BLDC Motor Control with Arduino, salvaged HD motor, and Hall Sensor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21150" y="4595882"/>
            <a:ext cx="2381250" cy="178593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778000" y="6550223"/>
            <a:ext cx="6896100" cy="307777"/>
          </a:xfrm>
          <a:prstGeom prst="rect">
            <a:avLst/>
          </a:prstGeom>
        </p:spPr>
        <p:txBody>
          <a:bodyPr wrap="square">
            <a:spAutoFit/>
          </a:bodyPr>
          <a:lstStyle/>
          <a:p>
            <a:r>
              <a:rPr lang="en-US" sz="1400" dirty="0"/>
              <a:t>http://www.instructables.com/id/BLDC-Motor-Control-with-Arduino-salvaged-HD-motor/</a:t>
            </a:r>
          </a:p>
        </p:txBody>
      </p:sp>
    </p:spTree>
    <p:extLst>
      <p:ext uri="{BB962C8B-B14F-4D97-AF65-F5344CB8AC3E}">
        <p14:creationId xmlns:p14="http://schemas.microsoft.com/office/powerpoint/2010/main" val="14084582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BLDC Controller</a:t>
            </a:r>
            <a:endParaRPr lang="en-US" dirty="0"/>
          </a:p>
        </p:txBody>
      </p:sp>
      <p:sp>
        <p:nvSpPr>
          <p:cNvPr id="3" name="Content Placeholder 2"/>
          <p:cNvSpPr>
            <a:spLocks noGrp="1"/>
          </p:cNvSpPr>
          <p:nvPr>
            <p:ph idx="1"/>
          </p:nvPr>
        </p:nvSpPr>
        <p:spPr/>
        <p:txBody>
          <a:bodyPr>
            <a:normAutofit fontScale="92500" lnSpcReduction="20000"/>
          </a:bodyPr>
          <a:lstStyle/>
          <a:p>
            <a:r>
              <a:rPr lang="en-US" dirty="0"/>
              <a:t>The DEC Module 50/5 (</a:t>
            </a:r>
            <a:r>
              <a:rPr lang="en-US" b="1" dirty="0"/>
              <a:t>D</a:t>
            </a:r>
            <a:r>
              <a:rPr lang="en-US" dirty="0"/>
              <a:t>igital </a:t>
            </a:r>
            <a:r>
              <a:rPr lang="en-US" b="1" dirty="0"/>
              <a:t>E</a:t>
            </a:r>
            <a:r>
              <a:rPr lang="en-US" dirty="0"/>
              <a:t>C </a:t>
            </a:r>
            <a:r>
              <a:rPr lang="en-US" b="1" dirty="0"/>
              <a:t>C</a:t>
            </a:r>
            <a:r>
              <a:rPr lang="en-US" dirty="0"/>
              <a:t>ontroller) is a </a:t>
            </a:r>
            <a:r>
              <a:rPr lang="en-US" dirty="0" smtClean="0"/>
              <a:t>small 1-quadrant </a:t>
            </a:r>
            <a:r>
              <a:rPr lang="en-US" dirty="0"/>
              <a:t>digital controller for the control of brushless DC </a:t>
            </a:r>
            <a:r>
              <a:rPr lang="en-US" dirty="0" smtClean="0"/>
              <a:t>motors up to 250 W (needs Hall)</a:t>
            </a:r>
          </a:p>
          <a:p>
            <a:endParaRPr lang="en-US" dirty="0" smtClean="0">
              <a:hlinkClick r:id="rId2"/>
            </a:endParaRPr>
          </a:p>
          <a:p>
            <a:endParaRPr lang="en-US" dirty="0">
              <a:hlinkClick r:id="rId2"/>
            </a:endParaRPr>
          </a:p>
          <a:p>
            <a:endParaRPr lang="en-US" dirty="0" smtClean="0">
              <a:hlinkClick r:id="rId2"/>
            </a:endParaRPr>
          </a:p>
          <a:p>
            <a:r>
              <a:rPr lang="en-US" dirty="0" smtClean="0">
                <a:hlinkClick r:id="rId2"/>
              </a:rPr>
              <a:t>http</a:t>
            </a:r>
            <a:r>
              <a:rPr lang="en-US" dirty="0">
                <a:hlinkClick r:id="rId2"/>
              </a:rPr>
              <a:t>://</a:t>
            </a:r>
            <a:r>
              <a:rPr lang="en-US" dirty="0" smtClean="0">
                <a:hlinkClick r:id="rId2"/>
              </a:rPr>
              <a:t>aquaticus.info/bldc_controller</a:t>
            </a:r>
            <a:endParaRPr lang="en-US" dirty="0" smtClean="0"/>
          </a:p>
          <a:p>
            <a:r>
              <a:rPr lang="en-US" dirty="0">
                <a:hlinkClick r:id="rId3"/>
              </a:rPr>
              <a:t>http://</a:t>
            </a:r>
            <a:r>
              <a:rPr lang="en-US" dirty="0" smtClean="0">
                <a:hlinkClick r:id="rId3"/>
              </a:rPr>
              <a:t>open-bldc.org/wiki/Open-BLDC</a:t>
            </a:r>
            <a:endParaRPr lang="en-US" dirty="0" smtClean="0"/>
          </a:p>
          <a:p>
            <a:r>
              <a:rPr lang="en-US" dirty="0"/>
              <a:t>s</a:t>
            </a:r>
            <a:endParaRPr lang="en-US" dirty="0" smtClean="0"/>
          </a:p>
          <a:p>
            <a:endParaRPr lang="en-US" dirty="0" smtClean="0"/>
          </a:p>
          <a:p>
            <a:endParaRPr lang="en-US" dirty="0"/>
          </a:p>
        </p:txBody>
      </p:sp>
      <p:sp>
        <p:nvSpPr>
          <p:cNvPr id="4" name="Text Placeholder 3"/>
          <p:cNvSpPr>
            <a:spLocks noGrp="1"/>
          </p:cNvSpPr>
          <p:nvPr>
            <p:ph type="body" sz="half" idx="2"/>
          </p:nvPr>
        </p:nvSpPr>
        <p:spPr/>
        <p:txBody>
          <a:bodyPr/>
          <a:lstStyle/>
          <a:p>
            <a:r>
              <a:rPr lang="en-US" dirty="0" smtClean="0"/>
              <a:t>Ideal is </a:t>
            </a:r>
            <a:r>
              <a:rPr lang="en-US" dirty="0" err="1" smtClean="0"/>
              <a:t>sensorless</a:t>
            </a:r>
            <a:r>
              <a:rPr lang="en-US" dirty="0" smtClean="0"/>
              <a:t> to minimize penetrations</a:t>
            </a:r>
          </a:p>
          <a:p>
            <a:endParaRPr lang="en-US" dirty="0"/>
          </a:p>
          <a:p>
            <a:r>
              <a:rPr lang="en-US" dirty="0" err="1" smtClean="0"/>
              <a:t>Maxon</a:t>
            </a:r>
            <a:r>
              <a:rPr lang="en-US" dirty="0" smtClean="0"/>
              <a:t> DEC is small and can do the job, but has Hall</a:t>
            </a:r>
          </a:p>
          <a:p>
            <a:endParaRPr lang="en-US" dirty="0"/>
          </a:p>
          <a:p>
            <a:r>
              <a:rPr lang="en-US" dirty="0" smtClean="0"/>
              <a:t>Atmel, Microchip, TI,  IRF, </a:t>
            </a:r>
            <a:r>
              <a:rPr lang="en-US" dirty="0" err="1" smtClean="0"/>
              <a:t>Zilog</a:t>
            </a:r>
            <a:r>
              <a:rPr lang="en-US" dirty="0" smtClean="0"/>
              <a:t> make reference designs for </a:t>
            </a:r>
            <a:r>
              <a:rPr lang="en-US" dirty="0" err="1" smtClean="0"/>
              <a:t>sensorless</a:t>
            </a:r>
            <a:endParaRPr lang="en-US" dirty="0" smtClean="0"/>
          </a:p>
          <a:p>
            <a:endParaRPr lang="en-US" dirty="0"/>
          </a:p>
          <a:p>
            <a:r>
              <a:rPr lang="en-US" dirty="0" smtClean="0"/>
              <a:t>Ideal is to integrate on </a:t>
            </a:r>
            <a:r>
              <a:rPr lang="en-US" dirty="0" err="1" smtClean="0"/>
              <a:t>Arduino</a:t>
            </a:r>
            <a:r>
              <a:rPr lang="en-US" dirty="0" smtClean="0"/>
              <a:t> shield and use </a:t>
            </a:r>
            <a:r>
              <a:rPr lang="en-US" dirty="0" err="1" smtClean="0"/>
              <a:t>Arduino</a:t>
            </a:r>
            <a:r>
              <a:rPr lang="en-US" dirty="0" smtClean="0"/>
              <a:t> to run the algorithms and drive the PWM.</a:t>
            </a:r>
            <a:endParaRPr lang="en-US" dirty="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11297" y="3213100"/>
            <a:ext cx="2332703" cy="18891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114995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 name="Picture 10" descr="http://a248.e.akamai.net/origin-cdn.volusion.com/aes3n.okhn2/v/vspfiles/photos/MKCCE2-2.jpg?132818586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62369" y="2419780"/>
            <a:ext cx="2396444" cy="166153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1550" y="2641857"/>
            <a:ext cx="2181225" cy="1276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n-US" dirty="0" smtClean="0"/>
              <a:t>FOCE Chamber</a:t>
            </a:r>
            <a:br>
              <a:rPr lang="en-US" dirty="0" smtClean="0"/>
            </a:br>
            <a:r>
              <a:rPr lang="en-US" dirty="0" smtClean="0"/>
              <a:t>Architecture ™</a:t>
            </a:r>
            <a:endParaRPr lang="en-US" dirty="0"/>
          </a:p>
        </p:txBody>
      </p:sp>
      <p:sp>
        <p:nvSpPr>
          <p:cNvPr id="4" name="Text Placeholder 3"/>
          <p:cNvSpPr>
            <a:spLocks noGrp="1"/>
          </p:cNvSpPr>
          <p:nvPr>
            <p:ph type="body" sz="half" idx="2"/>
          </p:nvPr>
        </p:nvSpPr>
        <p:spPr/>
        <p:txBody>
          <a:bodyPr>
            <a:normAutofit/>
          </a:bodyPr>
          <a:lstStyle/>
          <a:p>
            <a:r>
              <a:rPr lang="en-US" dirty="0" smtClean="0"/>
              <a:t>Gateway node connected to sensor nodes</a:t>
            </a:r>
          </a:p>
          <a:p>
            <a:r>
              <a:rPr lang="en-US" dirty="0"/>
              <a:t> </a:t>
            </a:r>
            <a:r>
              <a:rPr lang="en-US" dirty="0" smtClean="0"/>
              <a:t>  – sensor nodes aggregate up to three (maybe four or five) instruments</a:t>
            </a:r>
            <a:endParaRPr lang="en-US" dirty="0"/>
          </a:p>
          <a:p>
            <a:r>
              <a:rPr lang="en-US" dirty="0" smtClean="0"/>
              <a:t>   - gateway node handles storage and communications</a:t>
            </a:r>
            <a:endParaRPr lang="en-US" dirty="0"/>
          </a:p>
          <a:p>
            <a:endParaRPr lang="en-US" dirty="0" smtClean="0"/>
          </a:p>
          <a:p>
            <a:r>
              <a:rPr lang="en-US" dirty="0" err="1" smtClean="0"/>
              <a:t>Arduino</a:t>
            </a:r>
            <a:r>
              <a:rPr lang="en-US" dirty="0" smtClean="0"/>
              <a:t> Mega 2560 R3 for sensor node and motor control </a:t>
            </a:r>
            <a:endParaRPr lang="en-US" dirty="0"/>
          </a:p>
          <a:p>
            <a:r>
              <a:rPr lang="en-US" dirty="0" smtClean="0"/>
              <a:t>Custom ‘shield’ for rs232 level shift, instrument power management and status, PWM motor control outputs and motor movement feedback</a:t>
            </a:r>
          </a:p>
          <a:p>
            <a:endParaRPr lang="en-US" dirty="0"/>
          </a:p>
          <a:p>
            <a:r>
              <a:rPr lang="en-US" dirty="0" err="1" smtClean="0"/>
              <a:t>Beaglebone</a:t>
            </a:r>
            <a:r>
              <a:rPr lang="en-US" dirty="0" smtClean="0"/>
              <a:t> for gateway  CPU – </a:t>
            </a:r>
            <a:r>
              <a:rPr lang="en-US" dirty="0" err="1" smtClean="0"/>
              <a:t>linux</a:t>
            </a:r>
            <a:r>
              <a:rPr lang="en-US" dirty="0" smtClean="0"/>
              <a:t>, scripting, android, python, goodness gracious, file system, USB, </a:t>
            </a:r>
            <a:r>
              <a:rPr lang="en-US" dirty="0" err="1" smtClean="0"/>
              <a:t>ethernet</a:t>
            </a:r>
            <a:r>
              <a:rPr lang="en-US" dirty="0" smtClean="0"/>
              <a:t>.  </a:t>
            </a:r>
            <a:endParaRPr lang="en-US" dirty="0"/>
          </a:p>
          <a:p>
            <a:r>
              <a:rPr lang="en-US" dirty="0" smtClean="0"/>
              <a:t>Custom ‘cape’ for providing serial interface to sensor nodes</a:t>
            </a:r>
            <a:endParaRPr lang="en-US" dirty="0"/>
          </a:p>
        </p:txBody>
      </p:sp>
      <p:pic>
        <p:nvPicPr>
          <p:cNvPr id="1026" name="Picture 2" descr="http://arduino.cc/en/uploads/Main/ArduinoMegaADK_R3_thumb.jp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35318" y="4215994"/>
            <a:ext cx="1428750" cy="142875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www.adafruit.com/adablog/wp-content/uploads/2011/10/window-1-1.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63920" y="2521072"/>
            <a:ext cx="1898855" cy="145895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arduino.cc/en/uploads/Main/ArduinoMegaADK_R3_thumb.jp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60687" y="4120388"/>
            <a:ext cx="1428750" cy="142875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http://arduino.cc/en/uploads/Main/ArduinoMegaADK_R3_thumb.jp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49545" y="991028"/>
            <a:ext cx="1428750" cy="142875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arduino.cc/en/uploads/Main/ArduinoMegaADK_R3_thumb.jp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94963" y="991029"/>
            <a:ext cx="1428750" cy="1428751"/>
          </a:xfrm>
          <a:prstGeom prst="rect">
            <a:avLst/>
          </a:prstGeom>
          <a:noFill/>
          <a:extLst>
            <a:ext uri="{909E8E84-426E-40DD-AFC4-6F175D3DCCD1}">
              <a14:hiddenFill xmlns:a14="http://schemas.microsoft.com/office/drawing/2010/main">
                <a:solidFill>
                  <a:srgbClr val="FFFFFF"/>
                </a:solidFill>
              </a14:hiddenFill>
            </a:ext>
          </a:extLst>
        </p:spPr>
      </p:pic>
      <p:pic>
        <p:nvPicPr>
          <p:cNvPr id="1039" name="Picture 1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33309" y="615735"/>
            <a:ext cx="1187244" cy="819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1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66969" y="463335"/>
            <a:ext cx="1187244" cy="819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1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57448" y="5139456"/>
            <a:ext cx="1187244" cy="819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1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65513" y="5235061"/>
            <a:ext cx="1187244" cy="819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8" name="Straight Connector 7"/>
          <p:cNvCxnSpPr/>
          <p:nvPr/>
        </p:nvCxnSpPr>
        <p:spPr>
          <a:xfrm flipH="1">
            <a:off x="5421108" y="3980026"/>
            <a:ext cx="357188" cy="416637"/>
          </a:xfrm>
          <a:prstGeom prst="line">
            <a:avLst/>
          </a:prstGeom>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a:off x="6294963" y="3980026"/>
            <a:ext cx="467406" cy="416637"/>
          </a:xfrm>
          <a:prstGeom prst="line">
            <a:avLst/>
          </a:prstGeom>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flipV="1">
            <a:off x="5219700" y="2171700"/>
            <a:ext cx="431800" cy="349372"/>
          </a:xfrm>
          <a:prstGeom prst="line">
            <a:avLst/>
          </a:prstGeom>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flipV="1">
            <a:off x="6294963" y="2171700"/>
            <a:ext cx="467406" cy="349372"/>
          </a:xfrm>
          <a:prstGeom prst="line">
            <a:avLst/>
          </a:prstGeom>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flipH="1">
            <a:off x="4793837" y="5462019"/>
            <a:ext cx="255856" cy="685800"/>
          </a:xfrm>
          <a:prstGeom prst="line">
            <a:avLst/>
          </a:prstGeom>
        </p:spPr>
        <p:style>
          <a:lnRef idx="2">
            <a:schemeClr val="accent1"/>
          </a:lnRef>
          <a:fillRef idx="0">
            <a:schemeClr val="accent1"/>
          </a:fillRef>
          <a:effectRef idx="1">
            <a:schemeClr val="accent1"/>
          </a:effectRef>
          <a:fontRef idx="minor">
            <a:schemeClr val="tx1"/>
          </a:fontRef>
        </p:style>
      </p:cxnSp>
      <p:cxnSp>
        <p:nvCxnSpPr>
          <p:cNvPr id="1025" name="Straight Connector 1024"/>
          <p:cNvCxnSpPr/>
          <p:nvPr/>
        </p:nvCxnSpPr>
        <p:spPr>
          <a:xfrm>
            <a:off x="5231987" y="5462019"/>
            <a:ext cx="0" cy="685800"/>
          </a:xfrm>
          <a:prstGeom prst="line">
            <a:avLst/>
          </a:prstGeom>
        </p:spPr>
        <p:style>
          <a:lnRef idx="2">
            <a:schemeClr val="accent1"/>
          </a:lnRef>
          <a:fillRef idx="0">
            <a:schemeClr val="accent1"/>
          </a:fillRef>
          <a:effectRef idx="1">
            <a:schemeClr val="accent1"/>
          </a:effectRef>
          <a:fontRef idx="minor">
            <a:schemeClr val="tx1"/>
          </a:fontRef>
        </p:style>
      </p:cxnSp>
      <p:cxnSp>
        <p:nvCxnSpPr>
          <p:cNvPr id="1029" name="Straight Connector 1028"/>
          <p:cNvCxnSpPr/>
          <p:nvPr/>
        </p:nvCxnSpPr>
        <p:spPr>
          <a:xfrm>
            <a:off x="5432193" y="5462019"/>
            <a:ext cx="342695" cy="685800"/>
          </a:xfrm>
          <a:prstGeom prst="line">
            <a:avLst/>
          </a:prstGeom>
        </p:spPr>
        <p:style>
          <a:lnRef idx="2">
            <a:schemeClr val="accent1"/>
          </a:lnRef>
          <a:fillRef idx="0">
            <a:schemeClr val="accent1"/>
          </a:fillRef>
          <a:effectRef idx="1">
            <a:schemeClr val="accent1"/>
          </a:effectRef>
          <a:fontRef idx="minor">
            <a:schemeClr val="tx1"/>
          </a:fontRef>
        </p:style>
      </p:cxnSp>
      <p:cxnSp>
        <p:nvCxnSpPr>
          <p:cNvPr id="46" name="Straight Connector 45"/>
          <p:cNvCxnSpPr/>
          <p:nvPr/>
        </p:nvCxnSpPr>
        <p:spPr>
          <a:xfrm flipH="1">
            <a:off x="6536912" y="5412202"/>
            <a:ext cx="255856" cy="685800"/>
          </a:xfrm>
          <a:prstGeom prst="line">
            <a:avLst/>
          </a:prstGeom>
        </p:spPr>
        <p:style>
          <a:lnRef idx="2">
            <a:schemeClr val="accent1"/>
          </a:lnRef>
          <a:fillRef idx="0">
            <a:schemeClr val="accent1"/>
          </a:fillRef>
          <a:effectRef idx="1">
            <a:schemeClr val="accent1"/>
          </a:effectRef>
          <a:fontRef idx="minor">
            <a:schemeClr val="tx1"/>
          </a:fontRef>
        </p:style>
      </p:cxnSp>
      <p:cxnSp>
        <p:nvCxnSpPr>
          <p:cNvPr id="47" name="Straight Connector 46"/>
          <p:cNvCxnSpPr/>
          <p:nvPr/>
        </p:nvCxnSpPr>
        <p:spPr>
          <a:xfrm>
            <a:off x="6975062" y="5412202"/>
            <a:ext cx="0" cy="685800"/>
          </a:xfrm>
          <a:prstGeom prst="line">
            <a:avLst/>
          </a:prstGeom>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a:off x="7175268" y="5412202"/>
            <a:ext cx="342695" cy="685800"/>
          </a:xfrm>
          <a:prstGeom prst="line">
            <a:avLst/>
          </a:prstGeom>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a:xfrm>
            <a:off x="4652757" y="530117"/>
            <a:ext cx="256721" cy="685800"/>
          </a:xfrm>
          <a:prstGeom prst="line">
            <a:avLst/>
          </a:prstGeom>
        </p:spPr>
        <p:style>
          <a:lnRef idx="2">
            <a:schemeClr val="accent1"/>
          </a:lnRef>
          <a:fillRef idx="0">
            <a:schemeClr val="accent1"/>
          </a:fillRef>
          <a:effectRef idx="1">
            <a:schemeClr val="accent1"/>
          </a:effectRef>
          <a:fontRef idx="minor">
            <a:schemeClr val="tx1"/>
          </a:fontRef>
        </p:style>
      </p:cxnSp>
      <p:cxnSp>
        <p:nvCxnSpPr>
          <p:cNvPr id="50" name="Straight Connector 49"/>
          <p:cNvCxnSpPr/>
          <p:nvPr/>
        </p:nvCxnSpPr>
        <p:spPr>
          <a:xfrm>
            <a:off x="5087278" y="530117"/>
            <a:ext cx="0" cy="685800"/>
          </a:xfrm>
          <a:prstGeom prst="line">
            <a:avLst/>
          </a:prstGeom>
        </p:spPr>
        <p:style>
          <a:lnRef idx="2">
            <a:schemeClr val="accent1"/>
          </a:lnRef>
          <a:fillRef idx="0">
            <a:schemeClr val="accent1"/>
          </a:fillRef>
          <a:effectRef idx="1">
            <a:schemeClr val="accent1"/>
          </a:effectRef>
          <a:fontRef idx="minor">
            <a:schemeClr val="tx1"/>
          </a:fontRef>
        </p:style>
      </p:cxnSp>
      <p:cxnSp>
        <p:nvCxnSpPr>
          <p:cNvPr id="51" name="Straight Connector 50"/>
          <p:cNvCxnSpPr/>
          <p:nvPr/>
        </p:nvCxnSpPr>
        <p:spPr>
          <a:xfrm flipH="1">
            <a:off x="5349926" y="530117"/>
            <a:ext cx="171347" cy="685800"/>
          </a:xfrm>
          <a:prstGeom prst="line">
            <a:avLst/>
          </a:prstGeom>
        </p:spPr>
        <p:style>
          <a:lnRef idx="2">
            <a:schemeClr val="accent1"/>
          </a:lnRef>
          <a:fillRef idx="0">
            <a:schemeClr val="accent1"/>
          </a:fillRef>
          <a:effectRef idx="1">
            <a:schemeClr val="accent1"/>
          </a:effectRef>
          <a:fontRef idx="minor">
            <a:schemeClr val="tx1"/>
          </a:fontRef>
        </p:style>
      </p:cxnSp>
      <p:cxnSp>
        <p:nvCxnSpPr>
          <p:cNvPr id="70" name="Straight Connector 69"/>
          <p:cNvCxnSpPr/>
          <p:nvPr/>
        </p:nvCxnSpPr>
        <p:spPr>
          <a:xfrm>
            <a:off x="6460390" y="561652"/>
            <a:ext cx="256721" cy="685800"/>
          </a:xfrm>
          <a:prstGeom prst="line">
            <a:avLst/>
          </a:prstGeom>
        </p:spPr>
        <p:style>
          <a:lnRef idx="2">
            <a:schemeClr val="accent1"/>
          </a:lnRef>
          <a:fillRef idx="0">
            <a:schemeClr val="accent1"/>
          </a:fillRef>
          <a:effectRef idx="1">
            <a:schemeClr val="accent1"/>
          </a:effectRef>
          <a:fontRef idx="minor">
            <a:schemeClr val="tx1"/>
          </a:fontRef>
        </p:style>
      </p:cxnSp>
      <p:cxnSp>
        <p:nvCxnSpPr>
          <p:cNvPr id="71" name="Straight Connector 70"/>
          <p:cNvCxnSpPr/>
          <p:nvPr/>
        </p:nvCxnSpPr>
        <p:spPr>
          <a:xfrm>
            <a:off x="6894911" y="561652"/>
            <a:ext cx="0" cy="685800"/>
          </a:xfrm>
          <a:prstGeom prst="line">
            <a:avLst/>
          </a:prstGeom>
        </p:spPr>
        <p:style>
          <a:lnRef idx="2">
            <a:schemeClr val="accent1"/>
          </a:lnRef>
          <a:fillRef idx="0">
            <a:schemeClr val="accent1"/>
          </a:fillRef>
          <a:effectRef idx="1">
            <a:schemeClr val="accent1"/>
          </a:effectRef>
          <a:fontRef idx="minor">
            <a:schemeClr val="tx1"/>
          </a:fontRef>
        </p:style>
      </p:cxnSp>
      <p:cxnSp>
        <p:nvCxnSpPr>
          <p:cNvPr id="72" name="Straight Connector 71"/>
          <p:cNvCxnSpPr/>
          <p:nvPr/>
        </p:nvCxnSpPr>
        <p:spPr>
          <a:xfrm flipH="1">
            <a:off x="7157559" y="561652"/>
            <a:ext cx="171347" cy="685800"/>
          </a:xfrm>
          <a:prstGeom prst="line">
            <a:avLst/>
          </a:prstGeom>
        </p:spPr>
        <p:style>
          <a:lnRef idx="2">
            <a:schemeClr val="accent1"/>
          </a:lnRef>
          <a:fillRef idx="0">
            <a:schemeClr val="accent1"/>
          </a:fillRef>
          <a:effectRef idx="1">
            <a:schemeClr val="accent1"/>
          </a:effectRef>
          <a:fontRef idx="minor">
            <a:schemeClr val="tx1"/>
          </a:fontRef>
        </p:style>
      </p:cxnSp>
      <p:pic>
        <p:nvPicPr>
          <p:cNvPr id="32" name="Picture 17" descr="http://filemaker2-server.cbl.umces.edu/sensorimages/11530-3plus.gif"/>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91953" y="5932170"/>
            <a:ext cx="457200" cy="925830"/>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17" descr="http://filemaker2-server.cbl.umces.edu/sensorimages/11530-3plus.gif"/>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31550" y="5928696"/>
            <a:ext cx="457200" cy="925830"/>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19" descr="http://www.esonetyellowpages.com/img/sensors/oxygen_optode_4330f_1254772713.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975249" y="5928696"/>
            <a:ext cx="479490" cy="892024"/>
          </a:xfrm>
          <a:prstGeom prst="rect">
            <a:avLst/>
          </a:prstGeom>
          <a:noFill/>
          <a:extLst>
            <a:ext uri="{909E8E84-426E-40DD-AFC4-6F175D3DCCD1}">
              <a14:hiddenFill xmlns:a14="http://schemas.microsoft.com/office/drawing/2010/main">
                <a:solidFill>
                  <a:srgbClr val="FFFFFF"/>
                </a:solidFill>
              </a14:hiddenFill>
            </a:ext>
          </a:extLst>
        </p:spPr>
      </p:pic>
      <p:pic>
        <p:nvPicPr>
          <p:cNvPr id="76" name="Picture 19" descr="http://www.esonetyellowpages.com/img/sensors/oxygen_optode_4330f_1254772713.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97397" y="6050952"/>
            <a:ext cx="431946" cy="803574"/>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21" descr="FlowQuest 60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311385" y="6249054"/>
            <a:ext cx="492125" cy="407370"/>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23" descr="https://encrypted-tbn2.google.com/images?q=tbn:ANd9GcSw3JWU7tFGOKdn5bhTNyVIw3D_h3GeF4_2msVBEdT7tVmMXfICsA"/>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654301" y="5786438"/>
            <a:ext cx="1071562" cy="1071562"/>
          </a:xfrm>
          <a:prstGeom prst="rect">
            <a:avLst/>
          </a:prstGeom>
          <a:noFill/>
          <a:extLst>
            <a:ext uri="{909E8E84-426E-40DD-AFC4-6F175D3DCCD1}">
              <a14:hiddenFill xmlns:a14="http://schemas.microsoft.com/office/drawing/2010/main">
                <a:solidFill>
                  <a:srgbClr val="FFFFFF"/>
                </a:solidFill>
              </a14:hiddenFill>
            </a:ext>
          </a:extLst>
        </p:spPr>
      </p:pic>
      <p:pic>
        <p:nvPicPr>
          <p:cNvPr id="80" name="Picture 23" descr="https://encrypted-tbn2.google.com/images?q=tbn:ANd9GcSw3JWU7tFGOKdn5bhTNyVIw3D_h3GeF4_2msVBEdT7tVmMXfICsA"/>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409033" y="79954"/>
            <a:ext cx="1071562" cy="1071562"/>
          </a:xfrm>
          <a:prstGeom prst="rect">
            <a:avLst/>
          </a:prstGeom>
          <a:noFill/>
          <a:extLst>
            <a:ext uri="{909E8E84-426E-40DD-AFC4-6F175D3DCCD1}">
              <a14:hiddenFill xmlns:a14="http://schemas.microsoft.com/office/drawing/2010/main">
                <a:solidFill>
                  <a:srgbClr val="FFFFFF"/>
                </a:solidFill>
              </a14:hiddenFill>
            </a:ext>
          </a:extLst>
        </p:spPr>
      </p:pic>
      <p:cxnSp>
        <p:nvCxnSpPr>
          <p:cNvPr id="37" name="Straight Connector 36"/>
          <p:cNvCxnSpPr/>
          <p:nvPr/>
        </p:nvCxnSpPr>
        <p:spPr>
          <a:xfrm flipH="1" flipV="1">
            <a:off x="3310188" y="736600"/>
            <a:ext cx="170408" cy="136417"/>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901082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Motor Control Notes</a:t>
            </a:r>
            <a:endParaRPr lang="en-US" dirty="0"/>
          </a:p>
        </p:txBody>
      </p:sp>
      <p:sp>
        <p:nvSpPr>
          <p:cNvPr id="3" name="Content Placeholder 2"/>
          <p:cNvSpPr>
            <a:spLocks noGrp="1"/>
          </p:cNvSpPr>
          <p:nvPr>
            <p:ph idx="1"/>
          </p:nvPr>
        </p:nvSpPr>
        <p:spPr/>
        <p:txBody>
          <a:bodyPr>
            <a:normAutofit/>
          </a:bodyPr>
          <a:lstStyle/>
          <a:p>
            <a:r>
              <a:rPr lang="en-US" dirty="0" smtClean="0"/>
              <a:t>Motors and options (</a:t>
            </a:r>
            <a:r>
              <a:rPr lang="en-US" dirty="0" err="1" smtClean="0"/>
              <a:t>tbd</a:t>
            </a:r>
            <a:r>
              <a:rPr lang="en-US" dirty="0" smtClean="0"/>
              <a:t>)</a:t>
            </a:r>
          </a:p>
          <a:p>
            <a:pPr lvl="1"/>
            <a:r>
              <a:rPr lang="en-US" dirty="0" err="1" smtClean="0"/>
              <a:t>Motorguide</a:t>
            </a:r>
            <a:r>
              <a:rPr lang="en-US" dirty="0" smtClean="0"/>
              <a:t> </a:t>
            </a:r>
            <a:r>
              <a:rPr lang="en-US" dirty="0"/>
              <a:t>966080035 </a:t>
            </a:r>
            <a:r>
              <a:rPr lang="en-US" dirty="0" err="1"/>
              <a:t>Varimax</a:t>
            </a:r>
            <a:r>
              <a:rPr lang="en-US" dirty="0"/>
              <a:t> V75 HB Freshwater BM Trolling </a:t>
            </a:r>
            <a:r>
              <a:rPr lang="en-US" dirty="0" smtClean="0"/>
              <a:t>Motor $623</a:t>
            </a:r>
            <a:endParaRPr lang="en-US" dirty="0"/>
          </a:p>
          <a:p>
            <a:endParaRPr lang="en-US" dirty="0" smtClean="0"/>
          </a:p>
          <a:p>
            <a:endParaRPr lang="en-US" dirty="0"/>
          </a:p>
        </p:txBody>
      </p:sp>
      <p:sp>
        <p:nvSpPr>
          <p:cNvPr id="4" name="Text Placeholder 3"/>
          <p:cNvSpPr>
            <a:spLocks noGrp="1"/>
          </p:cNvSpPr>
          <p:nvPr>
            <p:ph type="body" sz="half" idx="2"/>
          </p:nvPr>
        </p:nvSpPr>
        <p:spPr/>
        <p:txBody>
          <a:bodyPr>
            <a:normAutofit fontScale="92500" lnSpcReduction="20000"/>
          </a:bodyPr>
          <a:lstStyle/>
          <a:p>
            <a:r>
              <a:rPr lang="en-US" dirty="0" smtClean="0"/>
              <a:t>12v, 24v, 48v ???   48v is not UL</a:t>
            </a:r>
          </a:p>
          <a:p>
            <a:endParaRPr lang="en-US" dirty="0" smtClean="0"/>
          </a:p>
          <a:p>
            <a:r>
              <a:rPr lang="en-US" dirty="0" smtClean="0"/>
              <a:t>Electric trolling motor</a:t>
            </a:r>
          </a:p>
          <a:p>
            <a:endParaRPr lang="en-US" dirty="0" smtClean="0"/>
          </a:p>
          <a:p>
            <a:r>
              <a:rPr lang="en-US" dirty="0" smtClean="0"/>
              <a:t>BLDC</a:t>
            </a:r>
          </a:p>
          <a:p>
            <a:endParaRPr lang="en-US" dirty="0"/>
          </a:p>
          <a:p>
            <a:r>
              <a:rPr lang="en-US" dirty="0" smtClean="0"/>
              <a:t>Looking at what’s been done with hobby electric cars and airplanes and can it be scaled up to 100 to 500 Watts</a:t>
            </a:r>
          </a:p>
          <a:p>
            <a:endParaRPr lang="en-US" dirty="0" smtClean="0"/>
          </a:p>
          <a:p>
            <a:r>
              <a:rPr lang="en-US" dirty="0" smtClean="0"/>
              <a:t>Sensor </a:t>
            </a:r>
            <a:r>
              <a:rPr lang="en-US" dirty="0" err="1" smtClean="0"/>
              <a:t>vs</a:t>
            </a:r>
            <a:r>
              <a:rPr lang="en-US" dirty="0" smtClean="0"/>
              <a:t> </a:t>
            </a:r>
            <a:r>
              <a:rPr lang="en-US" dirty="0" err="1" smtClean="0"/>
              <a:t>Sensorless</a:t>
            </a:r>
            <a:r>
              <a:rPr lang="en-US" dirty="0" smtClean="0"/>
              <a:t> control</a:t>
            </a:r>
          </a:p>
          <a:p>
            <a:endParaRPr lang="en-US" dirty="0"/>
          </a:p>
          <a:p>
            <a:r>
              <a:rPr lang="en-US" dirty="0" smtClean="0"/>
              <a:t>IS NOT: precise motor control</a:t>
            </a:r>
          </a:p>
          <a:p>
            <a:r>
              <a:rPr lang="en-US" dirty="0" smtClean="0"/>
              <a:t>IS: reliable, current limited, startup, stable low speed, designed to have headroom on back </a:t>
            </a:r>
            <a:r>
              <a:rPr lang="en-US" dirty="0" err="1" smtClean="0"/>
              <a:t>emf</a:t>
            </a:r>
            <a:r>
              <a:rPr lang="en-US" dirty="0" smtClean="0"/>
              <a:t> at full speed</a:t>
            </a:r>
            <a:endParaRPr lang="en-US" dirty="0"/>
          </a:p>
          <a:p>
            <a:endParaRPr lang="en-US" dirty="0"/>
          </a:p>
          <a:p>
            <a:r>
              <a:rPr lang="en-US" dirty="0" smtClean="0"/>
              <a:t>Semiconductor reference designs for BLDC control</a:t>
            </a:r>
          </a:p>
          <a:p>
            <a:pPr marL="285750" indent="-285750">
              <a:buFont typeface="Arial" pitchFamily="34" charset="0"/>
              <a:buChar char="•"/>
            </a:pPr>
            <a:r>
              <a:rPr lang="en-US" dirty="0" smtClean="0"/>
              <a:t>TI </a:t>
            </a:r>
            <a:r>
              <a:rPr lang="en-US" dirty="0" err="1" smtClean="0"/>
              <a:t>Picollo</a:t>
            </a:r>
            <a:endParaRPr lang="en-US" dirty="0" smtClean="0"/>
          </a:p>
          <a:p>
            <a:pPr marL="285750" indent="-285750">
              <a:buFont typeface="Arial" pitchFamily="34" charset="0"/>
              <a:buChar char="•"/>
            </a:pPr>
            <a:r>
              <a:rPr lang="en-US" dirty="0" smtClean="0"/>
              <a:t>TI </a:t>
            </a:r>
            <a:r>
              <a:rPr lang="en-US" dirty="0" err="1" smtClean="0"/>
              <a:t>Stellaris</a:t>
            </a:r>
            <a:endParaRPr lang="en-US" dirty="0" smtClean="0"/>
          </a:p>
          <a:p>
            <a:pPr marL="285750" indent="-285750">
              <a:buFont typeface="Arial" pitchFamily="34" charset="0"/>
              <a:buChar char="•"/>
            </a:pPr>
            <a:r>
              <a:rPr lang="en-US" dirty="0" smtClean="0"/>
              <a:t>Microchip</a:t>
            </a:r>
          </a:p>
          <a:p>
            <a:pPr marL="285750" indent="-285750">
              <a:buFont typeface="Arial" pitchFamily="34" charset="0"/>
              <a:buChar char="•"/>
            </a:pPr>
            <a:r>
              <a:rPr lang="en-US" dirty="0" err="1" smtClean="0"/>
              <a:t>Renasas</a:t>
            </a:r>
            <a:endParaRPr lang="en-US" dirty="0" smtClean="0"/>
          </a:p>
          <a:p>
            <a:pPr marL="285750" indent="-285750">
              <a:buFont typeface="Arial" pitchFamily="34" charset="0"/>
              <a:buChar char="•"/>
            </a:pPr>
            <a:r>
              <a:rPr lang="en-US" dirty="0" smtClean="0"/>
              <a:t>International Rectifier </a:t>
            </a:r>
            <a:r>
              <a:rPr lang="en-US" dirty="0" err="1" smtClean="0"/>
              <a:t>iMotion</a:t>
            </a:r>
            <a:endParaRPr lang="en-US" dirty="0"/>
          </a:p>
        </p:txBody>
      </p:sp>
    </p:spTree>
    <p:extLst>
      <p:ext uri="{BB962C8B-B14F-4D97-AF65-F5344CB8AC3E}">
        <p14:creationId xmlns:p14="http://schemas.microsoft.com/office/powerpoint/2010/main" val="24098956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err="1" smtClean="0"/>
              <a:t>xFOCE</a:t>
            </a:r>
            <a:r>
              <a:rPr lang="en-US" dirty="0" smtClean="0"/>
              <a:t> Design Idea - #1865</a:t>
            </a:r>
            <a:endParaRPr lang="en-US" dirty="0"/>
          </a:p>
        </p:txBody>
      </p:sp>
      <p:sp>
        <p:nvSpPr>
          <p:cNvPr id="6" name="Content Placeholder 5"/>
          <p:cNvSpPr>
            <a:spLocks noGrp="1"/>
          </p:cNvSpPr>
          <p:nvPr>
            <p:ph idx="1"/>
          </p:nvPr>
        </p:nvSpPr>
        <p:spPr>
          <a:xfrm>
            <a:off x="457200" y="1600200"/>
            <a:ext cx="8229600" cy="4889500"/>
          </a:xfrm>
        </p:spPr>
        <p:txBody>
          <a:bodyPr>
            <a:normAutofit fontScale="40000" lnSpcReduction="20000"/>
          </a:bodyPr>
          <a:lstStyle/>
          <a:p>
            <a:r>
              <a:rPr lang="en-US" dirty="0" smtClean="0"/>
              <a:t>Idea: Gateway Node aggregating inputs from multiple Sensor Nodes that are connected to instruments and motors.</a:t>
            </a:r>
          </a:p>
          <a:p>
            <a:r>
              <a:rPr lang="en-US" dirty="0" smtClean="0"/>
              <a:t>Sensor Node:</a:t>
            </a:r>
          </a:p>
          <a:p>
            <a:pPr lvl="1"/>
            <a:r>
              <a:rPr lang="en-US" dirty="0" smtClean="0"/>
              <a:t>Microprocessor with on-chip peripherals,, low cost, easy to use, commercially available (broadly), ‘friendly’ programming environment, </a:t>
            </a:r>
          </a:p>
          <a:p>
            <a:pPr lvl="2"/>
            <a:r>
              <a:rPr lang="en-US" dirty="0" smtClean="0"/>
              <a:t>4 hardware serial ports  + optional 1 software serial port</a:t>
            </a:r>
          </a:p>
          <a:p>
            <a:pPr lvl="2"/>
            <a:r>
              <a:rPr lang="en-US" dirty="0" smtClean="0"/>
              <a:t>Low power</a:t>
            </a:r>
          </a:p>
          <a:p>
            <a:pPr lvl="2"/>
            <a:r>
              <a:rPr lang="en-US" dirty="0" smtClean="0"/>
              <a:t>Real time clock</a:t>
            </a:r>
          </a:p>
          <a:p>
            <a:pPr lvl="2"/>
            <a:r>
              <a:rPr lang="en-US" dirty="0" smtClean="0"/>
              <a:t>Reasonable memory for buffering instrument data</a:t>
            </a:r>
          </a:p>
          <a:p>
            <a:pPr lvl="2"/>
            <a:r>
              <a:rPr lang="en-US" dirty="0" smtClean="0"/>
              <a:t>Standardized extension bus</a:t>
            </a:r>
          </a:p>
          <a:p>
            <a:pPr lvl="2"/>
            <a:r>
              <a:rPr lang="en-US" dirty="0" smtClean="0"/>
              <a:t>Software: on-chip peripheral drivers</a:t>
            </a:r>
          </a:p>
          <a:p>
            <a:pPr lvl="1"/>
            <a:r>
              <a:rPr lang="en-US" dirty="0" smtClean="0"/>
              <a:t>Custom ‘add on’ board sold at </a:t>
            </a:r>
            <a:r>
              <a:rPr lang="en-US" dirty="0" err="1" smtClean="0"/>
              <a:t>adafruit</a:t>
            </a:r>
            <a:r>
              <a:rPr lang="en-US" dirty="0" smtClean="0"/>
              <a:t>, </a:t>
            </a:r>
            <a:r>
              <a:rPr lang="en-US" dirty="0" err="1" smtClean="0"/>
              <a:t>sparkfun</a:t>
            </a:r>
            <a:r>
              <a:rPr lang="en-US" dirty="0" smtClean="0"/>
              <a:t>, etc.:</a:t>
            </a:r>
          </a:p>
          <a:p>
            <a:pPr lvl="2"/>
            <a:r>
              <a:rPr lang="en-US" dirty="0" smtClean="0"/>
              <a:t>RS232 level shifters for instrument interface (isolated MAX3250).   3 hardware </a:t>
            </a:r>
            <a:r>
              <a:rPr lang="en-US" dirty="0" err="1" smtClean="0"/>
              <a:t>uarts</a:t>
            </a:r>
            <a:r>
              <a:rPr lang="en-US" dirty="0" smtClean="0"/>
              <a:t> for instruments, perhaps bit bang to get a 4</a:t>
            </a:r>
            <a:r>
              <a:rPr lang="en-US" baseline="30000" dirty="0" smtClean="0"/>
              <a:t>th</a:t>
            </a:r>
            <a:r>
              <a:rPr lang="en-US" dirty="0" smtClean="0"/>
              <a:t> or 5</a:t>
            </a:r>
            <a:r>
              <a:rPr lang="en-US" baseline="30000" dirty="0" smtClean="0"/>
              <a:t>th</a:t>
            </a:r>
            <a:r>
              <a:rPr lang="en-US" dirty="0" smtClean="0"/>
              <a:t> serial port for low data rate instruments</a:t>
            </a:r>
          </a:p>
          <a:p>
            <a:pPr lvl="2"/>
            <a:r>
              <a:rPr lang="en-US" dirty="0" smtClean="0"/>
              <a:t>Hardware serial port for gateway connection.   Non-isolated RS232 gateway interface.</a:t>
            </a:r>
          </a:p>
          <a:p>
            <a:pPr lvl="2"/>
            <a:r>
              <a:rPr lang="en-US" dirty="0" smtClean="0"/>
              <a:t>Motor control interface (PWM outputs) with position/rotation feedback inputs</a:t>
            </a:r>
          </a:p>
          <a:p>
            <a:pPr lvl="2"/>
            <a:r>
              <a:rPr lang="en-US" dirty="0" smtClean="0"/>
              <a:t>Isolated Power and on/off management along with current (mA) status for instruments.   Ground fault for chassis to ground and chassis to power rail.</a:t>
            </a:r>
          </a:p>
          <a:p>
            <a:pPr lvl="2"/>
            <a:r>
              <a:rPr lang="en-US" dirty="0" smtClean="0"/>
              <a:t>Gateway interface RS232 non-isolated</a:t>
            </a:r>
          </a:p>
          <a:p>
            <a:r>
              <a:rPr lang="en-US" dirty="0" smtClean="0"/>
              <a:t>Gateway Node:</a:t>
            </a:r>
          </a:p>
          <a:p>
            <a:pPr lvl="1"/>
            <a:r>
              <a:rPr lang="en-US" dirty="0" smtClean="0"/>
              <a:t>Microprocessor with </a:t>
            </a:r>
            <a:r>
              <a:rPr lang="en-US" dirty="0" err="1" smtClean="0"/>
              <a:t>ethernet</a:t>
            </a:r>
            <a:r>
              <a:rPr lang="en-US" dirty="0" smtClean="0"/>
              <a:t>, </a:t>
            </a:r>
            <a:r>
              <a:rPr lang="en-US" dirty="0"/>
              <a:t>low cost, easy to use, commercially available (broadly), ‘friendly’ programming environment</a:t>
            </a:r>
          </a:p>
          <a:p>
            <a:pPr lvl="2"/>
            <a:r>
              <a:rPr lang="en-US" dirty="0" smtClean="0"/>
              <a:t>5 hardware serial ports + console port, Ethernet, SD/</a:t>
            </a:r>
            <a:r>
              <a:rPr lang="en-US" dirty="0" err="1" smtClean="0"/>
              <a:t>uSD</a:t>
            </a:r>
            <a:r>
              <a:rPr lang="en-US" dirty="0"/>
              <a:t> card</a:t>
            </a:r>
            <a:r>
              <a:rPr lang="en-US" dirty="0" smtClean="0"/>
              <a:t>, </a:t>
            </a:r>
            <a:r>
              <a:rPr lang="en-US" dirty="0"/>
              <a:t>USB host and client</a:t>
            </a:r>
            <a:endParaRPr lang="en-US" dirty="0" smtClean="0"/>
          </a:p>
          <a:p>
            <a:pPr lvl="1"/>
            <a:r>
              <a:rPr lang="en-US" dirty="0" smtClean="0"/>
              <a:t>Custom add-on board sold at </a:t>
            </a:r>
            <a:r>
              <a:rPr lang="en-US" dirty="0" err="1" smtClean="0"/>
              <a:t>adafruit</a:t>
            </a:r>
            <a:r>
              <a:rPr lang="en-US" dirty="0" smtClean="0"/>
              <a:t>, </a:t>
            </a:r>
            <a:r>
              <a:rPr lang="en-US" dirty="0" err="1" smtClean="0"/>
              <a:t>sparkfun</a:t>
            </a:r>
            <a:r>
              <a:rPr lang="en-US" dirty="0" smtClean="0"/>
              <a:t>, </a:t>
            </a:r>
            <a:r>
              <a:rPr lang="en-US" dirty="0" err="1" smtClean="0"/>
              <a:t>etc</a:t>
            </a:r>
            <a:r>
              <a:rPr lang="en-US" dirty="0" smtClean="0"/>
              <a:t>:  </a:t>
            </a:r>
          </a:p>
          <a:p>
            <a:pPr lvl="2"/>
            <a:r>
              <a:rPr lang="en-US" dirty="0" smtClean="0"/>
              <a:t>Real Time Clock</a:t>
            </a:r>
          </a:p>
          <a:p>
            <a:pPr lvl="2"/>
            <a:r>
              <a:rPr lang="en-US" dirty="0"/>
              <a:t>Sensor Node Interface connections</a:t>
            </a:r>
          </a:p>
          <a:p>
            <a:pPr lvl="3"/>
            <a:r>
              <a:rPr lang="en-US" dirty="0" smtClean="0"/>
              <a:t>RS232 level shifters</a:t>
            </a:r>
          </a:p>
          <a:p>
            <a:pPr lvl="3"/>
            <a:r>
              <a:rPr lang="en-US" dirty="0" smtClean="0"/>
              <a:t>Power management and power status for self and for sensor nodes.</a:t>
            </a:r>
          </a:p>
          <a:p>
            <a:pPr lvl="2"/>
            <a:r>
              <a:rPr lang="en-US" dirty="0" smtClean="0"/>
              <a:t>Optional Camera (</a:t>
            </a:r>
            <a:r>
              <a:rPr lang="en-US" dirty="0" err="1" smtClean="0"/>
              <a:t>timelapse</a:t>
            </a:r>
            <a:r>
              <a:rPr lang="en-US" dirty="0" smtClean="0"/>
              <a:t> or video) control interface</a:t>
            </a:r>
          </a:p>
          <a:p>
            <a:pPr lvl="1"/>
            <a:r>
              <a:rPr lang="en-US" dirty="0" smtClean="0"/>
              <a:t>Gateway node has </a:t>
            </a:r>
            <a:r>
              <a:rPr lang="en-US" dirty="0" err="1" smtClean="0"/>
              <a:t>filesystem</a:t>
            </a:r>
            <a:r>
              <a:rPr lang="en-US" dirty="0"/>
              <a:t> </a:t>
            </a:r>
            <a:r>
              <a:rPr lang="en-US" dirty="0" smtClean="0"/>
              <a:t>, USB, and network (IP) capability.    </a:t>
            </a:r>
          </a:p>
          <a:p>
            <a:pPr lvl="2"/>
            <a:r>
              <a:rPr lang="en-US" dirty="0" smtClean="0"/>
              <a:t>Gateway to Gateway for bottom to top on Buoy system.</a:t>
            </a:r>
          </a:p>
          <a:p>
            <a:pPr lvl="2"/>
            <a:r>
              <a:rPr lang="en-US" dirty="0" smtClean="0"/>
              <a:t>Gateway to shore on cabled system</a:t>
            </a:r>
          </a:p>
        </p:txBody>
      </p:sp>
    </p:spTree>
    <p:extLst>
      <p:ext uri="{BB962C8B-B14F-4D97-AF65-F5344CB8AC3E}">
        <p14:creationId xmlns:p14="http://schemas.microsoft.com/office/powerpoint/2010/main" val="33317331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Gateway Node:</a:t>
            </a:r>
            <a:br>
              <a:rPr lang="en-US" dirty="0" smtClean="0"/>
            </a:br>
            <a:r>
              <a:rPr lang="en-US" dirty="0" err="1" smtClean="0"/>
              <a:t>BeagleBone</a:t>
            </a:r>
            <a:endParaRPr lang="en-US" dirty="0"/>
          </a:p>
        </p:txBody>
      </p:sp>
      <p:sp>
        <p:nvSpPr>
          <p:cNvPr id="4" name="Text Placeholder 3"/>
          <p:cNvSpPr>
            <a:spLocks noGrp="1"/>
          </p:cNvSpPr>
          <p:nvPr>
            <p:ph type="body" sz="half" idx="2"/>
          </p:nvPr>
        </p:nvSpPr>
        <p:spPr>
          <a:xfrm>
            <a:off x="457200" y="1435100"/>
            <a:ext cx="3759200" cy="5003800"/>
          </a:xfrm>
        </p:spPr>
        <p:txBody>
          <a:bodyPr>
            <a:normAutofit fontScale="92500" lnSpcReduction="20000"/>
          </a:bodyPr>
          <a:lstStyle/>
          <a:p>
            <a:pPr marL="285750" indent="-285750">
              <a:buFont typeface="Arial" pitchFamily="34" charset="0"/>
              <a:buChar char="•"/>
            </a:pPr>
            <a:r>
              <a:rPr lang="en-US" dirty="0" smtClean="0"/>
              <a:t>$90</a:t>
            </a:r>
          </a:p>
          <a:p>
            <a:pPr marL="285750" indent="-285750">
              <a:buFont typeface="Arial" pitchFamily="34" charset="0"/>
              <a:buChar char="•"/>
            </a:pPr>
            <a:r>
              <a:rPr lang="en-US" dirty="0" err="1" smtClean="0"/>
              <a:t>Altoid</a:t>
            </a:r>
            <a:r>
              <a:rPr lang="en-US" dirty="0" smtClean="0"/>
              <a:t> tin size</a:t>
            </a:r>
          </a:p>
          <a:p>
            <a:pPr marL="285750" indent="-285750">
              <a:buFont typeface="Arial" pitchFamily="34" charset="0"/>
              <a:buChar char="•"/>
            </a:pPr>
            <a:r>
              <a:rPr lang="en-US" dirty="0"/>
              <a:t>AM3359 – Cortex </a:t>
            </a:r>
            <a:r>
              <a:rPr lang="en-US" dirty="0" smtClean="0"/>
              <a:t>A8, </a:t>
            </a:r>
            <a:r>
              <a:rPr lang="en-US" dirty="0" err="1" smtClean="0"/>
              <a:t>upto</a:t>
            </a:r>
            <a:r>
              <a:rPr lang="en-US" dirty="0" smtClean="0"/>
              <a:t>  720Mhz</a:t>
            </a:r>
            <a:endParaRPr lang="en-US" dirty="0"/>
          </a:p>
          <a:p>
            <a:pPr marL="285750" indent="-285750">
              <a:buFont typeface="Arial" pitchFamily="34" charset="0"/>
              <a:buChar char="•"/>
            </a:pPr>
            <a:r>
              <a:rPr lang="en-US" dirty="0"/>
              <a:t>PMIC – power managed </a:t>
            </a:r>
            <a:r>
              <a:rPr lang="en-US" dirty="0" err="1"/>
              <a:t>linux</a:t>
            </a:r>
            <a:endParaRPr lang="en-US" dirty="0"/>
          </a:p>
          <a:p>
            <a:pPr marL="285750" indent="-285750">
              <a:buFont typeface="Arial" pitchFamily="34" charset="0"/>
              <a:buChar char="•"/>
            </a:pPr>
            <a:r>
              <a:rPr lang="en-US" dirty="0"/>
              <a:t>Ethernet</a:t>
            </a:r>
          </a:p>
          <a:p>
            <a:pPr marL="285750" indent="-285750">
              <a:buFont typeface="Arial" pitchFamily="34" charset="0"/>
              <a:buChar char="•"/>
            </a:pPr>
            <a:r>
              <a:rPr lang="en-US" dirty="0"/>
              <a:t>USB Host and Client</a:t>
            </a:r>
          </a:p>
          <a:p>
            <a:pPr marL="285750" indent="-285750">
              <a:buFont typeface="Arial" pitchFamily="34" charset="0"/>
              <a:buChar char="•"/>
            </a:pPr>
            <a:r>
              <a:rPr lang="en-US" dirty="0"/>
              <a:t>256MB DDR2, 32 KB EEPROM for </a:t>
            </a:r>
            <a:r>
              <a:rPr lang="en-US" dirty="0" err="1"/>
              <a:t>config</a:t>
            </a:r>
            <a:endParaRPr lang="en-US" dirty="0"/>
          </a:p>
          <a:p>
            <a:pPr marL="285750" indent="-285750">
              <a:buFont typeface="Arial" pitchFamily="34" charset="0"/>
              <a:buChar char="•"/>
            </a:pPr>
            <a:r>
              <a:rPr lang="en-US" dirty="0" err="1"/>
              <a:t>microSD</a:t>
            </a:r>
            <a:endParaRPr lang="en-US" dirty="0"/>
          </a:p>
          <a:p>
            <a:pPr marL="285750" indent="-285750">
              <a:buFont typeface="Arial" pitchFamily="34" charset="0"/>
              <a:buChar char="•"/>
            </a:pPr>
            <a:r>
              <a:rPr lang="en-US" dirty="0"/>
              <a:t>SPI, I2C, Console plus up to 5 available serial ports </a:t>
            </a:r>
          </a:p>
          <a:p>
            <a:pPr marL="285750" indent="-285750">
              <a:buFont typeface="Arial" pitchFamily="34" charset="0"/>
              <a:buChar char="•"/>
            </a:pPr>
            <a:r>
              <a:rPr lang="en-US" dirty="0"/>
              <a:t>LCD</a:t>
            </a:r>
          </a:p>
          <a:p>
            <a:pPr marL="285750" indent="-285750">
              <a:buFont typeface="Arial" pitchFamily="34" charset="0"/>
              <a:buChar char="•"/>
            </a:pPr>
            <a:r>
              <a:rPr lang="en-US" dirty="0"/>
              <a:t>GPIO</a:t>
            </a:r>
          </a:p>
          <a:p>
            <a:pPr marL="285750" indent="-285750">
              <a:buFont typeface="Arial" pitchFamily="34" charset="0"/>
              <a:buChar char="•"/>
            </a:pPr>
            <a:r>
              <a:rPr lang="en-US" dirty="0" err="1"/>
              <a:t>CANbus</a:t>
            </a:r>
            <a:endParaRPr lang="en-US" dirty="0"/>
          </a:p>
          <a:p>
            <a:pPr marL="285750" indent="-285750">
              <a:buFont typeface="Arial" pitchFamily="34" charset="0"/>
              <a:buChar char="•"/>
            </a:pPr>
            <a:r>
              <a:rPr lang="en-US" dirty="0"/>
              <a:t>A/D: Seven </a:t>
            </a:r>
            <a:r>
              <a:rPr lang="en-US" dirty="0" smtClean="0"/>
              <a:t>100Ksamp/s A </a:t>
            </a:r>
            <a:r>
              <a:rPr lang="en-US" dirty="0"/>
              <a:t>to D converters</a:t>
            </a:r>
          </a:p>
          <a:p>
            <a:pPr marL="285750" indent="-285750">
              <a:buFont typeface="Arial" pitchFamily="34" charset="0"/>
              <a:buChar char="•"/>
            </a:pPr>
            <a:r>
              <a:rPr lang="en-US" dirty="0"/>
              <a:t>Indicators:  Power, four user LED</a:t>
            </a:r>
          </a:p>
          <a:p>
            <a:pPr marL="285750" indent="-285750">
              <a:buFont typeface="Arial" pitchFamily="34" charset="0"/>
              <a:buChar char="•"/>
            </a:pPr>
            <a:r>
              <a:rPr lang="en-US" dirty="0"/>
              <a:t>McASP0</a:t>
            </a:r>
          </a:p>
          <a:p>
            <a:pPr marL="285750" indent="-285750">
              <a:buFont typeface="Arial" pitchFamily="34" charset="0"/>
              <a:buChar char="•"/>
            </a:pPr>
            <a:r>
              <a:rPr lang="en-US" dirty="0"/>
              <a:t>PWM – up to 6</a:t>
            </a:r>
          </a:p>
          <a:p>
            <a:pPr marL="285750" indent="-285750">
              <a:buFont typeface="Arial" pitchFamily="34" charset="0"/>
              <a:buChar char="•"/>
            </a:pPr>
            <a:r>
              <a:rPr lang="en-US" dirty="0" smtClean="0"/>
              <a:t>RTC</a:t>
            </a:r>
          </a:p>
          <a:p>
            <a:pPr marL="285750" indent="-285750">
              <a:buFont typeface="Arial" pitchFamily="34" charset="0"/>
              <a:buChar char="•"/>
            </a:pPr>
            <a:r>
              <a:rPr lang="en-US" dirty="0" smtClean="0"/>
              <a:t>Interface bus, pin </a:t>
            </a:r>
            <a:r>
              <a:rPr lang="en-US" dirty="0" err="1" smtClean="0"/>
              <a:t>muxing</a:t>
            </a:r>
            <a:endParaRPr lang="en-US" dirty="0" smtClean="0"/>
          </a:p>
          <a:p>
            <a:pPr marL="285750" indent="-285750">
              <a:buFont typeface="Arial" pitchFamily="34" charset="0"/>
              <a:buChar char="•"/>
            </a:pPr>
            <a:r>
              <a:rPr lang="en-US" dirty="0" smtClean="0"/>
              <a:t>Power is 5v</a:t>
            </a:r>
            <a:endParaRPr lang="en-US" dirty="0"/>
          </a:p>
          <a:p>
            <a:r>
              <a:rPr lang="en-US" dirty="0" err="1" smtClean="0"/>
              <a:t>BeagleBone</a:t>
            </a:r>
            <a:r>
              <a:rPr lang="en-US" dirty="0" smtClean="0"/>
              <a:t> </a:t>
            </a:r>
            <a:r>
              <a:rPr lang="en-US" dirty="0"/>
              <a:t>Power Consumption(mA@5V)</a:t>
            </a:r>
          </a:p>
          <a:p>
            <a:r>
              <a:rPr lang="en-US" dirty="0" smtClean="0"/>
              <a:t>MODE                             </a:t>
            </a:r>
            <a:r>
              <a:rPr lang="en-US" dirty="0"/>
              <a:t>USB DC DC+USB</a:t>
            </a:r>
          </a:p>
          <a:p>
            <a:r>
              <a:rPr lang="en-US" dirty="0"/>
              <a:t>Reset                              180     60   190    </a:t>
            </a:r>
          </a:p>
          <a:p>
            <a:r>
              <a:rPr lang="en-US" dirty="0" err="1"/>
              <a:t>UBoot</a:t>
            </a:r>
            <a:r>
              <a:rPr lang="en-US" dirty="0"/>
              <a:t>                             363  230   340</a:t>
            </a:r>
          </a:p>
          <a:p>
            <a:r>
              <a:rPr lang="en-US" dirty="0"/>
              <a:t>Kernel Booting(Peak)  502  350   470</a:t>
            </a: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66506" y="3314728"/>
            <a:ext cx="3452813" cy="35750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4" descr="http://www.adafruit.com/adablog/wp-content/uploads/2011/10/window-1-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7419" y="273050"/>
            <a:ext cx="3771900" cy="2898077"/>
          </a:xfrm>
          <a:prstGeom prst="rect">
            <a:avLst/>
          </a:prstGeom>
          <a:noFill/>
          <a:extLst>
            <a:ext uri="{909E8E84-426E-40DD-AFC4-6F175D3DCCD1}">
              <a14:hiddenFill xmlns:a14="http://schemas.microsoft.com/office/drawing/2010/main">
                <a:solidFill>
                  <a:srgbClr val="FFFFFF"/>
                </a:solidFill>
              </a14:hiddenFill>
            </a:ext>
          </a:extLst>
        </p:spPr>
      </p:pic>
      <p:cxnSp>
        <p:nvCxnSpPr>
          <p:cNvPr id="9" name="Straight Connector 8"/>
          <p:cNvCxnSpPr/>
          <p:nvPr/>
        </p:nvCxnSpPr>
        <p:spPr>
          <a:xfrm flipH="1">
            <a:off x="5207000" y="2057400"/>
            <a:ext cx="1130300" cy="125732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6337300" y="2057400"/>
            <a:ext cx="2070100" cy="1225564"/>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300554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Gateway Node</a:t>
            </a:r>
            <a:br>
              <a:rPr lang="en-US" dirty="0" smtClean="0"/>
            </a:br>
            <a:r>
              <a:rPr lang="en-US" dirty="0" smtClean="0"/>
              <a:t>Custom ‘Cape’</a:t>
            </a:r>
            <a:endParaRPr lang="en-US" dirty="0"/>
          </a:p>
        </p:txBody>
      </p:sp>
      <p:sp>
        <p:nvSpPr>
          <p:cNvPr id="4" name="Text Placeholder 3"/>
          <p:cNvSpPr>
            <a:spLocks noGrp="1"/>
          </p:cNvSpPr>
          <p:nvPr>
            <p:ph type="body" sz="half" idx="2"/>
          </p:nvPr>
        </p:nvSpPr>
        <p:spPr/>
        <p:txBody>
          <a:bodyPr/>
          <a:lstStyle/>
          <a:p>
            <a:pPr marL="285750" indent="-285750">
              <a:buFont typeface="Arial" pitchFamily="34" charset="0"/>
              <a:buChar char="•"/>
            </a:pPr>
            <a:r>
              <a:rPr lang="en-US" dirty="0" smtClean="0"/>
              <a:t>RS232 </a:t>
            </a:r>
            <a:r>
              <a:rPr lang="en-US" dirty="0"/>
              <a:t>level </a:t>
            </a:r>
            <a:r>
              <a:rPr lang="en-US" dirty="0" smtClean="0"/>
              <a:t>shifter</a:t>
            </a:r>
            <a:r>
              <a:rPr lang="en-US" dirty="0"/>
              <a:t>s</a:t>
            </a:r>
            <a:endParaRPr lang="en-US" dirty="0" smtClean="0"/>
          </a:p>
          <a:p>
            <a:pPr marL="285750" indent="-285750">
              <a:buFont typeface="Arial" pitchFamily="34" charset="0"/>
              <a:buChar char="•"/>
            </a:pPr>
            <a:r>
              <a:rPr lang="en-US" dirty="0" smtClean="0"/>
              <a:t>connectors</a:t>
            </a:r>
            <a:endParaRPr lang="en-US" dirty="0"/>
          </a:p>
          <a:p>
            <a:pPr marL="285750" indent="-285750">
              <a:buFont typeface="Arial" pitchFamily="34" charset="0"/>
              <a:buChar char="•"/>
            </a:pPr>
            <a:r>
              <a:rPr lang="en-US" dirty="0" smtClean="0"/>
              <a:t>Sensor node </a:t>
            </a:r>
            <a:r>
              <a:rPr lang="en-US" dirty="0"/>
              <a:t>power control and status</a:t>
            </a:r>
          </a:p>
          <a:p>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2764" y="723900"/>
            <a:ext cx="5517535" cy="328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514899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BeagleBone</a:t>
            </a:r>
            <a:r>
              <a:rPr lang="en-US" dirty="0" smtClean="0"/>
              <a:t> software </a:t>
            </a:r>
            <a:r>
              <a:rPr lang="en-US" dirty="0" err="1" smtClean="0"/>
              <a:t>dev</a:t>
            </a:r>
            <a:endParaRPr lang="en-US" dirty="0"/>
          </a:p>
        </p:txBody>
      </p:sp>
      <p:sp>
        <p:nvSpPr>
          <p:cNvPr id="3" name="Content Placeholder 2"/>
          <p:cNvSpPr>
            <a:spLocks noGrp="1"/>
          </p:cNvSpPr>
          <p:nvPr>
            <p:ph idx="1"/>
          </p:nvPr>
        </p:nvSpPr>
        <p:spPr/>
        <p:txBody>
          <a:bodyPr/>
          <a:lstStyle/>
          <a:p>
            <a:r>
              <a:rPr lang="en-US" dirty="0" smtClean="0"/>
              <a:t>Note to Thom: put in pictures  of eclipse</a:t>
            </a:r>
          </a:p>
          <a:p>
            <a:r>
              <a:rPr lang="en-US" dirty="0" smtClean="0"/>
              <a:t>Pitch the idea of using </a:t>
            </a:r>
            <a:r>
              <a:rPr lang="en-US" dirty="0" err="1" smtClean="0"/>
              <a:t>VMWare</a:t>
            </a:r>
            <a:r>
              <a:rPr lang="en-US" dirty="0" smtClean="0"/>
              <a:t> to dodge having the SciTech/</a:t>
            </a:r>
            <a:r>
              <a:rPr lang="en-US" dirty="0" err="1" smtClean="0"/>
              <a:t>Gradstud</a:t>
            </a:r>
            <a:r>
              <a:rPr lang="en-US" dirty="0" smtClean="0"/>
              <a:t> install </a:t>
            </a:r>
            <a:r>
              <a:rPr lang="en-US" dirty="0" err="1" smtClean="0"/>
              <a:t>linux</a:t>
            </a:r>
            <a:r>
              <a:rPr lang="en-US" dirty="0" smtClean="0"/>
              <a:t> – provide a pre-installed </a:t>
            </a:r>
            <a:r>
              <a:rPr lang="en-US" dirty="0" err="1" smtClean="0"/>
              <a:t>linux</a:t>
            </a:r>
            <a:r>
              <a:rPr lang="en-US" dirty="0" smtClean="0"/>
              <a:t> with </a:t>
            </a:r>
            <a:r>
              <a:rPr lang="en-US" dirty="0" err="1" smtClean="0"/>
              <a:t>beaglebone</a:t>
            </a:r>
            <a:r>
              <a:rPr lang="en-US" dirty="0" smtClean="0"/>
              <a:t> </a:t>
            </a:r>
            <a:r>
              <a:rPr lang="en-US" dirty="0" err="1" smtClean="0"/>
              <a:t>dev</a:t>
            </a:r>
            <a:r>
              <a:rPr lang="en-US" dirty="0" smtClean="0"/>
              <a:t> pre-installed</a:t>
            </a:r>
            <a:endParaRPr lang="en-US" dirty="0"/>
          </a:p>
        </p:txBody>
      </p:sp>
      <p:sp>
        <p:nvSpPr>
          <p:cNvPr id="4" name="Text Placeholder 3"/>
          <p:cNvSpPr>
            <a:spLocks noGrp="1"/>
          </p:cNvSpPr>
          <p:nvPr>
            <p:ph type="body" sz="half" idx="2"/>
          </p:nvPr>
        </p:nvSpPr>
        <p:spPr/>
        <p:txBody>
          <a:bodyPr/>
          <a:lstStyle/>
          <a:p>
            <a:r>
              <a:rPr lang="en-US" dirty="0" smtClean="0"/>
              <a:t>Eclipse</a:t>
            </a:r>
          </a:p>
          <a:p>
            <a:endParaRPr lang="en-US" dirty="0"/>
          </a:p>
          <a:p>
            <a:r>
              <a:rPr lang="en-US" dirty="0" smtClean="0"/>
              <a:t>Android</a:t>
            </a:r>
          </a:p>
          <a:p>
            <a:endParaRPr lang="en-US" dirty="0"/>
          </a:p>
          <a:p>
            <a:r>
              <a:rPr lang="en-US" dirty="0"/>
              <a:t>Android solution on </a:t>
            </a:r>
            <a:r>
              <a:rPr lang="en-US" dirty="0" err="1"/>
              <a:t>BeagleBone</a:t>
            </a:r>
            <a:r>
              <a:rPr lang="en-US" dirty="0"/>
              <a:t> can be used as an Open Accessory Kit for connecting to other Android </a:t>
            </a:r>
            <a:r>
              <a:rPr lang="en-US" dirty="0" smtClean="0"/>
              <a:t>Devices</a:t>
            </a:r>
          </a:p>
          <a:p>
            <a:endParaRPr lang="en-US" dirty="0" smtClean="0"/>
          </a:p>
          <a:p>
            <a:r>
              <a:rPr lang="en-US" dirty="0"/>
              <a:t>http://processors.wiki.ti.com/index.php/BeagleBone-Android-DevKit_Guide</a:t>
            </a:r>
          </a:p>
          <a:p>
            <a:r>
              <a:rPr lang="en-US" dirty="0" smtClean="0"/>
              <a:t>Ease of use: </a:t>
            </a:r>
            <a:r>
              <a:rPr lang="en-US" dirty="0" err="1" smtClean="0"/>
              <a:t>prebuilts</a:t>
            </a:r>
            <a:endParaRPr lang="en-US" dirty="0" smtClean="0"/>
          </a:p>
          <a:p>
            <a:r>
              <a:rPr lang="en-US" dirty="0"/>
              <a:t>$ tar -</a:t>
            </a:r>
            <a:r>
              <a:rPr lang="en-US" dirty="0" err="1"/>
              <a:t>xzvf</a:t>
            </a:r>
            <a:r>
              <a:rPr lang="en-US" dirty="0"/>
              <a:t> BeagleBone.tar.gz $ cd </a:t>
            </a:r>
            <a:r>
              <a:rPr lang="en-US" dirty="0" err="1"/>
              <a:t>BeagleBone</a:t>
            </a:r>
            <a:r>
              <a:rPr lang="en-US" dirty="0"/>
              <a:t> $ </a:t>
            </a:r>
            <a:r>
              <a:rPr lang="en-US" dirty="0" err="1"/>
              <a:t>sudo</a:t>
            </a:r>
            <a:r>
              <a:rPr lang="en-US" dirty="0"/>
              <a:t> ./mkmmc-android.sh /</a:t>
            </a:r>
            <a:r>
              <a:rPr lang="en-US" dirty="0" err="1"/>
              <a:t>dev</a:t>
            </a:r>
            <a:r>
              <a:rPr lang="en-US" dirty="0"/>
              <a:t>/</a:t>
            </a:r>
            <a:r>
              <a:rPr lang="en-US" dirty="0" err="1"/>
              <a:t>sd</a:t>
            </a:r>
            <a:r>
              <a:rPr lang="en-US" dirty="0"/>
              <a:t>&lt;device&gt; </a:t>
            </a:r>
            <a:endParaRPr lang="en-US" dirty="0" smtClean="0"/>
          </a:p>
          <a:p>
            <a:endParaRPr lang="en-US" dirty="0"/>
          </a:p>
          <a:p>
            <a:r>
              <a:rPr lang="en-US" dirty="0"/>
              <a:t>VNC connection from the Host to the </a:t>
            </a:r>
            <a:r>
              <a:rPr lang="en-US" dirty="0" err="1" smtClean="0"/>
              <a:t>BeagleBone</a:t>
            </a:r>
            <a:r>
              <a:rPr lang="en-US" dirty="0" smtClean="0"/>
              <a:t> to provide a graphical user interface via </a:t>
            </a:r>
            <a:r>
              <a:rPr lang="en-US" dirty="0" err="1" smtClean="0"/>
              <a:t>ethernet</a:t>
            </a:r>
            <a:endParaRPr lang="en-US" dirty="0" smtClean="0"/>
          </a:p>
          <a:p>
            <a:endParaRPr lang="en-US" dirty="0"/>
          </a:p>
          <a:p>
            <a:endParaRPr lang="en-US" dirty="0"/>
          </a:p>
        </p:txBody>
      </p:sp>
    </p:spTree>
    <p:extLst>
      <p:ext uri="{BB962C8B-B14F-4D97-AF65-F5344CB8AC3E}">
        <p14:creationId xmlns:p14="http://schemas.microsoft.com/office/powerpoint/2010/main" val="36862296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Camera Module</a:t>
            </a:r>
            <a:endParaRPr lang="en-US" dirty="0"/>
          </a:p>
        </p:txBody>
      </p:sp>
      <p:sp>
        <p:nvSpPr>
          <p:cNvPr id="3" name="Content Placeholder 2"/>
          <p:cNvSpPr>
            <a:spLocks noGrp="1"/>
          </p:cNvSpPr>
          <p:nvPr>
            <p:ph idx="1"/>
          </p:nvPr>
        </p:nvSpPr>
        <p:spPr/>
        <p:txBody>
          <a:bodyPr/>
          <a:lstStyle/>
          <a:p>
            <a:r>
              <a:rPr lang="en-US" dirty="0" err="1" smtClean="0"/>
              <a:t>Timelapse</a:t>
            </a:r>
            <a:endParaRPr lang="en-US" dirty="0" smtClean="0"/>
          </a:p>
          <a:p>
            <a:pPr lvl="1"/>
            <a:r>
              <a:rPr lang="en-US" dirty="0" smtClean="0"/>
              <a:t>Home brew?</a:t>
            </a:r>
          </a:p>
          <a:p>
            <a:r>
              <a:rPr lang="en-US" dirty="0" smtClean="0"/>
              <a:t>TBD – identify camera options</a:t>
            </a:r>
            <a:endParaRPr lang="en-US" dirty="0"/>
          </a:p>
        </p:txBody>
      </p:sp>
      <p:sp>
        <p:nvSpPr>
          <p:cNvPr id="4" name="Text Placeholder 3"/>
          <p:cNvSpPr>
            <a:spLocks noGrp="1"/>
          </p:cNvSpPr>
          <p:nvPr>
            <p:ph type="body" sz="half" idx="2"/>
          </p:nvPr>
        </p:nvSpPr>
        <p:spPr/>
        <p:txBody>
          <a:bodyPr/>
          <a:lstStyle/>
          <a:p>
            <a:r>
              <a:rPr lang="en-US" dirty="0" smtClean="0"/>
              <a:t>Ethernet for shore connected</a:t>
            </a:r>
          </a:p>
          <a:p>
            <a:endParaRPr lang="en-US" dirty="0" smtClean="0"/>
          </a:p>
          <a:p>
            <a:r>
              <a:rPr lang="en-US" dirty="0" smtClean="0"/>
              <a:t>Ethernet to topside storage for buoy</a:t>
            </a:r>
          </a:p>
          <a:p>
            <a:endParaRPr lang="en-US" dirty="0"/>
          </a:p>
          <a:p>
            <a:r>
              <a:rPr lang="en-US" dirty="0" smtClean="0"/>
              <a:t>Camera control from Gateway </a:t>
            </a:r>
            <a:r>
              <a:rPr lang="en-US" dirty="0" smtClean="0"/>
              <a:t>Node</a:t>
            </a:r>
          </a:p>
          <a:p>
            <a:endParaRPr lang="en-US" dirty="0"/>
          </a:p>
          <a:p>
            <a:r>
              <a:rPr lang="en-US" dirty="0" smtClean="0"/>
              <a:t>Standalone camera – just turn on power and it records</a:t>
            </a:r>
          </a:p>
          <a:p>
            <a:endParaRPr lang="en-US" dirty="0"/>
          </a:p>
          <a:p>
            <a:r>
              <a:rPr lang="en-US" dirty="0" smtClean="0"/>
              <a:t>What about pan and tilt?</a:t>
            </a:r>
          </a:p>
          <a:p>
            <a:endParaRPr lang="en-US" dirty="0"/>
          </a:p>
          <a:p>
            <a:r>
              <a:rPr lang="en-US" dirty="0" smtClean="0"/>
              <a:t>Much more research needs to be done here…</a:t>
            </a:r>
            <a:endParaRPr lang="en-US" dirty="0"/>
          </a:p>
        </p:txBody>
      </p:sp>
    </p:spTree>
    <p:extLst>
      <p:ext uri="{BB962C8B-B14F-4D97-AF65-F5344CB8AC3E}">
        <p14:creationId xmlns:p14="http://schemas.microsoft.com/office/powerpoint/2010/main" val="11449527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err="1" smtClean="0"/>
              <a:t>xFOCE</a:t>
            </a:r>
            <a:r>
              <a:rPr lang="en-US" dirty="0" smtClean="0"/>
              <a:t> Design Idea #1865, Specifics</a:t>
            </a:r>
            <a:endParaRPr lang="en-US" dirty="0"/>
          </a:p>
        </p:txBody>
      </p:sp>
      <p:sp>
        <p:nvSpPr>
          <p:cNvPr id="6" name="Content Placeholder 5"/>
          <p:cNvSpPr>
            <a:spLocks noGrp="1"/>
          </p:cNvSpPr>
          <p:nvPr>
            <p:ph idx="1"/>
          </p:nvPr>
        </p:nvSpPr>
        <p:spPr/>
        <p:txBody>
          <a:bodyPr>
            <a:normAutofit fontScale="47500" lnSpcReduction="20000"/>
          </a:bodyPr>
          <a:lstStyle/>
          <a:p>
            <a:r>
              <a:rPr lang="en-US" dirty="0" smtClean="0"/>
              <a:t>Sensor Node:</a:t>
            </a:r>
          </a:p>
          <a:p>
            <a:pPr lvl="1"/>
            <a:r>
              <a:rPr lang="en-US" dirty="0" err="1" smtClean="0"/>
              <a:t>Arduino</a:t>
            </a:r>
            <a:r>
              <a:rPr lang="en-US" dirty="0" smtClean="0"/>
              <a:t> Mega 2560 R3 ($65) with custom ‘shield’</a:t>
            </a:r>
          </a:p>
          <a:p>
            <a:pPr lvl="2"/>
            <a:r>
              <a:rPr lang="en-US" dirty="0" smtClean="0"/>
              <a:t>4 hardware serial ports  + optional 1 software serial port</a:t>
            </a:r>
          </a:p>
          <a:p>
            <a:pPr lvl="1"/>
            <a:r>
              <a:rPr lang="en-US" dirty="0" smtClean="0"/>
              <a:t>Custom Shield sold at </a:t>
            </a:r>
            <a:r>
              <a:rPr lang="en-US" dirty="0" err="1" smtClean="0"/>
              <a:t>adafruit</a:t>
            </a:r>
            <a:r>
              <a:rPr lang="en-US" dirty="0" smtClean="0"/>
              <a:t>, </a:t>
            </a:r>
            <a:r>
              <a:rPr lang="en-US" dirty="0" err="1" smtClean="0"/>
              <a:t>sparkfun</a:t>
            </a:r>
            <a:r>
              <a:rPr lang="en-US" dirty="0" smtClean="0"/>
              <a:t>, etc.:</a:t>
            </a:r>
          </a:p>
          <a:p>
            <a:pPr lvl="2"/>
            <a:r>
              <a:rPr lang="en-US" dirty="0" smtClean="0"/>
              <a:t>RS232 level shifters for instrument interface (isolated MAX3250).   3 hardware </a:t>
            </a:r>
            <a:r>
              <a:rPr lang="en-US" dirty="0" err="1" smtClean="0"/>
              <a:t>uarts</a:t>
            </a:r>
            <a:r>
              <a:rPr lang="en-US" dirty="0" smtClean="0"/>
              <a:t> for instruments, perhaps bit bang to get a 4</a:t>
            </a:r>
            <a:r>
              <a:rPr lang="en-US" baseline="30000" dirty="0" smtClean="0"/>
              <a:t>th</a:t>
            </a:r>
            <a:r>
              <a:rPr lang="en-US" dirty="0" smtClean="0"/>
              <a:t> or 5</a:t>
            </a:r>
            <a:r>
              <a:rPr lang="en-US" baseline="30000" dirty="0" smtClean="0"/>
              <a:t>th</a:t>
            </a:r>
            <a:r>
              <a:rPr lang="en-US" dirty="0" smtClean="0"/>
              <a:t> serial port for low data rate instruments</a:t>
            </a:r>
          </a:p>
          <a:p>
            <a:pPr lvl="2"/>
            <a:r>
              <a:rPr lang="en-US" dirty="0" smtClean="0"/>
              <a:t>Hardware serial port for gateway connection.   Non-isolated gateway.</a:t>
            </a:r>
          </a:p>
          <a:p>
            <a:pPr lvl="2"/>
            <a:r>
              <a:rPr lang="en-US" dirty="0" smtClean="0"/>
              <a:t>Motor control interface (using </a:t>
            </a:r>
            <a:r>
              <a:rPr lang="en-US" dirty="0" err="1" smtClean="0"/>
              <a:t>Arduino</a:t>
            </a:r>
            <a:r>
              <a:rPr lang="en-US" dirty="0" smtClean="0"/>
              <a:t> PWM outputs) with position/rotation feedback inputs</a:t>
            </a:r>
          </a:p>
          <a:p>
            <a:pPr lvl="2"/>
            <a:r>
              <a:rPr lang="en-US" dirty="0" smtClean="0"/>
              <a:t>Isolated Power and on/off management along with current (mA) status for instruments</a:t>
            </a:r>
          </a:p>
          <a:p>
            <a:pPr lvl="2"/>
            <a:r>
              <a:rPr lang="en-US" dirty="0" smtClean="0"/>
              <a:t>Gateway interface RS232 non-isolated</a:t>
            </a:r>
          </a:p>
          <a:p>
            <a:r>
              <a:rPr lang="en-US" dirty="0" smtClean="0"/>
              <a:t>Gateway Node:</a:t>
            </a:r>
          </a:p>
          <a:p>
            <a:pPr lvl="1"/>
            <a:r>
              <a:rPr lang="en-US" dirty="0" err="1" smtClean="0"/>
              <a:t>Beaglebone</a:t>
            </a:r>
            <a:r>
              <a:rPr lang="en-US" dirty="0" smtClean="0"/>
              <a:t> ($90) with custom ‘cape’</a:t>
            </a:r>
          </a:p>
          <a:p>
            <a:pPr lvl="2"/>
            <a:r>
              <a:rPr lang="en-US" dirty="0" smtClean="0"/>
              <a:t>5 hardware serial ports + console port, Ethernet, USB host and client, </a:t>
            </a:r>
            <a:r>
              <a:rPr lang="en-US" dirty="0" err="1" smtClean="0"/>
              <a:t>uSD</a:t>
            </a:r>
            <a:r>
              <a:rPr lang="en-US" dirty="0" smtClean="0"/>
              <a:t> card</a:t>
            </a:r>
          </a:p>
          <a:p>
            <a:pPr lvl="1"/>
            <a:r>
              <a:rPr lang="en-US" dirty="0" smtClean="0"/>
              <a:t>Custom cape sold at </a:t>
            </a:r>
            <a:r>
              <a:rPr lang="en-US" dirty="0" err="1" smtClean="0"/>
              <a:t>adafruit</a:t>
            </a:r>
            <a:r>
              <a:rPr lang="en-US" dirty="0" smtClean="0"/>
              <a:t>, </a:t>
            </a:r>
            <a:r>
              <a:rPr lang="en-US" dirty="0" err="1" smtClean="0"/>
              <a:t>sparkfun</a:t>
            </a:r>
            <a:r>
              <a:rPr lang="en-US" dirty="0" smtClean="0"/>
              <a:t>, </a:t>
            </a:r>
            <a:r>
              <a:rPr lang="en-US" dirty="0" err="1" smtClean="0"/>
              <a:t>etc</a:t>
            </a:r>
            <a:r>
              <a:rPr lang="en-US" dirty="0" smtClean="0"/>
              <a:t>:  </a:t>
            </a:r>
          </a:p>
          <a:p>
            <a:pPr lvl="2"/>
            <a:r>
              <a:rPr lang="en-US" dirty="0" smtClean="0"/>
              <a:t>RS232 level shifters</a:t>
            </a:r>
          </a:p>
          <a:p>
            <a:pPr lvl="2"/>
            <a:r>
              <a:rPr lang="en-US" dirty="0" smtClean="0"/>
              <a:t>Power management and power status for self and for sensor nodes</a:t>
            </a:r>
          </a:p>
          <a:p>
            <a:pPr lvl="2"/>
            <a:r>
              <a:rPr lang="en-US" dirty="0" smtClean="0"/>
              <a:t>Sensor Node Interface connections</a:t>
            </a:r>
          </a:p>
          <a:p>
            <a:pPr lvl="1"/>
            <a:r>
              <a:rPr lang="en-US" dirty="0" smtClean="0"/>
              <a:t>Gateway node has </a:t>
            </a:r>
            <a:r>
              <a:rPr lang="en-US" dirty="0" err="1" smtClean="0"/>
              <a:t>filesystem</a:t>
            </a:r>
            <a:r>
              <a:rPr lang="en-US" dirty="0"/>
              <a:t> </a:t>
            </a:r>
            <a:r>
              <a:rPr lang="en-US" dirty="0" smtClean="0"/>
              <a:t>, USB, and network (IP) capability.    Gateway to Gateway for bottom to top on Buoy system.</a:t>
            </a:r>
          </a:p>
          <a:p>
            <a:pPr lvl="1"/>
            <a:r>
              <a:rPr lang="en-US" dirty="0" smtClean="0"/>
              <a:t>‘Diver Safety Switch’ to disable motors, etc.    ‘Diver Sys OK’ status check annunciator</a:t>
            </a:r>
          </a:p>
          <a:p>
            <a:r>
              <a:rPr lang="en-US" dirty="0" smtClean="0"/>
              <a:t>Grounding</a:t>
            </a:r>
          </a:p>
          <a:p>
            <a:pPr lvl="1"/>
            <a:r>
              <a:rPr lang="en-US" dirty="0" smtClean="0"/>
              <a:t>Chassis ground to connect metal housings.   Separated from signal and power ground</a:t>
            </a:r>
          </a:p>
          <a:p>
            <a:pPr lvl="1"/>
            <a:endParaRPr lang="en-US" dirty="0"/>
          </a:p>
        </p:txBody>
      </p:sp>
    </p:spTree>
    <p:extLst>
      <p:ext uri="{BB962C8B-B14F-4D97-AF65-F5344CB8AC3E}">
        <p14:creationId xmlns:p14="http://schemas.microsoft.com/office/powerpoint/2010/main" val="31306966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Gateway Node Notes</a:t>
            </a:r>
            <a:endParaRPr lang="en-US" dirty="0"/>
          </a:p>
        </p:txBody>
      </p:sp>
      <p:sp>
        <p:nvSpPr>
          <p:cNvPr id="6" name="Content Placeholder 5"/>
          <p:cNvSpPr>
            <a:spLocks noGrp="1"/>
          </p:cNvSpPr>
          <p:nvPr>
            <p:ph idx="1"/>
          </p:nvPr>
        </p:nvSpPr>
        <p:spPr>
          <a:xfrm>
            <a:off x="457200" y="1600200"/>
            <a:ext cx="8229600" cy="5016500"/>
          </a:xfrm>
        </p:spPr>
        <p:txBody>
          <a:bodyPr>
            <a:normAutofit fontScale="47500" lnSpcReduction="20000"/>
          </a:bodyPr>
          <a:lstStyle/>
          <a:p>
            <a:r>
              <a:rPr lang="en-US" dirty="0" smtClean="0"/>
              <a:t>Interface to shore-side “data management system” or to topside gateway node which interfaces to shore.</a:t>
            </a:r>
          </a:p>
          <a:p>
            <a:pPr lvl="1"/>
            <a:r>
              <a:rPr lang="en-US" dirty="0" smtClean="0"/>
              <a:t>130 foot cable might push </a:t>
            </a:r>
            <a:r>
              <a:rPr lang="en-US" dirty="0" err="1" smtClean="0"/>
              <a:t>ethernet</a:t>
            </a:r>
            <a:r>
              <a:rPr lang="en-US" dirty="0" smtClean="0"/>
              <a:t> limits</a:t>
            </a:r>
          </a:p>
          <a:p>
            <a:r>
              <a:rPr lang="en-US" dirty="0" smtClean="0"/>
              <a:t>Custom circuitry to adapt for interfacing would be provided as a product for sale to  </a:t>
            </a:r>
            <a:r>
              <a:rPr lang="en-US" dirty="0" err="1" smtClean="0"/>
              <a:t>SparkFun</a:t>
            </a:r>
            <a:r>
              <a:rPr lang="en-US" dirty="0" smtClean="0"/>
              <a:t>, </a:t>
            </a:r>
            <a:r>
              <a:rPr lang="en-US" dirty="0" err="1" smtClean="0"/>
              <a:t>AdaFruit</a:t>
            </a:r>
            <a:r>
              <a:rPr lang="en-US" dirty="0" smtClean="0"/>
              <a:t>, or other of the many ‘hobby’ companies</a:t>
            </a:r>
          </a:p>
          <a:p>
            <a:r>
              <a:rPr lang="en-US" dirty="0" smtClean="0"/>
              <a:t>Modular</a:t>
            </a:r>
          </a:p>
          <a:p>
            <a:r>
              <a:rPr lang="en-US" dirty="0" smtClean="0"/>
              <a:t>Low Power</a:t>
            </a:r>
          </a:p>
          <a:p>
            <a:r>
              <a:rPr lang="en-US" dirty="0" smtClean="0"/>
              <a:t>Product lifecycle of 5 to 7 years</a:t>
            </a:r>
          </a:p>
          <a:p>
            <a:r>
              <a:rPr lang="en-US" dirty="0" smtClean="0"/>
              <a:t>Processor options considered</a:t>
            </a:r>
          </a:p>
          <a:p>
            <a:pPr lvl="1"/>
            <a:r>
              <a:rPr lang="en-US" dirty="0" err="1"/>
              <a:t>Digi</a:t>
            </a:r>
            <a:r>
              <a:rPr lang="en-US" dirty="0"/>
              <a:t> 16 serial to one </a:t>
            </a:r>
            <a:r>
              <a:rPr lang="en-US" dirty="0" err="1" smtClean="0"/>
              <a:t>ethernet</a:t>
            </a:r>
            <a:r>
              <a:rPr lang="en-US" dirty="0" smtClean="0"/>
              <a:t> – this is good for the shore-side case.   A bit power hungry for the buoy case but could be done for </a:t>
            </a:r>
            <a:r>
              <a:rPr lang="en-US" dirty="0" err="1" smtClean="0"/>
              <a:t>bottomside</a:t>
            </a:r>
            <a:r>
              <a:rPr lang="en-US" dirty="0" smtClean="0"/>
              <a:t> instrument interface with a top side embedded </a:t>
            </a:r>
            <a:r>
              <a:rPr lang="en-US" dirty="0" err="1" smtClean="0"/>
              <a:t>linux</a:t>
            </a:r>
            <a:r>
              <a:rPr lang="en-US" dirty="0" smtClean="0"/>
              <a:t> box.</a:t>
            </a:r>
          </a:p>
          <a:p>
            <a:pPr lvl="1"/>
            <a:r>
              <a:rPr lang="en-US" dirty="0" err="1" smtClean="0"/>
              <a:t>Lantronix</a:t>
            </a:r>
            <a:r>
              <a:rPr lang="en-US" dirty="0" smtClean="0"/>
              <a:t> or </a:t>
            </a:r>
            <a:r>
              <a:rPr lang="en-US" dirty="0" err="1" smtClean="0"/>
              <a:t>Digi</a:t>
            </a:r>
            <a:r>
              <a:rPr lang="en-US" dirty="0" smtClean="0"/>
              <a:t>, </a:t>
            </a:r>
            <a:r>
              <a:rPr lang="en-US" dirty="0" err="1" smtClean="0"/>
              <a:t>xport</a:t>
            </a:r>
            <a:r>
              <a:rPr lang="en-US" dirty="0" smtClean="0"/>
              <a:t>.   Ethernet and some serial.    </a:t>
            </a:r>
            <a:r>
              <a:rPr lang="en-US" dirty="0" err="1" smtClean="0"/>
              <a:t>xPort</a:t>
            </a:r>
            <a:r>
              <a:rPr lang="en-US" dirty="0" smtClean="0"/>
              <a:t>, </a:t>
            </a:r>
            <a:r>
              <a:rPr lang="en-US" dirty="0" err="1" smtClean="0"/>
              <a:t>xPort</a:t>
            </a:r>
            <a:r>
              <a:rPr lang="en-US" dirty="0" smtClean="0"/>
              <a:t> Pro, </a:t>
            </a:r>
            <a:r>
              <a:rPr lang="en-US" dirty="0" err="1" smtClean="0"/>
              <a:t>xPort</a:t>
            </a:r>
            <a:r>
              <a:rPr lang="en-US" dirty="0" smtClean="0"/>
              <a:t> Pico.   ‘Evolution-OS or with Linux-OS’.   </a:t>
            </a:r>
            <a:r>
              <a:rPr lang="en-US" dirty="0" err="1" smtClean="0"/>
              <a:t>DevKit</a:t>
            </a:r>
            <a:r>
              <a:rPr lang="en-US" dirty="0" smtClean="0"/>
              <a:t> is $285 for </a:t>
            </a:r>
            <a:r>
              <a:rPr lang="en-US" dirty="0" err="1" smtClean="0"/>
              <a:t>xPort</a:t>
            </a:r>
            <a:r>
              <a:rPr lang="en-US" dirty="0" smtClean="0"/>
              <a:t> Pro.   Devices are $60. </a:t>
            </a:r>
            <a:r>
              <a:rPr lang="en-US" dirty="0"/>
              <a:t>16MB SDRAM/16MB </a:t>
            </a:r>
            <a:r>
              <a:rPr lang="en-US" dirty="0" smtClean="0"/>
              <a:t>Flash.   150 mA.   </a:t>
            </a:r>
          </a:p>
          <a:p>
            <a:pPr lvl="2"/>
            <a:r>
              <a:rPr lang="en-US" dirty="0" smtClean="0"/>
              <a:t>32bit Processor speed is likely low (below 100 </a:t>
            </a:r>
            <a:r>
              <a:rPr lang="en-US" dirty="0" err="1" smtClean="0"/>
              <a:t>Mhz</a:t>
            </a:r>
            <a:r>
              <a:rPr lang="en-US" dirty="0" smtClean="0"/>
              <a:t>).   </a:t>
            </a:r>
            <a:r>
              <a:rPr lang="en-US" dirty="0"/>
              <a:t> </a:t>
            </a:r>
            <a:r>
              <a:rPr lang="en-US" dirty="0" smtClean="0"/>
              <a:t> Limited number of serial ports (2?)</a:t>
            </a:r>
          </a:p>
          <a:p>
            <a:pPr lvl="1"/>
            <a:r>
              <a:rPr lang="en-US" dirty="0" smtClean="0"/>
              <a:t>OMAP </a:t>
            </a:r>
            <a:r>
              <a:rPr lang="en-US" dirty="0" err="1" smtClean="0"/>
              <a:t>BeagleBone</a:t>
            </a:r>
            <a:r>
              <a:rPr lang="en-US" dirty="0" smtClean="0"/>
              <a:t>  &lt;&lt;&lt;&lt;&lt;   ‘ease of use’ </a:t>
            </a:r>
            <a:r>
              <a:rPr lang="en-US" dirty="0" err="1" smtClean="0"/>
              <a:t>linux</a:t>
            </a:r>
            <a:r>
              <a:rPr lang="en-US" dirty="0" smtClean="0"/>
              <a:t>, good peripheral mix, low cost, reasonably low power (1.5W) broad open source support.</a:t>
            </a:r>
          </a:p>
          <a:p>
            <a:pPr lvl="1"/>
            <a:r>
              <a:rPr lang="en-US" dirty="0" smtClean="0"/>
              <a:t>OMAP </a:t>
            </a:r>
            <a:r>
              <a:rPr lang="en-US" dirty="0" err="1" smtClean="0"/>
              <a:t>Gumstix</a:t>
            </a:r>
            <a:r>
              <a:rPr lang="en-US" dirty="0" smtClean="0"/>
              <a:t> - connectors</a:t>
            </a:r>
          </a:p>
          <a:p>
            <a:pPr lvl="1"/>
            <a:r>
              <a:rPr lang="en-US" dirty="0" err="1" smtClean="0"/>
              <a:t>Rasberry</a:t>
            </a:r>
            <a:r>
              <a:rPr lang="en-US" dirty="0" smtClean="0"/>
              <a:t> Pi</a:t>
            </a:r>
          </a:p>
          <a:p>
            <a:pPr lvl="1"/>
            <a:r>
              <a:rPr lang="en-US" dirty="0" err="1" smtClean="0"/>
              <a:t>Arduino</a:t>
            </a:r>
            <a:r>
              <a:rPr lang="en-US" dirty="0" smtClean="0"/>
              <a:t> Mega 2560 R3</a:t>
            </a:r>
          </a:p>
          <a:p>
            <a:pPr lvl="1"/>
            <a:r>
              <a:rPr lang="en-US" dirty="0" smtClean="0"/>
              <a:t>PIC32</a:t>
            </a:r>
          </a:p>
          <a:p>
            <a:pPr lvl="1"/>
            <a:r>
              <a:rPr lang="en-US" dirty="0" err="1" smtClean="0"/>
              <a:t>Stellaris</a:t>
            </a:r>
            <a:r>
              <a:rPr lang="en-US" dirty="0" smtClean="0"/>
              <a:t> ARM processors with </a:t>
            </a:r>
            <a:r>
              <a:rPr lang="en-US" dirty="0" err="1" smtClean="0"/>
              <a:t>ethernet</a:t>
            </a:r>
            <a:r>
              <a:rPr lang="en-US" dirty="0" smtClean="0"/>
              <a:t> and </a:t>
            </a:r>
            <a:r>
              <a:rPr lang="en-US" dirty="0" err="1" smtClean="0"/>
              <a:t>usb</a:t>
            </a:r>
            <a:endParaRPr lang="en-US" dirty="0"/>
          </a:p>
        </p:txBody>
      </p:sp>
    </p:spTree>
    <p:extLst>
      <p:ext uri="{BB962C8B-B14F-4D97-AF65-F5344CB8AC3E}">
        <p14:creationId xmlns:p14="http://schemas.microsoft.com/office/powerpoint/2010/main" val="15529533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Backup (don’t read the junk beyond here)</a:t>
            </a:r>
            <a:endParaRPr lang="en-US" dirty="0"/>
          </a:p>
        </p:txBody>
      </p:sp>
      <p:sp>
        <p:nvSpPr>
          <p:cNvPr id="5" name="Subtitle 4"/>
          <p:cNvSpPr>
            <a:spLocks noGrp="1"/>
          </p:cNvSpPr>
          <p:nvPr>
            <p:ph type="subTitle" idx="1"/>
          </p:nvPr>
        </p:nvSpPr>
        <p:spPr/>
        <p:txBody>
          <a:bodyPr/>
          <a:lstStyle/>
          <a:p>
            <a:r>
              <a:rPr lang="en-US" dirty="0" smtClean="0"/>
              <a:t>Slides by Thom Maughan, #1865</a:t>
            </a:r>
          </a:p>
          <a:p>
            <a:r>
              <a:rPr lang="en-US" dirty="0" smtClean="0"/>
              <a:t>2 Apr 2012</a:t>
            </a:r>
            <a:endParaRPr lang="en-US" dirty="0"/>
          </a:p>
        </p:txBody>
      </p:sp>
    </p:spTree>
    <p:extLst>
      <p:ext uri="{BB962C8B-B14F-4D97-AF65-F5344CB8AC3E}">
        <p14:creationId xmlns:p14="http://schemas.microsoft.com/office/powerpoint/2010/main" val="34157012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Housings (Packaging)</a:t>
            </a:r>
            <a:endParaRPr lang="en-US" dirty="0"/>
          </a:p>
        </p:txBody>
      </p:sp>
      <p:sp>
        <p:nvSpPr>
          <p:cNvPr id="3" name="Content Placeholder 2"/>
          <p:cNvSpPr>
            <a:spLocks noGrp="1"/>
          </p:cNvSpPr>
          <p:nvPr>
            <p:ph idx="1"/>
          </p:nvPr>
        </p:nvSpPr>
        <p:spPr/>
        <p:txBody>
          <a:bodyPr/>
          <a:lstStyle/>
          <a:p>
            <a:r>
              <a:rPr lang="en-US" dirty="0" smtClean="0"/>
              <a:t>Minimize penetrations</a:t>
            </a:r>
          </a:p>
          <a:p>
            <a:r>
              <a:rPr lang="en-US" dirty="0" smtClean="0"/>
              <a:t>Electrical isolation to avoid ground faulting</a:t>
            </a:r>
          </a:p>
          <a:p>
            <a:r>
              <a:rPr lang="en-US" dirty="0" smtClean="0"/>
              <a:t>Pressure tolerant with low cost ‘Home Depot’ housing PVC with Silicone as a potting compound</a:t>
            </a:r>
          </a:p>
          <a:p>
            <a:r>
              <a:rPr lang="en-US" dirty="0" smtClean="0"/>
              <a:t>Distributed and modular: 5 or more housings rather than one big housing</a:t>
            </a:r>
            <a:endParaRPr lang="en-US" dirty="0"/>
          </a:p>
        </p:txBody>
      </p:sp>
    </p:spTree>
    <p:extLst>
      <p:ext uri="{BB962C8B-B14F-4D97-AF65-F5344CB8AC3E}">
        <p14:creationId xmlns:p14="http://schemas.microsoft.com/office/powerpoint/2010/main" val="4837957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Motor Control</a:t>
            </a:r>
            <a:endParaRPr lang="en-US" dirty="0"/>
          </a:p>
        </p:txBody>
      </p:sp>
      <p:sp>
        <p:nvSpPr>
          <p:cNvPr id="3" name="Content Placeholder 2"/>
          <p:cNvSpPr>
            <a:spLocks noGrp="1"/>
          </p:cNvSpPr>
          <p:nvPr>
            <p:ph idx="1"/>
          </p:nvPr>
        </p:nvSpPr>
        <p:spPr>
          <a:xfrm>
            <a:off x="457200" y="1600200"/>
            <a:ext cx="4660900" cy="4525963"/>
          </a:xfrm>
        </p:spPr>
        <p:txBody>
          <a:bodyPr/>
          <a:lstStyle/>
          <a:p>
            <a:r>
              <a:rPr lang="en-US" dirty="0" err="1" smtClean="0"/>
              <a:t>Polulu</a:t>
            </a:r>
            <a:r>
              <a:rPr lang="en-US" dirty="0" smtClean="0"/>
              <a:t> brushed motor controller 50v 6A </a:t>
            </a:r>
          </a:p>
          <a:p>
            <a:r>
              <a:rPr lang="en-US" dirty="0">
                <a:hlinkClick r:id="rId2"/>
              </a:rPr>
              <a:t>http://</a:t>
            </a:r>
            <a:r>
              <a:rPr lang="en-US" dirty="0" smtClean="0">
                <a:hlinkClick r:id="rId2"/>
              </a:rPr>
              <a:t>www.kellycontroller.com/ksl4810024v-48v100asensorless-bldc-controller-p-660.html</a:t>
            </a:r>
            <a:endParaRPr lang="en-US" dirty="0" smtClean="0"/>
          </a:p>
          <a:p>
            <a:r>
              <a:rPr lang="en-US" dirty="0" smtClean="0"/>
              <a:t> </a:t>
            </a:r>
            <a:endParaRPr lang="en-US" dirty="0"/>
          </a:p>
        </p:txBody>
      </p:sp>
      <p:pic>
        <p:nvPicPr>
          <p:cNvPr id="8195" name="Picture 3" descr="https://www.pololu.com/picture/0J2004.60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1417638"/>
            <a:ext cx="3810000" cy="14605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http://www.irf.com/graphics/hirel/imotioncontroller.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57500" y="3560034"/>
            <a:ext cx="5419725" cy="32217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5371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International </a:t>
            </a:r>
            <a:r>
              <a:rPr lang="en-US" dirty="0" smtClean="0"/>
              <a:t>Rectifier</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73229224"/>
              </p:ext>
            </p:extLst>
          </p:nvPr>
        </p:nvGraphicFramePr>
        <p:xfrm>
          <a:off x="977901" y="1389063"/>
          <a:ext cx="3558116" cy="4625228"/>
        </p:xfrm>
        <a:graphic>
          <a:graphicData uri="http://schemas.openxmlformats.org/drawingml/2006/table">
            <a:tbl>
              <a:tblPr/>
              <a:tblGrid>
                <a:gridCol w="152399"/>
                <a:gridCol w="3405717"/>
              </a:tblGrid>
              <a:tr h="152829">
                <a:tc gridSpan="2">
                  <a:txBody>
                    <a:bodyPr/>
                    <a:lstStyle/>
                    <a:p>
                      <a:r>
                        <a:rPr lang="en-US" sz="800" b="1" dirty="0"/>
                        <a:t>Product Applications</a:t>
                      </a:r>
                      <a:r>
                        <a:rPr lang="en-US" sz="800" dirty="0"/>
                        <a:t> </a:t>
                      </a:r>
                    </a:p>
                  </a:txBody>
                  <a:tcPr marL="38207" marR="38207" marT="19104" marB="19104">
                    <a:lnL>
                      <a:noFill/>
                    </a:lnL>
                    <a:lnR>
                      <a:noFill/>
                    </a:lnR>
                    <a:lnT>
                      <a:noFill/>
                    </a:lnT>
                    <a:lnB>
                      <a:noFill/>
                    </a:lnB>
                    <a:solidFill>
                      <a:srgbClr val="CCCCCC"/>
                    </a:solidFill>
                  </a:tcPr>
                </a:tc>
                <a:tc hMerge="1">
                  <a:txBody>
                    <a:bodyPr/>
                    <a:lstStyle/>
                    <a:p>
                      <a:endParaRPr lang="en-US"/>
                    </a:p>
                  </a:txBody>
                  <a:tcPr/>
                </a:tc>
              </a:tr>
              <a:tr h="267450">
                <a:tc>
                  <a:txBody>
                    <a:bodyPr/>
                    <a:lstStyle/>
                    <a:p>
                      <a:endParaRPr lang="en-US" sz="800"/>
                    </a:p>
                  </a:txBody>
                  <a:tcPr marL="38207" marR="38207" marT="19104" marB="19104">
                    <a:lnL>
                      <a:noFill/>
                    </a:lnL>
                    <a:lnR>
                      <a:noFill/>
                    </a:lnR>
                    <a:lnT>
                      <a:noFill/>
                    </a:lnT>
                    <a:lnB>
                      <a:noFill/>
                    </a:lnB>
                    <a:solidFill>
                      <a:srgbClr val="CCCCCC"/>
                    </a:solidFill>
                  </a:tcPr>
                </a:tc>
                <a:tc>
                  <a:txBody>
                    <a:bodyPr/>
                    <a:lstStyle/>
                    <a:p>
                      <a:r>
                        <a:rPr lang="en-US" sz="1200"/>
                        <a:t>Motion Control Engine (MCE) eliminates software programming</a:t>
                      </a:r>
                    </a:p>
                  </a:txBody>
                  <a:tcPr marL="38207" marR="38207" marT="19104" marB="19104">
                    <a:lnL>
                      <a:noFill/>
                    </a:lnL>
                    <a:lnR>
                      <a:noFill/>
                    </a:lnR>
                    <a:lnT>
                      <a:noFill/>
                    </a:lnT>
                    <a:lnB>
                      <a:noFill/>
                    </a:lnB>
                    <a:solidFill>
                      <a:srgbClr val="CCCCCC"/>
                    </a:solidFill>
                  </a:tcPr>
                </a:tc>
              </a:tr>
              <a:tr h="267450">
                <a:tc>
                  <a:txBody>
                    <a:bodyPr/>
                    <a:lstStyle/>
                    <a:p>
                      <a:endParaRPr lang="en-US" sz="800"/>
                    </a:p>
                  </a:txBody>
                  <a:tcPr marL="38207" marR="38207" marT="19104" marB="19104">
                    <a:lnL>
                      <a:noFill/>
                    </a:lnL>
                    <a:lnR>
                      <a:noFill/>
                    </a:lnR>
                    <a:lnT>
                      <a:noFill/>
                    </a:lnT>
                    <a:lnB>
                      <a:noFill/>
                    </a:lnB>
                    <a:solidFill>
                      <a:srgbClr val="CCCCCC"/>
                    </a:solidFill>
                  </a:tcPr>
                </a:tc>
                <a:tc>
                  <a:txBody>
                    <a:bodyPr/>
                    <a:lstStyle/>
                    <a:p>
                      <a:r>
                        <a:rPr lang="en-US" sz="1200"/>
                        <a:t>Algorithm development reduced to simple menu selections</a:t>
                      </a:r>
                    </a:p>
                  </a:txBody>
                  <a:tcPr marL="38207" marR="38207" marT="19104" marB="19104">
                    <a:lnL>
                      <a:noFill/>
                    </a:lnL>
                    <a:lnR>
                      <a:noFill/>
                    </a:lnR>
                    <a:lnT>
                      <a:noFill/>
                    </a:lnT>
                    <a:lnB>
                      <a:noFill/>
                    </a:lnB>
                    <a:solidFill>
                      <a:srgbClr val="CCCCCC"/>
                    </a:solidFill>
                  </a:tcPr>
                </a:tc>
              </a:tr>
              <a:tr h="267450">
                <a:tc>
                  <a:txBody>
                    <a:bodyPr/>
                    <a:lstStyle/>
                    <a:p>
                      <a:endParaRPr lang="en-US" sz="800"/>
                    </a:p>
                  </a:txBody>
                  <a:tcPr marL="38207" marR="38207" marT="19104" marB="19104">
                    <a:lnL>
                      <a:noFill/>
                    </a:lnL>
                    <a:lnR>
                      <a:noFill/>
                    </a:lnR>
                    <a:lnT>
                      <a:noFill/>
                    </a:lnT>
                    <a:lnB>
                      <a:noFill/>
                    </a:lnB>
                    <a:solidFill>
                      <a:srgbClr val="CCCCCC"/>
                    </a:solidFill>
                  </a:tcPr>
                </a:tc>
                <a:tc>
                  <a:txBody>
                    <a:bodyPr/>
                    <a:lstStyle/>
                    <a:p>
                      <a:r>
                        <a:rPr lang="en-US" sz="1200"/>
                        <a:t>Robust algorithm, tolerant of parameter variation - supports a variety of PMAC/BLDC motors</a:t>
                      </a:r>
                    </a:p>
                  </a:txBody>
                  <a:tcPr marL="38207" marR="38207" marT="19104" marB="19104">
                    <a:lnL>
                      <a:noFill/>
                    </a:lnL>
                    <a:lnR>
                      <a:noFill/>
                    </a:lnR>
                    <a:lnT>
                      <a:noFill/>
                    </a:lnT>
                    <a:lnB>
                      <a:noFill/>
                    </a:lnB>
                    <a:solidFill>
                      <a:srgbClr val="CCCCCC"/>
                    </a:solidFill>
                  </a:tcPr>
                </a:tc>
              </a:tr>
              <a:tr h="267450">
                <a:tc>
                  <a:txBody>
                    <a:bodyPr/>
                    <a:lstStyle/>
                    <a:p>
                      <a:endParaRPr lang="en-US" sz="800"/>
                    </a:p>
                  </a:txBody>
                  <a:tcPr marL="38207" marR="38207" marT="19104" marB="19104">
                    <a:lnL>
                      <a:noFill/>
                    </a:lnL>
                    <a:lnR>
                      <a:noFill/>
                    </a:lnR>
                    <a:lnT>
                      <a:noFill/>
                    </a:lnT>
                    <a:lnB>
                      <a:noFill/>
                    </a:lnB>
                    <a:solidFill>
                      <a:srgbClr val="CCCCCC"/>
                    </a:solidFill>
                  </a:tcPr>
                </a:tc>
                <a:tc>
                  <a:txBody>
                    <a:bodyPr/>
                    <a:lstStyle/>
                    <a:p>
                      <a:r>
                        <a:rPr lang="en-US" sz="1200"/>
                        <a:t>No motor voltage feedback required – minimizes additional hardware</a:t>
                      </a:r>
                    </a:p>
                  </a:txBody>
                  <a:tcPr marL="38207" marR="38207" marT="19104" marB="19104">
                    <a:lnL>
                      <a:noFill/>
                    </a:lnL>
                    <a:lnR>
                      <a:noFill/>
                    </a:lnR>
                    <a:lnT>
                      <a:noFill/>
                    </a:lnT>
                    <a:lnB>
                      <a:noFill/>
                    </a:lnB>
                    <a:solidFill>
                      <a:srgbClr val="CCCCCC"/>
                    </a:solidFill>
                  </a:tcPr>
                </a:tc>
              </a:tr>
              <a:tr h="496694">
                <a:tc>
                  <a:txBody>
                    <a:bodyPr/>
                    <a:lstStyle/>
                    <a:p>
                      <a:endParaRPr lang="en-US" sz="800"/>
                    </a:p>
                  </a:txBody>
                  <a:tcPr marL="38207" marR="38207" marT="19104" marB="19104">
                    <a:lnL>
                      <a:noFill/>
                    </a:lnL>
                    <a:lnR>
                      <a:noFill/>
                    </a:lnR>
                    <a:lnT>
                      <a:noFill/>
                    </a:lnT>
                    <a:lnB>
                      <a:noFill/>
                    </a:lnB>
                    <a:solidFill>
                      <a:srgbClr val="CCCCCC"/>
                    </a:solidFill>
                  </a:tcPr>
                </a:tc>
                <a:tc>
                  <a:txBody>
                    <a:bodyPr/>
                    <a:lstStyle/>
                    <a:p>
                      <a:r>
                        <a:rPr lang="en-US" sz="1200"/>
                        <a:t>Fast control loop execution – controls low inductance, high speed motors</a:t>
                      </a:r>
                    </a:p>
                  </a:txBody>
                  <a:tcPr marL="38207" marR="38207" marT="19104" marB="19104">
                    <a:lnL>
                      <a:noFill/>
                    </a:lnL>
                    <a:lnR>
                      <a:noFill/>
                    </a:lnR>
                    <a:lnT>
                      <a:noFill/>
                    </a:lnT>
                    <a:lnB>
                      <a:noFill/>
                    </a:lnB>
                    <a:solidFill>
                      <a:srgbClr val="CCCCCC"/>
                    </a:solidFill>
                  </a:tcPr>
                </a:tc>
              </a:tr>
              <a:tr h="382072">
                <a:tc>
                  <a:txBody>
                    <a:bodyPr/>
                    <a:lstStyle/>
                    <a:p>
                      <a:endParaRPr lang="en-US" sz="800"/>
                    </a:p>
                  </a:txBody>
                  <a:tcPr marL="38207" marR="38207" marT="19104" marB="19104">
                    <a:lnL>
                      <a:noFill/>
                    </a:lnL>
                    <a:lnR>
                      <a:noFill/>
                    </a:lnR>
                    <a:lnT>
                      <a:noFill/>
                    </a:lnT>
                    <a:lnB>
                      <a:noFill/>
                    </a:lnB>
                    <a:solidFill>
                      <a:srgbClr val="CCCCCC"/>
                    </a:solidFill>
                  </a:tcPr>
                </a:tc>
                <a:tc>
                  <a:txBody>
                    <a:bodyPr/>
                    <a:lstStyle/>
                    <a:p>
                      <a:r>
                        <a:rPr lang="en-US" sz="1200"/>
                        <a:t>Advanced Space Vector Modulator – low loss, low EMI features</a:t>
                      </a:r>
                    </a:p>
                  </a:txBody>
                  <a:tcPr marL="38207" marR="38207" marT="19104" marB="19104">
                    <a:lnL>
                      <a:noFill/>
                    </a:lnL>
                    <a:lnR>
                      <a:noFill/>
                    </a:lnR>
                    <a:lnT>
                      <a:noFill/>
                    </a:lnT>
                    <a:lnB>
                      <a:noFill/>
                    </a:lnB>
                    <a:solidFill>
                      <a:srgbClr val="CCCCCC"/>
                    </a:solidFill>
                  </a:tcPr>
                </a:tc>
              </a:tr>
              <a:tr h="496694">
                <a:tc>
                  <a:txBody>
                    <a:bodyPr/>
                    <a:lstStyle/>
                    <a:p>
                      <a:endParaRPr lang="en-US" sz="800" dirty="0"/>
                    </a:p>
                  </a:txBody>
                  <a:tcPr marL="38207" marR="38207" marT="19104" marB="19104">
                    <a:lnL>
                      <a:noFill/>
                    </a:lnL>
                    <a:lnR>
                      <a:noFill/>
                    </a:lnR>
                    <a:lnT>
                      <a:noFill/>
                    </a:lnT>
                    <a:lnB>
                      <a:noFill/>
                    </a:lnB>
                    <a:solidFill>
                      <a:srgbClr val="CCCCCC"/>
                    </a:solidFill>
                  </a:tcPr>
                </a:tc>
                <a:tc>
                  <a:txBody>
                    <a:bodyPr/>
                    <a:lstStyle/>
                    <a:p>
                      <a:r>
                        <a:rPr lang="en-US" sz="1200"/>
                        <a:t>Accurate speed regulation with integrated start and ramp functions</a:t>
                      </a:r>
                    </a:p>
                  </a:txBody>
                  <a:tcPr marL="38207" marR="38207" marT="19104" marB="19104">
                    <a:lnL>
                      <a:noFill/>
                    </a:lnL>
                    <a:lnR>
                      <a:noFill/>
                    </a:lnR>
                    <a:lnT>
                      <a:noFill/>
                    </a:lnT>
                    <a:lnB>
                      <a:noFill/>
                    </a:lnB>
                    <a:solidFill>
                      <a:srgbClr val="CCCCCC"/>
                    </a:solidFill>
                  </a:tcPr>
                </a:tc>
              </a:tr>
              <a:tr h="267450">
                <a:tc>
                  <a:txBody>
                    <a:bodyPr/>
                    <a:lstStyle/>
                    <a:p>
                      <a:endParaRPr lang="en-US" sz="800"/>
                    </a:p>
                  </a:txBody>
                  <a:tcPr marL="38207" marR="38207" marT="19104" marB="19104">
                    <a:lnL>
                      <a:noFill/>
                    </a:lnL>
                    <a:lnR>
                      <a:noFill/>
                    </a:lnR>
                    <a:lnT>
                      <a:noFill/>
                    </a:lnT>
                    <a:lnB>
                      <a:noFill/>
                    </a:lnB>
                    <a:solidFill>
                      <a:srgbClr val="CCCCCC"/>
                    </a:solidFill>
                  </a:tcPr>
                </a:tc>
                <a:tc>
                  <a:txBody>
                    <a:bodyPr/>
                    <a:lstStyle/>
                    <a:p>
                      <a:r>
                        <a:rPr lang="en-US" sz="1200"/>
                        <a:t>Digital (RS232/422) or analog speed control</a:t>
                      </a:r>
                    </a:p>
                  </a:txBody>
                  <a:tcPr marL="38207" marR="38207" marT="19104" marB="19104">
                    <a:lnL>
                      <a:noFill/>
                    </a:lnL>
                    <a:lnR>
                      <a:noFill/>
                    </a:lnR>
                    <a:lnT>
                      <a:noFill/>
                    </a:lnT>
                    <a:lnB>
                      <a:noFill/>
                    </a:lnB>
                    <a:solidFill>
                      <a:srgbClr val="CCCCCC"/>
                    </a:solidFill>
                  </a:tcPr>
                </a:tc>
              </a:tr>
              <a:tr h="382072">
                <a:tc>
                  <a:txBody>
                    <a:bodyPr/>
                    <a:lstStyle/>
                    <a:p>
                      <a:endParaRPr lang="en-US" sz="800"/>
                    </a:p>
                  </a:txBody>
                  <a:tcPr marL="38207" marR="38207" marT="19104" marB="19104">
                    <a:lnL>
                      <a:noFill/>
                    </a:lnL>
                    <a:lnR>
                      <a:noFill/>
                    </a:lnR>
                    <a:lnT>
                      <a:noFill/>
                    </a:lnT>
                    <a:lnB>
                      <a:noFill/>
                    </a:lnB>
                    <a:solidFill>
                      <a:srgbClr val="CCCCCC"/>
                    </a:solidFill>
                  </a:tcPr>
                </a:tc>
                <a:tc>
                  <a:txBody>
                    <a:bodyPr/>
                    <a:lstStyle/>
                    <a:p>
                      <a:r>
                        <a:rPr lang="en-US" sz="1200"/>
                        <a:t>Discrete I/O includes START/STOP,FAULT,FLTCLR</a:t>
                      </a:r>
                    </a:p>
                  </a:txBody>
                  <a:tcPr marL="38207" marR="38207" marT="19104" marB="19104">
                    <a:lnL>
                      <a:noFill/>
                    </a:lnL>
                    <a:lnR>
                      <a:noFill/>
                    </a:lnR>
                    <a:lnT>
                      <a:noFill/>
                    </a:lnT>
                    <a:lnB>
                      <a:noFill/>
                    </a:lnB>
                    <a:solidFill>
                      <a:srgbClr val="CCCCCC"/>
                    </a:solidFill>
                  </a:tcPr>
                </a:tc>
              </a:tr>
              <a:tr h="267450">
                <a:tc>
                  <a:txBody>
                    <a:bodyPr/>
                    <a:lstStyle/>
                    <a:p>
                      <a:endParaRPr lang="en-US" sz="800"/>
                    </a:p>
                  </a:txBody>
                  <a:tcPr marL="38207" marR="38207" marT="19104" marB="19104">
                    <a:lnL>
                      <a:noFill/>
                    </a:lnL>
                    <a:lnR>
                      <a:noFill/>
                    </a:lnR>
                    <a:lnT>
                      <a:noFill/>
                    </a:lnT>
                    <a:lnB>
                      <a:noFill/>
                    </a:lnB>
                    <a:solidFill>
                      <a:srgbClr val="CCCCCC"/>
                    </a:solidFill>
                  </a:tcPr>
                </a:tc>
                <a:tc>
                  <a:txBody>
                    <a:bodyPr/>
                    <a:lstStyle/>
                    <a:p>
                      <a:r>
                        <a:rPr lang="en-US" sz="1200"/>
                        <a:t>Light weight plastic frame on IMS substrate</a:t>
                      </a:r>
                    </a:p>
                  </a:txBody>
                  <a:tcPr marL="38207" marR="38207" marT="19104" marB="19104">
                    <a:lnL>
                      <a:noFill/>
                    </a:lnL>
                    <a:lnR>
                      <a:noFill/>
                    </a:lnR>
                    <a:lnT>
                      <a:noFill/>
                    </a:lnT>
                    <a:lnB>
                      <a:noFill/>
                    </a:lnB>
                    <a:solidFill>
                      <a:srgbClr val="CCCCCC"/>
                    </a:solidFill>
                  </a:tcPr>
                </a:tc>
              </a:tr>
              <a:tr h="267450">
                <a:tc>
                  <a:txBody>
                    <a:bodyPr/>
                    <a:lstStyle/>
                    <a:p>
                      <a:endParaRPr lang="en-US" sz="800"/>
                    </a:p>
                  </a:txBody>
                  <a:tcPr marL="38207" marR="38207" marT="19104" marB="19104">
                    <a:lnL>
                      <a:noFill/>
                    </a:lnL>
                    <a:lnR>
                      <a:noFill/>
                    </a:lnR>
                    <a:lnT>
                      <a:noFill/>
                    </a:lnT>
                    <a:lnB>
                      <a:noFill/>
                    </a:lnB>
                    <a:solidFill>
                      <a:srgbClr val="CCCCCC"/>
                    </a:solidFill>
                  </a:tcPr>
                </a:tc>
                <a:tc>
                  <a:txBody>
                    <a:bodyPr/>
                    <a:lstStyle/>
                    <a:p>
                      <a:r>
                        <a:rPr lang="en-US" sz="1200"/>
                        <a:t>Operating temp –40 º C to +85 º C</a:t>
                      </a:r>
                    </a:p>
                  </a:txBody>
                  <a:tcPr marL="38207" marR="38207" marT="19104" marB="19104">
                    <a:lnL>
                      <a:noFill/>
                    </a:lnL>
                    <a:lnR>
                      <a:noFill/>
                    </a:lnR>
                    <a:lnT>
                      <a:noFill/>
                    </a:lnT>
                    <a:lnB>
                      <a:noFill/>
                    </a:lnB>
                    <a:solidFill>
                      <a:srgbClr val="CCCCCC"/>
                    </a:solidFill>
                  </a:tcPr>
                </a:tc>
              </a:tr>
              <a:tr h="267450">
                <a:tc>
                  <a:txBody>
                    <a:bodyPr/>
                    <a:lstStyle/>
                    <a:p>
                      <a:endParaRPr lang="en-US" sz="800"/>
                    </a:p>
                  </a:txBody>
                  <a:tcPr marL="38207" marR="38207" marT="19104" marB="19104">
                    <a:lnL>
                      <a:noFill/>
                    </a:lnL>
                    <a:lnR>
                      <a:noFill/>
                    </a:lnR>
                    <a:lnT>
                      <a:noFill/>
                    </a:lnT>
                    <a:lnB>
                      <a:noFill/>
                    </a:lnB>
                    <a:solidFill>
                      <a:srgbClr val="CCCCCC"/>
                    </a:solidFill>
                  </a:tcPr>
                </a:tc>
                <a:tc>
                  <a:txBody>
                    <a:bodyPr/>
                    <a:lstStyle/>
                    <a:p>
                      <a:r>
                        <a:rPr lang="en-US" sz="1200" dirty="0"/>
                        <a:t>15Arms current, up to 48V DC bus</a:t>
                      </a:r>
                    </a:p>
                  </a:txBody>
                  <a:tcPr marL="38207" marR="38207" marT="19104" marB="19104">
                    <a:lnL>
                      <a:noFill/>
                    </a:lnL>
                    <a:lnR>
                      <a:noFill/>
                    </a:lnR>
                    <a:lnT>
                      <a:noFill/>
                    </a:lnT>
                    <a:lnB>
                      <a:noFill/>
                    </a:lnB>
                    <a:solidFill>
                      <a:srgbClr val="CCCCCC"/>
                    </a:solidFill>
                  </a:tcPr>
                </a:tc>
              </a:tr>
            </a:tbl>
          </a:graphicData>
        </a:graphic>
      </p:graphicFrame>
      <p:pic>
        <p:nvPicPr>
          <p:cNvPr id="3073" name="Picture 1" descr="http://www.irf.com/graphics/littlebulle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9113" y="1293813"/>
            <a:ext cx="66675" cy="95250"/>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http://www.irf.com/graphics/littlebulle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9113" y="1293813"/>
            <a:ext cx="66675" cy="95250"/>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http://www.irf.com/graphics/littlebulle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9113" y="1293813"/>
            <a:ext cx="66675" cy="9525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www.irf.com/graphics/littlebulle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9113" y="1293813"/>
            <a:ext cx="66675" cy="95250"/>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descr="http://www.irf.com/graphics/littlebulle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9113" y="1293813"/>
            <a:ext cx="66675" cy="9525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http://www.irf.com/graphics/hirel/imotionmodul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5075" y="1235076"/>
            <a:ext cx="2371725" cy="1409700"/>
          </a:xfrm>
          <a:prstGeom prst="rect">
            <a:avLst/>
          </a:prstGeom>
          <a:noFill/>
          <a:extLst>
            <a:ext uri="{909E8E84-426E-40DD-AFC4-6F175D3DCCD1}">
              <a14:hiddenFill xmlns:a14="http://schemas.microsoft.com/office/drawing/2010/main">
                <a:solidFill>
                  <a:srgbClr val="FFFFFF"/>
                </a:solidFill>
              </a14:hiddenFill>
            </a:ext>
          </a:extLst>
        </p:spPr>
      </p:pic>
      <p:pic>
        <p:nvPicPr>
          <p:cNvPr id="3079" name="Picture 7" descr="http://www.irf.com/graphics/littlebulle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9113" y="1293813"/>
            <a:ext cx="66675" cy="95250"/>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http://www.irf.com/graphics/littlebulle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9113" y="1293813"/>
            <a:ext cx="66675" cy="95250"/>
          </a:xfrm>
          <a:prstGeom prst="rect">
            <a:avLst/>
          </a:prstGeom>
          <a:noFill/>
          <a:extLst>
            <a:ext uri="{909E8E84-426E-40DD-AFC4-6F175D3DCCD1}">
              <a14:hiddenFill xmlns:a14="http://schemas.microsoft.com/office/drawing/2010/main">
                <a:solidFill>
                  <a:srgbClr val="FFFFFF"/>
                </a:solidFill>
              </a14:hiddenFill>
            </a:ext>
          </a:extLst>
        </p:spPr>
      </p:pic>
      <p:pic>
        <p:nvPicPr>
          <p:cNvPr id="3081" name="Picture 9" descr="http://www.irf.com/graphics/littlebulle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9113" y="1293813"/>
            <a:ext cx="66675" cy="95250"/>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http://www.irf.com/graphics/littlebulle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9113" y="1293813"/>
            <a:ext cx="66675" cy="95250"/>
          </a:xfrm>
          <a:prstGeom prst="rect">
            <a:avLst/>
          </a:prstGeom>
          <a:noFill/>
          <a:extLst>
            <a:ext uri="{909E8E84-426E-40DD-AFC4-6F175D3DCCD1}">
              <a14:hiddenFill xmlns:a14="http://schemas.microsoft.com/office/drawing/2010/main">
                <a:solidFill>
                  <a:srgbClr val="FFFFFF"/>
                </a:solidFill>
              </a14:hiddenFill>
            </a:ext>
          </a:extLst>
        </p:spPr>
      </p:pic>
      <p:pic>
        <p:nvPicPr>
          <p:cNvPr id="3083" name="Picture 11" descr="http://www.irf.com/graphics/littlebulle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9113" y="1293813"/>
            <a:ext cx="66675" cy="95250"/>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http://www.irf.com/graphics/littlebulle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9113" y="1293813"/>
            <a:ext cx="66675" cy="95250"/>
          </a:xfrm>
          <a:prstGeom prst="rect">
            <a:avLst/>
          </a:prstGeom>
          <a:noFill/>
          <a:extLst>
            <a:ext uri="{909E8E84-426E-40DD-AFC4-6F175D3DCCD1}">
              <a14:hiddenFill xmlns:a14="http://schemas.microsoft.com/office/drawing/2010/main">
                <a:solidFill>
                  <a:srgbClr val="FFFFFF"/>
                </a:solidFill>
              </a14:hiddenFill>
            </a:ext>
          </a:extLst>
        </p:spPr>
      </p:pic>
      <p:pic>
        <p:nvPicPr>
          <p:cNvPr id="3085" name="Picture 13" descr="http://www.irf.com/graphics/littlebulle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9113" y="1293813"/>
            <a:ext cx="66675" cy="952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702300" y="3225800"/>
            <a:ext cx="2627066" cy="369332"/>
          </a:xfrm>
          <a:prstGeom prst="rect">
            <a:avLst/>
          </a:prstGeom>
          <a:noFill/>
        </p:spPr>
        <p:txBody>
          <a:bodyPr wrap="none" rtlCol="0">
            <a:spAutoFit/>
          </a:bodyPr>
          <a:lstStyle/>
          <a:p>
            <a:r>
              <a:rPr lang="en-US" dirty="0" smtClean="0"/>
              <a:t>Might not be available yet</a:t>
            </a:r>
          </a:p>
        </p:txBody>
      </p:sp>
    </p:spTree>
    <p:extLst>
      <p:ext uri="{BB962C8B-B14F-4D97-AF65-F5344CB8AC3E}">
        <p14:creationId xmlns:p14="http://schemas.microsoft.com/office/powerpoint/2010/main" val="941563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Evaluation Criteria</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721705456"/>
              </p:ext>
            </p:extLst>
          </p:nvPr>
        </p:nvGraphicFramePr>
        <p:xfrm>
          <a:off x="457200" y="1600200"/>
          <a:ext cx="8229600" cy="4719320"/>
        </p:xfrm>
        <a:graphic>
          <a:graphicData uri="http://schemas.openxmlformats.org/drawingml/2006/table">
            <a:tbl>
              <a:tblPr firstRow="1" bandRow="1">
                <a:tableStyleId>{5C22544A-7EE6-4342-B048-85BDC9FD1C3A}</a:tableStyleId>
              </a:tblPr>
              <a:tblGrid>
                <a:gridCol w="4610100"/>
                <a:gridCol w="2781300"/>
                <a:gridCol w="838200"/>
              </a:tblGrid>
              <a:tr h="370840">
                <a:tc>
                  <a:txBody>
                    <a:bodyPr/>
                    <a:lstStyle/>
                    <a:p>
                      <a:endParaRPr lang="en-US" dirty="0"/>
                    </a:p>
                  </a:txBody>
                  <a:tcPr/>
                </a:tc>
                <a:tc>
                  <a:txBody>
                    <a:bodyPr/>
                    <a:lstStyle/>
                    <a:p>
                      <a:r>
                        <a:rPr lang="en-US" dirty="0" smtClean="0"/>
                        <a:t>Weight for #1865</a:t>
                      </a:r>
                      <a:endParaRPr lang="en-US" dirty="0"/>
                    </a:p>
                  </a:txBody>
                  <a:tcPr/>
                </a:tc>
                <a:tc>
                  <a:txBody>
                    <a:bodyPr/>
                    <a:lstStyle/>
                    <a:p>
                      <a:endParaRPr lang="en-US"/>
                    </a:p>
                  </a:txBody>
                  <a:tcPr/>
                </a:tc>
              </a:tr>
              <a:tr h="370840">
                <a:tc>
                  <a:txBody>
                    <a:bodyPr/>
                    <a:lstStyle/>
                    <a:p>
                      <a:r>
                        <a:rPr lang="en-US" dirty="0" smtClean="0"/>
                        <a:t>Ease</a:t>
                      </a:r>
                      <a:r>
                        <a:rPr lang="en-US" baseline="0" dirty="0" smtClean="0"/>
                        <a:t> of </a:t>
                      </a:r>
                      <a:r>
                        <a:rPr lang="en-US" baseline="0" dirty="0" smtClean="0"/>
                        <a:t>use for SciTech programming</a:t>
                      </a:r>
                      <a:endParaRPr lang="en-US" dirty="0"/>
                    </a:p>
                  </a:txBody>
                  <a:tcPr/>
                </a:tc>
                <a:tc>
                  <a:txBody>
                    <a:bodyPr/>
                    <a:lstStyle/>
                    <a:p>
                      <a:r>
                        <a:rPr lang="en-US" dirty="0" smtClean="0"/>
                        <a:t>10</a:t>
                      </a:r>
                      <a:endParaRPr lang="en-US" dirty="0"/>
                    </a:p>
                  </a:txBody>
                  <a:tcPr/>
                </a:tc>
                <a:tc>
                  <a:txBody>
                    <a:bodyPr/>
                    <a:lstStyle/>
                    <a:p>
                      <a:endParaRPr lang="en-US"/>
                    </a:p>
                  </a:txBody>
                  <a:tcPr/>
                </a:tc>
              </a:tr>
              <a:tr h="370840">
                <a:tc>
                  <a:txBody>
                    <a:bodyPr/>
                    <a:lstStyle/>
                    <a:p>
                      <a:r>
                        <a:rPr lang="en-US" dirty="0" smtClean="0"/>
                        <a:t>Low cost</a:t>
                      </a:r>
                    </a:p>
                  </a:txBody>
                  <a:tcPr/>
                </a:tc>
                <a:tc>
                  <a:txBody>
                    <a:bodyPr/>
                    <a:lstStyle/>
                    <a:p>
                      <a:r>
                        <a:rPr lang="en-US" dirty="0" smtClean="0"/>
                        <a:t>8</a:t>
                      </a:r>
                      <a:endParaRPr lang="en-US" dirty="0"/>
                    </a:p>
                  </a:txBody>
                  <a:tcPr/>
                </a:tc>
                <a:tc>
                  <a:txBody>
                    <a:bodyPr/>
                    <a:lstStyle/>
                    <a:p>
                      <a:endParaRPr lang="en-US"/>
                    </a:p>
                  </a:txBody>
                  <a:tcPr/>
                </a:tc>
              </a:tr>
              <a:tr h="370840">
                <a:tc>
                  <a:txBody>
                    <a:bodyPr/>
                    <a:lstStyle/>
                    <a:p>
                      <a:r>
                        <a:rPr lang="en-US" dirty="0" smtClean="0"/>
                        <a:t>Low power</a:t>
                      </a:r>
                      <a:endParaRPr lang="en-US" dirty="0"/>
                    </a:p>
                  </a:txBody>
                  <a:tcPr/>
                </a:tc>
                <a:tc>
                  <a:txBody>
                    <a:bodyPr/>
                    <a:lstStyle/>
                    <a:p>
                      <a:r>
                        <a:rPr lang="en-US" dirty="0" smtClean="0"/>
                        <a:t>7</a:t>
                      </a:r>
                      <a:endParaRPr lang="en-US" dirty="0"/>
                    </a:p>
                  </a:txBody>
                  <a:tcPr/>
                </a:tc>
                <a:tc>
                  <a:txBody>
                    <a:bodyPr/>
                    <a:lstStyle/>
                    <a:p>
                      <a:endParaRPr lang="en-US"/>
                    </a:p>
                  </a:txBody>
                  <a:tcPr/>
                </a:tc>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At least 4 </a:t>
                      </a:r>
                      <a:r>
                        <a:rPr lang="en-US" dirty="0" smtClean="0"/>
                        <a:t>hardware</a:t>
                      </a:r>
                      <a:r>
                        <a:rPr lang="en-US" baseline="0" dirty="0" smtClean="0"/>
                        <a:t> </a:t>
                      </a:r>
                      <a:r>
                        <a:rPr lang="en-US" baseline="0" dirty="0" err="1" smtClean="0"/>
                        <a:t>uarts</a:t>
                      </a:r>
                      <a:endParaRPr lang="en-US" dirty="0" smtClean="0"/>
                    </a:p>
                  </a:txBody>
                  <a:tcPr/>
                </a:tc>
                <a:tc>
                  <a:txBody>
                    <a:bodyPr/>
                    <a:lstStyle/>
                    <a:p>
                      <a:r>
                        <a:rPr lang="en-US" dirty="0" smtClean="0"/>
                        <a:t>10</a:t>
                      </a:r>
                      <a:endParaRPr lang="en-US" dirty="0"/>
                    </a:p>
                  </a:txBody>
                  <a:tcPr/>
                </a:tc>
                <a:tc>
                  <a:txBody>
                    <a:bodyPr/>
                    <a:lstStyle/>
                    <a:p>
                      <a:endParaRPr lang="en-US"/>
                    </a:p>
                  </a:txBody>
                  <a:tcPr/>
                </a:tc>
              </a:tr>
              <a:tr h="370840">
                <a:tc>
                  <a:txBody>
                    <a:bodyPr/>
                    <a:lstStyle/>
                    <a:p>
                      <a:r>
                        <a:rPr lang="en-US" dirty="0" smtClean="0"/>
                        <a:t>Buffer Memory</a:t>
                      </a:r>
                      <a:endParaRPr lang="en-US" dirty="0"/>
                    </a:p>
                  </a:txBody>
                  <a:tcPr/>
                </a:tc>
                <a:tc>
                  <a:txBody>
                    <a:bodyPr/>
                    <a:lstStyle/>
                    <a:p>
                      <a:r>
                        <a:rPr lang="en-US" dirty="0" smtClean="0"/>
                        <a:t>9</a:t>
                      </a:r>
                      <a:endParaRPr lang="en-US" dirty="0"/>
                    </a:p>
                  </a:txBody>
                  <a:tcPr/>
                </a:tc>
                <a:tc>
                  <a:txBody>
                    <a:bodyPr/>
                    <a:lstStyle/>
                    <a:p>
                      <a:endParaRPr lang="en-US"/>
                    </a:p>
                  </a:txBody>
                  <a:tcPr/>
                </a:tc>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Broad user base</a:t>
                      </a:r>
                    </a:p>
                  </a:txBody>
                  <a:tcPr/>
                </a:tc>
                <a:tc>
                  <a:txBody>
                    <a:bodyPr/>
                    <a:lstStyle/>
                    <a:p>
                      <a:r>
                        <a:rPr lang="en-US" dirty="0" smtClean="0"/>
                        <a:t>9</a:t>
                      </a:r>
                      <a:endParaRPr lang="en-US" dirty="0"/>
                    </a:p>
                  </a:txBody>
                  <a:tcPr/>
                </a:tc>
                <a:tc>
                  <a:txBody>
                    <a:bodyPr/>
                    <a:lstStyle/>
                    <a:p>
                      <a:endParaRPr lang="en-US"/>
                    </a:p>
                  </a:txBody>
                  <a:tcPr/>
                </a:tc>
              </a:tr>
              <a:tr h="370840">
                <a:tc>
                  <a:txBody>
                    <a:bodyPr/>
                    <a:lstStyle/>
                    <a:p>
                      <a:r>
                        <a:rPr lang="en-US" dirty="0" smtClean="0"/>
                        <a:t>‘Accurate’ Real </a:t>
                      </a:r>
                      <a:r>
                        <a:rPr lang="en-US" dirty="0" smtClean="0"/>
                        <a:t>Time </a:t>
                      </a:r>
                      <a:r>
                        <a:rPr lang="en-US" dirty="0" smtClean="0"/>
                        <a:t>Clock  30ppm</a:t>
                      </a:r>
                      <a:endParaRPr lang="en-US" dirty="0"/>
                    </a:p>
                  </a:txBody>
                  <a:tcPr/>
                </a:tc>
                <a:tc>
                  <a:txBody>
                    <a:bodyPr/>
                    <a:lstStyle/>
                    <a:p>
                      <a:r>
                        <a:rPr lang="en-US" dirty="0" smtClean="0"/>
                        <a:t>7</a:t>
                      </a:r>
                      <a:endParaRPr lang="en-US" dirty="0"/>
                    </a:p>
                  </a:txBody>
                  <a:tcPr/>
                </a:tc>
                <a:tc>
                  <a:txBody>
                    <a:bodyPr/>
                    <a:lstStyle/>
                    <a:p>
                      <a:endParaRPr lang="en-US"/>
                    </a:p>
                  </a:txBody>
                  <a:tcPr/>
                </a:tc>
              </a:tr>
              <a:tr h="370840">
                <a:tc>
                  <a:txBody>
                    <a:bodyPr/>
                    <a:lstStyle/>
                    <a:p>
                      <a:r>
                        <a:rPr lang="en-US" dirty="0" smtClean="0"/>
                        <a:t>Able</a:t>
                      </a:r>
                      <a:r>
                        <a:rPr lang="en-US" baseline="0" dirty="0" smtClean="0"/>
                        <a:t> to meet the functional requirements</a:t>
                      </a:r>
                      <a:endParaRPr lang="en-US" dirty="0"/>
                    </a:p>
                  </a:txBody>
                  <a:tcPr/>
                </a:tc>
                <a:tc>
                  <a:txBody>
                    <a:bodyPr/>
                    <a:lstStyle/>
                    <a:p>
                      <a:r>
                        <a:rPr lang="en-US" dirty="0" smtClean="0"/>
                        <a:t>10</a:t>
                      </a:r>
                      <a:endParaRPr lang="en-US" dirty="0"/>
                    </a:p>
                  </a:txBody>
                  <a:tcPr/>
                </a:tc>
                <a:tc>
                  <a:txBody>
                    <a:bodyPr/>
                    <a:lstStyle/>
                    <a:p>
                      <a:endParaRPr lang="en-US"/>
                    </a:p>
                  </a:txBody>
                  <a:tcPr/>
                </a:tc>
              </a:tr>
              <a:tr h="370840">
                <a:tc>
                  <a:txBody>
                    <a:bodyPr/>
                    <a:lstStyle/>
                    <a:p>
                      <a:r>
                        <a:rPr lang="en-US" dirty="0" smtClean="0"/>
                        <a:t>Has</a:t>
                      </a:r>
                      <a:r>
                        <a:rPr lang="en-US" baseline="0" dirty="0" smtClean="0"/>
                        <a:t> Ethernet (relevant to gateway node, not sensor node)</a:t>
                      </a:r>
                      <a:endParaRPr lang="en-US" dirty="0"/>
                    </a:p>
                  </a:txBody>
                  <a:tcPr/>
                </a:tc>
                <a:tc>
                  <a:txBody>
                    <a:bodyPr/>
                    <a:lstStyle/>
                    <a:p>
                      <a:endParaRPr lang="en-US" dirty="0"/>
                    </a:p>
                  </a:txBody>
                  <a:tcPr/>
                </a:tc>
                <a:tc>
                  <a:txBody>
                    <a:bodyPr/>
                    <a:lstStyle/>
                    <a:p>
                      <a:endParaRPr lang="en-US"/>
                    </a:p>
                  </a:txBody>
                  <a:tcPr/>
                </a:tc>
              </a:tr>
              <a:tr h="370840">
                <a:tc>
                  <a:txBody>
                    <a:bodyPr/>
                    <a:lstStyle/>
                    <a:p>
                      <a:r>
                        <a:rPr lang="en-US" dirty="0" smtClean="0"/>
                        <a:t>Industrial grade hardware,</a:t>
                      </a:r>
                      <a:r>
                        <a:rPr lang="en-US" baseline="0" dirty="0" smtClean="0"/>
                        <a:t> connection, </a:t>
                      </a:r>
                      <a:r>
                        <a:rPr lang="en-US" baseline="0" dirty="0" err="1" smtClean="0"/>
                        <a:t>pkg</a:t>
                      </a:r>
                      <a:endParaRPr lang="en-US" dirty="0"/>
                    </a:p>
                  </a:txBody>
                  <a:tcPr/>
                </a:tc>
                <a:tc>
                  <a:txBody>
                    <a:bodyPr/>
                    <a:lstStyle/>
                    <a:p>
                      <a:r>
                        <a:rPr lang="en-US" dirty="0" smtClean="0"/>
                        <a:t>4</a:t>
                      </a:r>
                      <a:endParaRPr lang="en-US" dirty="0"/>
                    </a:p>
                  </a:txBody>
                  <a:tcPr/>
                </a:tc>
                <a:tc>
                  <a:txBody>
                    <a:bodyPr/>
                    <a:lstStyle/>
                    <a:p>
                      <a:endParaRPr lang="en-US"/>
                    </a:p>
                  </a:txBody>
                  <a:tcPr/>
                </a:tc>
              </a:tr>
              <a:tr h="370840">
                <a:tc>
                  <a:txBody>
                    <a:bodyPr/>
                    <a:lstStyle/>
                    <a:p>
                      <a:endParaRPr lang="en-US" dirty="0"/>
                    </a:p>
                  </a:txBody>
                  <a:tcPr/>
                </a:tc>
                <a:tc>
                  <a:txBody>
                    <a:bodyPr/>
                    <a:lstStyle/>
                    <a:p>
                      <a:endParaRPr lang="en-US"/>
                    </a:p>
                  </a:txBody>
                  <a:tcPr/>
                </a:tc>
                <a:tc>
                  <a:txBody>
                    <a:bodyPr/>
                    <a:lstStyle/>
                    <a:p>
                      <a:endParaRPr lang="en-US"/>
                    </a:p>
                  </a:txBody>
                  <a:tcPr/>
                </a:tc>
              </a:tr>
            </a:tbl>
          </a:graphicData>
        </a:graphic>
      </p:graphicFrame>
    </p:spTree>
    <p:extLst>
      <p:ext uri="{BB962C8B-B14F-4D97-AF65-F5344CB8AC3E}">
        <p14:creationId xmlns:p14="http://schemas.microsoft.com/office/powerpoint/2010/main" val="39985368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Idea to Product (</a:t>
            </a:r>
            <a:r>
              <a:rPr lang="en-US" dirty="0" err="1" smtClean="0"/>
              <a:t>Polulu</a:t>
            </a:r>
            <a:r>
              <a:rPr lang="en-US" dirty="0" smtClean="0"/>
              <a:t>)</a:t>
            </a:r>
            <a:endParaRPr lang="en-US" dirty="0"/>
          </a:p>
        </p:txBody>
      </p:sp>
      <p:pic>
        <p:nvPicPr>
          <p:cNvPr id="3076" name="Picture 4" descr="0J355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4075" y="1290638"/>
            <a:ext cx="4911725" cy="51736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12784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Notes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Android Update</a:t>
            </a:r>
          </a:p>
          <a:p>
            <a:r>
              <a:rPr lang="en-US" b="1" dirty="0"/>
              <a:t>What is the </a:t>
            </a:r>
            <a:r>
              <a:rPr lang="en-US" b="1" dirty="0" err="1"/>
              <a:t>BeagleBone</a:t>
            </a:r>
            <a:r>
              <a:rPr lang="en-US" b="1" dirty="0"/>
              <a:t>?</a:t>
            </a:r>
          </a:p>
          <a:p>
            <a:r>
              <a:rPr lang="en-US" dirty="0"/>
              <a:t>The </a:t>
            </a:r>
            <a:r>
              <a:rPr lang="en-US" dirty="0" err="1"/>
              <a:t>BeagleBone</a:t>
            </a:r>
            <a:r>
              <a:rPr lang="en-US" dirty="0"/>
              <a:t> is the low-cost, high-expansion hardware-hacker focused </a:t>
            </a:r>
            <a:r>
              <a:rPr lang="en-US" dirty="0" err="1"/>
              <a:t>BeagleBoard</a:t>
            </a:r>
            <a:r>
              <a:rPr lang="en-US" dirty="0"/>
              <a:t>. It is a bare-bones </a:t>
            </a:r>
            <a:r>
              <a:rPr lang="en-US" dirty="0" err="1"/>
              <a:t>BeagleBoard</a:t>
            </a:r>
            <a:r>
              <a:rPr lang="en-US" dirty="0"/>
              <a:t> that acts as a USB or Ethernet connected expansion companion for your current </a:t>
            </a:r>
            <a:r>
              <a:rPr lang="en-US" dirty="0" err="1"/>
              <a:t>BeagleBoard</a:t>
            </a:r>
            <a:r>
              <a:rPr lang="en-US" dirty="0"/>
              <a:t> and </a:t>
            </a:r>
            <a:r>
              <a:rPr lang="en-US" dirty="0" err="1"/>
              <a:t>BeagleBoard-xM</a:t>
            </a:r>
            <a:r>
              <a:rPr lang="en-US" dirty="0"/>
              <a:t> or works stand-alone. The </a:t>
            </a:r>
            <a:r>
              <a:rPr lang="en-US" dirty="0" err="1"/>
              <a:t>BeagleBone</a:t>
            </a:r>
            <a:r>
              <a:rPr lang="en-US" dirty="0"/>
              <a:t> is small even by </a:t>
            </a:r>
            <a:r>
              <a:rPr lang="en-US" dirty="0" err="1"/>
              <a:t>BeagleBoard</a:t>
            </a:r>
            <a:r>
              <a:rPr lang="en-US" dirty="0"/>
              <a:t> standards and with the high-performance ARM capabilities you expect from a </a:t>
            </a:r>
            <a:r>
              <a:rPr lang="en-US" dirty="0" err="1"/>
              <a:t>BeagleBoard</a:t>
            </a:r>
            <a:r>
              <a:rPr lang="en-US" dirty="0"/>
              <a:t>, the </a:t>
            </a:r>
            <a:r>
              <a:rPr lang="en-US" dirty="0" err="1"/>
              <a:t>BeagleBone</a:t>
            </a:r>
            <a:r>
              <a:rPr lang="en-US" dirty="0"/>
              <a:t> brings full-featured Linux to places it has never gone before.</a:t>
            </a:r>
          </a:p>
          <a:p>
            <a:endParaRPr lang="en-US" dirty="0"/>
          </a:p>
        </p:txBody>
      </p:sp>
    </p:spTree>
    <p:extLst>
      <p:ext uri="{BB962C8B-B14F-4D97-AF65-F5344CB8AC3E}">
        <p14:creationId xmlns:p14="http://schemas.microsoft.com/office/powerpoint/2010/main" val="3677571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BeagleBone</a:t>
            </a:r>
            <a:r>
              <a:rPr lang="en-US" dirty="0" smtClean="0"/>
              <a:t> Notes</a:t>
            </a:r>
            <a:endParaRPr lang="en-US" dirty="0"/>
          </a:p>
        </p:txBody>
      </p:sp>
      <p:sp>
        <p:nvSpPr>
          <p:cNvPr id="3" name="Content Placeholder 2"/>
          <p:cNvSpPr>
            <a:spLocks noGrp="1"/>
          </p:cNvSpPr>
          <p:nvPr>
            <p:ph idx="1"/>
          </p:nvPr>
        </p:nvSpPr>
        <p:spPr/>
        <p:txBody>
          <a:bodyPr>
            <a:normAutofit fontScale="55000" lnSpcReduction="20000"/>
          </a:bodyPr>
          <a:lstStyle/>
          <a:p>
            <a:r>
              <a:rPr lang="en-US" b="1" dirty="0"/>
              <a:t>What is the </a:t>
            </a:r>
            <a:r>
              <a:rPr lang="en-US" b="1" dirty="0" err="1"/>
              <a:t>BeagleBone</a:t>
            </a:r>
            <a:r>
              <a:rPr lang="en-US" b="1" dirty="0"/>
              <a:t> capable of doing?</a:t>
            </a:r>
          </a:p>
          <a:p>
            <a:r>
              <a:rPr lang="en-US" dirty="0"/>
              <a:t>At over 1.5 billion Dhrystone operations per second and vector floating point arithmetic operations, the </a:t>
            </a:r>
            <a:r>
              <a:rPr lang="en-US" dirty="0" err="1"/>
              <a:t>BeagleBone</a:t>
            </a:r>
            <a:r>
              <a:rPr lang="en-US" dirty="0"/>
              <a:t> is capable of not just interfacing to all of your robotics motor drivers, location or pressure sensors and 2D or 3D cameras, but also running </a:t>
            </a:r>
            <a:r>
              <a:rPr lang="en-US" dirty="0" err="1"/>
              <a:t>OpenCV</a:t>
            </a:r>
            <a:r>
              <a:rPr lang="en-US" dirty="0"/>
              <a:t>, </a:t>
            </a:r>
            <a:r>
              <a:rPr lang="en-US" dirty="0" err="1"/>
              <a:t>OpenNI</a:t>
            </a:r>
            <a:r>
              <a:rPr lang="en-US" dirty="0"/>
              <a:t> and other image collection and analysis software to recognize the objects around your robot and the gestures you might make to control it. Through HDMI, VGA or LCD expansion boards, it is capable of decoding and displaying </a:t>
            </a:r>
            <a:r>
              <a:rPr lang="en-US" dirty="0" err="1"/>
              <a:t>mutliple</a:t>
            </a:r>
            <a:r>
              <a:rPr lang="en-US" dirty="0"/>
              <a:t> video formats utilizing a completely open source software stack and synchronizing playback over Ethernet or USB with other </a:t>
            </a:r>
            <a:r>
              <a:rPr lang="en-US" dirty="0" err="1"/>
              <a:t>BeagleBoards</a:t>
            </a:r>
            <a:r>
              <a:rPr lang="en-US" dirty="0"/>
              <a:t> to create massive video walls. If what you are into is building 3D printers, then the </a:t>
            </a:r>
            <a:r>
              <a:rPr lang="en-US" dirty="0" err="1"/>
              <a:t>BeagleBone</a:t>
            </a:r>
            <a:r>
              <a:rPr lang="en-US" dirty="0"/>
              <a:t> has the extensive PWM capabilities, the on-chip Ethernet and the 3D rendering and manipulation capabilities all help you eliminate both your underpowered microcontroller-based controller board as well as that PC from your basement.</a:t>
            </a:r>
          </a:p>
          <a:p>
            <a:r>
              <a:rPr lang="en-US" dirty="0"/>
              <a:t/>
            </a:r>
            <a:br>
              <a:rPr lang="en-US" dirty="0"/>
            </a:br>
            <a:endParaRPr lang="en-US" dirty="0"/>
          </a:p>
          <a:p>
            <a:endParaRPr lang="en-US" dirty="0"/>
          </a:p>
        </p:txBody>
      </p:sp>
    </p:spTree>
    <p:extLst>
      <p:ext uri="{BB962C8B-B14F-4D97-AF65-F5344CB8AC3E}">
        <p14:creationId xmlns:p14="http://schemas.microsoft.com/office/powerpoint/2010/main" val="37106074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BLDC Controller options</a:t>
            </a:r>
            <a:endParaRPr lang="en-US" dirty="0"/>
          </a:p>
        </p:txBody>
      </p:sp>
      <p:sp>
        <p:nvSpPr>
          <p:cNvPr id="3" name="Content Placeholder 2"/>
          <p:cNvSpPr>
            <a:spLocks noGrp="1"/>
          </p:cNvSpPr>
          <p:nvPr>
            <p:ph sz="half" idx="1"/>
          </p:nvPr>
        </p:nvSpPr>
        <p:spPr/>
        <p:txBody>
          <a:bodyPr>
            <a:normAutofit fontScale="85000" lnSpcReduction="10000"/>
          </a:bodyPr>
          <a:lstStyle/>
          <a:p>
            <a:r>
              <a:rPr lang="en-US" dirty="0" err="1" smtClean="0"/>
              <a:t>Freescale</a:t>
            </a:r>
            <a:endParaRPr lang="en-US" dirty="0" smtClean="0"/>
          </a:p>
          <a:p>
            <a:r>
              <a:rPr lang="en-US" dirty="0" smtClean="0"/>
              <a:t>Microchip</a:t>
            </a:r>
          </a:p>
          <a:p>
            <a:r>
              <a:rPr lang="en-US" dirty="0" smtClean="0"/>
              <a:t>Texas Instruments</a:t>
            </a:r>
          </a:p>
          <a:p>
            <a:r>
              <a:rPr lang="en-US" dirty="0" smtClean="0"/>
              <a:t>International Rectifier</a:t>
            </a:r>
          </a:p>
          <a:p>
            <a:r>
              <a:rPr lang="en-US" dirty="0" smtClean="0"/>
              <a:t>Atmel</a:t>
            </a:r>
          </a:p>
          <a:p>
            <a:r>
              <a:rPr lang="en-US" dirty="0" err="1" smtClean="0"/>
              <a:t>Zilog</a:t>
            </a:r>
            <a:r>
              <a:rPr lang="en-US" dirty="0"/>
              <a:t> </a:t>
            </a:r>
            <a:r>
              <a:rPr lang="en-US" dirty="0" smtClean="0"/>
              <a:t>Z8FMC1600</a:t>
            </a:r>
          </a:p>
          <a:p>
            <a:r>
              <a:rPr lang="en-US" dirty="0" smtClean="0"/>
              <a:t>Cheap Junk From China for </a:t>
            </a:r>
            <a:r>
              <a:rPr lang="en-US" dirty="0" err="1" smtClean="0"/>
              <a:t>eBikes</a:t>
            </a:r>
            <a:endParaRPr lang="en-US" dirty="0"/>
          </a:p>
          <a:p>
            <a:pPr lvl="1"/>
            <a:r>
              <a:rPr lang="en-US" dirty="0">
                <a:hlinkClick r:id="rId3"/>
              </a:rPr>
              <a:t>http://www.leafmotor.com</a:t>
            </a:r>
            <a:r>
              <a:rPr lang="en-US" dirty="0" smtClean="0">
                <a:hlinkClick r:id="rId3"/>
              </a:rPr>
              <a:t>/</a:t>
            </a:r>
            <a:endParaRPr lang="en-US" dirty="0" smtClean="0"/>
          </a:p>
          <a:p>
            <a:pPr lvl="1"/>
            <a:r>
              <a:rPr lang="en-US" dirty="0">
                <a:hlinkClick r:id="rId4"/>
              </a:rPr>
              <a:t>http://www.chinaripu.com/key-electric%20bike%20kits-9</a:t>
            </a:r>
            <a:r>
              <a:rPr lang="en-US" dirty="0" smtClean="0">
                <a:hlinkClick r:id="rId4"/>
              </a:rPr>
              <a:t>/</a:t>
            </a:r>
            <a:endParaRPr lang="en-US" dirty="0" smtClean="0"/>
          </a:p>
          <a:p>
            <a:endParaRPr lang="en-US" dirty="0"/>
          </a:p>
        </p:txBody>
      </p:sp>
      <p:sp>
        <p:nvSpPr>
          <p:cNvPr id="4" name="Content Placeholder 3"/>
          <p:cNvSpPr>
            <a:spLocks noGrp="1"/>
          </p:cNvSpPr>
          <p:nvPr>
            <p:ph sz="half" idx="2"/>
          </p:nvPr>
        </p:nvSpPr>
        <p:spPr/>
        <p:txBody>
          <a:bodyPr>
            <a:normAutofit fontScale="85000" lnSpcReduction="10000"/>
          </a:bodyPr>
          <a:lstStyle/>
          <a:p>
            <a:r>
              <a:rPr lang="en-US" dirty="0" smtClean="0"/>
              <a:t>Reliable</a:t>
            </a:r>
          </a:p>
          <a:p>
            <a:r>
              <a:rPr lang="en-US" dirty="0" smtClean="0"/>
              <a:t>24v / 48v (72v capable)</a:t>
            </a:r>
          </a:p>
          <a:p>
            <a:r>
              <a:rPr lang="en-US" dirty="0" smtClean="0"/>
              <a:t>150W / 10A capable</a:t>
            </a:r>
            <a:endParaRPr lang="en-US" dirty="0"/>
          </a:p>
        </p:txBody>
      </p:sp>
    </p:spTree>
    <p:extLst>
      <p:ext uri="{BB962C8B-B14F-4D97-AF65-F5344CB8AC3E}">
        <p14:creationId xmlns:p14="http://schemas.microsoft.com/office/powerpoint/2010/main" val="4770931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BLDC </a:t>
            </a:r>
            <a:r>
              <a:rPr lang="en-US" dirty="0" smtClean="0"/>
              <a:t>motor options</a:t>
            </a:r>
            <a:endParaRPr lang="en-US" dirty="0"/>
          </a:p>
        </p:txBody>
      </p:sp>
      <p:sp>
        <p:nvSpPr>
          <p:cNvPr id="3" name="Content Placeholder 2"/>
          <p:cNvSpPr>
            <a:spLocks noGrp="1"/>
          </p:cNvSpPr>
          <p:nvPr>
            <p:ph sz="half" idx="1"/>
          </p:nvPr>
        </p:nvSpPr>
        <p:spPr/>
        <p:txBody>
          <a:bodyPr>
            <a:normAutofit fontScale="85000" lnSpcReduction="10000"/>
          </a:bodyPr>
          <a:lstStyle/>
          <a:p>
            <a:r>
              <a:rPr lang="en-US" dirty="0" smtClean="0"/>
              <a:t>Trolling (fishing) </a:t>
            </a:r>
            <a:r>
              <a:rPr lang="en-US" dirty="0" smtClean="0"/>
              <a:t>motor and prop</a:t>
            </a:r>
            <a:endParaRPr lang="en-US" dirty="0" smtClean="0"/>
          </a:p>
          <a:p>
            <a:pPr lvl="1"/>
            <a:r>
              <a:rPr lang="en-US" dirty="0" smtClean="0"/>
              <a:t>Typically 12v </a:t>
            </a:r>
            <a:r>
              <a:rPr lang="en-US" dirty="0" err="1" smtClean="0"/>
              <a:t>Bldc</a:t>
            </a:r>
            <a:endParaRPr lang="en-US" dirty="0" smtClean="0"/>
          </a:p>
          <a:p>
            <a:r>
              <a:rPr lang="en-US" dirty="0" err="1" smtClean="0"/>
              <a:t>Maxon</a:t>
            </a:r>
            <a:r>
              <a:rPr lang="en-US" dirty="0" smtClean="0"/>
              <a:t> with gear head</a:t>
            </a:r>
          </a:p>
          <a:p>
            <a:pPr lvl="1"/>
            <a:r>
              <a:rPr lang="en-US" dirty="0" smtClean="0"/>
              <a:t>24v motor with 48v at controller for proper back </a:t>
            </a:r>
            <a:r>
              <a:rPr lang="en-US" dirty="0" err="1" smtClean="0"/>
              <a:t>emf</a:t>
            </a:r>
            <a:r>
              <a:rPr lang="en-US" dirty="0" smtClean="0"/>
              <a:t> comp at high speed</a:t>
            </a:r>
          </a:p>
          <a:p>
            <a:r>
              <a:rPr lang="en-US" dirty="0" smtClean="0"/>
              <a:t>No motor – use some kind of controllable mechanism that ‘gates’ wave/ surge to pump the chamber.   Linear actuators, motors or solenoids likely</a:t>
            </a:r>
          </a:p>
          <a:p>
            <a:endParaRPr lang="en-US" dirty="0"/>
          </a:p>
        </p:txBody>
      </p:sp>
      <p:sp>
        <p:nvSpPr>
          <p:cNvPr id="4" name="Content Placeholder 3"/>
          <p:cNvSpPr>
            <a:spLocks noGrp="1"/>
          </p:cNvSpPr>
          <p:nvPr>
            <p:ph sz="half" idx="2"/>
          </p:nvPr>
        </p:nvSpPr>
        <p:spPr/>
        <p:txBody>
          <a:bodyPr>
            <a:normAutofit fontScale="85000" lnSpcReduction="10000"/>
          </a:bodyPr>
          <a:lstStyle/>
          <a:p>
            <a:endParaRPr lang="en-US"/>
          </a:p>
        </p:txBody>
      </p:sp>
    </p:spTree>
    <p:extLst>
      <p:ext uri="{BB962C8B-B14F-4D97-AF65-F5344CB8AC3E}">
        <p14:creationId xmlns:p14="http://schemas.microsoft.com/office/powerpoint/2010/main" val="32834577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Gateway Node processor options</a:t>
            </a:r>
            <a:endParaRPr lang="en-US" dirty="0"/>
          </a:p>
        </p:txBody>
      </p:sp>
      <p:sp>
        <p:nvSpPr>
          <p:cNvPr id="3" name="Content Placeholder 2"/>
          <p:cNvSpPr>
            <a:spLocks noGrp="1"/>
          </p:cNvSpPr>
          <p:nvPr>
            <p:ph sz="half" idx="1"/>
          </p:nvPr>
        </p:nvSpPr>
        <p:spPr/>
        <p:txBody>
          <a:bodyPr>
            <a:normAutofit fontScale="92500" lnSpcReduction="20000"/>
          </a:bodyPr>
          <a:lstStyle/>
          <a:p>
            <a:r>
              <a:rPr lang="en-US" dirty="0" err="1" smtClean="0"/>
              <a:t>Rasberry</a:t>
            </a:r>
            <a:r>
              <a:rPr lang="en-US" dirty="0" smtClean="0"/>
              <a:t> Pi</a:t>
            </a:r>
          </a:p>
          <a:p>
            <a:pPr lvl="1"/>
            <a:r>
              <a:rPr lang="en-US" dirty="0" smtClean="0"/>
              <a:t>Not enough serial ports (need to confirm)</a:t>
            </a:r>
          </a:p>
          <a:p>
            <a:r>
              <a:rPr lang="en-US" dirty="0" err="1" smtClean="0"/>
              <a:t>BeagleBone</a:t>
            </a:r>
            <a:endParaRPr lang="en-US" dirty="0" smtClean="0"/>
          </a:p>
          <a:p>
            <a:pPr lvl="1"/>
            <a:r>
              <a:rPr lang="en-US" dirty="0" smtClean="0"/>
              <a:t>Requires custom ‘cape’</a:t>
            </a:r>
          </a:p>
          <a:p>
            <a:pPr lvl="1"/>
            <a:r>
              <a:rPr lang="en-US" dirty="0" smtClean="0"/>
              <a:t>DVI Cape for </a:t>
            </a:r>
            <a:r>
              <a:rPr lang="en-US" dirty="0" err="1" smtClean="0"/>
              <a:t>BeagleBone</a:t>
            </a:r>
            <a:r>
              <a:rPr lang="en-US" dirty="0" smtClean="0"/>
              <a:t> from Maker Shed</a:t>
            </a:r>
          </a:p>
          <a:p>
            <a:r>
              <a:rPr lang="en-US" dirty="0" err="1" smtClean="0"/>
              <a:t>Digi</a:t>
            </a:r>
            <a:r>
              <a:rPr lang="en-US" dirty="0" smtClean="0"/>
              <a:t> / </a:t>
            </a:r>
            <a:r>
              <a:rPr lang="en-US" dirty="0" err="1" smtClean="0"/>
              <a:t>LanTronix</a:t>
            </a:r>
            <a:endParaRPr lang="en-US" dirty="0" smtClean="0"/>
          </a:p>
          <a:p>
            <a:pPr lvl="1"/>
            <a:r>
              <a:rPr lang="en-US" dirty="0" smtClean="0"/>
              <a:t>Not enough serial ports</a:t>
            </a:r>
          </a:p>
          <a:p>
            <a:pPr lvl="1"/>
            <a:r>
              <a:rPr lang="en-US" dirty="0" smtClean="0"/>
              <a:t>Ethernet to sensor node unnecessarily complicates the wiring (cat5 </a:t>
            </a:r>
            <a:r>
              <a:rPr lang="en-US" dirty="0" err="1" smtClean="0"/>
              <a:t>vs</a:t>
            </a:r>
            <a:r>
              <a:rPr lang="en-US" dirty="0" smtClean="0"/>
              <a:t> rs232) and is prone to booboo’s – </a:t>
            </a:r>
            <a:r>
              <a:rPr lang="en-US" dirty="0" err="1" smtClean="0"/>
              <a:t>foce</a:t>
            </a:r>
            <a:r>
              <a:rPr lang="en-US" dirty="0" smtClean="0"/>
              <a:t> can</a:t>
            </a:r>
            <a:endParaRPr lang="en-US" dirty="0"/>
          </a:p>
        </p:txBody>
      </p:sp>
      <p:sp>
        <p:nvSpPr>
          <p:cNvPr id="4" name="Content Placeholder 3"/>
          <p:cNvSpPr>
            <a:spLocks noGrp="1"/>
          </p:cNvSpPr>
          <p:nvPr>
            <p:ph sz="half" idx="2"/>
          </p:nvPr>
        </p:nvSpPr>
        <p:spPr/>
        <p:txBody>
          <a:bodyPr>
            <a:normAutofit fontScale="92500" lnSpcReduction="20000"/>
          </a:bodyPr>
          <a:lstStyle/>
          <a:p>
            <a:endParaRPr lang="en-US"/>
          </a:p>
        </p:txBody>
      </p:sp>
    </p:spTree>
    <p:extLst>
      <p:ext uri="{BB962C8B-B14F-4D97-AF65-F5344CB8AC3E}">
        <p14:creationId xmlns:p14="http://schemas.microsoft.com/office/powerpoint/2010/main" val="36711350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Packaging and Cabling	</a:t>
            </a:r>
            <a:endParaRPr lang="en-US" dirty="0"/>
          </a:p>
        </p:txBody>
      </p:sp>
      <p:sp>
        <p:nvSpPr>
          <p:cNvPr id="3" name="Content Placeholder 2"/>
          <p:cNvSpPr>
            <a:spLocks noGrp="1"/>
          </p:cNvSpPr>
          <p:nvPr>
            <p:ph sz="half" idx="1"/>
          </p:nvPr>
        </p:nvSpPr>
        <p:spPr/>
        <p:txBody>
          <a:bodyPr>
            <a:normAutofit fontScale="77500" lnSpcReduction="20000"/>
          </a:bodyPr>
          <a:lstStyle/>
          <a:p>
            <a:r>
              <a:rPr lang="en-US" dirty="0" smtClean="0"/>
              <a:t>Home Depot – PVC</a:t>
            </a:r>
          </a:p>
          <a:p>
            <a:pPr lvl="1"/>
            <a:r>
              <a:rPr lang="en-US" dirty="0" smtClean="0"/>
              <a:t>Potted with Silicon</a:t>
            </a:r>
          </a:p>
          <a:p>
            <a:r>
              <a:rPr lang="en-US" dirty="0" smtClean="0"/>
              <a:t>‘Real’ Ocean connectors are OK – ex. Teledyne impulse</a:t>
            </a:r>
          </a:p>
          <a:p>
            <a:r>
              <a:rPr lang="en-US" dirty="0" smtClean="0"/>
              <a:t>Provide clear directions to </a:t>
            </a:r>
            <a:r>
              <a:rPr lang="en-US" dirty="0" err="1" smtClean="0"/>
              <a:t>xFOCE</a:t>
            </a:r>
            <a:r>
              <a:rPr lang="en-US" dirty="0" smtClean="0"/>
              <a:t> customer on tap of connector hole, connector wiring, etc.</a:t>
            </a:r>
          </a:p>
          <a:p>
            <a:r>
              <a:rPr lang="en-US" dirty="0" smtClean="0"/>
              <a:t>‘Special’ Ethernet wiring procedure</a:t>
            </a:r>
          </a:p>
          <a:p>
            <a:r>
              <a:rPr lang="en-US" dirty="0" smtClean="0"/>
              <a:t>All electronics aside from camera are potted in silicone or other cheap/accessible potting compound.  Conformal coating plus cement?</a:t>
            </a:r>
            <a:endParaRPr lang="en-US" dirty="0"/>
          </a:p>
        </p:txBody>
      </p:sp>
      <p:sp>
        <p:nvSpPr>
          <p:cNvPr id="4" name="Content Placeholder 3"/>
          <p:cNvSpPr>
            <a:spLocks noGrp="1"/>
          </p:cNvSpPr>
          <p:nvPr>
            <p:ph sz="half" idx="2"/>
          </p:nvPr>
        </p:nvSpPr>
        <p:spPr/>
        <p:txBody>
          <a:bodyPr>
            <a:normAutofit fontScale="77500" lnSpcReduction="20000"/>
          </a:bodyPr>
          <a:lstStyle/>
          <a:p>
            <a:endParaRPr lang="en-US"/>
          </a:p>
        </p:txBody>
      </p:sp>
    </p:spTree>
    <p:extLst>
      <p:ext uri="{BB962C8B-B14F-4D97-AF65-F5344CB8AC3E}">
        <p14:creationId xmlns:p14="http://schemas.microsoft.com/office/powerpoint/2010/main" val="17338787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Presentation notes</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Dates: April 27 – dry run, May 14 (Monday AM)</a:t>
            </a:r>
          </a:p>
          <a:p>
            <a:r>
              <a:rPr lang="en-US" dirty="0" smtClean="0"/>
              <a:t>Large audience: Maybe we should do a </a:t>
            </a:r>
            <a:r>
              <a:rPr lang="en-US" dirty="0" err="1" smtClean="0"/>
              <a:t>webex</a:t>
            </a:r>
            <a:r>
              <a:rPr lang="en-US" dirty="0" smtClean="0"/>
              <a:t> style to enable text chat style feedback to engage users input/feedback</a:t>
            </a:r>
          </a:p>
          <a:p>
            <a:r>
              <a:rPr lang="en-US" dirty="0" smtClean="0"/>
              <a:t>What to tell my mom: CO2 is being absorbed by the ocean, in the future the ocean will be more acidic.  FOCE is a time machine that allows biologists to study the acidic ocean of the future by providing a continuously controlled amount of C02 enriched seawater.  FOCE looks </a:t>
            </a:r>
            <a:r>
              <a:rPr lang="en-US" dirty="0"/>
              <a:t>like </a:t>
            </a:r>
            <a:r>
              <a:rPr lang="en-US" dirty="0" smtClean="0"/>
              <a:t>a big long aquarium </a:t>
            </a:r>
            <a:r>
              <a:rPr lang="en-US" dirty="0"/>
              <a:t>upside down </a:t>
            </a:r>
            <a:r>
              <a:rPr lang="en-US" dirty="0" smtClean="0"/>
              <a:t>full of seawater on </a:t>
            </a:r>
            <a:r>
              <a:rPr lang="en-US" dirty="0"/>
              <a:t>the </a:t>
            </a:r>
            <a:r>
              <a:rPr lang="en-US" dirty="0" smtClean="0"/>
              <a:t>seafloor .</a:t>
            </a:r>
            <a:endParaRPr lang="en-US" dirty="0"/>
          </a:p>
          <a:p>
            <a:pPr lvl="1"/>
            <a:r>
              <a:rPr lang="en-US" dirty="0"/>
              <a:t>Open to the </a:t>
            </a:r>
            <a:r>
              <a:rPr lang="en-US" dirty="0" smtClean="0"/>
              <a:t>benthic (bottom)</a:t>
            </a:r>
            <a:endParaRPr lang="en-US" dirty="0"/>
          </a:p>
          <a:p>
            <a:pPr lvl="1"/>
            <a:r>
              <a:rPr lang="en-US" dirty="0"/>
              <a:t>CO2 </a:t>
            </a:r>
            <a:r>
              <a:rPr lang="en-US" dirty="0" smtClean="0"/>
              <a:t>enriched sea water controlled </a:t>
            </a:r>
            <a:r>
              <a:rPr lang="en-US" dirty="0"/>
              <a:t>in the chamber (by measuring pH</a:t>
            </a:r>
            <a:r>
              <a:rPr lang="en-US" dirty="0" smtClean="0"/>
              <a:t>)</a:t>
            </a:r>
          </a:p>
          <a:p>
            <a:pPr lvl="1"/>
            <a:r>
              <a:rPr lang="en-US" dirty="0" smtClean="0"/>
              <a:t>Other sensors provide context about the living environment</a:t>
            </a:r>
          </a:p>
          <a:p>
            <a:pPr lvl="1"/>
            <a:r>
              <a:rPr lang="en-US" dirty="0" smtClean="0"/>
              <a:t>Camera for animal </a:t>
            </a:r>
            <a:r>
              <a:rPr lang="en-US" dirty="0" err="1" smtClean="0"/>
              <a:t>behaviour</a:t>
            </a:r>
            <a:endParaRPr lang="en-US" dirty="0" smtClean="0"/>
          </a:p>
          <a:p>
            <a:endParaRPr lang="en-US" dirty="0" smtClean="0"/>
          </a:p>
          <a:p>
            <a:endParaRPr lang="en-US" dirty="0"/>
          </a:p>
        </p:txBody>
      </p:sp>
    </p:spTree>
    <p:extLst>
      <p:ext uri="{BB962C8B-B14F-4D97-AF65-F5344CB8AC3E}">
        <p14:creationId xmlns:p14="http://schemas.microsoft.com/office/powerpoint/2010/main" val="21973333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User Requirements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Targeted Customer:   Technically capable, non-engineering Science Tech / Grad Student able to build and test a FOCE from the </a:t>
            </a:r>
            <a:r>
              <a:rPr lang="en-US" dirty="0" err="1" smtClean="0"/>
              <a:t>xFOCE</a:t>
            </a:r>
            <a:r>
              <a:rPr lang="en-US" dirty="0" smtClean="0"/>
              <a:t> reference guide. </a:t>
            </a:r>
          </a:p>
          <a:p>
            <a:r>
              <a:rPr lang="en-US" dirty="0" smtClean="0"/>
              <a:t>Able to make changes like:</a:t>
            </a:r>
          </a:p>
          <a:p>
            <a:pPr lvl="1"/>
            <a:r>
              <a:rPr lang="en-US" dirty="0" smtClean="0"/>
              <a:t>Substitute a different manufacturers instrument (ex. RBR CTD for a Seabird CTD)</a:t>
            </a:r>
          </a:p>
          <a:p>
            <a:pPr lvl="1"/>
            <a:r>
              <a:rPr lang="en-US" dirty="0" smtClean="0"/>
              <a:t>Add a new instrument (constrained by available power and serial interface)</a:t>
            </a:r>
          </a:p>
          <a:p>
            <a:pPr lvl="1"/>
            <a:r>
              <a:rPr lang="en-US" dirty="0" smtClean="0"/>
              <a:t>Tweak the control parameters for C02 enrichment</a:t>
            </a:r>
            <a:endParaRPr lang="en-US" dirty="0"/>
          </a:p>
          <a:p>
            <a:pPr lvl="1"/>
            <a:endParaRPr lang="en-US" dirty="0" smtClean="0"/>
          </a:p>
          <a:p>
            <a:pPr lvl="1"/>
            <a:endParaRPr lang="en-US" dirty="0"/>
          </a:p>
          <a:p>
            <a:pPr lvl="1"/>
            <a:endParaRPr lang="en-US" dirty="0" smtClean="0"/>
          </a:p>
          <a:p>
            <a:pPr lvl="1"/>
            <a:endParaRPr lang="en-US" dirty="0"/>
          </a:p>
          <a:p>
            <a:pPr lvl="1"/>
            <a:endParaRPr lang="en-US" dirty="0"/>
          </a:p>
        </p:txBody>
      </p:sp>
    </p:spTree>
    <p:extLst>
      <p:ext uri="{BB962C8B-B14F-4D97-AF65-F5344CB8AC3E}">
        <p14:creationId xmlns:p14="http://schemas.microsoft.com/office/powerpoint/2010/main" val="35800780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Implied requirements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Lowest cost to get the job done reliably – not ‘spare no expense’</a:t>
            </a:r>
          </a:p>
          <a:p>
            <a:pPr lvl="1"/>
            <a:r>
              <a:rPr lang="en-US" dirty="0" smtClean="0"/>
              <a:t>Low power design principles to help reduce cost</a:t>
            </a:r>
          </a:p>
          <a:p>
            <a:r>
              <a:rPr lang="en-US" dirty="0" smtClean="0"/>
              <a:t>Software ‘ease of use’.   </a:t>
            </a:r>
          </a:p>
          <a:p>
            <a:pPr lvl="1"/>
            <a:r>
              <a:rPr lang="en-US" dirty="0" smtClean="0"/>
              <a:t>Readable documentation and available getting started and users guides.</a:t>
            </a:r>
          </a:p>
          <a:p>
            <a:pPr lvl="1"/>
            <a:r>
              <a:rPr lang="en-US" dirty="0" smtClean="0"/>
              <a:t>Wide user base with discussion groups for support</a:t>
            </a:r>
          </a:p>
          <a:p>
            <a:r>
              <a:rPr lang="en-US" dirty="0" smtClean="0"/>
              <a:t>Provide examples and ‘starter ware’ validated by Science Tech / Grad students</a:t>
            </a:r>
          </a:p>
          <a:p>
            <a:pPr lvl="1"/>
            <a:r>
              <a:rPr lang="en-US" dirty="0" err="1" smtClean="0"/>
              <a:t>Vmware</a:t>
            </a:r>
            <a:r>
              <a:rPr lang="en-US" dirty="0" smtClean="0"/>
              <a:t> to create pre-installed images to capture complex installation procedures is acceptable.</a:t>
            </a:r>
          </a:p>
          <a:p>
            <a:endParaRPr lang="en-US" dirty="0"/>
          </a:p>
        </p:txBody>
      </p:sp>
    </p:spTree>
    <p:extLst>
      <p:ext uri="{BB962C8B-B14F-4D97-AF65-F5344CB8AC3E}">
        <p14:creationId xmlns:p14="http://schemas.microsoft.com/office/powerpoint/2010/main" val="31882481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Evaluation criteria</a:t>
            </a:r>
            <a:endParaRPr lang="en-US" dirty="0"/>
          </a:p>
        </p:txBody>
      </p:sp>
      <p:sp>
        <p:nvSpPr>
          <p:cNvPr id="6" name="Text Placeholder 5"/>
          <p:cNvSpPr>
            <a:spLocks noGrp="1"/>
          </p:cNvSpPr>
          <p:nvPr>
            <p:ph type="body" idx="1"/>
          </p:nvPr>
        </p:nvSpPr>
        <p:spPr/>
        <p:txBody>
          <a:bodyPr/>
          <a:lstStyle/>
          <a:p>
            <a:r>
              <a:rPr lang="en-US" dirty="0" smtClean="0"/>
              <a:t>Sensor Node</a:t>
            </a:r>
            <a:endParaRPr lang="en-US" dirty="0"/>
          </a:p>
        </p:txBody>
      </p:sp>
      <p:sp>
        <p:nvSpPr>
          <p:cNvPr id="7" name="Content Placeholder 6"/>
          <p:cNvSpPr>
            <a:spLocks noGrp="1"/>
          </p:cNvSpPr>
          <p:nvPr>
            <p:ph sz="half" idx="2"/>
          </p:nvPr>
        </p:nvSpPr>
        <p:spPr/>
        <p:txBody>
          <a:bodyPr>
            <a:normAutofit fontScale="85000" lnSpcReduction="20000"/>
          </a:bodyPr>
          <a:lstStyle/>
          <a:p>
            <a:r>
              <a:rPr lang="en-US" dirty="0" smtClean="0"/>
              <a:t>Science Tech can make a ‘delta’ feature modification</a:t>
            </a:r>
          </a:p>
          <a:p>
            <a:r>
              <a:rPr lang="en-US" dirty="0" smtClean="0"/>
              <a:t>Available commercially, ideally with second source</a:t>
            </a:r>
          </a:p>
          <a:p>
            <a:r>
              <a:rPr lang="en-US" dirty="0" smtClean="0"/>
              <a:t>Modular with module replace-ability</a:t>
            </a:r>
          </a:p>
          <a:p>
            <a:r>
              <a:rPr lang="en-US" dirty="0" smtClean="0"/>
              <a:t>Lowest power to handle 4 (5?) serial ports and motor control (as well as data reduction and buffer)</a:t>
            </a:r>
          </a:p>
          <a:p>
            <a:r>
              <a:rPr lang="en-US" dirty="0" smtClean="0"/>
              <a:t>Able to sleep when idle</a:t>
            </a:r>
          </a:p>
          <a:p>
            <a:r>
              <a:rPr lang="en-US" dirty="0" smtClean="0"/>
              <a:t>Low cost pressure tolerant housing – not intended for repair (</a:t>
            </a:r>
            <a:r>
              <a:rPr lang="en-US" dirty="0" err="1" smtClean="0"/>
              <a:t>pvc</a:t>
            </a:r>
            <a:r>
              <a:rPr lang="en-US" dirty="0" smtClean="0"/>
              <a:t> with silicone potting)</a:t>
            </a:r>
          </a:p>
          <a:p>
            <a:endParaRPr lang="en-US" dirty="0"/>
          </a:p>
        </p:txBody>
      </p:sp>
      <p:sp>
        <p:nvSpPr>
          <p:cNvPr id="8" name="Text Placeholder 7"/>
          <p:cNvSpPr>
            <a:spLocks noGrp="1"/>
          </p:cNvSpPr>
          <p:nvPr>
            <p:ph type="body" sz="quarter" idx="3"/>
          </p:nvPr>
        </p:nvSpPr>
        <p:spPr/>
        <p:txBody>
          <a:bodyPr/>
          <a:lstStyle/>
          <a:p>
            <a:r>
              <a:rPr lang="en-US" dirty="0" smtClean="0"/>
              <a:t>Gateway Note</a:t>
            </a:r>
            <a:endParaRPr lang="en-US" dirty="0"/>
          </a:p>
        </p:txBody>
      </p:sp>
      <p:sp>
        <p:nvSpPr>
          <p:cNvPr id="9" name="Content Placeholder 8"/>
          <p:cNvSpPr>
            <a:spLocks noGrp="1"/>
          </p:cNvSpPr>
          <p:nvPr>
            <p:ph sz="quarter" idx="4"/>
          </p:nvPr>
        </p:nvSpPr>
        <p:spPr/>
        <p:txBody>
          <a:bodyPr>
            <a:normAutofit fontScale="85000" lnSpcReduction="20000"/>
          </a:bodyPr>
          <a:lstStyle/>
          <a:p>
            <a:r>
              <a:rPr lang="en-US" dirty="0"/>
              <a:t>Science Tech can make a ‘delta’ feature </a:t>
            </a:r>
            <a:r>
              <a:rPr lang="en-US" dirty="0" smtClean="0"/>
              <a:t>modification</a:t>
            </a:r>
          </a:p>
          <a:p>
            <a:r>
              <a:rPr lang="en-US" dirty="0" smtClean="0"/>
              <a:t>Able to drive a long cable with reasonably high speed network connection (</a:t>
            </a:r>
            <a:r>
              <a:rPr lang="en-US" dirty="0" err="1" smtClean="0"/>
              <a:t>ethernet</a:t>
            </a:r>
            <a:r>
              <a:rPr lang="en-US" dirty="0" smtClean="0"/>
              <a:t>)</a:t>
            </a:r>
          </a:p>
          <a:p>
            <a:r>
              <a:rPr lang="en-US" dirty="0" smtClean="0"/>
              <a:t>Simplest software to do the job</a:t>
            </a:r>
          </a:p>
          <a:p>
            <a:r>
              <a:rPr lang="en-US" dirty="0" smtClean="0"/>
              <a:t>Compute power to implement the pH control loop by controlling sensor nodes</a:t>
            </a:r>
          </a:p>
          <a:p>
            <a:r>
              <a:rPr lang="en-US" dirty="0" smtClean="0"/>
              <a:t>Low power (lowest power to do the job)</a:t>
            </a:r>
          </a:p>
          <a:p>
            <a:r>
              <a:rPr lang="en-US" dirty="0" smtClean="0"/>
              <a:t>Able to sleep (low power) when inactive</a:t>
            </a:r>
            <a:endParaRPr lang="en-US" dirty="0"/>
          </a:p>
          <a:p>
            <a:endParaRPr lang="en-US" dirty="0"/>
          </a:p>
        </p:txBody>
      </p:sp>
    </p:spTree>
    <p:extLst>
      <p:ext uri="{BB962C8B-B14F-4D97-AF65-F5344CB8AC3E}">
        <p14:creationId xmlns:p14="http://schemas.microsoft.com/office/powerpoint/2010/main" val="29760232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Sensor and Control requirements</a:t>
            </a:r>
            <a:endParaRPr lang="en-US" dirty="0"/>
          </a:p>
        </p:txBody>
      </p:sp>
      <p:sp>
        <p:nvSpPr>
          <p:cNvPr id="3" name="Content Placeholder 2"/>
          <p:cNvSpPr>
            <a:spLocks noGrp="1"/>
          </p:cNvSpPr>
          <p:nvPr>
            <p:ph idx="1"/>
          </p:nvPr>
        </p:nvSpPr>
        <p:spPr/>
        <p:txBody>
          <a:bodyPr>
            <a:normAutofit fontScale="55000" lnSpcReduction="20000"/>
          </a:bodyPr>
          <a:lstStyle/>
          <a:p>
            <a:r>
              <a:rPr lang="en-US" dirty="0" smtClean="0"/>
              <a:t>Core:  C02 enriched seawater mixture control inside experimental chamber</a:t>
            </a:r>
          </a:p>
          <a:p>
            <a:pPr lvl="1"/>
            <a:r>
              <a:rPr lang="en-US" dirty="0" smtClean="0"/>
              <a:t>Measure pH and Control CO2 enriched seawater pump</a:t>
            </a:r>
          </a:p>
          <a:p>
            <a:r>
              <a:rPr lang="en-US" dirty="0"/>
              <a:t>Sensors</a:t>
            </a:r>
          </a:p>
          <a:p>
            <a:pPr lvl="1"/>
            <a:r>
              <a:rPr lang="en-US" dirty="0" smtClean="0"/>
              <a:t>pH (inside and outside), </a:t>
            </a:r>
            <a:r>
              <a:rPr lang="en-US" dirty="0"/>
              <a:t>CTD, </a:t>
            </a:r>
            <a:r>
              <a:rPr lang="en-US" dirty="0" smtClean="0"/>
              <a:t>DO2</a:t>
            </a:r>
            <a:r>
              <a:rPr lang="en-US" dirty="0"/>
              <a:t>, PAR, </a:t>
            </a:r>
            <a:r>
              <a:rPr lang="en-US" dirty="0" smtClean="0"/>
              <a:t>Flow (velocity, volume)</a:t>
            </a:r>
          </a:p>
          <a:p>
            <a:pPr lvl="2"/>
            <a:r>
              <a:rPr lang="en-US" dirty="0" smtClean="0"/>
              <a:t>Read, timestamp, store</a:t>
            </a:r>
          </a:p>
          <a:p>
            <a:pPr lvl="1"/>
            <a:r>
              <a:rPr lang="en-US" dirty="0" smtClean="0"/>
              <a:t>Sensor nodes have the instrument driver</a:t>
            </a:r>
          </a:p>
          <a:p>
            <a:pPr lvl="1"/>
            <a:r>
              <a:rPr lang="en-US" dirty="0" smtClean="0"/>
              <a:t>Sensor nodes running ‘firmware’, but firmware can be updated from gateway node in the case of driver update.</a:t>
            </a:r>
          </a:p>
          <a:p>
            <a:pPr lvl="1"/>
            <a:r>
              <a:rPr lang="en-US" dirty="0" smtClean="0"/>
              <a:t>Camera: need </a:t>
            </a:r>
            <a:r>
              <a:rPr lang="en-US" dirty="0"/>
              <a:t>to provision for an </a:t>
            </a:r>
            <a:r>
              <a:rPr lang="en-US" dirty="0" err="1"/>
              <a:t>ethernet</a:t>
            </a:r>
            <a:r>
              <a:rPr lang="en-US" dirty="0"/>
              <a:t> switch and some means for camera control.</a:t>
            </a:r>
          </a:p>
          <a:p>
            <a:pPr lvl="2"/>
            <a:r>
              <a:rPr lang="en-US" dirty="0"/>
              <a:t>View </a:t>
            </a:r>
            <a:r>
              <a:rPr lang="en-US" dirty="0" smtClean="0"/>
              <a:t>image/video from </a:t>
            </a:r>
            <a:r>
              <a:rPr lang="en-US" dirty="0"/>
              <a:t>shore or store </a:t>
            </a:r>
            <a:r>
              <a:rPr lang="en-US" dirty="0" smtClean="0"/>
              <a:t>local</a:t>
            </a:r>
          </a:p>
          <a:p>
            <a:r>
              <a:rPr lang="en-US" dirty="0" smtClean="0"/>
              <a:t>Scalable modular design</a:t>
            </a:r>
          </a:p>
          <a:p>
            <a:pPr lvl="1"/>
            <a:r>
              <a:rPr lang="en-US" dirty="0" err="1" smtClean="0"/>
              <a:t>xFOCE</a:t>
            </a:r>
            <a:r>
              <a:rPr lang="en-US" dirty="0" smtClean="0"/>
              <a:t> is the union of the hardware required to accomplish the three FOCE configurations (buoy, buoy-shore, cable-shore)</a:t>
            </a:r>
          </a:p>
          <a:p>
            <a:r>
              <a:rPr lang="en-US" dirty="0" smtClean="0"/>
              <a:t>Philosophy – keep the complexity top side or on shore.   </a:t>
            </a:r>
          </a:p>
          <a:p>
            <a:pPr lvl="1"/>
            <a:r>
              <a:rPr lang="en-US" dirty="0" smtClean="0"/>
              <a:t>Just what’s needed an no more to do the job on the wet side</a:t>
            </a:r>
          </a:p>
          <a:p>
            <a:endParaRPr lang="en-US" dirty="0"/>
          </a:p>
        </p:txBody>
      </p:sp>
    </p:spTree>
    <p:extLst>
      <p:ext uri="{BB962C8B-B14F-4D97-AF65-F5344CB8AC3E}">
        <p14:creationId xmlns:p14="http://schemas.microsoft.com/office/powerpoint/2010/main" val="1449551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Maintainability considerations (insurance)</a:t>
            </a:r>
            <a:endParaRPr lang="en-US" dirty="0"/>
          </a:p>
        </p:txBody>
      </p:sp>
      <p:sp>
        <p:nvSpPr>
          <p:cNvPr id="3" name="Content Placeholder 2"/>
          <p:cNvSpPr>
            <a:spLocks noGrp="1"/>
          </p:cNvSpPr>
          <p:nvPr>
            <p:ph idx="1"/>
          </p:nvPr>
        </p:nvSpPr>
        <p:spPr/>
        <p:txBody>
          <a:bodyPr/>
          <a:lstStyle/>
          <a:p>
            <a:r>
              <a:rPr lang="en-US" dirty="0" smtClean="0"/>
              <a:t>Diver safety</a:t>
            </a:r>
          </a:p>
          <a:p>
            <a:pPr lvl="1"/>
            <a:r>
              <a:rPr lang="en-US" dirty="0" smtClean="0"/>
              <a:t>Diver safety switch - Fans off</a:t>
            </a:r>
          </a:p>
          <a:p>
            <a:pPr lvl="1"/>
            <a:r>
              <a:rPr lang="en-US" dirty="0" smtClean="0"/>
              <a:t>Power off?</a:t>
            </a:r>
          </a:p>
          <a:p>
            <a:pPr lvl="1"/>
            <a:r>
              <a:rPr lang="en-US" dirty="0" smtClean="0"/>
              <a:t>Illuminators and Annunciators</a:t>
            </a:r>
          </a:p>
          <a:p>
            <a:r>
              <a:rPr lang="en-US" dirty="0" smtClean="0"/>
              <a:t>Instrument replacement</a:t>
            </a:r>
          </a:p>
          <a:p>
            <a:pPr lvl="1"/>
            <a:r>
              <a:rPr lang="en-US" dirty="0" smtClean="0"/>
              <a:t>Fault</a:t>
            </a:r>
          </a:p>
          <a:p>
            <a:pPr lvl="1"/>
            <a:r>
              <a:rPr lang="en-US" dirty="0" smtClean="0"/>
              <a:t>Calibration</a:t>
            </a:r>
            <a:endParaRPr lang="en-US" dirty="0"/>
          </a:p>
        </p:txBody>
      </p:sp>
    </p:spTree>
    <p:extLst>
      <p:ext uri="{BB962C8B-B14F-4D97-AF65-F5344CB8AC3E}">
        <p14:creationId xmlns:p14="http://schemas.microsoft.com/office/powerpoint/2010/main" val="37353416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20131</TotalTime>
  <Words>3716</Words>
  <Application>Microsoft Office PowerPoint</Application>
  <PresentationFormat>On-screen Show (4:3)</PresentationFormat>
  <Paragraphs>587</Paragraphs>
  <Slides>36</Slides>
  <Notes>4</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Office Theme</vt:lpstr>
      <vt:lpstr>xFOCE design idea  From a processor and comms perspective</vt:lpstr>
      <vt:lpstr>xFOCE Design Idea - #1865</vt:lpstr>
      <vt:lpstr>Evaluation Criteria</vt:lpstr>
      <vt:lpstr>Presentation notes</vt:lpstr>
      <vt:lpstr>User Requirements</vt:lpstr>
      <vt:lpstr>Implied requirements</vt:lpstr>
      <vt:lpstr>Evaluation criteria</vt:lpstr>
      <vt:lpstr>Sensor and Control requirements</vt:lpstr>
      <vt:lpstr>Maintainability considerations (insurance)</vt:lpstr>
      <vt:lpstr>FOCE configurations considered:   1) Buoy, 2) Buoy Connected, 3) Cabled</vt:lpstr>
      <vt:lpstr>Hardware Layout and Connections</vt:lpstr>
      <vt:lpstr>Node Functionality</vt:lpstr>
      <vt:lpstr>Sensor Node Processor selection Criteria</vt:lpstr>
      <vt:lpstr>Sensor Node:  Arduino Mega 2560 R3</vt:lpstr>
      <vt:lpstr>Sensor Node  Software Environment</vt:lpstr>
      <vt:lpstr>Sensor Node Custom Shield</vt:lpstr>
      <vt:lpstr>BLDC Controller</vt:lpstr>
      <vt:lpstr>FOCE Chamber Architecture ™</vt:lpstr>
      <vt:lpstr>Motor Control Notes</vt:lpstr>
      <vt:lpstr>Gateway Node: BeagleBone</vt:lpstr>
      <vt:lpstr>Gateway Node Custom ‘Cape’</vt:lpstr>
      <vt:lpstr>BeagleBone software dev</vt:lpstr>
      <vt:lpstr>Camera Module</vt:lpstr>
      <vt:lpstr>xFOCE Design Idea #1865, Specifics</vt:lpstr>
      <vt:lpstr>Gateway Node Notes</vt:lpstr>
      <vt:lpstr>Backup (don’t read the junk beyond here)</vt:lpstr>
      <vt:lpstr>Housings (Packaging)</vt:lpstr>
      <vt:lpstr>Motor Control</vt:lpstr>
      <vt:lpstr>International Rectifier</vt:lpstr>
      <vt:lpstr>Idea to Product (Polulu)</vt:lpstr>
      <vt:lpstr>Notes</vt:lpstr>
      <vt:lpstr>BeagleBone Notes</vt:lpstr>
      <vt:lpstr>BLDC Controller options</vt:lpstr>
      <vt:lpstr>BLDC motor options</vt:lpstr>
      <vt:lpstr>Gateway Node processor options</vt:lpstr>
      <vt:lpstr>Packaging and Cabling </vt:lpstr>
    </vt:vector>
  </TitlesOfParts>
  <Company>MBARI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xFOCE design idea based on xFOCE discussions lead by Kent Headley</dc:title>
  <dc:creator>Thom Maughan</dc:creator>
  <cp:lastModifiedBy>Maughan, Thom</cp:lastModifiedBy>
  <cp:revision>749</cp:revision>
  <cp:lastPrinted>2012-02-24T00:12:46Z</cp:lastPrinted>
  <dcterms:created xsi:type="dcterms:W3CDTF">2012-02-22T21:43:04Z</dcterms:created>
  <dcterms:modified xsi:type="dcterms:W3CDTF">2012-04-05T16:03:32Z</dcterms:modified>
</cp:coreProperties>
</file>