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6" r:id="rId3"/>
    <p:sldId id="263" r:id="rId4"/>
    <p:sldId id="268" r:id="rId5"/>
    <p:sldId id="259" r:id="rId6"/>
    <p:sldId id="260" r:id="rId7"/>
    <p:sldId id="261" r:id="rId8"/>
    <p:sldId id="267" r:id="rId9"/>
    <p:sldId id="270" r:id="rId10"/>
    <p:sldId id="271" r:id="rId11"/>
    <p:sldId id="272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1648" y="-80"/>
      </p:cViewPr>
      <p:guideLst>
        <p:guide orient="horz" pos="2548"/>
        <p:guide pos="310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viewProps" Target="viewProps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1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4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56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47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20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1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95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43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61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15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90CC0-1E02-3248-9F77-2367029FA7A9}" type="datetimeFigureOut">
              <a:rPr lang="en-US" smtClean="0"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2C17D-D445-3945-BDA4-3E32CB950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40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hyperlink" Target="http://www.embeddedarm.com/products/board-detail.php?product=TS-7800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eagleboard.org/bone" TargetMode="External"/><Relationship Id="rId3" Type="http://schemas.openxmlformats.org/officeDocument/2006/relationships/hyperlink" Target="https://www.gumstix.com/store/product_info.php?products_id=228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racle.com/technetwork/java/embedded/overview/javase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SIAM-based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design concept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Tom O’Reilly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188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ARM processor candidates</a:t>
            </a:r>
            <a:br>
              <a:rPr lang="en-US" dirty="0" smtClean="0"/>
            </a:br>
            <a:r>
              <a:rPr lang="en-US" dirty="0" smtClean="0"/>
              <a:t>(Oracle JVM runs on these)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hlinkClick r:id="rId2"/>
              </a:rPr>
              <a:t>BeagleBone</a:t>
            </a:r>
            <a:endParaRPr lang="en-US" dirty="0" smtClean="0"/>
          </a:p>
          <a:p>
            <a:r>
              <a:rPr lang="en-US" dirty="0" err="1" smtClean="0">
                <a:hlinkClick r:id="rId3"/>
              </a:rPr>
              <a:t>GumStix</a:t>
            </a:r>
            <a:r>
              <a:rPr lang="en-US" dirty="0" smtClean="0">
                <a:hlinkClick r:id="rId3"/>
              </a:rPr>
              <a:t> Water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TS-7800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9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09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GumStix</a:t>
            </a:r>
            <a:r>
              <a:rPr lang="en-US" dirty="0" smtClean="0"/>
              <a:t>: ~2 W running SIAM</a:t>
            </a:r>
          </a:p>
          <a:p>
            <a:r>
              <a:rPr lang="en-US" dirty="0" smtClean="0"/>
              <a:t>What is total </a:t>
            </a:r>
            <a:r>
              <a:rPr lang="en-US" dirty="0" err="1" smtClean="0"/>
              <a:t>xFOCE</a:t>
            </a:r>
            <a:r>
              <a:rPr lang="en-US" dirty="0" smtClean="0"/>
              <a:t> power budget?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86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0144" y="613047"/>
            <a:ext cx="4097955" cy="1148624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SIAM: device drivers, resource management</a:t>
            </a:r>
          </a:p>
          <a:p>
            <a:r>
              <a:rPr lang="en-US" sz="2000" dirty="0" smtClean="0"/>
              <a:t>OSDT</a:t>
            </a:r>
          </a:p>
          <a:p>
            <a:r>
              <a:rPr lang="en-US" sz="2000" dirty="0" smtClean="0"/>
              <a:t>HTML5 GUI pages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7780" y="914400"/>
            <a:ext cx="2837337" cy="83826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ARM processor</a:t>
            </a:r>
            <a:endParaRPr lang="en-US" sz="2400" dirty="0" smtClean="0">
              <a:solidFill>
                <a:srgbClr val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0200" y="5100803"/>
            <a:ext cx="156943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Serial </a:t>
            </a:r>
            <a:r>
              <a:rPr lang="en-US" sz="1900" dirty="0" smtClean="0"/>
              <a:t>instruments</a:t>
            </a:r>
            <a:endParaRPr lang="en-US" sz="1900" dirty="0"/>
          </a:p>
        </p:txBody>
      </p:sp>
      <p:sp>
        <p:nvSpPr>
          <p:cNvPr id="35" name="Can 34"/>
          <p:cNvSpPr/>
          <p:nvPr/>
        </p:nvSpPr>
        <p:spPr>
          <a:xfrm>
            <a:off x="4452273" y="4611709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342271" y="5501023"/>
            <a:ext cx="170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Pump controller</a:t>
            </a:r>
            <a:endParaRPr lang="en-US" dirty="0"/>
          </a:p>
        </p:txBody>
      </p:sp>
      <p:sp>
        <p:nvSpPr>
          <p:cNvPr id="42" name="Can 41"/>
          <p:cNvSpPr/>
          <p:nvPr/>
        </p:nvSpPr>
        <p:spPr>
          <a:xfrm>
            <a:off x="6232174" y="4614380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85007" y="5501023"/>
            <a:ext cx="167967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00" dirty="0" smtClean="0"/>
              <a:t>Prop controller</a:t>
            </a:r>
            <a:endParaRPr lang="en-US" sz="1900" dirty="0"/>
          </a:p>
        </p:txBody>
      </p:sp>
      <p:sp>
        <p:nvSpPr>
          <p:cNvPr id="47" name="Content Placeholder 2"/>
          <p:cNvSpPr txBox="1">
            <a:spLocks/>
          </p:cNvSpPr>
          <p:nvPr/>
        </p:nvSpPr>
        <p:spPr>
          <a:xfrm>
            <a:off x="4265867" y="5819555"/>
            <a:ext cx="4209127" cy="1064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These controllers might be </a:t>
            </a:r>
            <a:r>
              <a:rPr lang="en-US" sz="2000" dirty="0" err="1" smtClean="0"/>
              <a:t>Arduino</a:t>
            </a:r>
            <a:endParaRPr lang="en-US" sz="2000" dirty="0" smtClean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6604" y="2447347"/>
            <a:ext cx="1284225" cy="1284225"/>
          </a:xfrm>
          <a:prstGeom prst="rect">
            <a:avLst/>
          </a:prstGeom>
        </p:spPr>
      </p:pic>
      <p:grpSp>
        <p:nvGrpSpPr>
          <p:cNvPr id="77" name="Group 76"/>
          <p:cNvGrpSpPr/>
          <p:nvPr/>
        </p:nvGrpSpPr>
        <p:grpSpPr>
          <a:xfrm>
            <a:off x="4601502" y="1814809"/>
            <a:ext cx="504101" cy="516095"/>
            <a:chOff x="7079614" y="1339037"/>
            <a:chExt cx="504101" cy="516095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97903" y="1365692"/>
              <a:ext cx="467669" cy="467669"/>
            </a:xfrm>
            <a:prstGeom prst="rect">
              <a:avLst/>
            </a:prstGeom>
          </p:spPr>
        </p:pic>
        <p:sp>
          <p:nvSpPr>
            <p:cNvPr id="75" name="Oval 74"/>
            <p:cNvSpPr/>
            <p:nvPr/>
          </p:nvSpPr>
          <p:spPr>
            <a:xfrm>
              <a:off x="7079614" y="1339037"/>
              <a:ext cx="504101" cy="51609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1200" dirty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8" name="Can 87"/>
          <p:cNvSpPr/>
          <p:nvPr/>
        </p:nvSpPr>
        <p:spPr>
          <a:xfrm>
            <a:off x="178425" y="162768"/>
            <a:ext cx="1056526" cy="873815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261230" y="370715"/>
            <a:ext cx="716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Radio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698500" y="1054100"/>
            <a:ext cx="1536700" cy="952500"/>
          </a:xfrm>
          <a:custGeom>
            <a:avLst/>
            <a:gdLst>
              <a:gd name="connsiteX0" fmla="*/ 0 w 1536700"/>
              <a:gd name="connsiteY0" fmla="*/ 0 h 952500"/>
              <a:gd name="connsiteX1" fmla="*/ 0 w 1536700"/>
              <a:gd name="connsiteY1" fmla="*/ 952500 h 952500"/>
              <a:gd name="connsiteX2" fmla="*/ 1536700 w 15367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6700" h="952500">
                <a:moveTo>
                  <a:pt x="0" y="0"/>
                </a:moveTo>
                <a:lnTo>
                  <a:pt x="0" y="952500"/>
                </a:lnTo>
                <a:lnTo>
                  <a:pt x="1536700" y="9525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5143500" y="2044700"/>
            <a:ext cx="2044700" cy="762000"/>
          </a:xfrm>
          <a:custGeom>
            <a:avLst/>
            <a:gdLst>
              <a:gd name="connsiteX0" fmla="*/ 0 w 2044700"/>
              <a:gd name="connsiteY0" fmla="*/ 12700 h 762000"/>
              <a:gd name="connsiteX1" fmla="*/ 2032000 w 2044700"/>
              <a:gd name="connsiteY1" fmla="*/ 0 h 762000"/>
              <a:gd name="connsiteX2" fmla="*/ 2044700 w 2044700"/>
              <a:gd name="connsiteY2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4700" h="762000">
                <a:moveTo>
                  <a:pt x="0" y="12700"/>
                </a:moveTo>
                <a:lnTo>
                  <a:pt x="2032000" y="0"/>
                </a:lnTo>
                <a:lnTo>
                  <a:pt x="2044700" y="76200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/>
          <p:nvPr/>
        </p:nvCxnSpPr>
        <p:spPr>
          <a:xfrm rot="16200000" flipH="1">
            <a:off x="3276230" y="3009003"/>
            <a:ext cx="2401842" cy="803569"/>
          </a:xfrm>
          <a:prstGeom prst="bentConnector3">
            <a:avLst>
              <a:gd name="adj1" fmla="val 6004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endCxn id="42" idx="1"/>
          </p:cNvCxnSpPr>
          <p:nvPr/>
        </p:nvCxnSpPr>
        <p:spPr>
          <a:xfrm rot="16200000" flipH="1">
            <a:off x="4448549" y="2302491"/>
            <a:ext cx="2404513" cy="2219264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530600" y="22098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781300" y="22352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2159000" y="2247967"/>
            <a:ext cx="0" cy="24146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1977780" y="1821814"/>
            <a:ext cx="2563393" cy="756286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Serial breakout,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isolation</a:t>
            </a:r>
          </a:p>
        </p:txBody>
      </p:sp>
      <p:sp>
        <p:nvSpPr>
          <p:cNvPr id="5" name="Can 4"/>
          <p:cNvSpPr/>
          <p:nvPr/>
        </p:nvSpPr>
        <p:spPr>
          <a:xfrm>
            <a:off x="1899632" y="4624537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an 18"/>
          <p:cNvSpPr/>
          <p:nvPr/>
        </p:nvSpPr>
        <p:spPr>
          <a:xfrm>
            <a:off x="2590744" y="4611709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an 23"/>
          <p:cNvSpPr/>
          <p:nvPr/>
        </p:nvSpPr>
        <p:spPr>
          <a:xfrm>
            <a:off x="3358729" y="4598881"/>
            <a:ext cx="410533" cy="1885669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100000">
                <a:srgbClr val="FFFFFF"/>
              </a:gs>
            </a:gsLst>
            <a:lin ang="0" scaled="1"/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15755" y="2271072"/>
            <a:ext cx="1883877" cy="2148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Serial breakout via </a:t>
            </a:r>
            <a:r>
              <a:rPr lang="en-US" sz="2000" dirty="0" err="1" smtClean="0"/>
              <a:t>Digi</a:t>
            </a:r>
            <a:r>
              <a:rPr lang="en-US" sz="2000" dirty="0" smtClean="0"/>
              <a:t>/</a:t>
            </a:r>
            <a:r>
              <a:rPr lang="en-US" sz="2000" dirty="0" err="1" smtClean="0"/>
              <a:t>Lantronix</a:t>
            </a:r>
            <a:r>
              <a:rPr lang="en-US" sz="2000" dirty="0" smtClean="0"/>
              <a:t> or “native” serial</a:t>
            </a:r>
          </a:p>
        </p:txBody>
      </p:sp>
    </p:spTree>
    <p:extLst>
      <p:ext uri="{BB962C8B-B14F-4D97-AF65-F5344CB8AC3E}">
        <p14:creationId xmlns:p14="http://schemas.microsoft.com/office/powerpoint/2010/main" val="1431516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ARM processor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Main controller, data acquisition node</a:t>
            </a:r>
          </a:p>
          <a:p>
            <a:r>
              <a:rPr lang="en-US" dirty="0" smtClean="0"/>
              <a:t>Hosts Linux or Android operating system</a:t>
            </a:r>
          </a:p>
          <a:p>
            <a:r>
              <a:rPr lang="en-US" dirty="0" smtClean="0"/>
              <a:t>Hosts </a:t>
            </a:r>
            <a:r>
              <a:rPr lang="en-US" dirty="0" smtClean="0"/>
              <a:t>Java </a:t>
            </a:r>
            <a:r>
              <a:rPr lang="en-US" dirty="0" smtClean="0"/>
              <a:t>Virtual </a:t>
            </a:r>
            <a:r>
              <a:rPr lang="en-US" dirty="0" smtClean="0"/>
              <a:t>Machine (</a:t>
            </a:r>
            <a:r>
              <a:rPr lang="en-US" dirty="0" smtClean="0">
                <a:hlinkClick r:id="rId2"/>
              </a:rPr>
              <a:t>Oracle Embedded </a:t>
            </a:r>
            <a:r>
              <a:rPr lang="en-US" dirty="0" err="1" smtClean="0">
                <a:hlinkClick r:id="rId2"/>
              </a:rPr>
              <a:t>JavaSE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maller, lower power than PC-104</a:t>
            </a:r>
          </a:p>
          <a:p>
            <a:r>
              <a:rPr lang="en-US" dirty="0" smtClean="0"/>
              <a:t>Network connection to boat and/or shore</a:t>
            </a:r>
          </a:p>
          <a:p>
            <a:pPr lvl="1"/>
            <a:r>
              <a:rPr lang="en-US" dirty="0" smtClean="0"/>
              <a:t>Ethernet</a:t>
            </a:r>
          </a:p>
          <a:p>
            <a:pPr lvl="1"/>
            <a:r>
              <a:rPr lang="en-US" dirty="0" smtClean="0"/>
              <a:t>802.11 or </a:t>
            </a:r>
            <a:r>
              <a:rPr lang="en-US" dirty="0" err="1" smtClean="0"/>
              <a:t>Freewave</a:t>
            </a:r>
            <a:r>
              <a:rPr lang="en-US" dirty="0" smtClean="0"/>
              <a:t> radio</a:t>
            </a:r>
          </a:p>
          <a:p>
            <a:pPr lvl="1"/>
            <a:r>
              <a:rPr lang="en-US" dirty="0" smtClean="0"/>
              <a:t>Bluetooth</a:t>
            </a:r>
          </a:p>
          <a:p>
            <a:pPr lvl="1"/>
            <a:r>
              <a:rPr lang="en-US" dirty="0" smtClean="0"/>
              <a:t>Iridium</a:t>
            </a:r>
          </a:p>
          <a:p>
            <a:r>
              <a:rPr lang="en-US" dirty="0" smtClean="0"/>
              <a:t>Breakout for serial instrument </a:t>
            </a:r>
            <a:r>
              <a:rPr lang="en-US" dirty="0" err="1" smtClean="0"/>
              <a:t>comms</a:t>
            </a:r>
            <a:r>
              <a:rPr lang="en-US" dirty="0" smtClean="0"/>
              <a:t>, isolation</a:t>
            </a:r>
          </a:p>
          <a:p>
            <a:r>
              <a:rPr lang="en-US" dirty="0" smtClean="0"/>
              <a:t>USB for camera (common COTS camera interface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84169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</a:t>
            </a:r>
            <a:r>
              <a:rPr lang="en-US" dirty="0" err="1" smtClean="0"/>
              <a:t>xFOCE</a:t>
            </a:r>
            <a:r>
              <a:rPr lang="en-US" dirty="0" smtClean="0"/>
              <a:t>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Reduce user need to modify code</a:t>
            </a:r>
          </a:p>
          <a:p>
            <a:pPr lvl="1"/>
            <a:r>
              <a:rPr lang="en-US" dirty="0" smtClean="0"/>
              <a:t>Provide “Universal” Instrument Driver (applicable to many instruments)</a:t>
            </a:r>
          </a:p>
          <a:p>
            <a:pPr lvl="1"/>
            <a:r>
              <a:rPr lang="en-US" dirty="0" smtClean="0"/>
              <a:t>Simplify driver code framework</a:t>
            </a:r>
          </a:p>
          <a:p>
            <a:r>
              <a:rPr lang="en-US" dirty="0" smtClean="0"/>
              <a:t>Simplify configuration procedures with GUIs and automation</a:t>
            </a:r>
          </a:p>
          <a:p>
            <a:r>
              <a:rPr lang="en-US" dirty="0" smtClean="0"/>
              <a:t>Accept that Java programming skills are needed to modify SIAM internals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174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Extensively tested, many deployments</a:t>
            </a:r>
          </a:p>
          <a:p>
            <a:r>
              <a:rPr lang="en-US" dirty="0" smtClean="0"/>
              <a:t>Satisfies most </a:t>
            </a:r>
            <a:r>
              <a:rPr lang="en-US" dirty="0" err="1" smtClean="0"/>
              <a:t>xFOCE</a:t>
            </a:r>
            <a:r>
              <a:rPr lang="en-US" dirty="0" smtClean="0"/>
              <a:t> software requirements</a:t>
            </a:r>
          </a:p>
          <a:p>
            <a:r>
              <a:rPr lang="en-US" dirty="0" smtClean="0"/>
              <a:t>Many existing drivers; </a:t>
            </a:r>
            <a:r>
              <a:rPr lang="en-US" dirty="0"/>
              <a:t>e</a:t>
            </a:r>
            <a:r>
              <a:rPr lang="en-US" dirty="0" smtClean="0"/>
              <a:t>xtensible via SIAM framework</a:t>
            </a:r>
          </a:p>
          <a:p>
            <a:r>
              <a:rPr lang="en-US" dirty="0" smtClean="0"/>
              <a:t>Suitable for cabled-to-shore as well as moored </a:t>
            </a:r>
          </a:p>
          <a:p>
            <a:r>
              <a:rPr lang="en-US" dirty="0" smtClean="0"/>
              <a:t>Java: object-oriented, portable to many processors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482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drawbacks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Complex configuration files, many commands/options to remember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Develop GUIs to simplify configuration, monitor, control</a:t>
            </a:r>
          </a:p>
          <a:p>
            <a:r>
              <a:rPr lang="en-US" dirty="0" smtClean="0"/>
              <a:t>Need a virtual machine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JVMs now widely available on embedded platforms (Oracle embedded JVM, </a:t>
            </a:r>
            <a:r>
              <a:rPr lang="en-US" dirty="0" err="1" smtClean="0">
                <a:solidFill>
                  <a:srgbClr val="0000FF"/>
                </a:solidFill>
              </a:rPr>
              <a:t>Dalvik</a:t>
            </a:r>
            <a:r>
              <a:rPr lang="en-US" dirty="0" smtClean="0">
                <a:solidFill>
                  <a:srgbClr val="0000FF"/>
                </a:solidFill>
              </a:rPr>
              <a:t>/Android)</a:t>
            </a:r>
          </a:p>
          <a:p>
            <a:r>
              <a:rPr lang="en-US" dirty="0" smtClean="0"/>
              <a:t>Need a Java programmer to extend functionality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Universal instrument driver reduces need for software development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Embedded Java skills are increasingly common (e.g. many Android programmers)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Graphical IDEs available (Eclipse, </a:t>
            </a:r>
            <a:r>
              <a:rPr lang="en-US" dirty="0" err="1" smtClean="0">
                <a:solidFill>
                  <a:srgbClr val="0000FF"/>
                </a:solidFill>
              </a:rPr>
              <a:t>NetBeans</a:t>
            </a:r>
            <a:r>
              <a:rPr lang="en-US" dirty="0" smtClean="0">
                <a:solidFill>
                  <a:srgbClr val="0000FF"/>
                </a:solidFill>
              </a:rPr>
              <a:t>)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48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new SIAM features are needed?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7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Serial drivers for pump, prop, other “custom” devices</a:t>
            </a:r>
          </a:p>
          <a:p>
            <a:r>
              <a:rPr lang="en-US" dirty="0" smtClean="0"/>
              <a:t>“Universal” instrument driver: Reduce need for device-specific driver development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Leverage SID, Sensor Pod approaches; extend </a:t>
            </a:r>
            <a:r>
              <a:rPr lang="en-US" dirty="0" err="1" smtClean="0">
                <a:solidFill>
                  <a:srgbClr val="0000FF"/>
                </a:solidFill>
              </a:rPr>
              <a:t>BaseInstrumentService</a:t>
            </a:r>
            <a:endParaRPr lang="en-US" dirty="0" smtClean="0">
              <a:solidFill>
                <a:srgbClr val="0000FF"/>
              </a:solidFill>
            </a:endParaRP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‘Wizard’ GUI to define instrument protocol</a:t>
            </a:r>
          </a:p>
          <a:p>
            <a:r>
              <a:rPr lang="en-US" dirty="0" smtClean="0"/>
              <a:t>GUIs to configure, monitor and control the system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Leverage </a:t>
            </a:r>
            <a:r>
              <a:rPr lang="en-US" dirty="0" err="1" smtClean="0">
                <a:solidFill>
                  <a:srgbClr val="0000FF"/>
                </a:solidFill>
              </a:rPr>
              <a:t>configt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 err="1" smtClean="0">
                <a:solidFill>
                  <a:srgbClr val="0000FF"/>
                </a:solidFill>
              </a:rPr>
              <a:t>Salamy</a:t>
            </a:r>
            <a:r>
              <a:rPr lang="en-US" dirty="0" smtClean="0">
                <a:solidFill>
                  <a:srgbClr val="0000FF"/>
                </a:solidFill>
              </a:rPr>
              <a:t> GUI experiences</a:t>
            </a:r>
          </a:p>
          <a:p>
            <a:r>
              <a:rPr lang="en-US" dirty="0" smtClean="0"/>
              <a:t>Easy conversion to </a:t>
            </a:r>
            <a:r>
              <a:rPr lang="en-US" dirty="0" err="1" smtClean="0"/>
              <a:t>MatLab</a:t>
            </a:r>
            <a:r>
              <a:rPr lang="en-US" dirty="0" smtClean="0"/>
              <a:t>-compatible format</a:t>
            </a:r>
          </a:p>
          <a:p>
            <a:r>
              <a:rPr lang="en-US" dirty="0" smtClean="0"/>
              <a:t>If Android, need RMI replacement</a:t>
            </a:r>
          </a:p>
          <a:p>
            <a:r>
              <a:rPr lang="en-US" dirty="0"/>
              <a:t>USB instrument port for camera driver</a:t>
            </a:r>
            <a:r>
              <a:rPr lang="en-US" dirty="0" smtClean="0"/>
              <a:t>?</a:t>
            </a:r>
          </a:p>
          <a:p>
            <a:r>
              <a:rPr lang="en-US" dirty="0" smtClean="0"/>
              <a:t>Digital I/O port for other sensors?</a:t>
            </a:r>
            <a:endParaRPr lang="en-US" dirty="0"/>
          </a:p>
          <a:p>
            <a:r>
              <a:rPr lang="en-US" dirty="0"/>
              <a:t>Bluetooth instrument port?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18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SIAM GUI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Configure SIAM node (similar to </a:t>
            </a:r>
            <a:r>
              <a:rPr lang="en-US" dirty="0" err="1" smtClean="0"/>
              <a:t>configt</a:t>
            </a:r>
            <a:r>
              <a:rPr lang="en-US" dirty="0" smtClean="0"/>
              <a:t>)</a:t>
            </a:r>
          </a:p>
          <a:p>
            <a:r>
              <a:rPr lang="en-US" dirty="0" smtClean="0"/>
              <a:t>Driver configuration wizard, XML authoring (builds on </a:t>
            </a:r>
            <a:r>
              <a:rPr lang="en-US" dirty="0" err="1" smtClean="0"/>
              <a:t>Schlining’s</a:t>
            </a:r>
            <a:r>
              <a:rPr lang="en-US" dirty="0" smtClean="0"/>
              <a:t> prototype)</a:t>
            </a:r>
          </a:p>
          <a:p>
            <a:pPr lvl="1"/>
            <a:r>
              <a:rPr lang="en-US" dirty="0" smtClean="0">
                <a:solidFill>
                  <a:srgbClr val="0000FF"/>
                </a:solidFill>
              </a:rPr>
              <a:t>Replaces manual edit of jar </a:t>
            </a:r>
            <a:r>
              <a:rPr lang="en-US" dirty="0" err="1" smtClean="0">
                <a:solidFill>
                  <a:srgbClr val="0000FF"/>
                </a:solidFill>
              </a:rPr>
              <a:t>Makefile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smtClean="0"/>
              <a:t>System status; ports, instruments, resources, </a:t>
            </a:r>
            <a:r>
              <a:rPr lang="en-US" dirty="0" err="1" smtClean="0"/>
              <a:t>etc</a:t>
            </a:r>
            <a:r>
              <a:rPr lang="en-US" dirty="0" smtClean="0"/>
              <a:t> (builds on Headley and O’Reilly prototypes)</a:t>
            </a:r>
            <a:endParaRPr lang="en-US" dirty="0"/>
          </a:p>
          <a:p>
            <a:r>
              <a:rPr lang="en-US" dirty="0" smtClean="0"/>
              <a:t>FOCE-specific functions (</a:t>
            </a:r>
            <a:r>
              <a:rPr lang="en-US" dirty="0" err="1" smtClean="0"/>
              <a:t>ala</a:t>
            </a:r>
            <a:r>
              <a:rPr lang="en-US" dirty="0" smtClean="0"/>
              <a:t> </a:t>
            </a:r>
            <a:r>
              <a:rPr lang="en-US" dirty="0" err="1" smtClean="0"/>
              <a:t>Salamy</a:t>
            </a:r>
            <a:r>
              <a:rPr lang="en-US" dirty="0" smtClean="0"/>
              <a:t> GUI)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137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Oracle </a:t>
            </a:r>
            <a:r>
              <a:rPr lang="en-US" dirty="0" err="1" smtClean="0"/>
              <a:t>JavaSE</a:t>
            </a:r>
            <a:r>
              <a:rPr lang="en-US" dirty="0" smtClean="0"/>
              <a:t> Embedded  </a:t>
            </a:r>
            <a:br>
              <a:rPr lang="en-US" dirty="0" smtClean="0"/>
            </a:br>
            <a:r>
              <a:rPr lang="en-US" dirty="0" smtClean="0"/>
              <a:t>Virtual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Supported on ARMv5 and higher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53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31848</TotalTime>
  <Words>459</Words>
  <Application>Microsoft Macintosh PowerPoint</Application>
  <PresentationFormat>On-screen Show (4:3)</PresentationFormat>
  <Paragraphs>75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SIAM-based xFOCE  design concept</vt:lpstr>
      <vt:lpstr>PowerPoint Presentation</vt:lpstr>
      <vt:lpstr>ARM processor</vt:lpstr>
      <vt:lpstr>SIAM xFOCE approach</vt:lpstr>
      <vt:lpstr>SIAM advantages</vt:lpstr>
      <vt:lpstr>SIAM drawbacks</vt:lpstr>
      <vt:lpstr>What new SIAM features are needed?</vt:lpstr>
      <vt:lpstr>SIAM GUI functions</vt:lpstr>
      <vt:lpstr>Oracle JavaSE Embedded   Virtual Machine</vt:lpstr>
      <vt:lpstr>ARM processor candidates (Oracle JVM runs on these)</vt:lpstr>
      <vt:lpstr>Serial comms</vt:lpstr>
      <vt:lpstr>Power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Tom O'Reilly</cp:lastModifiedBy>
  <cp:revision>101</cp:revision>
  <cp:lastPrinted>2012-04-09T02:45:47Z</cp:lastPrinted>
  <dcterms:created xsi:type="dcterms:W3CDTF">2012-02-28T19:59:04Z</dcterms:created>
  <dcterms:modified xsi:type="dcterms:W3CDTF">2012-04-10T16:48:17Z</dcterms:modified>
</cp:coreProperties>
</file>