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17"/>
  </p:notesMasterIdLst>
  <p:sldIdLst>
    <p:sldId id="396" r:id="rId2"/>
    <p:sldId id="397" r:id="rId3"/>
    <p:sldId id="398" r:id="rId4"/>
    <p:sldId id="399" r:id="rId5"/>
    <p:sldId id="323" r:id="rId6"/>
    <p:sldId id="442" r:id="rId7"/>
    <p:sldId id="447" r:id="rId8"/>
    <p:sldId id="441" r:id="rId9"/>
    <p:sldId id="445" r:id="rId10"/>
    <p:sldId id="443" r:id="rId11"/>
    <p:sldId id="449" r:id="rId12"/>
    <p:sldId id="450" r:id="rId13"/>
    <p:sldId id="451" r:id="rId14"/>
    <p:sldId id="452" r:id="rId15"/>
    <p:sldId id="444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51" autoAdjust="0"/>
    <p:restoredTop sz="90191" autoAdjust="0"/>
  </p:normalViewPr>
  <p:slideViewPr>
    <p:cSldViewPr snapToGrid="0" snapToObjects="1">
      <p:cViewPr varScale="1">
        <p:scale>
          <a:sx n="156" d="100"/>
          <a:sy n="156" d="100"/>
        </p:scale>
        <p:origin x="-10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65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38EA6D-25BB-964A-85A7-E3AED5F8871C}" type="datetimeFigureOut">
              <a:rPr lang="en-US" smtClean="0"/>
              <a:t>5/3/12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FD36FC-907B-624E-A4E7-DC3C0235D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751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5/3/12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445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5/3/12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271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5/3/12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264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5/3/12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53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5/3/12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313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5/3/12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923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5/3/12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793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5/3/12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118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5/3/12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602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5/3/12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715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5/3/12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75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7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4" Type="http://schemas.openxmlformats.org/officeDocument/2006/relationships/image" Target="../media/image4.gif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/</a:t>
            </a:r>
            <a:r>
              <a:rPr lang="en-US" dirty="0" err="1" smtClean="0"/>
              <a:t>swFOCE</a:t>
            </a:r>
            <a:r>
              <a:rPr lang="en-US" dirty="0" smtClean="0"/>
              <a:t> Data System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171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other end (</a:t>
            </a:r>
            <a:r>
              <a:rPr lang="en-US" dirty="0" err="1" smtClean="0"/>
              <a:t>swFOCE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1925"/>
            <a:ext cx="9144000" cy="534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380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other end (</a:t>
            </a:r>
            <a:r>
              <a:rPr lang="en-US" dirty="0" err="1" smtClean="0"/>
              <a:t>swFOCE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1925"/>
            <a:ext cx="9144000" cy="5346095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3207421" y="1311925"/>
            <a:ext cx="4868117" cy="0"/>
          </a:xfrm>
          <a:prstGeom prst="straightConnector1">
            <a:avLst/>
          </a:prstGeom>
          <a:ln w="57150" cmpd="sng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916961" y="1336349"/>
            <a:ext cx="961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COMMS</a:t>
            </a:r>
            <a:endParaRPr lang="en-US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04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other end (</a:t>
            </a:r>
            <a:r>
              <a:rPr lang="en-US" dirty="0" err="1" smtClean="0"/>
              <a:t>swFOCE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1925"/>
            <a:ext cx="9144000" cy="5346095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3207421" y="1311925"/>
            <a:ext cx="4868117" cy="0"/>
          </a:xfrm>
          <a:prstGeom prst="straightConnector1">
            <a:avLst/>
          </a:prstGeom>
          <a:ln w="57150" cmpd="sng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916961" y="1336349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Comms</a:t>
            </a:r>
            <a:endParaRPr lang="en-US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" name="Frame 2"/>
          <p:cNvSpPr/>
          <p:nvPr/>
        </p:nvSpPr>
        <p:spPr>
          <a:xfrm>
            <a:off x="5576353" y="2483087"/>
            <a:ext cx="1269945" cy="1962045"/>
          </a:xfrm>
          <a:prstGeom prst="frame">
            <a:avLst>
              <a:gd name="adj1" fmla="val 544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76353" y="2113755"/>
            <a:ext cx="1100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Transport</a:t>
            </a:r>
            <a:endParaRPr lang="en-US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003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other end (</a:t>
            </a:r>
            <a:r>
              <a:rPr lang="en-US" dirty="0" err="1" smtClean="0"/>
              <a:t>swFOCE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1925"/>
            <a:ext cx="9144000" cy="5346095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3207421" y="1311925"/>
            <a:ext cx="4868117" cy="0"/>
          </a:xfrm>
          <a:prstGeom prst="straightConnector1">
            <a:avLst/>
          </a:prstGeom>
          <a:ln w="57150" cmpd="sng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916961" y="1336349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Comms</a:t>
            </a:r>
            <a:endParaRPr lang="en-US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" name="Frame 2"/>
          <p:cNvSpPr/>
          <p:nvPr/>
        </p:nvSpPr>
        <p:spPr>
          <a:xfrm>
            <a:off x="5576353" y="2483087"/>
            <a:ext cx="1269945" cy="1962045"/>
          </a:xfrm>
          <a:prstGeom prst="frame">
            <a:avLst>
              <a:gd name="adj1" fmla="val 544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76353" y="2113755"/>
            <a:ext cx="1100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Transport</a:t>
            </a:r>
            <a:endParaRPr lang="en-US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" name="Frame 7"/>
          <p:cNvSpPr/>
          <p:nvPr/>
        </p:nvSpPr>
        <p:spPr>
          <a:xfrm>
            <a:off x="4537004" y="3376343"/>
            <a:ext cx="754428" cy="490760"/>
          </a:xfrm>
          <a:prstGeom prst="frame">
            <a:avLst>
              <a:gd name="adj1" fmla="val 1207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/>
          <p:cNvSpPr/>
          <p:nvPr/>
        </p:nvSpPr>
        <p:spPr>
          <a:xfrm>
            <a:off x="7253713" y="1955195"/>
            <a:ext cx="754428" cy="490760"/>
          </a:xfrm>
          <a:prstGeom prst="frame">
            <a:avLst>
              <a:gd name="adj1" fmla="val 1207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66682" y="3867103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Security</a:t>
            </a:r>
            <a:endParaRPr lang="en-US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566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other end (</a:t>
            </a:r>
            <a:r>
              <a:rPr lang="en-US" dirty="0" err="1" smtClean="0"/>
              <a:t>swFOCE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1925"/>
            <a:ext cx="9144000" cy="5346095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3207421" y="1311925"/>
            <a:ext cx="4868117" cy="0"/>
          </a:xfrm>
          <a:prstGeom prst="straightConnector1">
            <a:avLst/>
          </a:prstGeom>
          <a:ln w="57150" cmpd="sng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916961" y="1336349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Comms</a:t>
            </a:r>
            <a:endParaRPr lang="en-US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" name="Frame 2"/>
          <p:cNvSpPr/>
          <p:nvPr/>
        </p:nvSpPr>
        <p:spPr>
          <a:xfrm>
            <a:off x="5576353" y="2483087"/>
            <a:ext cx="1269945" cy="1962045"/>
          </a:xfrm>
          <a:prstGeom prst="frame">
            <a:avLst>
              <a:gd name="adj1" fmla="val 544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76353" y="2113755"/>
            <a:ext cx="1100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Transport</a:t>
            </a:r>
            <a:endParaRPr lang="en-US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" name="Frame 7"/>
          <p:cNvSpPr/>
          <p:nvPr/>
        </p:nvSpPr>
        <p:spPr>
          <a:xfrm>
            <a:off x="4537004" y="3376343"/>
            <a:ext cx="754428" cy="490760"/>
          </a:xfrm>
          <a:prstGeom prst="frame">
            <a:avLst>
              <a:gd name="adj1" fmla="val 1207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/>
          <p:cNvSpPr/>
          <p:nvPr/>
        </p:nvSpPr>
        <p:spPr>
          <a:xfrm>
            <a:off x="7253713" y="1955195"/>
            <a:ext cx="754428" cy="490760"/>
          </a:xfrm>
          <a:prstGeom prst="frame">
            <a:avLst>
              <a:gd name="adj1" fmla="val 1207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66682" y="3867103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Security</a:t>
            </a:r>
            <a:endParaRPr lang="en-US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Frame 10"/>
          <p:cNvSpPr/>
          <p:nvPr/>
        </p:nvSpPr>
        <p:spPr>
          <a:xfrm>
            <a:off x="3731709" y="1502063"/>
            <a:ext cx="525858" cy="3464109"/>
          </a:xfrm>
          <a:prstGeom prst="frame">
            <a:avLst>
              <a:gd name="adj1" fmla="val 1900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ame 11"/>
          <p:cNvSpPr/>
          <p:nvPr/>
        </p:nvSpPr>
        <p:spPr>
          <a:xfrm>
            <a:off x="7897456" y="1421794"/>
            <a:ext cx="525858" cy="4089844"/>
          </a:xfrm>
          <a:prstGeom prst="frame">
            <a:avLst>
              <a:gd name="adj1" fmla="val 1900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20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take 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1038"/>
            <a:ext cx="8229600" cy="478747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Take a controlled, layered approach architecture</a:t>
            </a:r>
          </a:p>
          <a:p>
            <a:r>
              <a:rPr lang="en-US" dirty="0" smtClean="0"/>
              <a:t>Define options for </a:t>
            </a:r>
            <a:r>
              <a:rPr lang="en-US" dirty="0" err="1" smtClean="0"/>
              <a:t>comms</a:t>
            </a:r>
            <a:endParaRPr lang="en-US" dirty="0" smtClean="0"/>
          </a:p>
          <a:p>
            <a:r>
              <a:rPr lang="en-US" dirty="0" smtClean="0"/>
              <a:t>Design transport for system concerns and </a:t>
            </a:r>
            <a:r>
              <a:rPr lang="en-US" dirty="0" err="1" smtClean="0"/>
              <a:t>comms</a:t>
            </a:r>
            <a:endParaRPr lang="en-US" dirty="0" smtClean="0"/>
          </a:p>
          <a:p>
            <a:pPr lvl="1"/>
            <a:r>
              <a:rPr lang="en-US" dirty="0" smtClean="0"/>
              <a:t>RPC</a:t>
            </a:r>
          </a:p>
          <a:p>
            <a:pPr lvl="1"/>
            <a:r>
              <a:rPr lang="en-US" dirty="0" smtClean="0"/>
              <a:t>Messaging</a:t>
            </a:r>
          </a:p>
          <a:p>
            <a:pPr lvl="1"/>
            <a:r>
              <a:rPr lang="en-US" dirty="0"/>
              <a:t>?</a:t>
            </a:r>
            <a:endParaRPr lang="en-US" dirty="0" smtClean="0"/>
          </a:p>
          <a:p>
            <a:r>
              <a:rPr lang="en-US" dirty="0" smtClean="0"/>
              <a:t>Design </a:t>
            </a:r>
            <a:r>
              <a:rPr lang="en-US" dirty="0"/>
              <a:t>security/</a:t>
            </a:r>
            <a:r>
              <a:rPr lang="en-US" dirty="0" smtClean="0"/>
              <a:t>safety</a:t>
            </a:r>
            <a:endParaRPr lang="en-US" dirty="0" smtClean="0"/>
          </a:p>
          <a:p>
            <a:r>
              <a:rPr lang="en-US" dirty="0" smtClean="0"/>
              <a:t>Explicit</a:t>
            </a:r>
            <a:r>
              <a:rPr lang="en-US" dirty="0" smtClean="0"/>
              <a:t>, well document and controlled interfaces/APIs</a:t>
            </a:r>
          </a:p>
          <a:p>
            <a:r>
              <a:rPr lang="en-US" dirty="0" smtClean="0"/>
              <a:t>These core </a:t>
            </a:r>
            <a:r>
              <a:rPr lang="en-US" dirty="0" smtClean="0"/>
              <a:t>system APIs </a:t>
            </a:r>
            <a:r>
              <a:rPr lang="en-US" dirty="0" smtClean="0"/>
              <a:t>can </a:t>
            </a:r>
            <a:r>
              <a:rPr lang="en-US" dirty="0" smtClean="0"/>
              <a:t>be used by any type of client</a:t>
            </a:r>
          </a:p>
          <a:p>
            <a:pPr lvl="1"/>
            <a:r>
              <a:rPr lang="en-US" dirty="0" smtClean="0"/>
              <a:t>Command line</a:t>
            </a:r>
          </a:p>
          <a:p>
            <a:pPr lvl="1"/>
            <a:r>
              <a:rPr lang="en-US" dirty="0" smtClean="0"/>
              <a:t>Direct client </a:t>
            </a:r>
            <a:r>
              <a:rPr lang="en-US" dirty="0" smtClean="0"/>
              <a:t>application</a:t>
            </a:r>
          </a:p>
          <a:p>
            <a:pPr lvl="1"/>
            <a:r>
              <a:rPr lang="en-US" dirty="0" smtClean="0"/>
              <a:t>Remote Client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09220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/>
          <p:cNvSpPr/>
          <p:nvPr/>
        </p:nvSpPr>
        <p:spPr>
          <a:xfrm>
            <a:off x="7434890" y="4140805"/>
            <a:ext cx="800798" cy="3995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Controller</a:t>
            </a:r>
          </a:p>
        </p:txBody>
      </p:sp>
      <p:sp>
        <p:nvSpPr>
          <p:cNvPr id="80" name="Rectangle 79"/>
          <p:cNvSpPr/>
          <p:nvPr/>
        </p:nvSpPr>
        <p:spPr>
          <a:xfrm>
            <a:off x="7481713" y="4181445"/>
            <a:ext cx="800798" cy="3995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Controller</a:t>
            </a:r>
          </a:p>
        </p:txBody>
      </p:sp>
      <p:sp>
        <p:nvSpPr>
          <p:cNvPr id="74" name="Rectangle 73"/>
          <p:cNvSpPr/>
          <p:nvPr/>
        </p:nvSpPr>
        <p:spPr>
          <a:xfrm>
            <a:off x="7326794" y="3436309"/>
            <a:ext cx="999067" cy="3995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Distribution</a:t>
            </a:r>
          </a:p>
        </p:txBody>
      </p:sp>
      <p:sp>
        <p:nvSpPr>
          <p:cNvPr id="77" name="Rectangle 76"/>
          <p:cNvSpPr/>
          <p:nvPr/>
        </p:nvSpPr>
        <p:spPr>
          <a:xfrm>
            <a:off x="7377455" y="3484344"/>
            <a:ext cx="999067" cy="3995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Distribution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Basic requirements</a:t>
            </a:r>
          </a:p>
          <a:p>
            <a:pPr lvl="1"/>
            <a:r>
              <a:rPr lang="en-US" dirty="0" smtClean="0"/>
              <a:t>Sample rates, Timestamp accuracy (1 s)</a:t>
            </a:r>
          </a:p>
          <a:p>
            <a:pPr lvl="1"/>
            <a:r>
              <a:rPr lang="en-US" dirty="0" smtClean="0"/>
              <a:t>Time</a:t>
            </a:r>
            <a:r>
              <a:rPr lang="en-US" dirty="0"/>
              <a:t>-stamped archive of experiment </a:t>
            </a:r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Flexible data archive format (time-stamped CSV)</a:t>
            </a:r>
            <a:endParaRPr lang="en-US" dirty="0"/>
          </a:p>
          <a:p>
            <a:pPr lvl="1"/>
            <a:r>
              <a:rPr lang="en-US" dirty="0" smtClean="0"/>
              <a:t>Health and status monitoring</a:t>
            </a:r>
          </a:p>
          <a:p>
            <a:r>
              <a:rPr lang="en-US" dirty="0" smtClean="0"/>
              <a:t>Users will prefer different ways to access data</a:t>
            </a:r>
          </a:p>
          <a:p>
            <a:pPr lvl="1"/>
            <a:r>
              <a:rPr lang="en-US" dirty="0" smtClean="0"/>
              <a:t>MATLAB, Excel, </a:t>
            </a:r>
            <a:r>
              <a:rPr lang="en-US" dirty="0" err="1" smtClean="0"/>
              <a:t>LabView</a:t>
            </a:r>
            <a:r>
              <a:rPr lang="en-US" dirty="0" smtClean="0"/>
              <a:t>, custom utilities…</a:t>
            </a:r>
          </a:p>
          <a:p>
            <a:r>
              <a:rPr lang="en-US" dirty="0" smtClean="0"/>
              <a:t>Well defined (and standard) interfaces are key</a:t>
            </a:r>
          </a:p>
          <a:p>
            <a:pPr lvl="1"/>
            <a:r>
              <a:rPr lang="en-US" dirty="0"/>
              <a:t>Configuration and control interfaces</a:t>
            </a:r>
          </a:p>
          <a:p>
            <a:pPr lvl="1"/>
            <a:r>
              <a:rPr lang="en-US" dirty="0"/>
              <a:t>Data access interfaces: </a:t>
            </a:r>
          </a:p>
          <a:p>
            <a:pPr lvl="2"/>
            <a:r>
              <a:rPr lang="en-US" dirty="0"/>
              <a:t>Services, clients, applications</a:t>
            </a:r>
          </a:p>
          <a:p>
            <a:pPr lvl="2"/>
            <a:r>
              <a:rPr lang="en-US" dirty="0"/>
              <a:t>Simple, efficient, support low-bandwidth links</a:t>
            </a:r>
          </a:p>
          <a:p>
            <a:pPr lvl="1"/>
            <a:r>
              <a:rPr lang="en-US" dirty="0" smtClean="0"/>
              <a:t>Data archive formats</a:t>
            </a:r>
          </a:p>
          <a:p>
            <a:r>
              <a:rPr lang="en-US" dirty="0" smtClean="0"/>
              <a:t>Metadata</a:t>
            </a:r>
          </a:p>
          <a:p>
            <a:pPr lvl="1"/>
            <a:r>
              <a:rPr lang="en-US" dirty="0" smtClean="0"/>
              <a:t>Science and system contextual data</a:t>
            </a:r>
          </a:p>
          <a:p>
            <a:pPr lvl="2"/>
            <a:r>
              <a:rPr lang="en-US" dirty="0" smtClean="0"/>
              <a:t>Changes </a:t>
            </a:r>
            <a:r>
              <a:rPr lang="en-US" dirty="0"/>
              <a:t>to instruments, sampling, </a:t>
            </a:r>
            <a:r>
              <a:rPr lang="en-US" dirty="0" smtClean="0"/>
              <a:t>calibrations</a:t>
            </a:r>
          </a:p>
          <a:p>
            <a:pPr lvl="2"/>
            <a:r>
              <a:rPr lang="en-US" dirty="0" smtClean="0"/>
              <a:t>Ground faults, leaks and other system faults</a:t>
            </a:r>
          </a:p>
          <a:p>
            <a:pPr lvl="1"/>
            <a:r>
              <a:rPr lang="en-US" dirty="0" smtClean="0"/>
              <a:t>Enables understanding of what is (or did) happen</a:t>
            </a:r>
          </a:p>
          <a:p>
            <a:pPr lvl="1"/>
            <a:r>
              <a:rPr lang="en-US" dirty="0" smtClean="0"/>
              <a:t>Provides insight into anomalies, troubleshooting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7266468" y="4994508"/>
            <a:ext cx="608054" cy="3995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Driver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289476" y="5736955"/>
            <a:ext cx="562037" cy="796857"/>
            <a:chOff x="3077054" y="5910010"/>
            <a:chExt cx="428434" cy="579698"/>
          </a:xfrm>
        </p:grpSpPr>
        <p:sp>
          <p:nvSpPr>
            <p:cNvPr id="6" name="Oval 5"/>
            <p:cNvSpPr/>
            <p:nvPr/>
          </p:nvSpPr>
          <p:spPr>
            <a:xfrm>
              <a:off x="3077054" y="5910010"/>
              <a:ext cx="428434" cy="409138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solidFill>
                  <a:schemeClr val="tx1"/>
                </a:solidFill>
              </a:endParaRPr>
            </a:p>
          </p:txBody>
        </p:sp>
        <p:cxnSp>
          <p:nvCxnSpPr>
            <p:cNvPr id="7" name="Straight Connector 6"/>
            <p:cNvCxnSpPr>
              <a:endCxn id="6" idx="1"/>
            </p:cNvCxnSpPr>
            <p:nvPr/>
          </p:nvCxnSpPr>
          <p:spPr>
            <a:xfrm flipH="1" flipV="1">
              <a:off x="3139797" y="5969927"/>
              <a:ext cx="151475" cy="138475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3091205" y="6320977"/>
              <a:ext cx="414283" cy="168731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 smtClean="0">
                  <a:solidFill>
                    <a:schemeClr val="tx1"/>
                  </a:solidFill>
                </a:rPr>
                <a:t>Device</a:t>
              </a:r>
              <a:endParaRPr lang="en-US" sz="1050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7524819" y="4222085"/>
            <a:ext cx="800798" cy="3995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Controller</a:t>
            </a:r>
          </a:p>
        </p:txBody>
      </p:sp>
      <p:sp>
        <p:nvSpPr>
          <p:cNvPr id="11" name="Can 10"/>
          <p:cNvSpPr/>
          <p:nvPr/>
        </p:nvSpPr>
        <p:spPr>
          <a:xfrm>
            <a:off x="6316965" y="3455866"/>
            <a:ext cx="675991" cy="536222"/>
          </a:xfrm>
          <a:prstGeom prst="can">
            <a:avLst>
              <a:gd name="adj" fmla="val 14145"/>
            </a:avLst>
          </a:prstGeom>
          <a:solidFill>
            <a:srgbClr val="FCD5B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4F6228"/>
                </a:solidFill>
              </a:rPr>
              <a:t>Archive</a:t>
            </a:r>
            <a:endParaRPr lang="en-US" sz="1200" dirty="0">
              <a:solidFill>
                <a:srgbClr val="4F6228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425684" y="3520355"/>
            <a:ext cx="999067" cy="3995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Distribution</a:t>
            </a:r>
          </a:p>
        </p:txBody>
      </p:sp>
      <p:cxnSp>
        <p:nvCxnSpPr>
          <p:cNvPr id="17" name="Straight Connector 16"/>
          <p:cNvCxnSpPr>
            <a:stCxn id="6" idx="0"/>
            <a:endCxn id="4" idx="2"/>
          </p:cNvCxnSpPr>
          <p:nvPr/>
        </p:nvCxnSpPr>
        <p:spPr>
          <a:xfrm flipV="1">
            <a:off x="7570495" y="5394021"/>
            <a:ext cx="0" cy="342934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4" idx="0"/>
            <a:endCxn id="9" idx="2"/>
          </p:cNvCxnSpPr>
          <p:nvPr/>
        </p:nvCxnSpPr>
        <p:spPr>
          <a:xfrm flipV="1">
            <a:off x="7570495" y="4621598"/>
            <a:ext cx="354723" cy="37291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999048" y="4994508"/>
            <a:ext cx="608054" cy="3995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Driver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8022056" y="5729629"/>
            <a:ext cx="562037" cy="796857"/>
            <a:chOff x="3077054" y="5910010"/>
            <a:chExt cx="428434" cy="579698"/>
          </a:xfrm>
        </p:grpSpPr>
        <p:sp>
          <p:nvSpPr>
            <p:cNvPr id="32" name="Oval 31"/>
            <p:cNvSpPr/>
            <p:nvPr/>
          </p:nvSpPr>
          <p:spPr>
            <a:xfrm>
              <a:off x="3077054" y="5910010"/>
              <a:ext cx="428434" cy="409138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solidFill>
                  <a:schemeClr val="tx1"/>
                </a:solidFill>
              </a:endParaRPr>
            </a:p>
          </p:txBody>
        </p:sp>
        <p:cxnSp>
          <p:nvCxnSpPr>
            <p:cNvPr id="33" name="Straight Connector 32"/>
            <p:cNvCxnSpPr>
              <a:endCxn id="32" idx="1"/>
            </p:cNvCxnSpPr>
            <p:nvPr/>
          </p:nvCxnSpPr>
          <p:spPr>
            <a:xfrm flipH="1" flipV="1">
              <a:off x="3139797" y="5969927"/>
              <a:ext cx="151475" cy="138475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33"/>
            <p:cNvSpPr/>
            <p:nvPr/>
          </p:nvSpPr>
          <p:spPr>
            <a:xfrm>
              <a:off x="3091205" y="6320977"/>
              <a:ext cx="414283" cy="168731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 smtClean="0">
                  <a:solidFill>
                    <a:schemeClr val="tx1"/>
                  </a:solidFill>
                </a:rPr>
                <a:t>Device</a:t>
              </a:r>
              <a:endParaRPr lang="en-US" sz="1050" dirty="0"/>
            </a:p>
          </p:txBody>
        </p:sp>
      </p:grpSp>
      <p:cxnSp>
        <p:nvCxnSpPr>
          <p:cNvPr id="37" name="Straight Connector 36"/>
          <p:cNvCxnSpPr>
            <a:stCxn id="30" idx="0"/>
            <a:endCxn id="9" idx="2"/>
          </p:cNvCxnSpPr>
          <p:nvPr/>
        </p:nvCxnSpPr>
        <p:spPr>
          <a:xfrm flipH="1" flipV="1">
            <a:off x="7925218" y="4621598"/>
            <a:ext cx="377857" cy="37291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2" idx="0"/>
            <a:endCxn id="30" idx="2"/>
          </p:cNvCxnSpPr>
          <p:nvPr/>
        </p:nvCxnSpPr>
        <p:spPr>
          <a:xfrm flipV="1">
            <a:off x="8303075" y="5394021"/>
            <a:ext cx="0" cy="335608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9" idx="0"/>
            <a:endCxn id="13" idx="2"/>
          </p:cNvCxnSpPr>
          <p:nvPr/>
        </p:nvCxnSpPr>
        <p:spPr>
          <a:xfrm flipV="1">
            <a:off x="7925218" y="3919868"/>
            <a:ext cx="0" cy="302217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13" idx="1"/>
            <a:endCxn id="11" idx="4"/>
          </p:cNvCxnSpPr>
          <p:nvPr/>
        </p:nvCxnSpPr>
        <p:spPr>
          <a:xfrm flipH="1">
            <a:off x="6992956" y="3720112"/>
            <a:ext cx="432728" cy="3865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13" idx="0"/>
          </p:cNvCxnSpPr>
          <p:nvPr/>
        </p:nvCxnSpPr>
        <p:spPr>
          <a:xfrm flipH="1" flipV="1">
            <a:off x="7473242" y="2610597"/>
            <a:ext cx="451976" cy="909758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3" idx="0"/>
          </p:cNvCxnSpPr>
          <p:nvPr/>
        </p:nvCxnSpPr>
        <p:spPr>
          <a:xfrm flipH="1" flipV="1">
            <a:off x="7925216" y="2561957"/>
            <a:ext cx="2" cy="958398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13" idx="0"/>
          </p:cNvCxnSpPr>
          <p:nvPr/>
        </p:nvCxnSpPr>
        <p:spPr>
          <a:xfrm flipV="1">
            <a:off x="7925218" y="2610597"/>
            <a:ext cx="499533" cy="909758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Rounded Rectangle 63"/>
          <p:cNvSpPr/>
          <p:nvPr/>
        </p:nvSpPr>
        <p:spPr>
          <a:xfrm>
            <a:off x="6118627" y="1933884"/>
            <a:ext cx="1189413" cy="496711"/>
          </a:xfrm>
          <a:prstGeom prst="roundRec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4F6228"/>
                </a:solidFill>
              </a:rPr>
              <a:t>Transformation</a:t>
            </a:r>
            <a:endParaRPr lang="en-US" sz="1200" dirty="0">
              <a:solidFill>
                <a:srgbClr val="4F6228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942667" y="1355909"/>
            <a:ext cx="710717" cy="496711"/>
          </a:xfrm>
          <a:prstGeom prst="roundRec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4F6228"/>
                </a:solidFill>
              </a:rPr>
              <a:t>Archive</a:t>
            </a:r>
            <a:endParaRPr lang="en-US" sz="1200" dirty="0">
              <a:solidFill>
                <a:srgbClr val="4F6228"/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8410119" y="1928240"/>
            <a:ext cx="632281" cy="496711"/>
          </a:xfrm>
          <a:prstGeom prst="roundRec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4F6228"/>
                </a:solidFill>
              </a:rPr>
              <a:t>Query</a:t>
            </a:r>
            <a:endParaRPr lang="en-US" sz="1200" dirty="0">
              <a:solidFill>
                <a:srgbClr val="4F6228"/>
              </a:solidFill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7687547" y="1355909"/>
            <a:ext cx="1077021" cy="496711"/>
          </a:xfrm>
          <a:prstGeom prst="roundRec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4F6228"/>
                </a:solidFill>
              </a:rPr>
              <a:t>Configuration</a:t>
            </a:r>
          </a:p>
          <a:p>
            <a:pPr algn="ctr"/>
            <a:r>
              <a:rPr lang="en-US" sz="1200" dirty="0" smtClean="0">
                <a:solidFill>
                  <a:srgbClr val="4F6228"/>
                </a:solidFill>
              </a:rPr>
              <a:t>&amp; Control</a:t>
            </a:r>
            <a:endParaRPr lang="en-US" sz="1200" dirty="0">
              <a:solidFill>
                <a:srgbClr val="4F6228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958127" y="1355909"/>
            <a:ext cx="717676" cy="39951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Clients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7350321" y="1928240"/>
            <a:ext cx="1019483" cy="496711"/>
          </a:xfrm>
          <a:prstGeom prst="roundRec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4F6228"/>
                </a:solidFill>
              </a:rPr>
              <a:t>Presentation</a:t>
            </a:r>
            <a:endParaRPr lang="en-US" sz="1200" dirty="0">
              <a:solidFill>
                <a:srgbClr val="4F6228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5958127" y="2834173"/>
            <a:ext cx="717676" cy="39951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Links</a:t>
            </a:r>
          </a:p>
        </p:txBody>
      </p:sp>
    </p:spTree>
    <p:extLst>
      <p:ext uri="{BB962C8B-B14F-4D97-AF65-F5344CB8AC3E}">
        <p14:creationId xmlns:p14="http://schemas.microsoft.com/office/powerpoint/2010/main" val="3273745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swFOCE</a:t>
            </a:r>
            <a:r>
              <a:rPr lang="en-US" dirty="0" smtClean="0"/>
              <a:t>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Added requirements</a:t>
            </a:r>
          </a:p>
          <a:p>
            <a:pPr lvl="1"/>
            <a:r>
              <a:rPr lang="en-US" dirty="0" smtClean="0"/>
              <a:t>Remote access</a:t>
            </a:r>
          </a:p>
          <a:p>
            <a:pPr lvl="2"/>
            <a:r>
              <a:rPr lang="en-US" dirty="0" smtClean="0"/>
              <a:t>Multi-user</a:t>
            </a:r>
          </a:p>
          <a:p>
            <a:pPr lvl="2"/>
            <a:r>
              <a:rPr lang="en-US" dirty="0" smtClean="0"/>
              <a:t>Separate administrative access</a:t>
            </a:r>
          </a:p>
          <a:p>
            <a:pPr lvl="1"/>
            <a:r>
              <a:rPr lang="en-US" dirty="0"/>
              <a:t>Metadata management</a:t>
            </a:r>
          </a:p>
          <a:p>
            <a:pPr lvl="1"/>
            <a:r>
              <a:rPr lang="en-US" dirty="0" smtClean="0"/>
              <a:t>Compatibility w/ </a:t>
            </a:r>
            <a:r>
              <a:rPr lang="en-US" dirty="0" err="1" smtClean="0"/>
              <a:t>dpFOCE</a:t>
            </a:r>
            <a:r>
              <a:rPr lang="en-US" dirty="0" smtClean="0"/>
              <a:t> data</a:t>
            </a:r>
          </a:p>
          <a:p>
            <a:pPr lvl="1"/>
            <a:r>
              <a:rPr lang="en-US" dirty="0" smtClean="0"/>
              <a:t>Ground fault monitoring</a:t>
            </a:r>
          </a:p>
          <a:p>
            <a:pPr lvl="1"/>
            <a:r>
              <a:rPr lang="en-US" dirty="0" smtClean="0"/>
              <a:t>Still/video image data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52476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Rounded Rectangle 193"/>
          <p:cNvSpPr/>
          <p:nvPr/>
        </p:nvSpPr>
        <p:spPr>
          <a:xfrm>
            <a:off x="4804406" y="3108783"/>
            <a:ext cx="1178127" cy="644144"/>
          </a:xfrm>
          <a:prstGeom prst="roundRect">
            <a:avLst>
              <a:gd name="adj" fmla="val 4799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Access</a:t>
            </a:r>
          </a:p>
          <a:p>
            <a:pPr algn="ct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Server</a:t>
            </a: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8" name="Rounded Rectangle 167"/>
          <p:cNvSpPr/>
          <p:nvPr/>
        </p:nvSpPr>
        <p:spPr>
          <a:xfrm>
            <a:off x="257949" y="1542287"/>
            <a:ext cx="2738551" cy="3390209"/>
          </a:xfrm>
          <a:prstGeom prst="roundRect">
            <a:avLst>
              <a:gd name="adj" fmla="val 4799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7" name="Rounded Rectangle 166"/>
          <p:cNvSpPr/>
          <p:nvPr/>
        </p:nvSpPr>
        <p:spPr>
          <a:xfrm>
            <a:off x="393718" y="1633337"/>
            <a:ext cx="2738551" cy="3390209"/>
          </a:xfrm>
          <a:prstGeom prst="roundRect">
            <a:avLst>
              <a:gd name="adj" fmla="val 4799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7" name="Rounded Rectangle 86"/>
          <p:cNvSpPr/>
          <p:nvPr/>
        </p:nvSpPr>
        <p:spPr>
          <a:xfrm>
            <a:off x="4696400" y="4905209"/>
            <a:ext cx="1467557" cy="1816718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OSDT Server</a:t>
            </a: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52721" y="1768803"/>
            <a:ext cx="2738551" cy="3390209"/>
          </a:xfrm>
          <a:prstGeom prst="roundRect">
            <a:avLst>
              <a:gd name="adj" fmla="val 4799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37674" y="3070426"/>
            <a:ext cx="2160865" cy="1816918"/>
          </a:xfrm>
          <a:prstGeom prst="roundRect">
            <a:avLst>
              <a:gd name="adj" fmla="val 4436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Controller Software</a:t>
            </a: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058828" y="4797639"/>
            <a:ext cx="0" cy="620850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15" idx="3"/>
            <a:endCxn id="87" idx="1"/>
          </p:cNvCxnSpPr>
          <p:nvPr/>
        </p:nvCxnSpPr>
        <p:spPr>
          <a:xfrm>
            <a:off x="2748386" y="4480347"/>
            <a:ext cx="1948014" cy="1333221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1283009" y="4792162"/>
            <a:ext cx="0" cy="62632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2866004" y="68768"/>
            <a:ext cx="1855259" cy="956115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swFOCE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Data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8264527" y="3086967"/>
            <a:ext cx="644654" cy="687775"/>
            <a:chOff x="7180536" y="711795"/>
            <a:chExt cx="1503467" cy="1604036"/>
          </a:xfrm>
        </p:grpSpPr>
        <p:sp>
          <p:nvSpPr>
            <p:cNvPr id="13" name="Oval 12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workstation-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5" name="Rounded Rectangle 14"/>
          <p:cNvSpPr/>
          <p:nvPr/>
        </p:nvSpPr>
        <p:spPr>
          <a:xfrm>
            <a:off x="2041508" y="4236523"/>
            <a:ext cx="706878" cy="487647"/>
          </a:xfrm>
          <a:prstGeom prst="roundRect">
            <a:avLst>
              <a:gd name="adj" fmla="val 9581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OSDT?</a:t>
            </a: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39331" y="4153405"/>
            <a:ext cx="883080" cy="4655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Data ACQ</a:t>
            </a:r>
          </a:p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Services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76061" y="3377637"/>
            <a:ext cx="829682" cy="4655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Control Service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78813" y="4198560"/>
            <a:ext cx="883080" cy="4655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Data ACQ</a:t>
            </a:r>
          </a:p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Services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09215" y="4239033"/>
            <a:ext cx="883080" cy="4655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Data ACQ</a:t>
            </a:r>
          </a:p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Services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91958" y="2177483"/>
            <a:ext cx="800338" cy="514230"/>
          </a:xfrm>
          <a:prstGeom prst="roundRect">
            <a:avLst>
              <a:gd name="adj" fmla="val 9581"/>
            </a:avLst>
          </a:prstGeom>
          <a:solidFill>
            <a:srgbClr val="FAC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Instrument Data</a:t>
            </a:r>
          </a:p>
          <a:p>
            <a:pPr algn="ct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Archive</a:t>
            </a: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959720" y="2247231"/>
            <a:ext cx="853359" cy="514230"/>
          </a:xfrm>
          <a:prstGeom prst="roundRect">
            <a:avLst>
              <a:gd name="adj" fmla="val 9581"/>
            </a:avLst>
          </a:prstGeom>
          <a:solidFill>
            <a:srgbClr val="FAC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Instrument Data</a:t>
            </a:r>
          </a:p>
          <a:p>
            <a:pPr algn="ct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Archive</a:t>
            </a: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043062" y="2323700"/>
            <a:ext cx="898628" cy="514230"/>
          </a:xfrm>
          <a:prstGeom prst="roundRect">
            <a:avLst>
              <a:gd name="adj" fmla="val 9581"/>
            </a:avLst>
          </a:prstGeom>
          <a:solidFill>
            <a:srgbClr val="FAC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Local Data</a:t>
            </a:r>
          </a:p>
          <a:p>
            <a:pPr algn="ct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Archive</a:t>
            </a: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7" name="Straight Connector 26"/>
          <p:cNvCxnSpPr>
            <a:stCxn id="20" idx="2"/>
          </p:cNvCxnSpPr>
          <p:nvPr/>
        </p:nvCxnSpPr>
        <p:spPr>
          <a:xfrm>
            <a:off x="1490902" y="3843166"/>
            <a:ext cx="414841" cy="3171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22" idx="3"/>
            <a:endCxn id="15" idx="1"/>
          </p:cNvCxnSpPr>
          <p:nvPr/>
        </p:nvCxnSpPr>
        <p:spPr>
          <a:xfrm>
            <a:off x="1692295" y="4471798"/>
            <a:ext cx="349213" cy="854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4820914" y="6025380"/>
            <a:ext cx="1218529" cy="575956"/>
          </a:xfrm>
          <a:prstGeom prst="roundRect">
            <a:avLst>
              <a:gd name="adj" fmla="val 9581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Open Source</a:t>
            </a:r>
          </a:p>
          <a:p>
            <a:pPr algn="ctr"/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</a:rPr>
              <a:t>DataTurbine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959720" y="2837930"/>
            <a:ext cx="0" cy="135692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Pentagon 44"/>
          <p:cNvSpPr/>
          <p:nvPr/>
        </p:nvSpPr>
        <p:spPr>
          <a:xfrm>
            <a:off x="637674" y="6324938"/>
            <a:ext cx="438387" cy="157151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</a:rPr>
              <a:t>Flow</a:t>
            </a:r>
            <a:endParaRPr lang="en-US" sz="800" dirty="0">
              <a:solidFill>
                <a:schemeClr val="tx1"/>
              </a:solidFill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1598863" y="5904220"/>
            <a:ext cx="442645" cy="577869"/>
            <a:chOff x="7271690" y="5160717"/>
            <a:chExt cx="505545" cy="659984"/>
          </a:xfrm>
        </p:grpSpPr>
        <p:sp>
          <p:nvSpPr>
            <p:cNvPr id="48" name="Oval 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solidFill>
                  <a:schemeClr val="tx1"/>
                </a:solidFill>
              </a:endParaRPr>
            </a:p>
          </p:txBody>
        </p:sp>
        <p:cxnSp>
          <p:nvCxnSpPr>
            <p:cNvPr id="49" name="Straight Connector 48"/>
            <p:cNvCxnSpPr>
              <a:endCxn id="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>
                  <a:solidFill>
                    <a:schemeClr val="tx1"/>
                  </a:solidFill>
                </a:rPr>
                <a:t>CTD</a:t>
              </a:r>
              <a:endParaRPr lang="en-US" sz="800" dirty="0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2091593" y="5904220"/>
            <a:ext cx="442645" cy="577869"/>
            <a:chOff x="7271690" y="5160717"/>
            <a:chExt cx="505545" cy="659984"/>
          </a:xfrm>
        </p:grpSpPr>
        <p:sp>
          <p:nvSpPr>
            <p:cNvPr id="52" name="Oval 5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solidFill>
                  <a:schemeClr val="tx1"/>
                </a:solidFill>
              </a:endParaRPr>
            </a:p>
          </p:txBody>
        </p:sp>
        <p:cxnSp>
          <p:nvCxnSpPr>
            <p:cNvPr id="53" name="Straight Connector 52"/>
            <p:cNvCxnSpPr>
              <a:endCxn id="5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5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>
                  <a:solidFill>
                    <a:schemeClr val="tx1"/>
                  </a:solidFill>
                </a:rPr>
                <a:t>pH</a:t>
              </a:r>
              <a:endParaRPr lang="en-US" sz="800" dirty="0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2584323" y="5904220"/>
            <a:ext cx="442645" cy="577869"/>
            <a:chOff x="7271690" y="5160717"/>
            <a:chExt cx="505545" cy="659984"/>
          </a:xfrm>
        </p:grpSpPr>
        <p:sp>
          <p:nvSpPr>
            <p:cNvPr id="56" name="Oval 5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solidFill>
                  <a:schemeClr val="tx1"/>
                </a:solidFill>
              </a:endParaRPr>
            </a:p>
          </p:txBody>
        </p:sp>
        <p:cxnSp>
          <p:nvCxnSpPr>
            <p:cNvPr id="57" name="Straight Connector 56"/>
            <p:cNvCxnSpPr>
              <a:endCxn id="5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ectangle 5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>
                  <a:solidFill>
                    <a:schemeClr val="tx1"/>
                  </a:solidFill>
                </a:rPr>
                <a:t>DO</a:t>
              </a:r>
              <a:endParaRPr lang="en-US" sz="800" dirty="0"/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637674" y="5910011"/>
            <a:ext cx="389025" cy="403348"/>
            <a:chOff x="850878" y="5411812"/>
            <a:chExt cx="879789" cy="879789"/>
          </a:xfrm>
        </p:grpSpPr>
        <p:sp>
          <p:nvSpPr>
            <p:cNvPr id="60" name="Oval 59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1" name="Picture 60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62" name="Group 61"/>
          <p:cNvGrpSpPr/>
          <p:nvPr/>
        </p:nvGrpSpPr>
        <p:grpSpPr>
          <a:xfrm>
            <a:off x="1124426" y="5916167"/>
            <a:ext cx="414283" cy="397191"/>
            <a:chOff x="850878" y="4417866"/>
            <a:chExt cx="879789" cy="879789"/>
          </a:xfrm>
        </p:grpSpPr>
        <p:sp>
          <p:nvSpPr>
            <p:cNvPr id="63" name="Oval 62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4" name="Picture 63" descr="redPump-xpar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286" y="4561942"/>
              <a:ext cx="636764" cy="636764"/>
            </a:xfrm>
            <a:prstGeom prst="rect">
              <a:avLst/>
            </a:prstGeom>
          </p:spPr>
        </p:pic>
      </p:grpSp>
      <p:cxnSp>
        <p:nvCxnSpPr>
          <p:cNvPr id="66" name="Straight Connector 65"/>
          <p:cNvCxnSpPr>
            <a:stCxn id="20" idx="2"/>
          </p:cNvCxnSpPr>
          <p:nvPr/>
        </p:nvCxnSpPr>
        <p:spPr>
          <a:xfrm flipH="1">
            <a:off x="1212388" y="3843166"/>
            <a:ext cx="278514" cy="27087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68"/>
          <p:cNvSpPr/>
          <p:nvPr/>
        </p:nvSpPr>
        <p:spPr>
          <a:xfrm>
            <a:off x="4878540" y="5279395"/>
            <a:ext cx="1103277" cy="576472"/>
          </a:xfrm>
          <a:prstGeom prst="roundRect">
            <a:avLst>
              <a:gd name="adj" fmla="val 9581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OSDT Data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Archive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5" name="Picture 84" descr="foce-gui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130" y="3752928"/>
            <a:ext cx="1194500" cy="727420"/>
          </a:xfrm>
          <a:prstGeom prst="rect">
            <a:avLst/>
          </a:prstGeom>
        </p:spPr>
      </p:pic>
      <p:pic>
        <p:nvPicPr>
          <p:cNvPr id="86" name="Picture 85" descr="foce-closedLoopTest-11nov11-phIntExtMonth-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159" y="4744015"/>
            <a:ext cx="1232049" cy="835036"/>
          </a:xfrm>
          <a:prstGeom prst="rect">
            <a:avLst/>
          </a:prstGeom>
        </p:spPr>
      </p:pic>
      <p:sp>
        <p:nvSpPr>
          <p:cNvPr id="88" name="Rounded Rectangle 87"/>
          <p:cNvSpPr/>
          <p:nvPr/>
        </p:nvSpPr>
        <p:spPr>
          <a:xfrm>
            <a:off x="4804406" y="1287010"/>
            <a:ext cx="1177412" cy="1698892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SSDS Server</a:t>
            </a: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9" name="Rounded Rectangle 88"/>
          <p:cNvSpPr/>
          <p:nvPr/>
        </p:nvSpPr>
        <p:spPr>
          <a:xfrm>
            <a:off x="4995892" y="2369022"/>
            <a:ext cx="753320" cy="468813"/>
          </a:xfrm>
          <a:prstGeom prst="roundRect">
            <a:avLst>
              <a:gd name="adj" fmla="val 9581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SSDS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0" name="Rounded Rectangle 89"/>
          <p:cNvSpPr/>
          <p:nvPr/>
        </p:nvSpPr>
        <p:spPr>
          <a:xfrm>
            <a:off x="4884307" y="1610771"/>
            <a:ext cx="976490" cy="673628"/>
          </a:xfrm>
          <a:prstGeom prst="roundRect">
            <a:avLst>
              <a:gd name="adj" fmla="val 9581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SSDS Data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Archive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" name="Picture 10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9583" y="2150625"/>
            <a:ext cx="1145885" cy="862822"/>
          </a:xfrm>
          <a:prstGeom prst="rect">
            <a:avLst/>
          </a:prstGeom>
        </p:spPr>
      </p:pic>
      <p:pic>
        <p:nvPicPr>
          <p:cNvPr id="104" name="Picture 103" descr="chrome-xpar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946" y="2136456"/>
            <a:ext cx="283173" cy="281862"/>
          </a:xfrm>
          <a:prstGeom prst="rect">
            <a:avLst/>
          </a:prstGeom>
        </p:spPr>
      </p:pic>
      <p:cxnSp>
        <p:nvCxnSpPr>
          <p:cNvPr id="115" name="Straight Connector 114"/>
          <p:cNvCxnSpPr/>
          <p:nvPr/>
        </p:nvCxnSpPr>
        <p:spPr>
          <a:xfrm flipV="1">
            <a:off x="5749212" y="2568972"/>
            <a:ext cx="1859508" cy="22972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 flipV="1">
            <a:off x="6269665" y="5279395"/>
            <a:ext cx="1509918" cy="1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Rectangle 125"/>
          <p:cNvSpPr/>
          <p:nvPr/>
        </p:nvSpPr>
        <p:spPr>
          <a:xfrm>
            <a:off x="552721" y="5442107"/>
            <a:ext cx="543875" cy="3995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Data</a:t>
            </a:r>
          </a:p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ACQ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3026968" y="5447048"/>
            <a:ext cx="543875" cy="3995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Data</a:t>
            </a:r>
          </a:p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ACQ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1096596" y="5457957"/>
            <a:ext cx="674418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dirty="0" smtClean="0">
                <a:latin typeface="Wingdings"/>
                <a:ea typeface="Wingdings"/>
                <a:cs typeface="Wingdings"/>
              </a:rPr>
              <a:t></a:t>
            </a:r>
            <a:endParaRPr lang="en-US" dirty="0"/>
          </a:p>
        </p:txBody>
      </p:sp>
      <p:sp>
        <p:nvSpPr>
          <p:cNvPr id="169" name="Rounded Rectangle 168"/>
          <p:cNvSpPr/>
          <p:nvPr/>
        </p:nvSpPr>
        <p:spPr>
          <a:xfrm>
            <a:off x="893560" y="627859"/>
            <a:ext cx="1098226" cy="53527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Seafloor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0" name="Rounded Rectangle 169"/>
          <p:cNvSpPr/>
          <p:nvPr/>
        </p:nvSpPr>
        <p:spPr>
          <a:xfrm>
            <a:off x="4884307" y="627859"/>
            <a:ext cx="1098226" cy="53527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Hopkins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1" name="Rounded Rectangle 170"/>
          <p:cNvSpPr/>
          <p:nvPr/>
        </p:nvSpPr>
        <p:spPr>
          <a:xfrm>
            <a:off x="7608720" y="627859"/>
            <a:ext cx="1098226" cy="53527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Remote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5693475" y="4153434"/>
            <a:ext cx="14157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accent6">
                    <a:lumMod val="50000"/>
                  </a:schemeClr>
                </a:solidFill>
              </a:rPr>
              <a:t>FOCE GUI</a:t>
            </a:r>
          </a:p>
          <a:p>
            <a:r>
              <a:rPr lang="en-US" sz="1400" dirty="0" smtClean="0"/>
              <a:t>Control, monitor</a:t>
            </a:r>
            <a:endParaRPr lang="en-US" sz="1400" dirty="0"/>
          </a:p>
        </p:txBody>
      </p:sp>
      <p:sp>
        <p:nvSpPr>
          <p:cNvPr id="188" name="TextBox 187"/>
          <p:cNvSpPr txBox="1"/>
          <p:nvPr/>
        </p:nvSpPr>
        <p:spPr>
          <a:xfrm>
            <a:off x="6739468" y="5573417"/>
            <a:ext cx="23311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984807"/>
                </a:solidFill>
              </a:rPr>
              <a:t>Real-time Data Viewer (RDV) </a:t>
            </a:r>
            <a:r>
              <a:rPr lang="en-US" sz="1400" dirty="0" smtClean="0"/>
              <a:t>OSDT client</a:t>
            </a:r>
          </a:p>
          <a:p>
            <a:r>
              <a:rPr lang="en-US" sz="1400" dirty="0" smtClean="0"/>
              <a:t>Live, post-experiment</a:t>
            </a:r>
          </a:p>
          <a:p>
            <a:r>
              <a:rPr lang="en-US" sz="1400" dirty="0" smtClean="0"/>
              <a:t>data playback</a:t>
            </a:r>
          </a:p>
        </p:txBody>
      </p:sp>
      <p:sp>
        <p:nvSpPr>
          <p:cNvPr id="189" name="TextBox 188"/>
          <p:cNvSpPr txBox="1"/>
          <p:nvPr/>
        </p:nvSpPr>
        <p:spPr>
          <a:xfrm>
            <a:off x="5982533" y="1095584"/>
            <a:ext cx="23830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984807"/>
                </a:solidFill>
              </a:rPr>
              <a:t>Shore Side Data System (SSDS)</a:t>
            </a:r>
          </a:p>
          <a:p>
            <a:r>
              <a:rPr lang="en-US" sz="1400" dirty="0" smtClean="0"/>
              <a:t>Primary data archive</a:t>
            </a:r>
          </a:p>
          <a:p>
            <a:r>
              <a:rPr lang="en-US" sz="1400" dirty="0" smtClean="0"/>
              <a:t>MBARI internal standard</a:t>
            </a:r>
          </a:p>
        </p:txBody>
      </p:sp>
      <p:cxnSp>
        <p:nvCxnSpPr>
          <p:cNvPr id="216" name="Straight Connector 215"/>
          <p:cNvCxnSpPr>
            <a:endCxn id="85" idx="1"/>
          </p:cNvCxnSpPr>
          <p:nvPr/>
        </p:nvCxnSpPr>
        <p:spPr>
          <a:xfrm>
            <a:off x="2866004" y="4089597"/>
            <a:ext cx="4305126" cy="2704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4" name="Rectangle 223"/>
          <p:cNvSpPr/>
          <p:nvPr/>
        </p:nvSpPr>
        <p:spPr>
          <a:xfrm>
            <a:off x="2041508" y="3523043"/>
            <a:ext cx="706878" cy="4655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Access</a:t>
            </a:r>
          </a:p>
          <a:p>
            <a:pPr algn="ctr"/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Service</a:t>
            </a:r>
          </a:p>
        </p:txBody>
      </p:sp>
      <p:cxnSp>
        <p:nvCxnSpPr>
          <p:cNvPr id="266" name="Straight Connector 265"/>
          <p:cNvCxnSpPr>
            <a:stCxn id="16" idx="3"/>
            <a:endCxn id="88" idx="1"/>
          </p:cNvCxnSpPr>
          <p:nvPr/>
        </p:nvCxnSpPr>
        <p:spPr>
          <a:xfrm flipV="1">
            <a:off x="2798539" y="2136456"/>
            <a:ext cx="2005867" cy="184242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Connector 271"/>
          <p:cNvCxnSpPr>
            <a:stCxn id="194" idx="3"/>
            <a:endCxn id="13" idx="2"/>
          </p:cNvCxnSpPr>
          <p:nvPr/>
        </p:nvCxnSpPr>
        <p:spPr>
          <a:xfrm>
            <a:off x="5982533" y="3430855"/>
            <a:ext cx="2281994" cy="0"/>
          </a:xfrm>
          <a:prstGeom prst="line">
            <a:avLst/>
          </a:prstGeom>
          <a:ln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1" name="Rounded Rectangle 300"/>
          <p:cNvSpPr/>
          <p:nvPr/>
        </p:nvSpPr>
        <p:spPr>
          <a:xfrm>
            <a:off x="6401361" y="2199532"/>
            <a:ext cx="620328" cy="312284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HTTPS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02" name="Rounded Rectangle 301"/>
          <p:cNvSpPr/>
          <p:nvPr/>
        </p:nvSpPr>
        <p:spPr>
          <a:xfrm>
            <a:off x="3420682" y="1473302"/>
            <a:ext cx="936136" cy="591002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TCP, UDP</a:t>
            </a:r>
          </a:p>
          <a:p>
            <a:pPr algn="ct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HTTPS</a:t>
            </a:r>
          </a:p>
          <a:p>
            <a:pPr algn="ct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Java RMI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13" name="Rectangle 312"/>
          <p:cNvSpPr/>
          <p:nvPr/>
        </p:nvSpPr>
        <p:spPr>
          <a:xfrm>
            <a:off x="1124426" y="6319148"/>
            <a:ext cx="414283" cy="1687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</a:rPr>
              <a:t>ESW</a:t>
            </a:r>
            <a:endParaRPr lang="en-US" sz="800" dirty="0"/>
          </a:p>
        </p:txBody>
      </p:sp>
      <p:grpSp>
        <p:nvGrpSpPr>
          <p:cNvPr id="315" name="Group 314"/>
          <p:cNvGrpSpPr/>
          <p:nvPr/>
        </p:nvGrpSpPr>
        <p:grpSpPr>
          <a:xfrm>
            <a:off x="3077054" y="5910010"/>
            <a:ext cx="428434" cy="579698"/>
            <a:chOff x="3077054" y="5910010"/>
            <a:chExt cx="428434" cy="579698"/>
          </a:xfrm>
        </p:grpSpPr>
        <p:sp>
          <p:nvSpPr>
            <p:cNvPr id="44" name="Oval 43"/>
            <p:cNvSpPr/>
            <p:nvPr/>
          </p:nvSpPr>
          <p:spPr>
            <a:xfrm>
              <a:off x="3077054" y="5910010"/>
              <a:ext cx="428434" cy="409138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solidFill>
                  <a:schemeClr val="tx1"/>
                </a:solidFill>
              </a:endParaRPr>
            </a:p>
          </p:txBody>
        </p:sp>
        <p:cxnSp>
          <p:nvCxnSpPr>
            <p:cNvPr id="46" name="Straight Connector 45"/>
            <p:cNvCxnSpPr>
              <a:endCxn id="44" idx="1"/>
            </p:cNvCxnSpPr>
            <p:nvPr/>
          </p:nvCxnSpPr>
          <p:spPr>
            <a:xfrm flipH="1" flipV="1">
              <a:off x="3139797" y="5969927"/>
              <a:ext cx="151475" cy="138475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4" name="Rectangle 313"/>
            <p:cNvSpPr/>
            <p:nvPr/>
          </p:nvSpPr>
          <p:spPr>
            <a:xfrm>
              <a:off x="3091205" y="6320977"/>
              <a:ext cx="414283" cy="168731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>
                  <a:solidFill>
                    <a:schemeClr val="tx1"/>
                  </a:solidFill>
                </a:rPr>
                <a:t>Flow</a:t>
              </a:r>
              <a:endParaRPr lang="en-US" sz="800" dirty="0"/>
            </a:p>
          </p:txBody>
        </p:sp>
      </p:grpSp>
      <p:sp>
        <p:nvSpPr>
          <p:cNvPr id="319" name="Rounded Rectangle 318"/>
          <p:cNvSpPr/>
          <p:nvPr/>
        </p:nvSpPr>
        <p:spPr>
          <a:xfrm>
            <a:off x="7232060" y="1916218"/>
            <a:ext cx="753320" cy="468813"/>
          </a:xfrm>
          <a:prstGeom prst="roundRect">
            <a:avLst>
              <a:gd name="adj" fmla="val 9581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User 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Tools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0" name="Rectangle 319"/>
          <p:cNvSpPr/>
          <p:nvPr/>
        </p:nvSpPr>
        <p:spPr>
          <a:xfrm>
            <a:off x="6647227" y="5002397"/>
            <a:ext cx="7489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TCP, UDP</a:t>
            </a:r>
          </a:p>
        </p:txBody>
      </p:sp>
    </p:spTree>
    <p:extLst>
      <p:ext uri="{BB962C8B-B14F-4D97-AF65-F5344CB8AC3E}">
        <p14:creationId xmlns:p14="http://schemas.microsoft.com/office/powerpoint/2010/main" val="3049412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Help users to understand and simplify key choices</a:t>
            </a:r>
          </a:p>
          <a:p>
            <a:r>
              <a:rPr lang="en-US" dirty="0" smtClean="0"/>
              <a:t>What UI </a:t>
            </a:r>
            <a:r>
              <a:rPr lang="en-US" b="1" i="1" dirty="0" smtClean="0"/>
              <a:t>choices</a:t>
            </a:r>
            <a:r>
              <a:rPr lang="en-US" dirty="0" smtClean="0"/>
              <a:t> will the user make related to UI</a:t>
            </a:r>
          </a:p>
          <a:p>
            <a:pPr lvl="1"/>
            <a:r>
              <a:rPr lang="en-US" dirty="0" smtClean="0"/>
              <a:t>Network, interfaces, security </a:t>
            </a:r>
          </a:p>
          <a:p>
            <a:r>
              <a:rPr lang="en-US" dirty="0" smtClean="0"/>
              <a:t>How do those choices affect concerns (performance, flexibility, ease, cost)</a:t>
            </a:r>
          </a:p>
          <a:p>
            <a:r>
              <a:rPr lang="en-US" dirty="0" smtClean="0"/>
              <a:t>What are pros/cons of various choices</a:t>
            </a:r>
          </a:p>
          <a:p>
            <a:pPr lvl="1"/>
            <a:r>
              <a:rPr lang="en-US" dirty="0" smtClean="0"/>
              <a:t>Cost, power, bandwidth, software skill, processing capability, software/system dependencies</a:t>
            </a:r>
          </a:p>
          <a:p>
            <a:r>
              <a:rPr lang="en-US" dirty="0" smtClean="0"/>
              <a:t>Modularity</a:t>
            </a:r>
          </a:p>
          <a:p>
            <a:pPr lvl="1"/>
            <a:r>
              <a:rPr lang="en-US" dirty="0"/>
              <a:t>Interfaces that support flexibility in UI choices</a:t>
            </a:r>
          </a:p>
          <a:p>
            <a:pPr lvl="1"/>
            <a:r>
              <a:rPr lang="en-US" dirty="0" smtClean="0"/>
              <a:t>Expansion path: what’s needed up front to start simply and build capability</a:t>
            </a:r>
          </a:p>
          <a:p>
            <a:r>
              <a:rPr lang="en-US" dirty="0" smtClean="0"/>
              <a:t>Sketch out a couple of concepts at either end of the spectrum</a:t>
            </a:r>
          </a:p>
          <a:p>
            <a:r>
              <a:rPr lang="en-US" dirty="0" smtClean="0"/>
              <a:t>Specific choice/detail more important for SWFOCE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30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 System Requirements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5247" y="1673008"/>
            <a:ext cx="865670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Network Connectivity (Ethernet, Serial, Wireless)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Health and Status (heartbeat on connection)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Control Application Programming Interfaces (APIs) – System and Instruments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Data Collection APIs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Security: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User Authentication/Authorization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Enforce Maintenance or Lockout of System (unless mechanical)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Node/Instrument List (registry)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Metadata access / management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Data </a:t>
            </a:r>
            <a:r>
              <a:rPr lang="en-US" sz="2000" dirty="0"/>
              <a:t>Format and </a:t>
            </a:r>
            <a:r>
              <a:rPr lang="en-US" sz="2000" dirty="0" smtClean="0"/>
              <a:t>Parsing (or pick data format)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System </a:t>
            </a:r>
            <a:r>
              <a:rPr lang="en-US" sz="2000" dirty="0"/>
              <a:t>Change </a:t>
            </a:r>
            <a:r>
              <a:rPr lang="en-US" sz="2000" dirty="0" smtClean="0"/>
              <a:t>Notification (push notification for low bandwidth)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Scaling </a:t>
            </a:r>
            <a:r>
              <a:rPr lang="en-US" sz="2000" dirty="0"/>
              <a:t>and </a:t>
            </a:r>
            <a:r>
              <a:rPr lang="en-US" sz="2000" dirty="0" smtClean="0"/>
              <a:t>Extensibility (all the above for additional instruments)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Data repository for historical data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986426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7540806"/>
              </p:ext>
            </p:extLst>
          </p:nvPr>
        </p:nvGraphicFramePr>
        <p:xfrm>
          <a:off x="304800" y="944008"/>
          <a:ext cx="8512674" cy="5096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53608"/>
                <a:gridCol w="1862878"/>
                <a:gridCol w="1796188"/>
              </a:tblGrid>
              <a:tr h="64522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REQUIREMENTS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xFOCE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SWFOCE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301694">
                <a:tc>
                  <a:txBody>
                    <a:bodyPr/>
                    <a:lstStyle/>
                    <a:p>
                      <a:r>
                        <a:rPr lang="en-US" dirty="0" smtClean="0"/>
                        <a:t>1. </a:t>
                      </a:r>
                      <a:r>
                        <a:rPr lang="en-US" sz="1800" dirty="0" smtClean="0"/>
                        <a:t>Network</a:t>
                      </a:r>
                      <a:r>
                        <a:rPr lang="en-US" sz="1800" baseline="0" dirty="0" smtClean="0"/>
                        <a:t> Connectivity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solidFill>
                            <a:srgbClr val="008000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1600" dirty="0" smtClean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solidFill>
                            <a:srgbClr val="008000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1600" dirty="0" smtClean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425621">
                <a:tc>
                  <a:txBody>
                    <a:bodyPr/>
                    <a:lstStyle/>
                    <a:p>
                      <a:pPr marL="342900" indent="-342900"/>
                      <a:r>
                        <a:rPr lang="en-US" sz="1800" dirty="0" smtClean="0"/>
                        <a:t>2. Health and Status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8000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1600" dirty="0" smtClean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8000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1600" dirty="0" smtClean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</a:tr>
              <a:tr h="425621">
                <a:tc>
                  <a:txBody>
                    <a:bodyPr/>
                    <a:lstStyle/>
                    <a:p>
                      <a:pPr marL="342900" indent="-342900"/>
                      <a:r>
                        <a:rPr lang="en-US" sz="1800" dirty="0" smtClean="0"/>
                        <a:t>3. Control APIs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for both System &amp;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Instruments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solidFill>
                            <a:srgbClr val="008000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1600" dirty="0" smtClean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solidFill>
                            <a:srgbClr val="008000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1600" dirty="0" smtClean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</a:tr>
              <a:tr h="40142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</a:t>
                      </a:r>
                      <a:r>
                        <a:rPr lang="en-US" sz="1800" baseline="0" dirty="0" smtClean="0"/>
                        <a:t> Data Collection APIs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kumimoji="0" lang="en-US" sz="1600" kern="1200" dirty="0" smtClean="0">
                        <a:solidFill>
                          <a:srgbClr val="0000FF"/>
                        </a:solidFill>
                        <a:latin typeface="Wingdings"/>
                        <a:ea typeface="Wingdings"/>
                        <a:cs typeface="Wingdings"/>
                        <a:sym typeface="Wingding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8000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1600" dirty="0" smtClean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</a:tr>
              <a:tr h="39078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5. Security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kumimoji="0" lang="en-US" sz="1600" kern="1200" dirty="0" smtClean="0">
                        <a:solidFill>
                          <a:srgbClr val="0000FF"/>
                        </a:solidFill>
                        <a:latin typeface="Wingdings"/>
                        <a:ea typeface="Wingdings"/>
                        <a:cs typeface="Wingdings"/>
                        <a:sym typeface="Wingding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1600" dirty="0" smtClean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</a:tr>
              <a:tr h="40706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6. Node/Instrument List (Registry)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kumimoji="0" lang="en-US" sz="1600" kern="1200" dirty="0" smtClean="0">
                        <a:solidFill>
                          <a:srgbClr val="0000FF"/>
                        </a:solidFill>
                        <a:latin typeface="Wingdings"/>
                        <a:ea typeface="Wingdings"/>
                        <a:cs typeface="Wingdings"/>
                        <a:sym typeface="Wingding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solidFill>
                            <a:srgbClr val="008000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1600" dirty="0" smtClean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</a:tr>
              <a:tr h="42334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7. Metadata Access Management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solidFill>
                            <a:srgbClr val="0000FF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1600" dirty="0" smtClean="0">
                        <a:solidFill>
                          <a:schemeClr val="tx1"/>
                        </a:solidFill>
                        <a:latin typeface="Zapf Dingbats"/>
                        <a:ea typeface="Zapf Dingbats"/>
                        <a:cs typeface="Zapf Dingbats"/>
                        <a:sym typeface="Wingding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solidFill>
                            <a:srgbClr val="008000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1600" dirty="0" smtClean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</a:tr>
              <a:tr h="40041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8. </a:t>
                      </a:r>
                      <a:r>
                        <a:rPr lang="en-US" sz="1800" u="none" dirty="0" smtClean="0"/>
                        <a:t>Data format and parsing</a:t>
                      </a:r>
                      <a:endParaRPr lang="en-US" sz="18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solidFill>
                            <a:srgbClr val="0000FF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16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solidFill>
                            <a:srgbClr val="008000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1600" dirty="0" smtClean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</a:tr>
              <a:tr h="426137">
                <a:tc>
                  <a:txBody>
                    <a:bodyPr/>
                    <a:lstStyle/>
                    <a:p>
                      <a:r>
                        <a:rPr lang="en-US" sz="1800" u="none" dirty="0" smtClean="0"/>
                        <a:t>9. System Change Notification</a:t>
                      </a:r>
                      <a:endParaRPr lang="en-US" sz="18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16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8000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1600" dirty="0" smtClean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</a:tr>
              <a:tr h="410923">
                <a:tc>
                  <a:txBody>
                    <a:bodyPr/>
                    <a:lstStyle/>
                    <a:p>
                      <a:r>
                        <a:rPr lang="en-US" sz="1800" u="none" dirty="0" smtClean="0"/>
                        <a:t>10. Scaling</a:t>
                      </a:r>
                      <a:r>
                        <a:rPr lang="en-US" sz="1800" u="none" baseline="0" dirty="0" smtClean="0"/>
                        <a:t> and Extensibility</a:t>
                      </a:r>
                      <a:endParaRPr lang="en-US" sz="18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16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16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74498">
                <a:tc>
                  <a:txBody>
                    <a:bodyPr/>
                    <a:lstStyle/>
                    <a:p>
                      <a:r>
                        <a:rPr lang="en-US" sz="1800" u="none" dirty="0" smtClean="0"/>
                        <a:t>11. Data repository</a:t>
                      </a:r>
                      <a:endParaRPr lang="en-US" sz="18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00FF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16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8000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1600" dirty="0" smtClean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3288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 Functions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471" y="1291760"/>
            <a:ext cx="4710395" cy="523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435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end of the spectrum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859" y="1417638"/>
            <a:ext cx="7170686" cy="460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16202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716</TotalTime>
  <Words>672</Words>
  <Application>Microsoft Macintosh PowerPoint</Application>
  <PresentationFormat>On-screen Show (4:3)</PresentationFormat>
  <Paragraphs>201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1_Office Theme</vt:lpstr>
      <vt:lpstr>xFOCE/swFOCE Data System</vt:lpstr>
      <vt:lpstr>xFOCE Data</vt:lpstr>
      <vt:lpstr>swFOCE Data</vt:lpstr>
      <vt:lpstr>PowerPoint Presentation</vt:lpstr>
      <vt:lpstr>UI</vt:lpstr>
      <vt:lpstr>UI System Requirements</vt:lpstr>
      <vt:lpstr>PowerPoint Presentation</vt:lpstr>
      <vt:lpstr>UI Functions</vt:lpstr>
      <vt:lpstr>One end of the spectrum</vt:lpstr>
      <vt:lpstr>The other end (swFOCE)</vt:lpstr>
      <vt:lpstr>The other end (swFOCE)</vt:lpstr>
      <vt:lpstr>The other end (swFOCE)</vt:lpstr>
      <vt:lpstr>The other end (swFOCE)</vt:lpstr>
      <vt:lpstr>The other end (swFOCE)</vt:lpstr>
      <vt:lpstr>The take home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Kevin Gomes</cp:lastModifiedBy>
  <cp:revision>70</cp:revision>
  <cp:lastPrinted>2012-05-03T15:29:56Z</cp:lastPrinted>
  <dcterms:created xsi:type="dcterms:W3CDTF">2012-04-13T19:26:13Z</dcterms:created>
  <dcterms:modified xsi:type="dcterms:W3CDTF">2012-05-03T15:58:28Z</dcterms:modified>
</cp:coreProperties>
</file>