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697" r:id="rId2"/>
    <p:sldMasterId id="2147483685" r:id="rId3"/>
  </p:sldMasterIdLst>
  <p:notesMasterIdLst>
    <p:notesMasterId r:id="rId31"/>
  </p:notesMasterIdLst>
  <p:sldIdLst>
    <p:sldId id="308" r:id="rId4"/>
    <p:sldId id="266" r:id="rId5"/>
    <p:sldId id="286" r:id="rId6"/>
    <p:sldId id="284" r:id="rId7"/>
    <p:sldId id="287" r:id="rId8"/>
    <p:sldId id="288" r:id="rId9"/>
    <p:sldId id="311" r:id="rId10"/>
    <p:sldId id="303" r:id="rId11"/>
    <p:sldId id="312" r:id="rId12"/>
    <p:sldId id="313" r:id="rId13"/>
    <p:sldId id="315" r:id="rId14"/>
    <p:sldId id="316" r:id="rId15"/>
    <p:sldId id="317" r:id="rId16"/>
    <p:sldId id="318" r:id="rId17"/>
    <p:sldId id="319" r:id="rId18"/>
    <p:sldId id="320" r:id="rId19"/>
    <p:sldId id="321" r:id="rId20"/>
    <p:sldId id="322" r:id="rId21"/>
    <p:sldId id="296" r:id="rId22"/>
    <p:sldId id="293" r:id="rId23"/>
    <p:sldId id="289" r:id="rId24"/>
    <p:sldId id="292" r:id="rId25"/>
    <p:sldId id="291" r:id="rId26"/>
    <p:sldId id="314" r:id="rId27"/>
    <p:sldId id="273" r:id="rId28"/>
    <p:sldId id="283" r:id="rId29"/>
    <p:sldId id="30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03EF"/>
    <a:srgbClr val="D280B1"/>
    <a:srgbClr val="1A02AA"/>
    <a:srgbClr val="CC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77" d="100"/>
          <a:sy n="177" d="100"/>
        </p:scale>
        <p:origin x="-39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AAEC82-7C5C-4346-80ED-A05CE875115B}" type="datetimeFigureOut">
              <a:rPr lang="en-US" smtClean="0"/>
              <a:pPr/>
              <a:t>4/23/2012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C3C524-37DF-463D-A452-32DD46634F8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9525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79883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4745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42293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91037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47934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445594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97222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73962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4745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727142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381124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9525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1F03C-C585-4611-9A7C-215B2B929990}"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01F03C-C585-4611-9A7C-215B2B929990}"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01F03C-C585-4611-9A7C-215B2B929990}" type="datetimeFigureOut">
              <a:rPr lang="en-US" smtClean="0"/>
              <a:pPr/>
              <a:t>4/23/2012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01F03C-C585-4611-9A7C-215B2B929990}" type="datetimeFigureOut">
              <a:rPr lang="en-US" smtClean="0"/>
              <a:pPr/>
              <a:t>4/23/2012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42293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1F03C-C585-4611-9A7C-215B2B929990}" type="datetimeFigureOut">
              <a:rPr lang="en-US" smtClean="0"/>
              <a:pPr/>
              <a:t>4/23/2012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4/23/2012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72714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48742198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4874219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2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1F03C-C585-4611-9A7C-215B2B929990}" type="datetimeFigureOut">
              <a:rPr lang="en-US" smtClean="0"/>
              <a:pPr/>
              <a:t>4/23/2012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D35AB-B228-473B-948C-51E4D3034C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image" Target="../media/image20.gif"/><Relationship Id="rId13" Type="http://schemas.openxmlformats.org/officeDocument/2006/relationships/image" Target="../media/image25.jpeg"/><Relationship Id="rId3" Type="http://schemas.openxmlformats.org/officeDocument/2006/relationships/image" Target="../media/image15.jpeg"/><Relationship Id="rId7" Type="http://schemas.openxmlformats.org/officeDocument/2006/relationships/image" Target="../media/image19.gif"/><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3.xml"/><Relationship Id="rId1" Type="http://schemas.openxmlformats.org/officeDocument/2006/relationships/vmlDrawing" Target="../drawings/vmlDrawing3.v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3.xml"/><Relationship Id="rId1" Type="http://schemas.openxmlformats.org/officeDocument/2006/relationships/vmlDrawing" Target="../drawings/vmlDrawing4.vml"/><Relationship Id="rId5" Type="http://schemas.openxmlformats.org/officeDocument/2006/relationships/oleObject" Target="../embeddings/oleObject6.bin"/><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3.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3.xml"/><Relationship Id="rId1" Type="http://schemas.openxmlformats.org/officeDocument/2006/relationships/vmlDrawing" Target="../drawings/vmlDrawing6.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3.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2566" y="1482240"/>
            <a:ext cx="5342167" cy="3662541"/>
          </a:xfrm>
          <a:prstGeom prst="rect">
            <a:avLst/>
          </a:prstGeom>
          <a:noFill/>
        </p:spPr>
        <p:txBody>
          <a:bodyPr wrap="none" rtlCol="0">
            <a:spAutoFit/>
          </a:bodyPr>
          <a:lstStyle/>
          <a:p>
            <a:pPr algn="ctr"/>
            <a:r>
              <a:rPr lang="en-US" sz="4000" dirty="0" smtClean="0">
                <a:solidFill>
                  <a:schemeClr val="tx1">
                    <a:lumMod val="85000"/>
                  </a:schemeClr>
                </a:solidFill>
              </a:rPr>
              <a:t>Mechanical Components</a:t>
            </a:r>
            <a:br>
              <a:rPr lang="en-US" sz="4000" dirty="0" smtClean="0">
                <a:solidFill>
                  <a:schemeClr val="tx1">
                    <a:lumMod val="85000"/>
                  </a:schemeClr>
                </a:solidFill>
              </a:rPr>
            </a:br>
            <a:r>
              <a:rPr lang="en-US" sz="4000" dirty="0" smtClean="0">
                <a:solidFill>
                  <a:schemeClr val="tx1">
                    <a:lumMod val="85000"/>
                  </a:schemeClr>
                </a:solidFill>
              </a:rPr>
              <a:t>Comprising </a:t>
            </a:r>
            <a:br>
              <a:rPr lang="en-US" sz="4000" dirty="0" smtClean="0">
                <a:solidFill>
                  <a:schemeClr val="tx1">
                    <a:lumMod val="85000"/>
                  </a:schemeClr>
                </a:solidFill>
              </a:rPr>
            </a:br>
            <a:r>
              <a:rPr lang="en-US" sz="4000" dirty="0" smtClean="0">
                <a:solidFill>
                  <a:schemeClr val="tx1">
                    <a:lumMod val="85000"/>
                  </a:schemeClr>
                </a:solidFill>
              </a:rPr>
              <a:t>xFOCE / </a:t>
            </a:r>
            <a:r>
              <a:rPr lang="en-US" sz="4000"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xmlns="" val="34735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a:t>
            </a: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Moving </a:t>
            </a: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Pitch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a:t>
            </a:r>
            <a:r>
              <a:rPr lang="en-US" sz="1200" u="sng" dirty="0" smtClean="0"/>
              <a:t>would move in one revolution </a:t>
            </a:r>
            <a:endParaRPr lang="en-US" sz="1200" u="sng" dirty="0" smtClean="0"/>
          </a:p>
          <a:p>
            <a:r>
              <a:rPr lang="en-US" sz="1200" u="sng" dirty="0" smtClean="0"/>
              <a:t>if </a:t>
            </a:r>
            <a:r>
              <a:rPr lang="en-US" sz="1200" u="sng" dirty="0" smtClean="0"/>
              <a:t>it were </a:t>
            </a:r>
            <a:r>
              <a:rPr lang="en-US" sz="1200" u="sng" dirty="0" smtClean="0"/>
              <a:t>moving </a:t>
            </a:r>
            <a:r>
              <a:rPr lang="en-US" sz="1200" u="sng" dirty="0" smtClean="0"/>
              <a:t>through a soft solid, like a screw through wood</a:t>
            </a:r>
            <a:r>
              <a:rPr lang="en-US" sz="1200" dirty="0" smtClean="0"/>
              <a:t>." For example, </a:t>
            </a:r>
            <a:endParaRPr lang="en-US" sz="1200" dirty="0" smtClean="0"/>
          </a:p>
          <a:p>
            <a:r>
              <a:rPr lang="en-US" sz="1200" dirty="0" smtClean="0"/>
              <a:t>a </a:t>
            </a:r>
            <a:r>
              <a:rPr lang="en-US" sz="1200" dirty="0" smtClean="0"/>
              <a:t>21-pitch </a:t>
            </a:r>
            <a:r>
              <a:rPr lang="en-US" sz="1200" dirty="0" err="1" smtClean="0"/>
              <a:t>propellor</a:t>
            </a:r>
            <a:r>
              <a:rPr lang="en-US" sz="1200" dirty="0" smtClean="0"/>
              <a:t> </a:t>
            </a:r>
            <a:r>
              <a:rPr lang="en-US" sz="1200" dirty="0" smtClean="0"/>
              <a:t>would move forward 21 </a:t>
            </a:r>
            <a:r>
              <a:rPr lang="en-US" sz="1200" dirty="0" smtClean="0"/>
              <a:t>inches (53.3 cm) </a:t>
            </a:r>
            <a:r>
              <a:rPr lang="en-US" sz="1200" dirty="0" smtClean="0"/>
              <a:t>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368679" cy="369332"/>
          </a:xfrm>
          <a:prstGeom prst="rect">
            <a:avLst/>
          </a:prstGeom>
        </p:spPr>
        <p:txBody>
          <a:bodyPr wrap="none">
            <a:spAutoFit/>
          </a:bodyPr>
          <a:lstStyle/>
          <a:p>
            <a:r>
              <a:rPr lang="en-US" b="1" u="sng" dirty="0" smtClean="0"/>
              <a:t>Components to Simulate Current </a:t>
            </a:r>
            <a:endParaRPr lang="en-US" b="1" u="sng" dirty="0"/>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a:t>
            </a:r>
            <a:r>
              <a:rPr lang="en-US" dirty="0" smtClean="0"/>
              <a:t>(1714 x </a:t>
            </a:r>
            <a:r>
              <a:rPr lang="en-US" dirty="0" err="1" smtClean="0"/>
              <a:t>efficiency</a:t>
            </a:r>
            <a:r>
              <a:rPr lang="en-US" sz="700" dirty="0" err="1" smtClean="0"/>
              <a:t>Motor</a:t>
            </a:r>
            <a:r>
              <a:rPr lang="en-US" dirty="0" smtClean="0"/>
              <a:t>)</a:t>
            </a:r>
            <a:endParaRPr lang="en-US" dirty="0"/>
          </a:p>
        </p:txBody>
      </p:sp>
      <p:sp>
        <p:nvSpPr>
          <p:cNvPr id="12" name="Rectangle 11"/>
          <p:cNvSpPr/>
          <p:nvPr/>
        </p:nvSpPr>
        <p:spPr>
          <a:xfrm>
            <a:off x="3733800" y="304800"/>
            <a:ext cx="540533" cy="246221"/>
          </a:xfrm>
          <a:prstGeom prst="rect">
            <a:avLst/>
          </a:prstGeom>
        </p:spPr>
        <p:txBody>
          <a:bodyPr wrap="none">
            <a:spAutoFit/>
          </a:bodyPr>
          <a:lstStyle/>
          <a:p>
            <a:r>
              <a:rPr lang="en-US" sz="1000" dirty="0" smtClean="0"/>
              <a:t>(Cont.)</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400937"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b="1"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a:t>
            </a:r>
            <a:r>
              <a:rPr lang="en-US" sz="1600" dirty="0" smtClean="0"/>
              <a:t>(Primarily for buoy moorings)</a:t>
            </a:r>
            <a:endParaRPr lang="en-US" sz="1600" dirty="0" smtClean="0"/>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b="1"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489510" cy="461665"/>
          </a:xfrm>
          <a:prstGeom prst="rect">
            <a:avLst/>
          </a:prstGeom>
        </p:spPr>
        <p:txBody>
          <a:bodyPr wrap="none">
            <a:spAutoFit/>
          </a:bodyPr>
          <a:lstStyle/>
          <a:p>
            <a:r>
              <a:rPr lang="en-US" sz="2400" b="1" u="sng" dirty="0" smtClean="0"/>
              <a:t>Anchoring</a:t>
            </a:r>
            <a:endParaRPr lang="en-US" sz="2400" b="1"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t>
            </a:r>
            <a:r>
              <a:rPr lang="en-US" sz="1200" b="1" u="sng" dirty="0" smtClean="0"/>
              <a:t>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a:t>
            </a:r>
            <a:r>
              <a:rPr lang="en-US" sz="1200" b="1" dirty="0" smtClean="0"/>
              <a:t>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58532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Helix type easy to install by diver</a:t>
            </a:r>
          </a:p>
          <a:p>
            <a:pPr lvl="1" eaLnBrk="0" fontAlgn="base" hangingPunct="0">
              <a:spcBef>
                <a:spcPct val="0"/>
              </a:spcBef>
              <a:spcAft>
                <a:spcPct val="0"/>
              </a:spcAft>
              <a:buFont typeface="Arial" pitchFamily="34" charset="0"/>
              <a:buChar char="•"/>
            </a:pPr>
            <a:r>
              <a:rPr lang="en-US" dirty="0" smtClean="0">
                <a:latin typeface="Calibri" pitchFamily="34" charset="0"/>
                <a:ea typeface="Calibri" pitchFamily="34" charset="0"/>
                <a:cs typeface="Times New Roman" pitchFamily="18" charset="0"/>
              </a:rPr>
              <a:t> Screw-It Beach anchor,  removable handle,  Corrosion resistant - $</a:t>
            </a:r>
            <a:r>
              <a:rPr lang="en-US" dirty="0" smtClean="0">
                <a:latin typeface="Calibri" pitchFamily="34" charset="0"/>
                <a:ea typeface="Calibri" pitchFamily="34" charset="0"/>
                <a:cs typeface="Times New Roman" pitchFamily="18" charset="0"/>
              </a:rPr>
              <a:t>70</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Ironwood </a:t>
            </a:r>
            <a:r>
              <a:rPr lang="en-US" dirty="0" smtClean="0">
                <a:latin typeface="Calibri" pitchFamily="34" charset="0"/>
                <a:ea typeface="Calibri" pitchFamily="34" charset="0"/>
                <a:cs typeface="Times New Roman" pitchFamily="18" charset="0"/>
              </a:rPr>
              <a:t>Pacific – 21”, 4” helix, powder coated steel, $40 </a:t>
            </a:r>
            <a:r>
              <a:rPr lang="en-US" dirty="0" smtClean="0">
                <a:latin typeface="Calibri" pitchFamily="34" charset="0"/>
                <a:ea typeface="Calibri" pitchFamily="34" charset="0"/>
                <a:cs typeface="Times New Roman" pitchFamily="18" charset="0"/>
              </a:rPr>
              <a:t>each</a:t>
            </a:r>
          </a:p>
          <a:p>
            <a:pPr lvl="1"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err="1" smtClean="0">
                <a:latin typeface="Calibri" pitchFamily="34" charset="0"/>
                <a:ea typeface="Calibri" pitchFamily="34" charset="0"/>
                <a:cs typeface="Times New Roman" pitchFamily="18" charset="0"/>
              </a:rPr>
              <a:t>MilSpec</a:t>
            </a:r>
            <a:r>
              <a:rPr lang="en-US" dirty="0" smtClean="0">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Anchors -- </a:t>
            </a:r>
            <a:r>
              <a:rPr lang="en-US" dirty="0" smtClean="0">
                <a:latin typeface="Calibri" pitchFamily="34" charset="0"/>
                <a:ea typeface="Calibri" pitchFamily="34" charset="0"/>
                <a:cs typeface="Times New Roman" pitchFamily="18" charset="0"/>
              </a:rPr>
              <a:t>set of 4 for $23</a:t>
            </a:r>
            <a:endParaRPr lang="en-US" dirty="0" smtClean="0">
              <a:latin typeface="Arial" pitchFamily="34" charset="0"/>
            </a:endParaRPr>
          </a:p>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Keyed Plate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type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requires digging out for retrieval</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Triangular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earth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anchors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with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galvanized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cables, set of 4.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40</a:t>
            </a:r>
          </a:p>
          <a:p>
            <a:pPr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smtClean="0">
                <a:latin typeface="Calibri" pitchFamily="34" charset="0"/>
                <a:cs typeface="Times New Roman" pitchFamily="18" charset="0"/>
              </a:rPr>
              <a:t>Drag embedment anchors require setting by boat.</a:t>
            </a:r>
          </a:p>
          <a:p>
            <a:pPr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cs typeface="Times New Roman" pitchFamily="18" charset="0"/>
              </a:rPr>
              <a:t> </a:t>
            </a:r>
            <a:r>
              <a:rPr kumimoji="0" lang="en-US" b="0" i="0" u="none" strike="noStrike" cap="none" normalizeH="0" baseline="0" dirty="0" smtClean="0">
                <a:ln>
                  <a:noFill/>
                </a:ln>
                <a:solidFill>
                  <a:schemeClr val="tx1"/>
                </a:solidFill>
                <a:effectLst/>
                <a:latin typeface="Calibri" pitchFamily="34" charset="0"/>
                <a:cs typeface="Times New Roman" pitchFamily="18" charset="0"/>
              </a:rPr>
              <a:t>Installation of anchor</a:t>
            </a:r>
            <a:r>
              <a:rPr kumimoji="0" lang="en-US" b="0" i="0" u="none" strike="noStrike" cap="none" normalizeH="0" dirty="0" smtClean="0">
                <a:ln>
                  <a:noFill/>
                </a:ln>
                <a:solidFill>
                  <a:schemeClr val="tx1"/>
                </a:solidFill>
                <a:effectLst/>
                <a:latin typeface="Calibri" pitchFamily="34" charset="0"/>
                <a:cs typeface="Times New Roman" pitchFamily="18" charset="0"/>
              </a:rPr>
              <a:t> pins require drilling holes in coral or rock.</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485087" cy="369332"/>
          </a:xfrm>
          <a:prstGeom prst="rect">
            <a:avLst/>
          </a:prstGeom>
          <a:noFill/>
        </p:spPr>
        <p:txBody>
          <a:bodyPr wrap="none" rtlCol="0">
            <a:spAutoFit/>
          </a:bodyPr>
          <a:lstStyle/>
          <a:p>
            <a:r>
              <a:rPr lang="en-US" b="1" u="sng" dirty="0" smtClean="0"/>
              <a:t>Anchor Notes</a:t>
            </a:r>
            <a:endParaRPr lang="en-US" b="1" u="sng" dirty="0"/>
          </a:p>
        </p:txBody>
      </p:sp>
      <p:pic>
        <p:nvPicPr>
          <p:cNvPr id="5" name="Picture 1" descr="xsh1"/>
          <p:cNvPicPr>
            <a:picLocks noChangeAspect="1" noChangeArrowheads="1"/>
          </p:cNvPicPr>
          <p:nvPr/>
        </p:nvPicPr>
        <p:blipFill>
          <a:blip r:embed="rId2" cstate="print"/>
          <a:srcRect/>
          <a:stretch>
            <a:fillRect/>
          </a:stretch>
        </p:blipFill>
        <p:spPr bwMode="auto">
          <a:xfrm>
            <a:off x="2895600" y="4267200"/>
            <a:ext cx="2362200" cy="1776531"/>
          </a:xfrm>
          <a:prstGeom prst="rect">
            <a:avLst/>
          </a:prstGeom>
          <a:noFill/>
        </p:spPr>
      </p:pic>
      <p:sp>
        <p:nvSpPr>
          <p:cNvPr id="6" name="TextBox 5"/>
          <p:cNvSpPr txBox="1"/>
          <p:nvPr/>
        </p:nvSpPr>
        <p:spPr>
          <a:xfrm>
            <a:off x="2057400" y="6019800"/>
            <a:ext cx="4489306" cy="369332"/>
          </a:xfrm>
          <a:prstGeom prst="rect">
            <a:avLst/>
          </a:prstGeom>
          <a:noFill/>
        </p:spPr>
        <p:txBody>
          <a:bodyPr wrap="none" rtlCol="0">
            <a:spAutoFit/>
          </a:bodyPr>
          <a:lstStyle/>
          <a:p>
            <a:r>
              <a:rPr lang="en-US" b="1" dirty="0" smtClean="0"/>
              <a:t>SWFOCE method of securing anchor to frame</a:t>
            </a:r>
            <a:endParaRPr lang="en-US" b="1" dirty="0"/>
          </a:p>
        </p:txBody>
      </p:sp>
      <p:cxnSp>
        <p:nvCxnSpPr>
          <p:cNvPr id="8" name="Straight Connector 7"/>
          <p:cNvCxnSpPr/>
          <p:nvPr/>
        </p:nvCxnSpPr>
        <p:spPr>
          <a:xfrm>
            <a:off x="2209800" y="3962400"/>
            <a:ext cx="381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56357"/>
            <a:ext cx="8229600" cy="6247864"/>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a:t>
            </a:r>
            <a:r>
              <a:rPr lang="en-US" sz="1600" dirty="0" smtClean="0"/>
              <a:t>Contains </a:t>
            </a:r>
            <a:r>
              <a:rPr lang="en-US" sz="1600" dirty="0" smtClean="0"/>
              <a:t>CO2 and seawater at 2 atmospheres.</a:t>
            </a:r>
          </a:p>
          <a:p>
            <a:pPr lvl="3">
              <a:buFont typeface="Arial" pitchFamily="34" charset="0"/>
              <a:buChar char="•"/>
            </a:pPr>
            <a:r>
              <a:rPr lang="en-US" sz="1600" dirty="0" smtClean="0"/>
              <a:t> Designed for </a:t>
            </a:r>
            <a:r>
              <a:rPr lang="en-US" sz="1600" dirty="0" smtClean="0"/>
              <a:t>the creation and buffered storage of </a:t>
            </a:r>
          </a:p>
          <a:p>
            <a:pPr lvl="3"/>
            <a:r>
              <a:rPr lang="en-US" sz="1600" dirty="0" smtClean="0"/>
              <a:t>  enriched seawater. </a:t>
            </a:r>
          </a:p>
          <a:p>
            <a:pPr lvl="3">
              <a:buFont typeface="Arial" pitchFamily="34" charset="0"/>
              <a:buChar char="•"/>
            </a:pPr>
            <a:r>
              <a:rPr lang="en-US" sz="1600" dirty="0" smtClean="0"/>
              <a:t> </a:t>
            </a:r>
            <a:r>
              <a:rPr lang="en-US" sz="1600" dirty="0" smtClean="0"/>
              <a:t>Adequate </a:t>
            </a:r>
            <a:r>
              <a:rPr lang="en-US" sz="1600" dirty="0" smtClean="0"/>
              <a:t>volume to supply the requirements for all Experiment </a:t>
            </a:r>
            <a:r>
              <a:rPr lang="en-US" sz="1600" dirty="0" smtClean="0"/>
              <a:t>Systems</a:t>
            </a:r>
          </a:p>
          <a:p>
            <a:pPr lvl="3">
              <a:buFont typeface="Arial" pitchFamily="34" charset="0"/>
              <a:buChar char="•"/>
            </a:pPr>
            <a:r>
              <a:rPr lang="en-US" sz="1600" dirty="0" smtClean="0"/>
              <a:t> Vaporizing Nozzle(s) </a:t>
            </a:r>
            <a:r>
              <a:rPr lang="en-US" sz="1600" dirty="0" smtClean="0"/>
              <a:t>to create enriched </a:t>
            </a:r>
            <a:r>
              <a:rPr lang="en-US" sz="1600" dirty="0" smtClean="0"/>
              <a:t>seawater</a:t>
            </a:r>
            <a:endParaRPr lang="en-US" sz="1600" dirty="0" smtClean="0"/>
          </a:p>
          <a:p>
            <a:pPr lvl="3">
              <a:buFont typeface="Arial" pitchFamily="34" charset="0"/>
              <a:buChar char="•"/>
            </a:pPr>
            <a:r>
              <a:rPr lang="en-US" sz="1600" dirty="0" smtClean="0"/>
              <a:t> Instrumentation </a:t>
            </a:r>
            <a:r>
              <a:rPr lang="en-US" sz="1600" dirty="0" smtClean="0"/>
              <a:t>to assure adequate </a:t>
            </a:r>
            <a:r>
              <a:rPr lang="en-US" sz="1600" dirty="0" smtClean="0"/>
              <a:t>monitoring and mixing of </a:t>
            </a:r>
            <a:r>
              <a:rPr lang="en-US" sz="1600" dirty="0" smtClean="0"/>
              <a:t>enriched </a:t>
            </a:r>
            <a:r>
              <a:rPr lang="en-US" sz="1600" dirty="0" smtClean="0"/>
              <a:t>seawater.</a:t>
            </a:r>
          </a:p>
          <a:p>
            <a:pPr lvl="2">
              <a:buFont typeface="Arial" pitchFamily="34" charset="0"/>
              <a:buChar char="•"/>
            </a:pPr>
            <a:r>
              <a:rPr lang="en-US" sz="1600" dirty="0" smtClean="0"/>
              <a:t>Pump and Motor</a:t>
            </a:r>
          </a:p>
          <a:p>
            <a:pPr lvl="3">
              <a:buFont typeface="Arial" pitchFamily="34" charset="0"/>
              <a:buChar char="•"/>
            </a:pPr>
            <a:r>
              <a:rPr lang="en-US" sz="1600" dirty="0" smtClean="0"/>
              <a:t> </a:t>
            </a:r>
            <a:r>
              <a:rPr lang="en-US" sz="1600" dirty="0" smtClean="0"/>
              <a:t>Provides </a:t>
            </a:r>
            <a:r>
              <a:rPr lang="en-US" sz="1600" dirty="0" err="1" smtClean="0"/>
              <a:t>recirculating</a:t>
            </a:r>
            <a:r>
              <a:rPr lang="en-US" sz="1600" dirty="0" smtClean="0"/>
              <a:t> seawater to mixing tank</a:t>
            </a:r>
          </a:p>
          <a:p>
            <a:pPr lvl="3">
              <a:buFont typeface="Arial" pitchFamily="34" charset="0"/>
              <a:buChar char="•"/>
            </a:pPr>
            <a:r>
              <a:rPr lang="en-US" sz="1600" dirty="0" smtClean="0"/>
              <a:t> </a:t>
            </a:r>
            <a:r>
              <a:rPr lang="en-US" sz="1600" dirty="0" smtClean="0"/>
              <a:t>Provides enriched seawater to experiment systems</a:t>
            </a:r>
          </a:p>
          <a:p>
            <a:pPr lvl="2">
              <a:buFont typeface="Arial" pitchFamily="34" charset="0"/>
              <a:buChar char="•"/>
            </a:pPr>
            <a:r>
              <a:rPr lang="en-US" sz="1600" dirty="0" smtClean="0"/>
              <a:t> </a:t>
            </a:r>
            <a:r>
              <a:rPr lang="en-US" sz="1600" dirty="0" smtClean="0"/>
              <a:t>Seawater Delivery Source</a:t>
            </a:r>
          </a:p>
          <a:p>
            <a:pPr lvl="2">
              <a:buFont typeface="Arial" pitchFamily="34" charset="0"/>
              <a:buChar char="•"/>
            </a:pPr>
            <a:r>
              <a:rPr lang="en-US" sz="1600" dirty="0" smtClean="0"/>
              <a:t>CO</a:t>
            </a:r>
            <a:r>
              <a:rPr lang="en-US" sz="800" dirty="0" smtClean="0"/>
              <a:t>2</a:t>
            </a:r>
            <a:r>
              <a:rPr lang="en-US" sz="1600" dirty="0" smtClean="0"/>
              <a:t> Delivery Source</a:t>
            </a:r>
          </a:p>
          <a:p>
            <a:pPr lvl="2">
              <a:buFont typeface="Arial" pitchFamily="34" charset="0"/>
              <a:buChar char="•"/>
            </a:pPr>
            <a:r>
              <a:rPr lang="en-US" sz="1600" dirty="0" smtClean="0"/>
              <a:t> </a:t>
            </a:r>
            <a:r>
              <a:rPr lang="en-US" sz="1600" dirty="0" smtClean="0"/>
              <a:t>Ancillary equipment and instrumentation</a:t>
            </a:r>
          </a:p>
          <a:p>
            <a:pPr lvl="3">
              <a:buFont typeface="Arial" pitchFamily="34" charset="0"/>
              <a:buChar char="•"/>
            </a:pPr>
            <a:r>
              <a:rPr lang="en-US" sz="1600" dirty="0" smtClean="0"/>
              <a:t> </a:t>
            </a:r>
            <a:r>
              <a:rPr lang="en-US" sz="1600" dirty="0" smtClean="0"/>
              <a:t>Valves</a:t>
            </a:r>
          </a:p>
          <a:p>
            <a:pPr lvl="3">
              <a:buFont typeface="Arial" pitchFamily="34" charset="0"/>
              <a:buChar char="•"/>
            </a:pPr>
            <a:r>
              <a:rPr lang="en-US" sz="1600" dirty="0" smtClean="0"/>
              <a:t> Gauges</a:t>
            </a:r>
          </a:p>
          <a:p>
            <a:pPr lvl="3">
              <a:buFont typeface="Arial" pitchFamily="34" charset="0"/>
              <a:buChar char="•"/>
            </a:pPr>
            <a:r>
              <a:rPr lang="en-US" sz="1600" dirty="0" smtClean="0"/>
              <a:t> Filters</a:t>
            </a:r>
          </a:p>
          <a:p>
            <a:pPr lvl="3">
              <a:buFont typeface="Arial" pitchFamily="34" charset="0"/>
              <a:buChar char="•"/>
            </a:pPr>
            <a:r>
              <a:rPr lang="en-US" sz="1600" dirty="0" smtClean="0"/>
              <a:t> Sensors</a:t>
            </a:r>
          </a:p>
          <a:p>
            <a:pPr lvl="3"/>
            <a:endParaRPr lang="en-US" sz="1600" dirty="0" smtClean="0"/>
          </a:p>
          <a:p>
            <a:pPr lvl="3">
              <a:buFont typeface="Arial" pitchFamily="34" charset="0"/>
              <a:buChar char="•"/>
            </a:pPr>
            <a:endParaRPr lang="en-US" sz="1600" dirty="0" smtClean="0"/>
          </a:p>
        </p:txBody>
      </p:sp>
      <p:sp>
        <p:nvSpPr>
          <p:cNvPr id="4" name="Rectangle 3"/>
          <p:cNvSpPr/>
          <p:nvPr/>
        </p:nvSpPr>
        <p:spPr>
          <a:xfrm>
            <a:off x="2438400" y="228600"/>
            <a:ext cx="4341381" cy="369332"/>
          </a:xfrm>
          <a:prstGeom prst="rect">
            <a:avLst/>
          </a:prstGeom>
        </p:spPr>
        <p:txBody>
          <a:bodyPr wrap="none">
            <a:spAutoFit/>
          </a:bodyPr>
          <a:lstStyle/>
          <a:p>
            <a:r>
              <a:rPr lang="en-US" b="1" dirty="0" smtClean="0"/>
              <a:t>Enriched Seawater </a:t>
            </a:r>
            <a:r>
              <a:rPr lang="en-US" b="1" dirty="0" smtClean="0"/>
              <a:t>Generation and Delivery</a:t>
            </a:r>
            <a:endParaRPr lang="en-US"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p:oleObj spid="_x0000_s129026" name="Acrobat Document" r:id="rId3" imgW="11658600" imgH="7543800" progId="AcroExch.Document.7">
              <p:embed/>
            </p:oleObj>
          </a:graphicData>
        </a:graphic>
      </p:graphicFrame>
      <p:sp>
        <p:nvSpPr>
          <p:cNvPr id="5" name="TextBox 4"/>
          <p:cNvSpPr txBox="1"/>
          <p:nvPr/>
        </p:nvSpPr>
        <p:spPr>
          <a:xfrm>
            <a:off x="3657600" y="1447800"/>
            <a:ext cx="1283300" cy="276999"/>
          </a:xfrm>
          <a:prstGeom prst="rect">
            <a:avLst/>
          </a:prstGeom>
          <a:noFill/>
        </p:spPr>
        <p:txBody>
          <a:bodyPr wrap="none" rtlCol="0">
            <a:spAutoFit/>
          </a:bodyPr>
          <a:lstStyle/>
          <a:p>
            <a:r>
              <a:rPr lang="en-US" sz="1200" b="1" dirty="0" smtClean="0"/>
              <a:t>(SWFOCE shown)</a:t>
            </a:r>
            <a:endParaRPr lang="en-US" sz="1200" b="1" dirty="0"/>
          </a:p>
        </p:txBody>
      </p:sp>
      <p:sp>
        <p:nvSpPr>
          <p:cNvPr id="4" name="Rectangle 3"/>
          <p:cNvSpPr/>
          <p:nvPr/>
        </p:nvSpPr>
        <p:spPr>
          <a:xfrm>
            <a:off x="1981200" y="152400"/>
            <a:ext cx="4341381" cy="369332"/>
          </a:xfrm>
          <a:prstGeom prst="rect">
            <a:avLst/>
          </a:prstGeom>
        </p:spPr>
        <p:txBody>
          <a:bodyPr wrap="none">
            <a:spAutoFit/>
          </a:bodyPr>
          <a:lstStyle/>
          <a:p>
            <a:r>
              <a:rPr lang="en-US" b="1" u="sng" dirty="0" smtClean="0"/>
              <a:t>Enriched Seawater Generation and Delivery</a:t>
            </a:r>
          </a:p>
        </p:txBody>
      </p:sp>
      <p:sp>
        <p:nvSpPr>
          <p:cNvPr id="6" name="Rectangle 5"/>
          <p:cNvSpPr/>
          <p:nvPr/>
        </p:nvSpPr>
        <p:spPr>
          <a:xfrm>
            <a:off x="3657600" y="457200"/>
            <a:ext cx="609654" cy="276999"/>
          </a:xfrm>
          <a:prstGeom prst="rect">
            <a:avLst/>
          </a:prstGeom>
        </p:spPr>
        <p:txBody>
          <a:bodyPr wrap="none">
            <a:spAutoFit/>
          </a:bodyPr>
          <a:lstStyle/>
          <a:p>
            <a:r>
              <a:rPr lang="en-US" sz="1200" dirty="0" smtClean="0"/>
              <a:t>(Cont.)</a:t>
            </a:r>
            <a:endParaRPr lang="en-US" sz="12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5334000" y="3657600"/>
            <a:ext cx="3397551" cy="2723324"/>
          </a:xfrm>
          <a:prstGeom prst="rect">
            <a:avLst/>
          </a:prstGeom>
          <a:noFill/>
          <a:ln w="9525">
            <a:noFill/>
            <a:miter lim="800000"/>
            <a:headEnd/>
            <a:tailEnd/>
          </a:ln>
        </p:spPr>
      </p:pic>
      <p:sp>
        <p:nvSpPr>
          <p:cNvPr id="4" name="Rectangle 3"/>
          <p:cNvSpPr/>
          <p:nvPr/>
        </p:nvSpPr>
        <p:spPr>
          <a:xfrm>
            <a:off x="5334000" y="3657600"/>
            <a:ext cx="3429000" cy="2743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381000" y="2514600"/>
            <a:ext cx="3749842" cy="2514600"/>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457200" y="48006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685800" y="2209800"/>
            <a:ext cx="3161891" cy="276999"/>
          </a:xfrm>
          <a:prstGeom prst="rect">
            <a:avLst/>
          </a:prstGeom>
          <a:noFill/>
        </p:spPr>
        <p:txBody>
          <a:bodyPr wrap="none" rtlCol="0">
            <a:spAutoFit/>
          </a:bodyPr>
          <a:lstStyle/>
          <a:p>
            <a:r>
              <a:rPr lang="en-US" sz="1200" b="1" dirty="0" smtClean="0"/>
              <a:t>Carbon Dioxide Emissions from 1 gallon of fuel</a:t>
            </a:r>
            <a:endParaRPr lang="en-US" sz="1200" b="1" dirty="0"/>
          </a:p>
        </p:txBody>
      </p:sp>
      <p:graphicFrame>
        <p:nvGraphicFramePr>
          <p:cNvPr id="120838" name="Object 6"/>
          <p:cNvGraphicFramePr>
            <a:graphicFrameLocks noChangeAspect="1"/>
          </p:cNvGraphicFramePr>
          <p:nvPr/>
        </p:nvGraphicFramePr>
        <p:xfrm>
          <a:off x="4724400" y="152400"/>
          <a:ext cx="4216400" cy="3162300"/>
        </p:xfrm>
        <a:graphic>
          <a:graphicData uri="http://schemas.openxmlformats.org/presentationml/2006/ole">
            <p:oleObj spid="_x0000_s130050" name="Acrobat Document" r:id="rId5" imgW="6858000" imgH="5143500" progId="AcroExch.Document.7">
              <p:embed/>
            </p:oleObj>
          </a:graphicData>
        </a:graphic>
      </p:graphicFrame>
      <p:sp>
        <p:nvSpPr>
          <p:cNvPr id="60" name="TextBox 59"/>
          <p:cNvSpPr txBox="1"/>
          <p:nvPr/>
        </p:nvSpPr>
        <p:spPr>
          <a:xfrm>
            <a:off x="990600" y="838200"/>
            <a:ext cx="3188758" cy="369332"/>
          </a:xfrm>
          <a:prstGeom prst="rect">
            <a:avLst/>
          </a:prstGeom>
          <a:noFill/>
        </p:spPr>
        <p:txBody>
          <a:bodyPr wrap="none" rtlCol="0">
            <a:spAutoFit/>
          </a:bodyPr>
          <a:lstStyle/>
          <a:p>
            <a:r>
              <a:rPr lang="en-US" b="1" u="sng" dirty="0" smtClean="0"/>
              <a:t>Optional CO2 Use from Exhaust</a:t>
            </a:r>
            <a:endParaRPr lang="en-US" b="1" u="sng"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152400"/>
            <a:ext cx="5641975" cy="609600"/>
          </a:xfrm>
        </p:spPr>
        <p:txBody>
          <a:bodyPr>
            <a:normAutofit/>
          </a:bodyPr>
          <a:lstStyle/>
          <a:p>
            <a:r>
              <a:rPr lang="en-US" sz="2400" b="1" u="sng" dirty="0" smtClean="0"/>
              <a:t>Power </a:t>
            </a:r>
            <a:r>
              <a:rPr lang="en-US" sz="2400" b="1" u="sng" dirty="0" smtClean="0"/>
              <a:t>for XFOCE</a:t>
            </a:r>
            <a:endParaRPr lang="en-US" sz="2400" b="1" u="sng" dirty="0"/>
          </a:p>
        </p:txBody>
      </p:sp>
      <p:pic>
        <p:nvPicPr>
          <p:cNvPr id="4" name="Picture 1"/>
          <p:cNvPicPr>
            <a:picLocks noChangeAspect="1" noChangeArrowheads="1"/>
          </p:cNvPicPr>
          <p:nvPr/>
        </p:nvPicPr>
        <p:blipFill>
          <a:blip r:embed="rId2" cstate="print"/>
          <a:srcRect/>
          <a:stretch>
            <a:fillRect/>
          </a:stretch>
        </p:blipFill>
        <p:spPr bwMode="auto">
          <a:xfrm>
            <a:off x="4495800" y="1295400"/>
            <a:ext cx="1809750" cy="1809750"/>
          </a:xfrm>
          <a:prstGeom prst="rect">
            <a:avLst/>
          </a:prstGeom>
          <a:noFill/>
          <a:ln w="9525">
            <a:noFill/>
            <a:miter lim="800000"/>
            <a:headEnd/>
            <a:tailEnd/>
          </a:ln>
        </p:spPr>
      </p:pic>
      <p:sp>
        <p:nvSpPr>
          <p:cNvPr id="5" name="TextBox 4"/>
          <p:cNvSpPr txBox="1"/>
          <p:nvPr/>
        </p:nvSpPr>
        <p:spPr>
          <a:xfrm>
            <a:off x="838200" y="17526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553200" y="1676400"/>
            <a:ext cx="1886478" cy="923330"/>
          </a:xfrm>
          <a:prstGeom prst="rect">
            <a:avLst/>
          </a:prstGeom>
          <a:noFill/>
        </p:spPr>
        <p:txBody>
          <a:bodyPr wrap="none" rtlCol="0">
            <a:spAutoFit/>
          </a:bodyPr>
          <a:lstStyle/>
          <a:p>
            <a:r>
              <a:rPr lang="en-US" dirty="0" smtClean="0"/>
              <a:t>Diesel Generator</a:t>
            </a:r>
          </a:p>
          <a:p>
            <a:r>
              <a:rPr lang="en-US" dirty="0" smtClean="0"/>
              <a:t>3500 Watt Output</a:t>
            </a:r>
          </a:p>
          <a:p>
            <a:r>
              <a:rPr lang="en-US" dirty="0" smtClean="0"/>
              <a:t>0.3 Gallon per Hr.</a:t>
            </a:r>
            <a:endParaRPr lang="en-US" dirty="0"/>
          </a:p>
        </p:txBody>
      </p:sp>
      <p:sp>
        <p:nvSpPr>
          <p:cNvPr id="7" name="TextBox 6"/>
          <p:cNvSpPr txBox="1"/>
          <p:nvPr/>
        </p:nvSpPr>
        <p:spPr>
          <a:xfrm>
            <a:off x="381000" y="3429000"/>
            <a:ext cx="3580211" cy="2585323"/>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a:t>
            </a:r>
            <a:r>
              <a:rPr lang="en-US" dirty="0" smtClean="0"/>
              <a:t>Bonus of CO</a:t>
            </a:r>
            <a:r>
              <a:rPr lang="en-US" sz="800" dirty="0" smtClean="0"/>
              <a:t>2</a:t>
            </a:r>
            <a:r>
              <a:rPr lang="en-US" dirty="0" smtClean="0"/>
              <a:t> generation</a:t>
            </a:r>
          </a:p>
          <a:p>
            <a:pPr lvl="1">
              <a:buFont typeface="Arial" pitchFamily="34" charset="0"/>
              <a:buChar char="•"/>
            </a:pPr>
            <a:r>
              <a:rPr lang="en-US" dirty="0" smtClean="0"/>
              <a:t> </a:t>
            </a:r>
            <a:r>
              <a:rPr lang="en-US" dirty="0" smtClean="0"/>
              <a:t>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1"/>
            <a:endParaRPr lang="en-US" dirty="0" smtClean="0"/>
          </a:p>
        </p:txBody>
      </p:sp>
      <p:pic>
        <p:nvPicPr>
          <p:cNvPr id="125953" name="Picture 1"/>
          <p:cNvPicPr>
            <a:picLocks noChangeAspect="1" noChangeArrowheads="1"/>
          </p:cNvPicPr>
          <p:nvPr/>
        </p:nvPicPr>
        <p:blipFill>
          <a:blip r:embed="rId3" cstate="print"/>
          <a:srcRect/>
          <a:stretch>
            <a:fillRect/>
          </a:stretch>
        </p:blipFill>
        <p:spPr bwMode="auto">
          <a:xfrm>
            <a:off x="6858000" y="3048000"/>
            <a:ext cx="1962150" cy="1962150"/>
          </a:xfrm>
          <a:prstGeom prst="rect">
            <a:avLst/>
          </a:prstGeom>
          <a:noFill/>
          <a:ln w="9525">
            <a:noFill/>
            <a:miter lim="800000"/>
            <a:headEnd/>
            <a:tailEnd/>
          </a:ln>
        </p:spPr>
      </p:pic>
      <p:sp>
        <p:nvSpPr>
          <p:cNvPr id="9" name="TextBox 8"/>
          <p:cNvSpPr txBox="1"/>
          <p:nvPr/>
        </p:nvSpPr>
        <p:spPr>
          <a:xfrm>
            <a:off x="5410200" y="3886200"/>
            <a:ext cx="1769459" cy="646331"/>
          </a:xfrm>
          <a:prstGeom prst="rect">
            <a:avLst/>
          </a:prstGeom>
          <a:noFill/>
        </p:spPr>
        <p:txBody>
          <a:bodyPr wrap="none" rtlCol="0">
            <a:spAutoFit/>
          </a:bodyPr>
          <a:lstStyle/>
          <a:p>
            <a:r>
              <a:rPr lang="en-US" dirty="0" smtClean="0"/>
              <a:t>Wind Generator</a:t>
            </a:r>
          </a:p>
          <a:p>
            <a:r>
              <a:rPr lang="en-US" dirty="0" smtClean="0"/>
              <a:t>400 Watt Output</a:t>
            </a:r>
          </a:p>
        </p:txBody>
      </p:sp>
      <p:pic>
        <p:nvPicPr>
          <p:cNvPr id="125955" name="Picture 3"/>
          <p:cNvPicPr>
            <a:picLocks noChangeAspect="1" noChangeArrowheads="1"/>
          </p:cNvPicPr>
          <p:nvPr/>
        </p:nvPicPr>
        <p:blipFill>
          <a:blip r:embed="rId4" cstate="print"/>
          <a:srcRect/>
          <a:stretch>
            <a:fillRect/>
          </a:stretch>
        </p:blipFill>
        <p:spPr bwMode="auto">
          <a:xfrm>
            <a:off x="3962400" y="4495800"/>
            <a:ext cx="1102122" cy="2071687"/>
          </a:xfrm>
          <a:prstGeom prst="rect">
            <a:avLst/>
          </a:prstGeom>
          <a:noFill/>
          <a:ln w="9525">
            <a:noFill/>
            <a:miter lim="800000"/>
            <a:headEnd/>
            <a:tailEnd/>
          </a:ln>
        </p:spPr>
      </p:pic>
      <p:sp>
        <p:nvSpPr>
          <p:cNvPr id="12" name="TextBox 11"/>
          <p:cNvSpPr txBox="1"/>
          <p:nvPr/>
        </p:nvSpPr>
        <p:spPr>
          <a:xfrm>
            <a:off x="5029200" y="5334000"/>
            <a:ext cx="1600200" cy="646331"/>
          </a:xfrm>
          <a:prstGeom prst="rect">
            <a:avLst/>
          </a:prstGeom>
          <a:noFill/>
        </p:spPr>
        <p:txBody>
          <a:bodyPr wrap="square" rtlCol="0">
            <a:spAutoFit/>
          </a:bodyPr>
          <a:lstStyle/>
          <a:p>
            <a:r>
              <a:rPr lang="en-US" dirty="0" smtClean="0"/>
              <a:t>240 Watt Panel</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shfa\Desktop\XFOCE, SWFOCE PDR\13 Segment Solar Buoy Assembly.JPG"/>
          <p:cNvPicPr>
            <a:picLocks noChangeAspect="1" noChangeArrowheads="1"/>
          </p:cNvPicPr>
          <p:nvPr/>
        </p:nvPicPr>
        <p:blipFill>
          <a:blip r:embed="rId2" cstate="print"/>
          <a:srcRect/>
          <a:stretch>
            <a:fillRect/>
          </a:stretch>
        </p:blipFill>
        <p:spPr bwMode="auto">
          <a:xfrm>
            <a:off x="1524000" y="1828800"/>
            <a:ext cx="7010400" cy="4521175"/>
          </a:xfrm>
          <a:prstGeom prst="rect">
            <a:avLst/>
          </a:prstGeom>
          <a:noFill/>
        </p:spPr>
      </p:pic>
      <p:sp>
        <p:nvSpPr>
          <p:cNvPr id="4" name="TextBox 3"/>
          <p:cNvSpPr txBox="1"/>
          <p:nvPr/>
        </p:nvSpPr>
        <p:spPr>
          <a:xfrm>
            <a:off x="3200400" y="1828800"/>
            <a:ext cx="3335144" cy="369332"/>
          </a:xfrm>
          <a:prstGeom prst="rect">
            <a:avLst/>
          </a:prstGeom>
          <a:noFill/>
        </p:spPr>
        <p:txBody>
          <a:bodyPr wrap="none" rtlCol="0">
            <a:spAutoFit/>
          </a:bodyPr>
          <a:lstStyle/>
          <a:p>
            <a:r>
              <a:rPr lang="en-US" b="1" dirty="0" smtClean="0"/>
              <a:t>Power from Solar Cells on  Buoy</a:t>
            </a:r>
            <a:endParaRPr lang="en-US" b="1" dirty="0"/>
          </a:p>
        </p:txBody>
      </p:sp>
      <p:sp>
        <p:nvSpPr>
          <p:cNvPr id="5" name="TextBox 4"/>
          <p:cNvSpPr txBox="1"/>
          <p:nvPr/>
        </p:nvSpPr>
        <p:spPr>
          <a:xfrm>
            <a:off x="2895600" y="228600"/>
            <a:ext cx="3486083" cy="369332"/>
          </a:xfrm>
          <a:prstGeom prst="rect">
            <a:avLst/>
          </a:prstGeom>
          <a:noFill/>
        </p:spPr>
        <p:txBody>
          <a:bodyPr wrap="none" rtlCol="0">
            <a:spAutoFit/>
          </a:bodyPr>
          <a:lstStyle/>
          <a:p>
            <a:r>
              <a:rPr lang="en-US" b="1" u="sng" dirty="0" smtClean="0"/>
              <a:t>Option for Power to Remote </a:t>
            </a:r>
            <a:r>
              <a:rPr lang="en-US" b="1" u="sng" dirty="0" err="1" smtClean="0"/>
              <a:t>xFoce</a:t>
            </a:r>
            <a:endParaRPr lang="en-US" b="1" u="sn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b="1" u="sng" dirty="0" smtClean="0"/>
              <a:t>xFOCE Mechanical</a:t>
            </a:r>
            <a:br>
              <a:rPr lang="en-US" sz="3200" b="1" u="sng" dirty="0" smtClean="0"/>
            </a:br>
            <a:r>
              <a:rPr lang="en-US" sz="3200" b="1" u="sng" dirty="0" smtClean="0"/>
              <a:t>  Sub-Systems</a:t>
            </a:r>
            <a:endParaRPr lang="en-US" sz="3200" b="1" u="sng" dirty="0"/>
          </a:p>
        </p:txBody>
      </p:sp>
      <p:sp>
        <p:nvSpPr>
          <p:cNvPr id="3" name="Rectangle 2"/>
          <p:cNvSpPr/>
          <p:nvPr/>
        </p:nvSpPr>
        <p:spPr>
          <a:xfrm>
            <a:off x="152400" y="1066800"/>
            <a:ext cx="9167766" cy="7232749"/>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4">
              <a:buFont typeface="Arial" pitchFamily="34" charset="0"/>
              <a:buChar char="•"/>
            </a:pPr>
            <a:r>
              <a:rPr lang="en-US" sz="2400" u="sng" dirty="0" smtClean="0"/>
              <a:t> Seafloor </a:t>
            </a:r>
            <a:r>
              <a:rPr lang="en-US" sz="2400" u="sng" dirty="0" smtClean="0"/>
              <a:t>System</a:t>
            </a:r>
          </a:p>
          <a:p>
            <a:pPr lvl="5">
              <a:buFont typeface="Arial" pitchFamily="34" charset="0"/>
              <a:buChar char="•"/>
            </a:pPr>
            <a:r>
              <a:rPr lang="en-US" sz="2400" dirty="0" smtClean="0"/>
              <a:t> Experiment Chamber</a:t>
            </a:r>
          </a:p>
          <a:p>
            <a:pPr lvl="5">
              <a:buFont typeface="Arial" pitchFamily="34" charset="0"/>
              <a:buChar char="•"/>
            </a:pPr>
            <a:r>
              <a:rPr lang="en-US" sz="2400" dirty="0" smtClean="0"/>
              <a:t> Ancillary Support Equipment</a:t>
            </a:r>
          </a:p>
          <a:p>
            <a:pPr lvl="4">
              <a:buFont typeface="Arial" pitchFamily="34" charset="0"/>
              <a:buChar char="•"/>
            </a:pPr>
            <a:r>
              <a:rPr lang="en-US" sz="2400" dirty="0" smtClean="0"/>
              <a:t> </a:t>
            </a:r>
            <a:r>
              <a:rPr lang="en-US" sz="2400" u="sng" dirty="0" smtClean="0"/>
              <a:t>Surface Support Systems</a:t>
            </a:r>
          </a:p>
          <a:p>
            <a:pPr lvl="5">
              <a:buFont typeface="Arial" pitchFamily="34" charset="0"/>
              <a:buChar char="•"/>
            </a:pPr>
            <a:r>
              <a:rPr lang="en-US" sz="2400" dirty="0" smtClean="0"/>
              <a:t> Seawater Enrichment System</a:t>
            </a:r>
          </a:p>
          <a:p>
            <a:pPr lvl="6">
              <a:buFont typeface="Arial" pitchFamily="34" charset="0"/>
              <a:buChar char="•"/>
            </a:pPr>
            <a:r>
              <a:rPr lang="en-US" sz="2400" dirty="0" smtClean="0"/>
              <a:t> Generation</a:t>
            </a:r>
          </a:p>
          <a:p>
            <a:pPr lvl="6">
              <a:buFont typeface="Arial" pitchFamily="34" charset="0"/>
              <a:buChar char="•"/>
            </a:pPr>
            <a:r>
              <a:rPr lang="en-US" sz="2400" dirty="0" smtClean="0"/>
              <a:t> Delivery</a:t>
            </a:r>
          </a:p>
          <a:p>
            <a:pPr lvl="5">
              <a:buFont typeface="Arial" pitchFamily="34" charset="0"/>
              <a:buChar char="•"/>
            </a:pPr>
            <a:r>
              <a:rPr lang="en-US" sz="2400" dirty="0" smtClean="0"/>
              <a:t> Power</a:t>
            </a:r>
            <a:endParaRPr lang="en-US" sz="2400" dirty="0" smtClean="0"/>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6"/>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86%</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a:t>
            </a:r>
            <a:r>
              <a:rPr lang="en-US" sz="1200" dirty="0" smtClean="0">
                <a:latin typeface="Calibri" pitchFamily="34" charset="0"/>
                <a:ea typeface="Calibri" pitchFamily="34" charset="0"/>
                <a:cs typeface="Times New Roman" pitchFamily="18" charset="0"/>
              </a:rPr>
              <a:t>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lang="en-US" sz="12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work with</a:t>
            </a:r>
            <a:endPar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off rapidly at ~350 nm </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UVT formulation available with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275 nm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a:t>
            </a:r>
            <a:r>
              <a:rPr lang="en-US" sz="1200" dirty="0" smtClean="0">
                <a:latin typeface="Calibri" pitchFamily="34" charset="0"/>
                <a:ea typeface="Calibri" pitchFamily="34" charset="0"/>
                <a:cs typeface="Times New Roman" pitchFamily="18" charset="0"/>
              </a:rPr>
              <a:t>Weld-On </a:t>
            </a:r>
            <a:r>
              <a:rPr lang="en-US" sz="1200" dirty="0" smtClean="0">
                <a:latin typeface="Calibri" pitchFamily="34" charset="0"/>
                <a:ea typeface="Calibri" pitchFamily="34" charset="0"/>
                <a:cs typeface="Times New Roman" pitchFamily="18" charset="0"/>
              </a:rPr>
              <a:t>#16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a:t>
            </a:r>
            <a:r>
              <a:rPr lang="en-US" b="1" u="sng" dirty="0" smtClean="0"/>
              <a:t>Polymer </a:t>
            </a:r>
            <a:r>
              <a:rPr lang="en-US" b="1" u="sng" dirty="0" smtClean="0"/>
              <a:t>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a:t>
            </a:r>
            <a:r>
              <a:rPr lang="en-US" sz="1200" dirty="0" smtClean="0"/>
              <a:t>Fair notch sensitivity (crack propagation)</a:t>
            </a:r>
          </a:p>
          <a:p>
            <a:pPr>
              <a:buFont typeface="Arial" pitchFamily="34" charset="0"/>
              <a:buChar char="•"/>
            </a:pPr>
            <a:r>
              <a:rPr lang="en-US" sz="1200" dirty="0" smtClean="0"/>
              <a:t> </a:t>
            </a:r>
            <a:r>
              <a:rPr lang="en-US" sz="1200" dirty="0" smtClean="0"/>
              <a:t>Good UV resistance</a:t>
            </a:r>
          </a:p>
          <a:p>
            <a:pPr lvl="1">
              <a:buFont typeface="Arial" pitchFamily="34" charset="0"/>
              <a:buChar char="•"/>
            </a:pPr>
            <a:r>
              <a:rPr lang="en-US" sz="1200" dirty="0" smtClean="0"/>
              <a:t> </a:t>
            </a:r>
            <a:r>
              <a:rPr lang="en-US" sz="1200" dirty="0" smtClean="0"/>
              <a:t>Thicker materials retain resistance longer</a:t>
            </a:r>
          </a:p>
          <a:p>
            <a:pPr lvl="1">
              <a:buFont typeface="Arial" pitchFamily="34" charset="0"/>
              <a:buChar char="•"/>
            </a:pPr>
            <a:r>
              <a:rPr lang="en-US" sz="1200" dirty="0" smtClean="0"/>
              <a:t> </a:t>
            </a:r>
            <a:r>
              <a:rPr lang="en-US" sz="1200" dirty="0" smtClean="0"/>
              <a:t>Starts to yellow over long term &gt; 20 months</a:t>
            </a:r>
          </a:p>
          <a:p>
            <a:pPr>
              <a:buFont typeface="Arial" pitchFamily="34" charset="0"/>
              <a:buChar char="•"/>
            </a:pPr>
            <a:r>
              <a:rPr lang="en-US" sz="1200" dirty="0" smtClean="0"/>
              <a:t> </a:t>
            </a:r>
            <a:r>
              <a:rPr lang="en-US" sz="1200" dirty="0" smtClean="0"/>
              <a:t>Good chemical resistance</a:t>
            </a:r>
          </a:p>
          <a:p>
            <a:pPr>
              <a:buFont typeface="Arial" pitchFamily="34" charset="0"/>
              <a:buChar char="•"/>
            </a:pPr>
            <a:r>
              <a:rPr lang="en-US" sz="1200" dirty="0" smtClean="0"/>
              <a:t> </a:t>
            </a:r>
            <a:r>
              <a:rPr lang="en-US" sz="1200" dirty="0" smtClean="0"/>
              <a:t>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381000"/>
            <a:ext cx="5181600" cy="457200"/>
          </a:xfrm>
        </p:spPr>
        <p:txBody>
          <a:bodyPr>
            <a:normAutofit/>
          </a:bodyPr>
          <a:lstStyle/>
          <a:p>
            <a:pPr algn="ctr"/>
            <a:r>
              <a:rPr lang="en-US" sz="2400" b="1" dirty="0" smtClean="0"/>
              <a:t>Potential Materials and </a:t>
            </a:r>
            <a:r>
              <a:rPr lang="en-US" sz="2400" b="1" dirty="0" smtClean="0"/>
              <a:t>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a:t>
            </a: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External Frame to support Panels:</a:t>
            </a:r>
            <a:endPar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many structural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shapes </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Can </a:t>
            </a:r>
            <a:r>
              <a:rPr lang="en-US" sz="1100" dirty="0" smtClean="0">
                <a:latin typeface="Calibri" pitchFamily="34" charset="0"/>
                <a:ea typeface="Calibri" pitchFamily="34" charset="0"/>
                <a:cs typeface="Times New Roman" pitchFamily="18" charset="0"/>
              </a:rPr>
              <a:t>dull cutting/boring tools </a:t>
            </a:r>
            <a:r>
              <a:rPr lang="en-US" sz="1100" dirty="0" smtClean="0">
                <a:latin typeface="Calibri" pitchFamily="34" charset="0"/>
                <a:ea typeface="Calibri" pitchFamily="34" charset="0"/>
                <a:cs typeface="Times New Roman" pitchFamily="18" charset="0"/>
              </a:rPr>
              <a:t>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a:t>
            </a:r>
            <a:r>
              <a:rPr lang="en-US" sz="1100" dirty="0" smtClean="0">
                <a:latin typeface="Calibri" pitchFamily="34" charset="0"/>
                <a:ea typeface="Calibri" pitchFamily="34" charset="0"/>
                <a:cs typeface="Times New Roman" pitchFamily="18" charset="0"/>
              </a:rPr>
              <a:t>not hold threads </a:t>
            </a:r>
            <a:r>
              <a:rPr lang="en-US" sz="1100" dirty="0" smtClean="0">
                <a:latin typeface="Calibri" pitchFamily="34" charset="0"/>
                <a:ea typeface="Calibri" pitchFamily="34" charset="0"/>
                <a:cs typeface="Times New Roman" pitchFamily="18" charset="0"/>
              </a:rPr>
              <a:t>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a:t>
            </a:r>
            <a:r>
              <a:rPr lang="en-US" sz="1100" dirty="0" smtClean="0">
                <a:latin typeface="Calibri" pitchFamily="34" charset="0"/>
                <a:ea typeface="Calibri" pitchFamily="34" charset="0"/>
                <a:cs typeface="Times New Roman" pitchFamily="18" charset="0"/>
              </a:rPr>
              <a:t>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t>
            </a: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issues when in contact with SS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washers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a:t>
            </a:r>
            <a:r>
              <a:rPr lang="en-US" sz="1100" dirty="0" smtClean="0">
                <a:latin typeface="Calibri" pitchFamily="34" charset="0"/>
                <a:ea typeface="Calibri" pitchFamily="34" charset="0"/>
                <a:cs typeface="Times New Roman" pitchFamily="18" charset="0"/>
              </a:rPr>
              <a:t>for long term </a:t>
            </a:r>
            <a:r>
              <a:rPr lang="en-US" sz="1100" dirty="0" smtClean="0">
                <a:latin typeface="Calibri" pitchFamily="34" charset="0"/>
                <a:ea typeface="Calibri" pitchFamily="34" charset="0"/>
                <a:cs typeface="Times New Roman" pitchFamily="18" charset="0"/>
              </a:rPr>
              <a:t>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endParaRPr lang="en-US" sz="1100" dirty="0" smtClean="0">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Clear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version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used for reinforcing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endParaRPr lang="en-US" sz="1100" dirty="0" smtClean="0">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shapes are sheets, bars,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endParaRPr lang="en-US" b="1" dirty="0" smtClean="0">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a:t>
            </a:r>
            <a:r>
              <a:rPr lang="en-US" sz="1100" dirty="0" smtClean="0">
                <a:latin typeface="Calibri" pitchFamily="34" charset="0"/>
                <a:ea typeface="Calibri" pitchFamily="34" charset="0"/>
                <a:cs typeface="Times New Roman" pitchFamily="18" charset="0"/>
              </a:rPr>
              <a:t>be </a:t>
            </a:r>
            <a:r>
              <a:rPr lang="en-US" sz="1100" dirty="0" smtClean="0">
                <a:latin typeface="Calibri" pitchFamily="34" charset="0"/>
                <a:ea typeface="Calibri" pitchFamily="34" charset="0"/>
                <a:cs typeface="Times New Roman" pitchFamily="18" charset="0"/>
              </a:rPr>
              <a:t>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Easily operated by </a:t>
            </a:r>
            <a:r>
              <a:rPr lang="en-US" sz="1100" dirty="0" smtClean="0">
                <a:latin typeface="Calibri" pitchFamily="34" charset="0"/>
                <a:ea typeface="Calibri" pitchFamily="34" charset="0"/>
                <a:cs typeface="Times New Roman" pitchFamily="18" charset="0"/>
              </a:rPr>
              <a:t>diver </a:t>
            </a:r>
            <a:r>
              <a:rPr lang="en-US" sz="1100" dirty="0" smtClean="0">
                <a:latin typeface="Calibri" pitchFamily="34" charset="0"/>
                <a:ea typeface="Calibri" pitchFamily="34" charset="0"/>
                <a:cs typeface="Times New Roman" pitchFamily="18" charset="0"/>
              </a:rPr>
              <a:t>with </a:t>
            </a:r>
            <a:r>
              <a:rPr lang="en-US" sz="1100" dirty="0" smtClean="0">
                <a:latin typeface="Calibri" pitchFamily="34" charset="0"/>
                <a:ea typeface="Calibri" pitchFamily="34" charset="0"/>
                <a:cs typeface="Times New Roman" pitchFamily="18" charset="0"/>
              </a:rPr>
              <a:t>gloves </a:t>
            </a:r>
            <a:r>
              <a:rPr lang="en-US" sz="1100" dirty="0" smtClean="0">
                <a:latin typeface="Calibri" pitchFamily="34" charset="0"/>
                <a:ea typeface="Calibri" pitchFamily="34" charset="0"/>
                <a:cs typeface="Times New Roman" pitchFamily="18" charset="0"/>
              </a:rPr>
              <a:t>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Cabinet </a:t>
            </a:r>
            <a:r>
              <a:rPr lang="en-US" sz="1100" dirty="0" smtClean="0">
                <a:latin typeface="Calibri" pitchFamily="34" charset="0"/>
                <a:ea typeface="Calibri" pitchFamily="34" charset="0"/>
                <a:cs typeface="Times New Roman" pitchFamily="18" charset="0"/>
              </a:rPr>
              <a:t>type, </a:t>
            </a:r>
            <a:r>
              <a:rPr lang="en-US" sz="1100" dirty="0" smtClean="0">
                <a:latin typeface="Calibri" pitchFamily="34" charset="0"/>
                <a:ea typeface="Calibri" pitchFamily="34" charset="0"/>
                <a:cs typeface="Times New Roman" pitchFamily="18" charset="0"/>
              </a:rPr>
              <a:t>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t>
            </a:r>
            <a:r>
              <a:rPr lang="en-US" sz="1100" dirty="0" smtClean="0">
                <a:latin typeface="Calibri" pitchFamily="34" charset="0"/>
                <a:ea typeface="Calibri" pitchFamily="34" charset="0"/>
                <a:cs typeface="Times New Roman" pitchFamily="18" charset="0"/>
              </a:rPr>
              <a:t>and pin, plastic </a:t>
            </a:r>
            <a:r>
              <a:rPr lang="en-US" sz="1100" dirty="0" smtClean="0">
                <a:latin typeface="Calibri" pitchFamily="34" charset="0"/>
                <a:ea typeface="Calibri" pitchFamily="34" charset="0"/>
                <a:cs typeface="Times New Roman" pitchFamily="18" charset="0"/>
              </a:rPr>
              <a:t>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a:t>
            </a:r>
            <a:r>
              <a:rPr lang="en-US" sz="1100" dirty="0" smtClean="0">
                <a:latin typeface="Calibri" pitchFamily="34" charset="0"/>
                <a:cs typeface="Times New Roman" pitchFamily="18" charset="0"/>
              </a:rPr>
              <a:t>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a:t>
            </a:r>
            <a:r>
              <a:rPr lang="en-US" sz="1100" dirty="0" smtClean="0">
                <a:latin typeface="Calibri" pitchFamily="34" charset="0"/>
                <a:cs typeface="Times New Roman" pitchFamily="18" charset="0"/>
              </a:rPr>
              <a:t>C</a:t>
            </a:r>
            <a:r>
              <a:rPr lang="en-US" sz="1100" dirty="0" smtClean="0">
                <a:latin typeface="Calibri" pitchFamily="34" charset="0"/>
                <a:ea typeface="Calibri" pitchFamily="34" charset="0"/>
                <a:cs typeface="Times New Roman" pitchFamily="18" charset="0"/>
              </a:rPr>
              <a:t>am </a:t>
            </a:r>
            <a:r>
              <a:rPr lang="en-US" sz="1100" dirty="0" smtClean="0">
                <a:latin typeface="Calibri" pitchFamily="34" charset="0"/>
                <a:ea typeface="Calibri" pitchFamily="34" charset="0"/>
                <a:cs typeface="Times New Roman" pitchFamily="18" charset="0"/>
              </a:rPr>
              <a:t>lock, single or </a:t>
            </a:r>
            <a:r>
              <a:rPr lang="en-US" sz="1100" dirty="0" smtClean="0">
                <a:latin typeface="Calibri" pitchFamily="34" charset="0"/>
                <a:ea typeface="Calibri" pitchFamily="34" charset="0"/>
                <a:cs typeface="Times New Roman" pitchFamily="18" charset="0"/>
              </a:rPr>
              <a:t>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a:t>
            </a:r>
            <a:r>
              <a:rPr lang="en-US" sz="1100" dirty="0" smtClean="0">
                <a:latin typeface="Calibri" pitchFamily="34" charset="0"/>
                <a:ea typeface="Calibri" pitchFamily="34" charset="0"/>
                <a:cs typeface="Times New Roman" pitchFamily="18" charset="0"/>
              </a:rPr>
              <a:t>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a:t>
            </a:r>
            <a:r>
              <a:rPr lang="en-US" sz="1100" dirty="0" smtClean="0">
                <a:latin typeface="Calibri" pitchFamily="34" charset="0"/>
                <a:ea typeface="Calibri" pitchFamily="34" charset="0"/>
                <a:cs typeface="Times New Roman" pitchFamily="18" charset="0"/>
              </a:rPr>
              <a:t>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316 is preferable, 18-8 is acceptable</a:t>
            </a:r>
            <a:endParaRPr lang="en-US" sz="1100" dirty="0" smtClean="0">
              <a:latin typeface="Calibri" pitchFamily="34" charset="0"/>
              <a:ea typeface="Calibri" pitchFamily="34" charset="0"/>
              <a:cs typeface="Times New Roman" pitchFamily="18" charset="0"/>
            </a:endParaRP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667000"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appropriate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materials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will maximize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light </a:t>
            </a:r>
            <a:endPar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p:oleObj spid="_x0000_s128002" name="Acrobat Document" r:id="rId4" imgW="11658600" imgH="7543800" progId="AcroExch.Document.7">
              <p:embed/>
            </p:oleObj>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2667000" y="914400"/>
            <a:ext cx="3124200" cy="228600"/>
          </a:xfrm>
          <a:solidFill>
            <a:schemeClr val="bg1"/>
          </a:solidFill>
        </p:spPr>
        <p:txBody>
          <a:bodyPr>
            <a:noAutofit/>
          </a:bodyPr>
          <a:lstStyle/>
          <a:p>
            <a:pPr algn="ctr"/>
            <a:r>
              <a:rPr lang="en-US" sz="1600" dirty="0" smtClean="0">
                <a:solidFill>
                  <a:schemeClr val="tx1"/>
                </a:solidFill>
              </a:rPr>
              <a:t>400nm </a:t>
            </a:r>
            <a:r>
              <a:rPr lang="en-US" sz="1600" dirty="0" smtClean="0">
                <a:solidFill>
                  <a:schemeClr val="tx1"/>
                </a:solidFill>
              </a:rPr>
              <a:t>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0574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457200" y="2057400"/>
          <a:ext cx="1945471" cy="3733804"/>
        </p:xfrm>
        <a:graphic>
          <a:graphicData uri="http://schemas.openxmlformats.org/drawingml/2006/table">
            <a:tbl>
              <a:tblPr/>
              <a:tblGrid>
                <a:gridCol w="565316"/>
                <a:gridCol w="635980"/>
                <a:gridCol w="744175"/>
              </a:tblGrid>
              <a:tr h="205861">
                <a:tc gridSpan="3">
                  <a:txBody>
                    <a:bodyPr/>
                    <a:lstStyle/>
                    <a:p>
                      <a:pPr algn="ctr"/>
                      <a:r>
                        <a:rPr lang="en-US" sz="1000" dirty="0"/>
                        <a:t>PVC</a:t>
                      </a:r>
                    </a:p>
                  </a:txBody>
                  <a:tcPr marL="52779" marR="52779" marT="26390" marB="26390" anchor="ctr">
                    <a:lnL>
                      <a:noFill/>
                    </a:lnL>
                    <a:lnR>
                      <a:noFill/>
                    </a:lnR>
                    <a:lnT>
                      <a:noFill/>
                    </a:lnT>
                    <a:lnB>
                      <a:noFill/>
                    </a:lnB>
                  </a:tcPr>
                </a:tc>
                <a:tc hMerge="1">
                  <a:txBody>
                    <a:bodyPr/>
                    <a:lstStyle/>
                    <a:p>
                      <a:endParaRPr lang="en-US"/>
                    </a:p>
                  </a:txBody>
                  <a:tcPr/>
                </a:tc>
                <a:tc hMerge="1">
                  <a:txBody>
                    <a:bodyPr/>
                    <a:lstStyle/>
                    <a:p>
                      <a:endParaRPr lang="en-US"/>
                    </a:p>
                  </a:txBody>
                  <a:tcPr/>
                </a:tc>
              </a:tr>
              <a:tr h="645889">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a:t>Schedule 40</a:t>
                      </a:r>
                    </a:p>
                  </a:txBody>
                  <a:tcPr marL="52779" marR="52779" marT="26390" marB="26390" anchor="ctr">
                    <a:lnL>
                      <a:noFill/>
                    </a:lnL>
                    <a:lnR>
                      <a:noFill/>
                    </a:lnR>
                    <a:lnT>
                      <a:noFill/>
                    </a:lnT>
                    <a:lnB>
                      <a:noFill/>
                    </a:lnB>
                  </a:tcPr>
                </a:tc>
                <a:tc>
                  <a:txBody>
                    <a:bodyPr/>
                    <a:lstStyle/>
                    <a:p>
                      <a:r>
                        <a:rPr lang="en-US" sz="1000" dirty="0"/>
                        <a:t>Schedule 80</a:t>
                      </a:r>
                    </a:p>
                  </a:txBody>
                  <a:tcPr marL="52779" marR="52779" marT="26390" marB="26390" anchor="ctr">
                    <a:lnL>
                      <a:noFill/>
                    </a:lnL>
                    <a:lnR>
                      <a:noFill/>
                    </a:lnR>
                    <a:lnT>
                      <a:noFill/>
                    </a:lnT>
                    <a:lnB>
                      <a:noFill/>
                    </a:lnB>
                  </a:tcPr>
                </a:tc>
              </a:tr>
              <a:tr h="205861">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t>509</a:t>
                      </a:r>
                    </a:p>
                  </a:txBody>
                  <a:tcPr marL="52779" marR="52779" marT="26390" marB="26390" anchor="ctr">
                    <a:lnL>
                      <a:noFill/>
                    </a:lnL>
                    <a:lnR>
                      <a:noFill/>
                    </a:lnR>
                    <a:lnT>
                      <a:noFill/>
                    </a:lnT>
                    <a:lnB>
                      <a:noFill/>
                    </a:lnB>
                    <a:solidFill>
                      <a:srgbClr val="00B050"/>
                    </a:solidFill>
                  </a:tcPr>
                </a:tc>
              </a:tr>
              <a:tr h="205861">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a:t>413</a:t>
                      </a:r>
                    </a:p>
                  </a:txBody>
                  <a:tcPr marL="52779" marR="52779" marT="26390" marB="26390" anchor="ctr">
                    <a:lnL>
                      <a:noFill/>
                    </a:lnL>
                    <a:lnR>
                      <a:noFill/>
                    </a:lnR>
                    <a:lnT>
                      <a:noFill/>
                    </a:lnT>
                    <a:lnB>
                      <a:noFill/>
                    </a:lnB>
                    <a:solidFill>
                      <a:srgbClr val="00B050"/>
                    </a:solidFill>
                  </a:tcPr>
                </a:tc>
              </a:tr>
              <a:tr h="205861">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t>378</a:t>
                      </a:r>
                    </a:p>
                  </a:txBody>
                  <a:tcPr marL="52779" marR="52779" marT="26390" marB="26390" anchor="ctr">
                    <a:lnL>
                      <a:noFill/>
                    </a:lnL>
                    <a:lnR>
                      <a:noFill/>
                    </a:lnR>
                    <a:lnT>
                      <a:noFill/>
                    </a:lnT>
                    <a:lnB>
                      <a:noFill/>
                    </a:lnB>
                    <a:solidFill>
                      <a:srgbClr val="00B050"/>
                    </a:solidFill>
                  </a:tcPr>
                </a:tc>
              </a:tr>
              <a:tr h="205861">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t>312</a:t>
                      </a:r>
                    </a:p>
                  </a:txBody>
                  <a:tcPr marL="52779" marR="52779" marT="26390" marB="26390" anchor="ctr">
                    <a:lnL>
                      <a:noFill/>
                    </a:lnL>
                    <a:lnR>
                      <a:noFill/>
                    </a:lnR>
                    <a:lnT>
                      <a:noFill/>
                    </a:lnT>
                    <a:lnB>
                      <a:noFill/>
                    </a:lnB>
                    <a:solidFill>
                      <a:srgbClr val="00B050"/>
                    </a:solidFill>
                  </a:tcPr>
                </a:tc>
              </a:tr>
              <a:tr h="205861">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t>282</a:t>
                      </a:r>
                    </a:p>
                  </a:txBody>
                  <a:tcPr marL="52779" marR="52779" marT="26390" marB="26390" anchor="ctr">
                    <a:lnL>
                      <a:noFill/>
                    </a:lnL>
                    <a:lnR>
                      <a:noFill/>
                    </a:lnR>
                    <a:lnT>
                      <a:noFill/>
                    </a:lnT>
                    <a:lnB>
                      <a:noFill/>
                    </a:lnB>
                    <a:solidFill>
                      <a:srgbClr val="00B050"/>
                    </a:solidFill>
                  </a:tcPr>
                </a:tc>
              </a:tr>
              <a:tr h="205861">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t>243</a:t>
                      </a:r>
                    </a:p>
                  </a:txBody>
                  <a:tcPr marL="52779" marR="52779" marT="26390" marB="26390" anchor="ctr">
                    <a:lnL>
                      <a:noFill/>
                    </a:lnL>
                    <a:lnR>
                      <a:noFill/>
                    </a:lnR>
                    <a:lnT>
                      <a:noFill/>
                    </a:lnT>
                    <a:lnB>
                      <a:noFill/>
                    </a:lnB>
                    <a:solidFill>
                      <a:srgbClr val="00B050"/>
                    </a:solidFill>
                  </a:tcPr>
                </a:tc>
              </a:tr>
              <a:tr h="205861">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t>255</a:t>
                      </a:r>
                    </a:p>
                  </a:txBody>
                  <a:tcPr marL="52779" marR="52779" marT="26390" marB="26390" anchor="ctr">
                    <a:lnL>
                      <a:noFill/>
                    </a:lnL>
                    <a:lnR>
                      <a:noFill/>
                    </a:lnR>
                    <a:lnT>
                      <a:noFill/>
                    </a:lnT>
                    <a:lnB>
                      <a:noFill/>
                    </a:lnB>
                    <a:solidFill>
                      <a:srgbClr val="00B050"/>
                    </a:solidFill>
                  </a:tcPr>
                </a:tc>
              </a:tr>
              <a:tr h="205861">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t>225</a:t>
                      </a:r>
                    </a:p>
                  </a:txBody>
                  <a:tcPr marL="52779" marR="52779" marT="26390" marB="26390" anchor="ctr">
                    <a:lnL>
                      <a:noFill/>
                    </a:lnL>
                    <a:lnR>
                      <a:noFill/>
                    </a:lnR>
                    <a:lnT>
                      <a:noFill/>
                    </a:lnT>
                    <a:lnB>
                      <a:noFill/>
                    </a:lnB>
                    <a:solidFill>
                      <a:srgbClr val="00B050"/>
                    </a:solidFill>
                  </a:tcPr>
                </a:tc>
              </a:tr>
              <a:tr h="205861">
                <a:tc>
                  <a:txBody>
                    <a:bodyPr/>
                    <a:lstStyle/>
                    <a:p>
                      <a:r>
                        <a:rPr lang="en-US" sz="1000" dirty="0"/>
                        <a:t>4</a:t>
                      </a:r>
                    </a:p>
                  </a:txBody>
                  <a:tcPr marL="52779" marR="52779" marT="26390" marB="26390" anchor="ctr">
                    <a:lnL>
                      <a:noFill/>
                    </a:lnL>
                    <a:lnR>
                      <a:noFill/>
                    </a:lnR>
                    <a:lnT>
                      <a:noFill/>
                    </a:lnT>
                    <a:lnB>
                      <a:noFill/>
                    </a:lnB>
                  </a:tcPr>
                </a:tc>
                <a:tc>
                  <a:txBody>
                    <a:bodyPr/>
                    <a:lstStyle/>
                    <a:p>
                      <a:r>
                        <a:rPr lang="en-US" sz="1000" dirty="0"/>
                        <a:t>133</a:t>
                      </a:r>
                    </a:p>
                  </a:txBody>
                  <a:tcPr marL="52779" marR="52779" marT="26390" marB="26390" anchor="ctr">
                    <a:lnL>
                      <a:noFill/>
                    </a:lnL>
                    <a:lnR>
                      <a:noFill/>
                    </a:lnR>
                    <a:lnT>
                      <a:noFill/>
                    </a:lnT>
                    <a:lnB>
                      <a:noFill/>
                    </a:lnB>
                    <a:solidFill>
                      <a:srgbClr val="FF0000"/>
                    </a:solidFill>
                  </a:tcPr>
                </a:tc>
                <a:tc>
                  <a:txBody>
                    <a:bodyPr/>
                    <a:lstStyle/>
                    <a:p>
                      <a:r>
                        <a:rPr lang="en-US" sz="1000" dirty="0"/>
                        <a:t>194</a:t>
                      </a:r>
                    </a:p>
                  </a:txBody>
                  <a:tcPr marL="52779" marR="52779" marT="26390" marB="26390" anchor="ctr">
                    <a:lnL>
                      <a:noFill/>
                    </a:lnL>
                    <a:lnR>
                      <a:noFill/>
                    </a:lnR>
                    <a:lnT>
                      <a:noFill/>
                    </a:lnT>
                    <a:lnB>
                      <a:noFill/>
                    </a:lnB>
                    <a:solidFill>
                      <a:srgbClr val="00B050"/>
                    </a:solidFill>
                  </a:tcPr>
                </a:tc>
              </a:tr>
              <a:tr h="205861">
                <a:tc>
                  <a:txBody>
                    <a:bodyPr/>
                    <a:lstStyle/>
                    <a:p>
                      <a:r>
                        <a:rPr lang="en-US" sz="1000"/>
                        <a:t>5</a:t>
                      </a:r>
                    </a:p>
                  </a:txBody>
                  <a:tcPr marL="52779" marR="52779" marT="26390" marB="26390" anchor="ctr">
                    <a:lnL>
                      <a:noFill/>
                    </a:lnL>
                    <a:lnR>
                      <a:noFill/>
                    </a:lnR>
                    <a:lnT>
                      <a:noFill/>
                    </a:lnT>
                    <a:lnB>
                      <a:noFill/>
                    </a:lnB>
                  </a:tcPr>
                </a:tc>
                <a:tc>
                  <a:txBody>
                    <a:bodyPr/>
                    <a:lstStyle/>
                    <a:p>
                      <a:r>
                        <a:rPr lang="en-US" sz="1000" dirty="0"/>
                        <a:t>117</a:t>
                      </a:r>
                    </a:p>
                  </a:txBody>
                  <a:tcPr marL="52779" marR="52779" marT="26390" marB="26390" anchor="ctr">
                    <a:lnL>
                      <a:noFill/>
                    </a:lnL>
                    <a:lnR>
                      <a:noFill/>
                    </a:lnR>
                    <a:lnT>
                      <a:noFill/>
                    </a:lnT>
                    <a:lnB>
                      <a:noFill/>
                    </a:lnB>
                    <a:solidFill>
                      <a:srgbClr val="FF0000"/>
                    </a:solidFill>
                  </a:tcPr>
                </a:tc>
                <a:tc>
                  <a:txBody>
                    <a:bodyPr/>
                    <a:lstStyle/>
                    <a:p>
                      <a:r>
                        <a:rPr lang="en-US" sz="1000" dirty="0"/>
                        <a:t>173</a:t>
                      </a:r>
                    </a:p>
                  </a:txBody>
                  <a:tcPr marL="52779" marR="52779" marT="26390" marB="26390" anchor="ctr">
                    <a:lnL>
                      <a:noFill/>
                    </a:lnL>
                    <a:lnR>
                      <a:noFill/>
                    </a:lnR>
                    <a:lnT>
                      <a:noFill/>
                    </a:lnT>
                    <a:lnB>
                      <a:noFill/>
                    </a:lnB>
                    <a:solidFill>
                      <a:srgbClr val="00B050"/>
                    </a:solidFill>
                  </a:tcPr>
                </a:tc>
              </a:tr>
              <a:tr h="205861">
                <a:tc>
                  <a:txBody>
                    <a:bodyPr/>
                    <a:lstStyle/>
                    <a:p>
                      <a:r>
                        <a:rPr lang="en-US" sz="1000"/>
                        <a:t>6</a:t>
                      </a:r>
                    </a:p>
                  </a:txBody>
                  <a:tcPr marL="52779" marR="52779" marT="26390" marB="26390" anchor="ctr">
                    <a:lnL>
                      <a:noFill/>
                    </a:lnL>
                    <a:lnR>
                      <a:noFill/>
                    </a:lnR>
                    <a:lnT>
                      <a:noFill/>
                    </a:lnT>
                    <a:lnB>
                      <a:noFill/>
                    </a:lnB>
                  </a:tcPr>
                </a:tc>
                <a:tc>
                  <a:txBody>
                    <a:bodyPr/>
                    <a:lstStyle/>
                    <a:p>
                      <a:r>
                        <a:rPr lang="en-US" sz="1000" dirty="0"/>
                        <a:t>106</a:t>
                      </a:r>
                    </a:p>
                  </a:txBody>
                  <a:tcPr marL="52779" marR="52779" marT="26390" marB="26390" anchor="ctr">
                    <a:lnL>
                      <a:noFill/>
                    </a:lnL>
                    <a:lnR>
                      <a:noFill/>
                    </a:lnR>
                    <a:lnT>
                      <a:noFill/>
                    </a:lnT>
                    <a:lnB>
                      <a:noFill/>
                    </a:lnB>
                    <a:solidFill>
                      <a:srgbClr val="FF0000"/>
                    </a:solidFill>
                  </a:tcPr>
                </a:tc>
                <a:tc>
                  <a:txBody>
                    <a:bodyPr/>
                    <a:lstStyle/>
                    <a:p>
                      <a:r>
                        <a:rPr lang="en-US" sz="1000" dirty="0"/>
                        <a:t>167</a:t>
                      </a:r>
                    </a:p>
                  </a:txBody>
                  <a:tcPr marL="52779" marR="52779" marT="26390" marB="26390" anchor="ctr">
                    <a:lnL>
                      <a:noFill/>
                    </a:lnL>
                    <a:lnR>
                      <a:noFill/>
                    </a:lnR>
                    <a:lnT>
                      <a:noFill/>
                    </a:lnT>
                    <a:lnB>
                      <a:noFill/>
                    </a:lnB>
                    <a:solidFill>
                      <a:srgbClr val="00B050"/>
                    </a:solidFill>
                  </a:tcPr>
                </a:tc>
              </a:tr>
              <a:tr h="205861">
                <a:tc>
                  <a:txBody>
                    <a:bodyPr/>
                    <a:lstStyle/>
                    <a:p>
                      <a:r>
                        <a:rPr lang="en-US" sz="1000" dirty="0"/>
                        <a:t>8</a:t>
                      </a:r>
                    </a:p>
                  </a:txBody>
                  <a:tcPr marL="52779" marR="52779" marT="26390" marB="26390" anchor="ctr">
                    <a:lnL>
                      <a:noFill/>
                    </a:lnL>
                    <a:lnR>
                      <a:noFill/>
                    </a:lnR>
                    <a:lnT>
                      <a:noFill/>
                    </a:lnT>
                    <a:lnB>
                      <a:noFill/>
                    </a:lnB>
                  </a:tcPr>
                </a:tc>
                <a:tc>
                  <a:txBody>
                    <a:bodyPr/>
                    <a:lstStyle/>
                    <a:p>
                      <a:r>
                        <a:rPr lang="en-US" sz="1000" dirty="0"/>
                        <a:t>93</a:t>
                      </a:r>
                    </a:p>
                  </a:txBody>
                  <a:tcPr marL="52779" marR="52779" marT="26390" marB="26390" anchor="ctr">
                    <a:lnL>
                      <a:noFill/>
                    </a:lnL>
                    <a:lnR>
                      <a:noFill/>
                    </a:lnR>
                    <a:lnT>
                      <a:noFill/>
                    </a:lnT>
                    <a:lnB>
                      <a:noFill/>
                    </a:lnB>
                    <a:solidFill>
                      <a:srgbClr val="FF0000"/>
                    </a:solid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r h="205861">
                <a:tc>
                  <a:txBody>
                    <a:bodyPr/>
                    <a:lstStyle/>
                    <a:p>
                      <a:r>
                        <a:rPr lang="en-US" sz="1000" dirty="0"/>
                        <a:t>10</a:t>
                      </a:r>
                    </a:p>
                  </a:txBody>
                  <a:tcPr marL="52779" marR="52779" marT="26390" marB="26390" anchor="ctr">
                    <a:lnL>
                      <a:noFill/>
                    </a:lnL>
                    <a:lnR>
                      <a:noFill/>
                    </a:lnR>
                    <a:lnT>
                      <a:noFill/>
                    </a:lnT>
                    <a:lnB>
                      <a:noFill/>
                    </a:lnB>
                  </a:tcPr>
                </a:tc>
                <a:tc>
                  <a:txBody>
                    <a:bodyPr/>
                    <a:lstStyle/>
                    <a:p>
                      <a:r>
                        <a:rPr lang="en-US" sz="1000" dirty="0"/>
                        <a:t>84</a:t>
                      </a:r>
                    </a:p>
                  </a:txBody>
                  <a:tcPr marL="52779" marR="52779" marT="26390" marB="26390" anchor="ctr">
                    <a:lnL>
                      <a:noFill/>
                    </a:lnL>
                    <a:lnR>
                      <a:noFill/>
                    </a:lnR>
                    <a:lnT>
                      <a:noFill/>
                    </a:lnT>
                    <a:lnB>
                      <a:noFill/>
                    </a:lnB>
                    <a:solidFill>
                      <a:srgbClr val="FF0000"/>
                    </a:solidFill>
                  </a:tcPr>
                </a:tc>
                <a:tc>
                  <a:txBody>
                    <a:bodyPr/>
                    <a:lstStyle/>
                    <a:p>
                      <a:r>
                        <a:rPr lang="en-US" sz="1000" dirty="0"/>
                        <a:t>140</a:t>
                      </a:r>
                    </a:p>
                  </a:txBody>
                  <a:tcPr marL="52779" marR="52779" marT="26390" marB="26390" anchor="ctr">
                    <a:lnL>
                      <a:noFill/>
                    </a:lnL>
                    <a:lnR>
                      <a:noFill/>
                    </a:lnR>
                    <a:lnT>
                      <a:noFill/>
                    </a:lnT>
                    <a:lnB>
                      <a:noFill/>
                    </a:lnB>
                    <a:solidFill>
                      <a:srgbClr val="FF0000"/>
                    </a:solidFill>
                  </a:tcPr>
                </a:tc>
              </a:tr>
              <a:tr h="205861">
                <a:tc>
                  <a:txBody>
                    <a:bodyPr/>
                    <a:lstStyle/>
                    <a:p>
                      <a:r>
                        <a:rPr lang="en-US" sz="1000"/>
                        <a:t>12</a:t>
                      </a:r>
                    </a:p>
                  </a:txBody>
                  <a:tcPr marL="52779" marR="52779" marT="26390" marB="26390" anchor="ctr">
                    <a:lnL>
                      <a:noFill/>
                    </a:lnL>
                    <a:lnR>
                      <a:noFill/>
                    </a:lnR>
                    <a:lnT>
                      <a:noFill/>
                    </a:lnT>
                    <a:lnB>
                      <a:noFill/>
                    </a:lnB>
                  </a:tcPr>
                </a:tc>
                <a:tc>
                  <a:txBody>
                    <a:bodyPr/>
                    <a:lstStyle/>
                    <a:p>
                      <a:r>
                        <a:rPr lang="en-US" sz="1000" dirty="0"/>
                        <a:t>79</a:t>
                      </a:r>
                    </a:p>
                  </a:txBody>
                  <a:tcPr marL="52779" marR="52779" marT="26390" marB="26390" anchor="ctr">
                    <a:lnL>
                      <a:noFill/>
                    </a:lnL>
                    <a:lnR>
                      <a:noFill/>
                    </a:lnR>
                    <a:lnT>
                      <a:noFill/>
                    </a:lnT>
                    <a:lnB>
                      <a:noFill/>
                    </a:lnB>
                    <a:solidFill>
                      <a:srgbClr val="FF0000"/>
                    </a:solidFill>
                  </a:tcPr>
                </a:tc>
                <a:tc>
                  <a:txBody>
                    <a:bodyPr/>
                    <a:lstStyle/>
                    <a:p>
                      <a:r>
                        <a:rPr lang="en-US" sz="1000" dirty="0"/>
                        <a:t>137</a:t>
                      </a:r>
                    </a:p>
                  </a:txBody>
                  <a:tcPr marL="52779" marR="52779" marT="26390" marB="26390" anchor="ctr">
                    <a:lnL>
                      <a:noFill/>
                    </a:lnL>
                    <a:lnR>
                      <a:noFill/>
                    </a:lnR>
                    <a:lnT>
                      <a:noFill/>
                    </a:lnT>
                    <a:lnB>
                      <a:noFill/>
                    </a:lnB>
                    <a:solidFill>
                      <a:srgbClr val="FF0000"/>
                    </a:solidFill>
                  </a:tcPr>
                </a:tc>
              </a:tr>
            </a:tbl>
          </a:graphicData>
        </a:graphic>
      </p:graphicFrame>
      <p:graphicFrame>
        <p:nvGraphicFramePr>
          <p:cNvPr id="18" name="Table 17"/>
          <p:cNvGraphicFramePr>
            <a:graphicFrameLocks noGrp="1"/>
          </p:cNvGraphicFramePr>
          <p:nvPr/>
        </p:nvGraphicFramePr>
        <p:xfrm>
          <a:off x="2819400" y="24384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76400" y="5867400"/>
            <a:ext cx="584666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~146 psi</a:t>
            </a:r>
            <a:endParaRPr lang="en-US" dirty="0"/>
          </a:p>
        </p:txBody>
      </p:sp>
      <p:sp>
        <p:nvSpPr>
          <p:cNvPr id="28" name="TextBox 27"/>
          <p:cNvSpPr txBox="1"/>
          <p:nvPr/>
        </p:nvSpPr>
        <p:spPr>
          <a:xfrm>
            <a:off x="1295400" y="685800"/>
            <a:ext cx="6089424" cy="369332"/>
          </a:xfrm>
          <a:prstGeom prst="rect">
            <a:avLst/>
          </a:prstGeom>
          <a:noFill/>
        </p:spPr>
        <p:txBody>
          <a:bodyPr wrap="none" rtlCol="0">
            <a:spAutoFit/>
          </a:bodyPr>
          <a:lstStyle/>
          <a:p>
            <a:r>
              <a:rPr lang="en-US" dirty="0" smtClean="0"/>
              <a:t>Low Cost Shallow Water Pressure Housing Case Fabrication</a:t>
            </a:r>
            <a:endParaRPr lang="en-US"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p:oleObj spid="_x0000_s124930" name="Acrobat Document" r:id="rId3" imgW="11658600" imgH="7543800" progId="AcroExch.Document.7">
              <p:embed/>
            </p:oleObj>
          </a:graphicData>
        </a:graphic>
      </p:graphicFrame>
      <p:sp>
        <p:nvSpPr>
          <p:cNvPr id="17" name="Rectangle 16"/>
          <p:cNvSpPr/>
          <p:nvPr/>
        </p:nvSpPr>
        <p:spPr>
          <a:xfrm>
            <a:off x="22098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
          <p:cNvGraphicFramePr>
            <a:graphicFrameLocks noChangeAspect="1"/>
          </p:cNvGraphicFramePr>
          <p:nvPr/>
        </p:nvGraphicFramePr>
        <p:xfrm>
          <a:off x="228600" y="762000"/>
          <a:ext cx="8763000" cy="5867400"/>
        </p:xfrm>
        <a:graphic>
          <a:graphicData uri="http://schemas.openxmlformats.org/presentationml/2006/ole">
            <p:oleObj spid="_x0000_s56322" name="Acrobat Document" r:id="rId3" imgW="11658600" imgH="7543800" progId="AcroExch.Document.7">
              <p:embed/>
            </p:oleObj>
          </a:graphicData>
        </a:graphic>
      </p:graphicFrame>
      <p:sp>
        <p:nvSpPr>
          <p:cNvPr id="2" name="Title 1"/>
          <p:cNvSpPr>
            <a:spLocks noGrp="1"/>
          </p:cNvSpPr>
          <p:nvPr>
            <p:ph type="ctrTitle" idx="4294967295"/>
          </p:nvPr>
        </p:nvSpPr>
        <p:spPr>
          <a:xfrm>
            <a:off x="1371600" y="76200"/>
            <a:ext cx="6477000" cy="609600"/>
          </a:xfrm>
        </p:spPr>
        <p:txBody>
          <a:bodyPr>
            <a:noAutofit/>
          </a:bodyPr>
          <a:lstStyle/>
          <a:p>
            <a:pPr algn="ctr"/>
            <a:r>
              <a:rPr lang="en-US" sz="2400" b="1" u="sng" dirty="0" smtClean="0"/>
              <a:t>Typical </a:t>
            </a:r>
            <a:r>
              <a:rPr lang="en-US" sz="2400" b="1" u="sng" dirty="0" smtClean="0"/>
              <a:t>Seafloor </a:t>
            </a:r>
            <a:r>
              <a:rPr lang="en-US" sz="2400" b="1" u="sng" dirty="0" smtClean="0"/>
              <a:t>System </a:t>
            </a:r>
            <a:r>
              <a:rPr lang="en-US" sz="2400" b="1" u="sng" dirty="0" smtClean="0"/>
              <a:t>Comprising </a:t>
            </a:r>
            <a:r>
              <a:rPr lang="en-US" sz="2400" b="1" u="sng" dirty="0" smtClean="0"/>
              <a:t>an xFOCE</a:t>
            </a:r>
            <a:endParaRPr lang="en-US" sz="2400" b="1" u="sng" dirty="0"/>
          </a:p>
        </p:txBody>
      </p:sp>
      <p:sp>
        <p:nvSpPr>
          <p:cNvPr id="6" name="Rectangle 5"/>
          <p:cNvSpPr/>
          <p:nvPr/>
        </p:nvSpPr>
        <p:spPr>
          <a:xfrm>
            <a:off x="304800" y="3505200"/>
            <a:ext cx="1964449" cy="369332"/>
          </a:xfrm>
          <a:prstGeom prst="rect">
            <a:avLst/>
          </a:prstGeom>
        </p:spPr>
        <p:txBody>
          <a:bodyPr wrap="none">
            <a:spAutoFit/>
          </a:bodyPr>
          <a:lstStyle/>
          <a:p>
            <a:r>
              <a:rPr lang="en-US" b="1" dirty="0" smtClean="0"/>
              <a:t>Delay Path </a:t>
            </a:r>
            <a:r>
              <a:rPr lang="en-US" b="1" dirty="0" smtClean="0"/>
              <a:t>Section</a:t>
            </a:r>
            <a:endParaRPr lang="en-US" b="1" dirty="0"/>
          </a:p>
        </p:txBody>
      </p:sp>
      <p:sp>
        <p:nvSpPr>
          <p:cNvPr id="7" name="Rectangle 6"/>
          <p:cNvSpPr/>
          <p:nvPr/>
        </p:nvSpPr>
        <p:spPr>
          <a:xfrm>
            <a:off x="5181600" y="5715000"/>
            <a:ext cx="1964449" cy="369332"/>
          </a:xfrm>
          <a:prstGeom prst="rect">
            <a:avLst/>
          </a:prstGeom>
        </p:spPr>
        <p:txBody>
          <a:bodyPr wrap="none">
            <a:spAutoFit/>
          </a:bodyPr>
          <a:lstStyle/>
          <a:p>
            <a:r>
              <a:rPr lang="en-US" b="1" dirty="0" smtClean="0"/>
              <a:t>Delay Path </a:t>
            </a:r>
            <a:r>
              <a:rPr lang="en-US" b="1" dirty="0" smtClean="0"/>
              <a:t>Section</a:t>
            </a:r>
            <a:endParaRPr lang="en-US" b="1" dirty="0"/>
          </a:p>
        </p:txBody>
      </p:sp>
      <p:sp>
        <p:nvSpPr>
          <p:cNvPr id="8" name="Rectangle 7"/>
          <p:cNvSpPr/>
          <p:nvPr/>
        </p:nvSpPr>
        <p:spPr>
          <a:xfrm>
            <a:off x="5105400" y="2133600"/>
            <a:ext cx="2203937" cy="369332"/>
          </a:xfrm>
          <a:prstGeom prst="rect">
            <a:avLst/>
          </a:prstGeom>
        </p:spPr>
        <p:txBody>
          <a:bodyPr wrap="none">
            <a:spAutoFit/>
          </a:bodyPr>
          <a:lstStyle/>
          <a:p>
            <a:r>
              <a:rPr lang="en-US" b="1" dirty="0" smtClean="0"/>
              <a:t>Experiment Chamber</a:t>
            </a:r>
            <a:endParaRPr lang="en-US" b="1" dirty="0"/>
          </a:p>
        </p:txBody>
      </p:sp>
      <p:sp>
        <p:nvSpPr>
          <p:cNvPr id="9" name="Rectangle 8"/>
          <p:cNvSpPr/>
          <p:nvPr/>
        </p:nvSpPr>
        <p:spPr>
          <a:xfrm>
            <a:off x="228600" y="2895600"/>
            <a:ext cx="1563633" cy="369332"/>
          </a:xfrm>
          <a:prstGeom prst="rect">
            <a:avLst/>
          </a:prstGeom>
        </p:spPr>
        <p:txBody>
          <a:bodyPr wrap="none">
            <a:spAutoFit/>
          </a:bodyPr>
          <a:lstStyle/>
          <a:p>
            <a:r>
              <a:rPr lang="en-US" b="1" dirty="0" smtClean="0"/>
              <a:t>Seawater Inlet</a:t>
            </a:r>
            <a:endParaRPr lang="en-US" b="1" dirty="0"/>
          </a:p>
        </p:txBody>
      </p:sp>
      <p:sp>
        <p:nvSpPr>
          <p:cNvPr id="10" name="Rectangle 9"/>
          <p:cNvSpPr/>
          <p:nvPr/>
        </p:nvSpPr>
        <p:spPr>
          <a:xfrm>
            <a:off x="7315200" y="4419600"/>
            <a:ext cx="1563633" cy="369332"/>
          </a:xfrm>
          <a:prstGeom prst="rect">
            <a:avLst/>
          </a:prstGeom>
        </p:spPr>
        <p:txBody>
          <a:bodyPr wrap="none">
            <a:spAutoFit/>
          </a:bodyPr>
          <a:lstStyle/>
          <a:p>
            <a:r>
              <a:rPr lang="en-US" b="1" dirty="0" smtClean="0"/>
              <a:t>Seawater Inlet</a:t>
            </a:r>
            <a:endParaRPr lang="en-US" b="1" dirty="0"/>
          </a:p>
        </p:txBody>
      </p:sp>
      <p:sp>
        <p:nvSpPr>
          <p:cNvPr id="11" name="Rectangle 10"/>
          <p:cNvSpPr/>
          <p:nvPr/>
        </p:nvSpPr>
        <p:spPr>
          <a:xfrm>
            <a:off x="1981200" y="5181600"/>
            <a:ext cx="2603213" cy="369332"/>
          </a:xfrm>
          <a:prstGeom prst="rect">
            <a:avLst/>
          </a:prstGeom>
        </p:spPr>
        <p:txBody>
          <a:bodyPr wrap="none">
            <a:spAutoFit/>
          </a:bodyPr>
          <a:lstStyle/>
          <a:p>
            <a:r>
              <a:rPr lang="en-US" b="1" dirty="0" smtClean="0"/>
              <a:t>Conformal Sealing Mat(s)</a:t>
            </a:r>
            <a:endParaRPr lang="en-US" dirty="0"/>
          </a:p>
        </p:txBody>
      </p:sp>
      <p:cxnSp>
        <p:nvCxnSpPr>
          <p:cNvPr id="12" name="Straight Arrow Connector 11"/>
          <p:cNvCxnSpPr/>
          <p:nvPr/>
        </p:nvCxnSpPr>
        <p:spPr>
          <a:xfrm flipV="1">
            <a:off x="1676400" y="3048000"/>
            <a:ext cx="685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62000" y="2590800"/>
            <a:ext cx="3810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8001000" y="4724400"/>
            <a:ext cx="2286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p:cNvCxnSpPr>
          <p:nvPr/>
        </p:nvCxnSpPr>
        <p:spPr>
          <a:xfrm flipV="1">
            <a:off x="6163825" y="4800600"/>
            <a:ext cx="694175"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572000" y="2438400"/>
            <a:ext cx="1219200" cy="1447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0"/>
          </p:cNvCxnSpPr>
          <p:nvPr/>
        </p:nvCxnSpPr>
        <p:spPr>
          <a:xfrm flipV="1">
            <a:off x="3282807" y="4495800"/>
            <a:ext cx="1746393" cy="685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0"/>
          </p:cNvCxnSpPr>
          <p:nvPr/>
        </p:nvCxnSpPr>
        <p:spPr>
          <a:xfrm flipV="1">
            <a:off x="3282807" y="4114800"/>
            <a:ext cx="908193"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 y="4267200"/>
            <a:ext cx="3202223" cy="369332"/>
          </a:xfrm>
          <a:prstGeom prst="rect">
            <a:avLst/>
          </a:prstGeom>
        </p:spPr>
        <p:txBody>
          <a:bodyPr wrap="none">
            <a:spAutoFit/>
          </a:bodyPr>
          <a:lstStyle/>
          <a:p>
            <a:r>
              <a:rPr lang="en-US" b="1" dirty="0" smtClean="0"/>
              <a:t>Chamber Anchors (at 4 corners)</a:t>
            </a:r>
            <a:endParaRPr lang="en-US" b="1" dirty="0"/>
          </a:p>
        </p:txBody>
      </p:sp>
      <p:cxnSp>
        <p:nvCxnSpPr>
          <p:cNvPr id="24" name="Straight Arrow Connector 23"/>
          <p:cNvCxnSpPr/>
          <p:nvPr/>
        </p:nvCxnSpPr>
        <p:spPr>
          <a:xfrm flipV="1">
            <a:off x="3429000" y="3886200"/>
            <a:ext cx="4572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869577" y="2373854"/>
            <a:ext cx="7055223" cy="2883946"/>
          </a:xfrm>
          <a:custGeom>
            <a:avLst/>
            <a:gdLst>
              <a:gd name="connsiteX0" fmla="*/ 82475 w 7058809"/>
              <a:gd name="connsiteY0" fmla="*/ 62753 h 2692998"/>
              <a:gd name="connsiteX1" fmla="*/ 23308 w 7058809"/>
              <a:gd name="connsiteY1" fmla="*/ 3586 h 2692998"/>
              <a:gd name="connsiteX2" fmla="*/ 222324 w 7058809"/>
              <a:gd name="connsiteY2" fmla="*/ 84268 h 2692998"/>
              <a:gd name="connsiteX3" fmla="*/ 7058809 w 7058809"/>
              <a:gd name="connsiteY3" fmla="*/ 2692998 h 2692998"/>
            </a:gdLst>
            <a:ahLst/>
            <a:cxnLst>
              <a:cxn ang="0">
                <a:pos x="connsiteX0" y="connsiteY0"/>
              </a:cxn>
              <a:cxn ang="0">
                <a:pos x="connsiteX1" y="connsiteY1"/>
              </a:cxn>
              <a:cxn ang="0">
                <a:pos x="connsiteX2" y="connsiteY2"/>
              </a:cxn>
              <a:cxn ang="0">
                <a:pos x="connsiteX3" y="connsiteY3"/>
              </a:cxn>
            </a:cxnLst>
            <a:rect l="l" t="t" r="r" b="b"/>
            <a:pathLst>
              <a:path w="7058809" h="2692998">
                <a:moveTo>
                  <a:pt x="82475" y="62753"/>
                </a:moveTo>
                <a:cubicBezTo>
                  <a:pt x="41237" y="31376"/>
                  <a:pt x="0" y="0"/>
                  <a:pt x="23308" y="3586"/>
                </a:cubicBezTo>
                <a:cubicBezTo>
                  <a:pt x="46616" y="7172"/>
                  <a:pt x="222324" y="84268"/>
                  <a:pt x="222324" y="84268"/>
                </a:cubicBezTo>
                <a:cubicBezTo>
                  <a:pt x="1394907" y="532503"/>
                  <a:pt x="6405282" y="2130911"/>
                  <a:pt x="7058809" y="269299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3"/>
          <p:cNvSpPr/>
          <p:nvPr/>
        </p:nvSpPr>
        <p:spPr>
          <a:xfrm>
            <a:off x="7924800" y="5257800"/>
            <a:ext cx="291354" cy="171226"/>
          </a:xfrm>
          <a:custGeom>
            <a:avLst/>
            <a:gdLst>
              <a:gd name="connsiteX0" fmla="*/ 0 w 291354"/>
              <a:gd name="connsiteY0" fmla="*/ 0 h 171226"/>
              <a:gd name="connsiteX1" fmla="*/ 263563 w 291354"/>
              <a:gd name="connsiteY1" fmla="*/ 161365 h 171226"/>
              <a:gd name="connsiteX2" fmla="*/ 166744 w 291354"/>
              <a:gd name="connsiteY2" fmla="*/ 59167 h 171226"/>
            </a:gdLst>
            <a:ahLst/>
            <a:cxnLst>
              <a:cxn ang="0">
                <a:pos x="connsiteX0" y="connsiteY0"/>
              </a:cxn>
              <a:cxn ang="0">
                <a:pos x="connsiteX1" y="connsiteY1"/>
              </a:cxn>
              <a:cxn ang="0">
                <a:pos x="connsiteX2" y="connsiteY2"/>
              </a:cxn>
            </a:cxnLst>
            <a:rect l="l" t="t" r="r" b="b"/>
            <a:pathLst>
              <a:path w="291354" h="171226">
                <a:moveTo>
                  <a:pt x="0" y="0"/>
                </a:moveTo>
                <a:cubicBezTo>
                  <a:pt x="117886" y="75752"/>
                  <a:pt x="235772" y="151504"/>
                  <a:pt x="263563" y="161365"/>
                </a:cubicBezTo>
                <a:cubicBezTo>
                  <a:pt x="291354" y="171226"/>
                  <a:pt x="229049" y="115196"/>
                  <a:pt x="166744" y="591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9" name="Rounded Rectangle 88"/>
          <p:cNvSpPr/>
          <p:nvPr/>
        </p:nvSpPr>
        <p:spPr>
          <a:xfrm rot="1206824">
            <a:off x="4428055" y="3605281"/>
            <a:ext cx="152400" cy="76200"/>
          </a:xfrm>
          <a:prstGeom prst="roundRect">
            <a:avLst/>
          </a:prstGeom>
          <a:gradFill>
            <a:gsLst>
              <a:gs pos="0">
                <a:srgbClr val="FFEFD1"/>
              </a:gs>
              <a:gs pos="64999">
                <a:srgbClr val="F0EBD5"/>
              </a:gs>
              <a:gs pos="100000">
                <a:srgbClr val="D1C39F"/>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Freeform 89"/>
          <p:cNvSpPr/>
          <p:nvPr/>
        </p:nvSpPr>
        <p:spPr>
          <a:xfrm>
            <a:off x="1371600" y="1905000"/>
            <a:ext cx="3282875" cy="1818042"/>
          </a:xfrm>
          <a:custGeom>
            <a:avLst/>
            <a:gdLst>
              <a:gd name="connsiteX0" fmla="*/ 3103581 w 3282875"/>
              <a:gd name="connsiteY0" fmla="*/ 1818042 h 1818042"/>
              <a:gd name="connsiteX1" fmla="*/ 3259567 w 3282875"/>
              <a:gd name="connsiteY1" fmla="*/ 1484555 h 1818042"/>
              <a:gd name="connsiteX2" fmla="*/ 3221915 w 3282875"/>
              <a:gd name="connsiteY2" fmla="*/ 1328569 h 1818042"/>
              <a:gd name="connsiteX3" fmla="*/ 2893807 w 3282875"/>
              <a:gd name="connsiteY3" fmla="*/ 1156447 h 1818042"/>
              <a:gd name="connsiteX4" fmla="*/ 2630245 w 3282875"/>
              <a:gd name="connsiteY4" fmla="*/ 1048870 h 1818042"/>
              <a:gd name="connsiteX5" fmla="*/ 0 w 3282875"/>
              <a:gd name="connsiteY5" fmla="*/ 0 h 181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2875" h="1818042">
                <a:moveTo>
                  <a:pt x="3103581" y="1818042"/>
                </a:moveTo>
                <a:cubicBezTo>
                  <a:pt x="3171713" y="1692088"/>
                  <a:pt x="3239845" y="1566134"/>
                  <a:pt x="3259567" y="1484555"/>
                </a:cubicBezTo>
                <a:cubicBezTo>
                  <a:pt x="3279289" y="1402976"/>
                  <a:pt x="3282875" y="1383254"/>
                  <a:pt x="3221915" y="1328569"/>
                </a:cubicBezTo>
                <a:cubicBezTo>
                  <a:pt x="3160955" y="1273884"/>
                  <a:pt x="2992419" y="1203064"/>
                  <a:pt x="2893807" y="1156447"/>
                </a:cubicBezTo>
                <a:cubicBezTo>
                  <a:pt x="2795195" y="1109831"/>
                  <a:pt x="2630245" y="1048870"/>
                  <a:pt x="2630245" y="1048870"/>
                </a:cubicBezTo>
                <a:cubicBezTo>
                  <a:pt x="2147944" y="856129"/>
                  <a:pt x="480508" y="93233"/>
                  <a:pt x="0" y="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Rectangle 90"/>
          <p:cNvSpPr/>
          <p:nvPr/>
        </p:nvSpPr>
        <p:spPr>
          <a:xfrm>
            <a:off x="1752600" y="990600"/>
            <a:ext cx="3247299" cy="369332"/>
          </a:xfrm>
          <a:prstGeom prst="rect">
            <a:avLst/>
          </a:prstGeom>
        </p:spPr>
        <p:txBody>
          <a:bodyPr wrap="none">
            <a:spAutoFit/>
          </a:bodyPr>
          <a:lstStyle/>
          <a:p>
            <a:r>
              <a:rPr lang="en-US" b="1" dirty="0" smtClean="0"/>
              <a:t>Enriched Seawater Delivery Line</a:t>
            </a:r>
            <a:endParaRPr lang="en-US" b="1" dirty="0"/>
          </a:p>
        </p:txBody>
      </p:sp>
      <p:cxnSp>
        <p:nvCxnSpPr>
          <p:cNvPr id="92" name="Straight Arrow Connector 91"/>
          <p:cNvCxnSpPr/>
          <p:nvPr/>
        </p:nvCxnSpPr>
        <p:spPr>
          <a:xfrm flipH="1">
            <a:off x="2362200" y="1295400"/>
            <a:ext cx="283442"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381000" y="1752600"/>
            <a:ext cx="1066800" cy="276999"/>
          </a:xfrm>
          <a:prstGeom prst="rect">
            <a:avLst/>
          </a:prstGeom>
        </p:spPr>
        <p:txBody>
          <a:bodyPr wrap="square">
            <a:spAutoFit/>
          </a:bodyPr>
          <a:lstStyle/>
          <a:p>
            <a:pPr algn="ctr"/>
            <a:r>
              <a:rPr lang="en-US" sz="1200" b="1" dirty="0" smtClean="0"/>
              <a:t>From Surface</a:t>
            </a:r>
            <a:endParaRPr lang="en-US" sz="1200" b="1" dirty="0"/>
          </a:p>
        </p:txBody>
      </p:sp>
      <p:cxnSp>
        <p:nvCxnSpPr>
          <p:cNvPr id="96" name="Curved Connector 95"/>
          <p:cNvCxnSpPr/>
          <p:nvPr/>
        </p:nvCxnSpPr>
        <p:spPr>
          <a:xfrm rot="5400000">
            <a:off x="1257300" y="1866900"/>
            <a:ext cx="304800" cy="76200"/>
          </a:xfrm>
          <a:prstGeom prst="curvedConnector3">
            <a:avLst>
              <a:gd name="adj1" fmla="val 46471"/>
            </a:avLst>
          </a:prstGeom>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6400800" y="3581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ectangle 98"/>
          <p:cNvSpPr/>
          <p:nvPr/>
        </p:nvSpPr>
        <p:spPr>
          <a:xfrm>
            <a:off x="6553200" y="3581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105" name="Oval 104"/>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7848600" y="1066800"/>
            <a:ext cx="914400" cy="276999"/>
          </a:xfrm>
          <a:prstGeom prst="rect">
            <a:avLst/>
          </a:prstGeom>
          <a:noFill/>
        </p:spPr>
        <p:txBody>
          <a:bodyPr wrap="square" rtlCol="0">
            <a:spAutoFit/>
          </a:bodyPr>
          <a:lstStyle/>
          <a:p>
            <a:r>
              <a:rPr lang="en-US" sz="1200" b="1" dirty="0" smtClean="0"/>
              <a:t>As needed</a:t>
            </a:r>
            <a:endParaRPr lang="en-US" sz="1200" b="1" dirty="0"/>
          </a:p>
        </p:txBody>
      </p:sp>
      <p:sp>
        <p:nvSpPr>
          <p:cNvPr id="49" name="Oval 48"/>
          <p:cNvSpPr/>
          <p:nvPr/>
        </p:nvSpPr>
        <p:spPr>
          <a:xfrm>
            <a:off x="3048000" y="167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H="1">
            <a:off x="5791200" y="3810000"/>
            <a:ext cx="1371600" cy="228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9" idx="2"/>
          </p:cNvCxnSpPr>
          <p:nvPr/>
        </p:nvCxnSpPr>
        <p:spPr>
          <a:xfrm flipH="1">
            <a:off x="3657600" y="1953399"/>
            <a:ext cx="553166" cy="13232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76600" y="167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6" name="Oval 55"/>
          <p:cNvSpPr/>
          <p:nvPr/>
        </p:nvSpPr>
        <p:spPr>
          <a:xfrm>
            <a:off x="6019800" y="27432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6248400" y="2743200"/>
            <a:ext cx="1371401" cy="276999"/>
          </a:xfrm>
          <a:prstGeom prst="rect">
            <a:avLst/>
          </a:prstGeom>
        </p:spPr>
        <p:txBody>
          <a:bodyPr wrap="none">
            <a:spAutoFit/>
          </a:bodyPr>
          <a:lstStyle/>
          <a:p>
            <a:r>
              <a:rPr lang="en-US" sz="1200" b="1" dirty="0" smtClean="0"/>
              <a:t>Perimeter Weights</a:t>
            </a:r>
            <a:endParaRPr lang="en-US" sz="1200" b="1" dirty="0"/>
          </a:p>
        </p:txBody>
      </p:sp>
      <p:cxnSp>
        <p:nvCxnSpPr>
          <p:cNvPr id="57" name="Straight Arrow Connector 56"/>
          <p:cNvCxnSpPr>
            <a:stCxn id="55" idx="2"/>
          </p:cNvCxnSpPr>
          <p:nvPr/>
        </p:nvCxnSpPr>
        <p:spPr>
          <a:xfrm flipH="1">
            <a:off x="4876800" y="3020199"/>
            <a:ext cx="2057301" cy="6374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5" idx="2"/>
          </p:cNvCxnSpPr>
          <p:nvPr/>
        </p:nvCxnSpPr>
        <p:spPr>
          <a:xfrm flipH="1">
            <a:off x="5410200" y="3020199"/>
            <a:ext cx="1523901" cy="8660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1905000" y="3886200"/>
            <a:ext cx="521425" cy="369332"/>
          </a:xfrm>
          <a:prstGeom prst="rect">
            <a:avLst/>
          </a:prstGeom>
        </p:spPr>
        <p:txBody>
          <a:bodyPr wrap="none">
            <a:spAutoFit/>
          </a:bodyPr>
          <a:lstStyle/>
          <a:p>
            <a:r>
              <a:rPr lang="en-US" b="1" dirty="0" smtClean="0"/>
              <a:t>Fan</a:t>
            </a:r>
            <a:endParaRPr lang="en-US" b="1" dirty="0"/>
          </a:p>
        </p:txBody>
      </p:sp>
      <p:sp>
        <p:nvSpPr>
          <p:cNvPr id="70" name="Rectangle 69"/>
          <p:cNvSpPr/>
          <p:nvPr/>
        </p:nvSpPr>
        <p:spPr>
          <a:xfrm>
            <a:off x="5410200" y="4953000"/>
            <a:ext cx="521425" cy="369332"/>
          </a:xfrm>
          <a:prstGeom prst="rect">
            <a:avLst/>
          </a:prstGeom>
        </p:spPr>
        <p:txBody>
          <a:bodyPr wrap="none">
            <a:spAutoFit/>
          </a:bodyPr>
          <a:lstStyle/>
          <a:p>
            <a:r>
              <a:rPr lang="en-US" b="1" dirty="0" smtClean="0"/>
              <a:t>Fan</a:t>
            </a:r>
            <a:endParaRPr lang="en-US" b="1" dirty="0"/>
          </a:p>
        </p:txBody>
      </p:sp>
      <p:cxnSp>
        <p:nvCxnSpPr>
          <p:cNvPr id="71" name="Straight Arrow Connector 70"/>
          <p:cNvCxnSpPr/>
          <p:nvPr/>
        </p:nvCxnSpPr>
        <p:spPr>
          <a:xfrm flipH="1" flipV="1">
            <a:off x="4953000" y="4114800"/>
            <a:ext cx="533400"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2362200" y="3733800"/>
            <a:ext cx="16764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0"/>
            <a:ext cx="8458200" cy="6986528"/>
          </a:xfrm>
          <a:prstGeom prst="rect">
            <a:avLst/>
          </a:prstGeom>
        </p:spPr>
        <p:txBody>
          <a:bodyPr wrap="square">
            <a:spAutoFit/>
          </a:bodyPr>
          <a:lstStyle/>
          <a:p>
            <a:pPr algn="ctr"/>
            <a:r>
              <a:rPr lang="en-US" sz="1600" b="1" u="sng" dirty="0" smtClean="0"/>
              <a:t>Experiment </a:t>
            </a:r>
            <a:r>
              <a:rPr lang="en-US" sz="1600" b="1" u="sng" dirty="0" smtClean="0"/>
              <a:t>Chamber</a:t>
            </a:r>
          </a:p>
          <a:p>
            <a:r>
              <a:rPr lang="en-US" sz="1600" dirty="0" smtClean="0"/>
              <a:t>          Requirements</a:t>
            </a:r>
            <a:endParaRPr lang="en-US" sz="1600" dirty="0" smtClean="0"/>
          </a:p>
          <a:p>
            <a:pPr lvl="1">
              <a:buFont typeface="Arial" pitchFamily="34" charset="0"/>
              <a:buChar char="•"/>
            </a:pPr>
            <a:r>
              <a:rPr lang="en-US" sz="1600" dirty="0" smtClean="0"/>
              <a:t> </a:t>
            </a:r>
            <a:r>
              <a:rPr lang="en-US" sz="1600" dirty="0" smtClean="0"/>
              <a:t>Diver Accessible</a:t>
            </a:r>
          </a:p>
          <a:p>
            <a:pPr lvl="2">
              <a:buFont typeface="Arial" pitchFamily="34" charset="0"/>
              <a:buChar char="•"/>
            </a:pPr>
            <a:r>
              <a:rPr lang="en-US" sz="1600" dirty="0" smtClean="0"/>
              <a:t> 40 meters or </a:t>
            </a:r>
            <a:r>
              <a:rPr lang="en-US" sz="1600" dirty="0" smtClean="0"/>
              <a:t>less</a:t>
            </a:r>
          </a:p>
          <a:p>
            <a:pPr lvl="1">
              <a:buFont typeface="Arial" pitchFamily="34" charset="0"/>
              <a:buChar char="•"/>
            </a:pPr>
            <a:r>
              <a:rPr lang="en-US" sz="1600" dirty="0" smtClean="0"/>
              <a:t> </a:t>
            </a:r>
            <a:r>
              <a:rPr lang="en-US" sz="1600" dirty="0" smtClean="0"/>
              <a:t>Design focus on modularity </a:t>
            </a:r>
          </a:p>
          <a:p>
            <a:pPr lvl="2">
              <a:buFont typeface="Arial" pitchFamily="34" charset="0"/>
              <a:buChar char="•"/>
            </a:pPr>
            <a:r>
              <a:rPr lang="en-US" sz="1600" dirty="0" smtClean="0"/>
              <a:t> </a:t>
            </a:r>
            <a:r>
              <a:rPr lang="en-US" sz="1600" dirty="0" smtClean="0"/>
              <a:t>Addition, Removal, or maintenance of equipment and instrumentation</a:t>
            </a:r>
            <a:endParaRPr lang="en-US" sz="1600" dirty="0" smtClean="0"/>
          </a:p>
          <a:p>
            <a:pPr lvl="1">
              <a:buFont typeface="Arial" pitchFamily="34" charset="0"/>
              <a:buChar char="•"/>
            </a:pPr>
            <a:r>
              <a:rPr lang="en-US" sz="1600" dirty="0" smtClean="0"/>
              <a:t>Sized for desired site </a:t>
            </a:r>
            <a:r>
              <a:rPr lang="en-US" sz="1600" dirty="0" smtClean="0"/>
              <a:t>and </a:t>
            </a:r>
            <a:r>
              <a:rPr lang="en-US" sz="1600" dirty="0" smtClean="0"/>
              <a:t>area </a:t>
            </a:r>
            <a:r>
              <a:rPr lang="en-US" sz="1600" dirty="0" smtClean="0"/>
              <a:t>of experimentation.</a:t>
            </a:r>
          </a:p>
          <a:p>
            <a:pPr lvl="1">
              <a:buFont typeface="Arial" pitchFamily="34" charset="0"/>
              <a:buChar char="•"/>
            </a:pPr>
            <a:r>
              <a:rPr lang="en-US" sz="1600" dirty="0" smtClean="0"/>
              <a:t> Capable </a:t>
            </a:r>
            <a:r>
              <a:rPr lang="en-US" sz="1600" dirty="0" smtClean="0"/>
              <a:t>of accommodating all </a:t>
            </a:r>
            <a:r>
              <a:rPr lang="en-US" sz="1600" dirty="0" smtClean="0"/>
              <a:t>required instrumentation </a:t>
            </a:r>
            <a:r>
              <a:rPr lang="en-US" sz="1600" dirty="0" smtClean="0"/>
              <a:t>and ancillary </a:t>
            </a:r>
            <a:r>
              <a:rPr lang="en-US" sz="1600" dirty="0" smtClean="0"/>
              <a:t>equipment.</a:t>
            </a:r>
          </a:p>
          <a:p>
            <a:pPr lvl="1">
              <a:buFont typeface="Arial" pitchFamily="34" charset="0"/>
              <a:buChar char="•"/>
            </a:pPr>
            <a:r>
              <a:rPr lang="en-US" sz="1600" dirty="0" smtClean="0"/>
              <a:t>At least one seawater entrance and one exit.</a:t>
            </a:r>
          </a:p>
          <a:p>
            <a:pPr lvl="2">
              <a:buFont typeface="Arial" pitchFamily="34" charset="0"/>
              <a:buChar char="•"/>
            </a:pPr>
            <a:r>
              <a:rPr lang="en-US" sz="1600" dirty="0" smtClean="0"/>
              <a:t> </a:t>
            </a:r>
            <a:r>
              <a:rPr lang="en-US" sz="1600" dirty="0" smtClean="0"/>
              <a:t>Permits </a:t>
            </a:r>
            <a:r>
              <a:rPr lang="en-US" sz="1600" dirty="0" smtClean="0"/>
              <a:t>local current access.</a:t>
            </a:r>
          </a:p>
          <a:p>
            <a:pPr lvl="2">
              <a:buFont typeface="Arial" pitchFamily="34" charset="0"/>
              <a:buChar char="•"/>
            </a:pPr>
            <a:r>
              <a:rPr lang="en-US" sz="1600" dirty="0" smtClean="0"/>
              <a:t> </a:t>
            </a:r>
            <a:r>
              <a:rPr lang="en-US" sz="1600" dirty="0" smtClean="0"/>
              <a:t>Permits </a:t>
            </a:r>
            <a:r>
              <a:rPr lang="en-US" sz="1600" dirty="0" smtClean="0"/>
              <a:t>active simulation of local current</a:t>
            </a:r>
            <a:r>
              <a:rPr lang="en-US" sz="1600" dirty="0" smtClean="0"/>
              <a:t>.</a:t>
            </a:r>
          </a:p>
          <a:p>
            <a:pPr lvl="3">
              <a:buFont typeface="Arial" pitchFamily="34" charset="0"/>
              <a:buChar char="•"/>
            </a:pPr>
            <a:r>
              <a:rPr lang="en-US" sz="1600" dirty="0" smtClean="0"/>
              <a:t> </a:t>
            </a:r>
            <a:r>
              <a:rPr lang="en-US" sz="1600" dirty="0" smtClean="0"/>
              <a:t>Fan or Pump</a:t>
            </a:r>
          </a:p>
          <a:p>
            <a:pPr lvl="1">
              <a:buFont typeface="Arial" pitchFamily="34" charset="0"/>
              <a:buChar char="•"/>
            </a:pPr>
            <a:r>
              <a:rPr lang="en-US" sz="1600" dirty="0" smtClean="0"/>
              <a:t> Access Hatch(</a:t>
            </a:r>
            <a:r>
              <a:rPr lang="en-US" sz="1600" dirty="0" err="1" smtClean="0"/>
              <a:t>es</a:t>
            </a:r>
            <a:r>
              <a:rPr lang="en-US" sz="1600" dirty="0" smtClean="0"/>
              <a:t>)</a:t>
            </a:r>
            <a:endParaRPr lang="en-US" sz="1600" dirty="0" smtClean="0"/>
          </a:p>
          <a:p>
            <a:pPr lvl="2">
              <a:buFont typeface="Arial" pitchFamily="34" charset="0"/>
              <a:buChar char="•"/>
            </a:pPr>
            <a:r>
              <a:rPr lang="en-US" sz="1600" dirty="0" smtClean="0"/>
              <a:t> Internal observation subject access.</a:t>
            </a:r>
          </a:p>
          <a:p>
            <a:pPr lvl="2">
              <a:buFont typeface="Arial" pitchFamily="34" charset="0"/>
              <a:buChar char="•"/>
            </a:pPr>
            <a:r>
              <a:rPr lang="en-US" sz="1600" dirty="0" smtClean="0"/>
              <a:t> Access for maintenance of chamber, internal instrumentation, and ancillary equipment</a:t>
            </a:r>
            <a:r>
              <a:rPr lang="en-US" sz="1600" dirty="0" smtClean="0"/>
              <a:t>.</a:t>
            </a:r>
            <a:endParaRPr lang="en-US" sz="1600" dirty="0" smtClean="0"/>
          </a:p>
          <a:p>
            <a:pPr lvl="1">
              <a:buFont typeface="Arial" pitchFamily="34" charset="0"/>
              <a:buChar char="•"/>
            </a:pPr>
            <a:r>
              <a:rPr lang="en-US" sz="1600" dirty="0" smtClean="0"/>
              <a:t> Delay </a:t>
            </a:r>
            <a:r>
              <a:rPr lang="en-US" sz="1600" dirty="0" smtClean="0"/>
              <a:t>Path Connections</a:t>
            </a:r>
          </a:p>
          <a:p>
            <a:pPr lvl="2">
              <a:buFont typeface="Arial" pitchFamily="34" charset="0"/>
              <a:buChar char="•"/>
            </a:pPr>
            <a:r>
              <a:rPr lang="en-US" sz="1600" dirty="0" smtClean="0"/>
              <a:t> </a:t>
            </a:r>
            <a:r>
              <a:rPr lang="en-US" sz="1600" dirty="0" smtClean="0"/>
              <a:t>Inlet to the Chamber for the mixed Enriched Seawater.</a:t>
            </a:r>
          </a:p>
          <a:p>
            <a:pPr lvl="2">
              <a:buFont typeface="Arial" pitchFamily="34" charset="0"/>
              <a:buChar char="•"/>
            </a:pPr>
            <a:r>
              <a:rPr lang="en-US" sz="1600" dirty="0" smtClean="0"/>
              <a:t> </a:t>
            </a:r>
            <a:r>
              <a:rPr lang="en-US" sz="1600" dirty="0" smtClean="0"/>
              <a:t>Permits attachment of the duct</a:t>
            </a:r>
          </a:p>
          <a:p>
            <a:pPr lvl="2">
              <a:buFont typeface="Arial" pitchFamily="34" charset="0"/>
              <a:buChar char="•"/>
            </a:pPr>
            <a:r>
              <a:rPr lang="en-US" sz="1600" dirty="0" smtClean="0"/>
              <a:t> </a:t>
            </a:r>
            <a:r>
              <a:rPr lang="en-US" sz="1600" dirty="0" smtClean="0"/>
              <a:t>Inlet for nutrients</a:t>
            </a:r>
          </a:p>
          <a:p>
            <a:pPr lvl="1">
              <a:buFont typeface="Arial" pitchFamily="34" charset="0"/>
              <a:buChar char="•"/>
            </a:pPr>
            <a:r>
              <a:rPr lang="en-US" sz="1600" dirty="0" smtClean="0"/>
              <a:t>Anchoring points</a:t>
            </a:r>
            <a:endParaRPr lang="en-US" sz="1600" dirty="0" smtClean="0"/>
          </a:p>
          <a:p>
            <a:pPr lvl="1">
              <a:buFont typeface="Arial" pitchFamily="34" charset="0"/>
              <a:buChar char="•"/>
            </a:pPr>
            <a:r>
              <a:rPr lang="en-US" sz="1600" dirty="0" smtClean="0"/>
              <a:t> </a:t>
            </a:r>
            <a:r>
              <a:rPr lang="en-US" sz="1600" dirty="0" smtClean="0"/>
              <a:t>Site Interface Seal</a:t>
            </a:r>
          </a:p>
          <a:p>
            <a:pPr lvl="2">
              <a:buFont typeface="Arial" pitchFamily="34" charset="0"/>
              <a:buChar char="•"/>
            </a:pPr>
            <a:r>
              <a:rPr lang="en-US" sz="1600" dirty="0" smtClean="0"/>
              <a:t> </a:t>
            </a:r>
            <a:r>
              <a:rPr lang="en-US" sz="1600" dirty="0" smtClean="0"/>
              <a:t>M</a:t>
            </a:r>
            <a:r>
              <a:rPr lang="en-US" sz="1600" dirty="0" smtClean="0"/>
              <a:t>itigate </a:t>
            </a:r>
            <a:r>
              <a:rPr lang="en-US" sz="1600" dirty="0" smtClean="0"/>
              <a:t>enriched seawater </a:t>
            </a:r>
            <a:r>
              <a:rPr lang="en-US" sz="1600" dirty="0" smtClean="0"/>
              <a:t>leakage/ intrusion.</a:t>
            </a:r>
          </a:p>
          <a:p>
            <a:pPr lvl="2">
              <a:buFont typeface="Arial" pitchFamily="34" charset="0"/>
              <a:buChar char="•"/>
            </a:pPr>
            <a:r>
              <a:rPr lang="en-US" sz="1600" dirty="0" smtClean="0"/>
              <a:t> </a:t>
            </a:r>
            <a:r>
              <a:rPr lang="en-US" sz="1600" dirty="0" smtClean="0"/>
              <a:t>I</a:t>
            </a:r>
            <a:r>
              <a:rPr lang="en-US" sz="1600" dirty="0" smtClean="0"/>
              <a:t>nhibit undesired local </a:t>
            </a:r>
            <a:r>
              <a:rPr lang="en-US" sz="1600" dirty="0" smtClean="0"/>
              <a:t>critter incursion.</a:t>
            </a:r>
          </a:p>
          <a:p>
            <a:pPr lvl="1">
              <a:buFont typeface="Arial" pitchFamily="34" charset="0"/>
              <a:buChar char="•"/>
            </a:pPr>
            <a:r>
              <a:rPr lang="en-US" sz="1600" dirty="0" smtClean="0"/>
              <a:t>Optional</a:t>
            </a:r>
          </a:p>
          <a:p>
            <a:pPr lvl="2">
              <a:buFont typeface="Arial" pitchFamily="34" charset="0"/>
              <a:buChar char="•"/>
            </a:pPr>
            <a:r>
              <a:rPr lang="en-US" sz="1600" dirty="0" smtClean="0"/>
              <a:t>Local surge internally </a:t>
            </a:r>
            <a:r>
              <a:rPr lang="en-US" sz="1600" dirty="0" smtClean="0"/>
              <a:t>translated </a:t>
            </a:r>
            <a:r>
              <a:rPr lang="en-US" sz="1600" dirty="0" smtClean="0"/>
              <a:t>by mechanical </a:t>
            </a:r>
            <a:r>
              <a:rPr lang="en-US" sz="1600" dirty="0" smtClean="0"/>
              <a:t>or </a:t>
            </a:r>
            <a:r>
              <a:rPr lang="en-US" sz="1600" dirty="0" smtClean="0"/>
              <a:t>other method.</a:t>
            </a:r>
          </a:p>
          <a:p>
            <a:pPr lvl="2">
              <a:buFont typeface="Arial" pitchFamily="34" charset="0"/>
              <a:buChar char="•"/>
            </a:pPr>
            <a:r>
              <a:rPr lang="en-US" sz="1600" dirty="0" smtClean="0"/>
              <a:t> </a:t>
            </a:r>
            <a:r>
              <a:rPr lang="en-US" sz="1600" dirty="0" smtClean="0"/>
              <a:t>Detachable </a:t>
            </a:r>
            <a:r>
              <a:rPr lang="en-US" sz="1600" dirty="0" err="1" smtClean="0"/>
              <a:t>baseplate</a:t>
            </a:r>
            <a:r>
              <a:rPr lang="en-US" sz="1600" dirty="0" smtClean="0"/>
              <a:t> for securing to the site for ease of replacing/cleaning chamber.</a:t>
            </a:r>
          </a:p>
          <a:p>
            <a:pPr lvl="2"/>
            <a:endParaRPr lang="en-US"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p:oleObj spid="_x0000_s57346" name="Acrobat Document" r:id="rId4" imgW="11658600" imgH="7543800" progId="AcroExch.Document.7">
              <p:embed/>
            </p:oleObj>
          </a:graphicData>
        </a:graphic>
      </p:graphicFrame>
      <p:sp>
        <p:nvSpPr>
          <p:cNvPr id="12" name="Rectangle 11"/>
          <p:cNvSpPr/>
          <p:nvPr/>
        </p:nvSpPr>
        <p:spPr>
          <a:xfrm>
            <a:off x="5562600" y="3505200"/>
            <a:ext cx="2003690" cy="369332"/>
          </a:xfrm>
          <a:prstGeom prst="rect">
            <a:avLst/>
          </a:prstGeom>
        </p:spPr>
        <p:txBody>
          <a:bodyPr wrap="none">
            <a:spAutoFit/>
          </a:bodyPr>
          <a:lstStyle/>
          <a:p>
            <a:pPr algn="ctr"/>
            <a:r>
              <a:rPr lang="en-US" b="1" dirty="0" smtClean="0"/>
              <a:t>SWFOCE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p:oleObj spid="_x0000_s57348" name="Acrobat Document" r:id="rId5" imgW="11658600" imgH="75438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t>
            </a:r>
            <a:r>
              <a:rPr lang="en-US" sz="1200" b="1" dirty="0" smtClean="0"/>
              <a:t>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t>
            </a:r>
            <a:r>
              <a:rPr lang="en-US" sz="1200" b="1" dirty="0" smtClean="0"/>
              <a:t>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p:oleObj spid="_x0000_s57349" name="Acrobat Document" r:id="rId6" imgW="11658600" imgH="7543800" progId="AcroExch.Document.7">
              <p:embed/>
            </p:oleObj>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Documents and Settings\shfa\Desktop\XFOCE, SWFOCE PDR\Guggenheim SWFOCE Concept.JPG"/>
          <p:cNvPicPr>
            <a:picLocks noChangeAspect="1" noChangeArrowheads="1"/>
          </p:cNvPicPr>
          <p:nvPr/>
        </p:nvPicPr>
        <p:blipFill>
          <a:blip r:embed="rId2" cstate="print"/>
          <a:srcRect/>
          <a:stretch>
            <a:fillRect/>
          </a:stretch>
        </p:blipFill>
        <p:spPr bwMode="auto">
          <a:xfrm>
            <a:off x="381000" y="1295400"/>
            <a:ext cx="3855662" cy="2628405"/>
          </a:xfrm>
          <a:prstGeom prst="rect">
            <a:avLst/>
          </a:prstGeom>
          <a:noFill/>
        </p:spPr>
      </p:pic>
      <p:sp>
        <p:nvSpPr>
          <p:cNvPr id="4" name="Rectangle 3"/>
          <p:cNvSpPr/>
          <p:nvPr/>
        </p:nvSpPr>
        <p:spPr>
          <a:xfrm>
            <a:off x="542995" y="3581400"/>
            <a:ext cx="1392304" cy="276999"/>
          </a:xfrm>
          <a:prstGeom prst="rect">
            <a:avLst/>
          </a:prstGeom>
        </p:spPr>
        <p:txBody>
          <a:bodyPr wrap="none">
            <a:spAutoFit/>
          </a:bodyPr>
          <a:lstStyle/>
          <a:p>
            <a:pPr algn="ctr"/>
            <a:r>
              <a:rPr lang="en-US" sz="1200" b="1" dirty="0" smtClean="0"/>
              <a:t>Integral </a:t>
            </a:r>
            <a:r>
              <a:rPr lang="en-US" sz="1200" b="1" dirty="0" smtClean="0"/>
              <a:t>Delay Path</a:t>
            </a:r>
            <a:endParaRPr lang="en-US" sz="1200" b="1" dirty="0"/>
          </a:p>
        </p:txBody>
      </p:sp>
      <p:sp>
        <p:nvSpPr>
          <p:cNvPr id="5" name="Rectangle 4"/>
          <p:cNvSpPr/>
          <p:nvPr/>
        </p:nvSpPr>
        <p:spPr>
          <a:xfrm>
            <a:off x="2133600" y="76200"/>
            <a:ext cx="4800600" cy="523220"/>
          </a:xfrm>
          <a:prstGeom prst="rect">
            <a:avLst/>
          </a:prstGeom>
        </p:spPr>
        <p:txBody>
          <a:bodyPr wrap="square">
            <a:spAutoFit/>
          </a:bodyPr>
          <a:lstStyle/>
          <a:p>
            <a:pPr algn="ctr"/>
            <a:r>
              <a:rPr lang="en-US" b="1" u="sng" dirty="0" smtClean="0"/>
              <a:t>Sample Experiment </a:t>
            </a:r>
            <a:r>
              <a:rPr lang="en-US" b="1" u="sng" dirty="0" smtClean="0"/>
              <a:t>Chambers</a:t>
            </a:r>
            <a:endParaRPr lang="en-US" b="1" dirty="0" smtClean="0"/>
          </a:p>
          <a:p>
            <a:pPr algn="ctr"/>
            <a:r>
              <a:rPr lang="en-US" sz="1000" dirty="0" smtClean="0"/>
              <a:t>(Cont</a:t>
            </a:r>
            <a:r>
              <a:rPr lang="en-US" sz="1000" dirty="0" smtClean="0"/>
              <a:t>.)</a:t>
            </a:r>
            <a:endParaRPr lang="en-US" sz="1000" dirty="0"/>
          </a:p>
        </p:txBody>
      </p:sp>
      <p:sp>
        <p:nvSpPr>
          <p:cNvPr id="8" name="TextBox 7"/>
          <p:cNvSpPr txBox="1"/>
          <p:nvPr/>
        </p:nvSpPr>
        <p:spPr>
          <a:xfrm>
            <a:off x="3581400" y="1905000"/>
            <a:ext cx="684675" cy="523220"/>
          </a:xfrm>
          <a:prstGeom prst="rect">
            <a:avLst/>
          </a:prstGeom>
          <a:noFill/>
        </p:spPr>
        <p:txBody>
          <a:bodyPr wrap="none" rtlCol="0">
            <a:spAutoFit/>
          </a:bodyPr>
          <a:lstStyle/>
          <a:p>
            <a:r>
              <a:rPr lang="en-US" sz="1200" b="1" dirty="0" smtClean="0"/>
              <a:t>Exhaust</a:t>
            </a:r>
          </a:p>
          <a:p>
            <a:pPr algn="ctr"/>
            <a:r>
              <a:rPr lang="en-US" sz="1200" b="1" dirty="0" smtClean="0"/>
              <a:t>Fan</a:t>
            </a:r>
            <a:r>
              <a:rPr lang="en-US" sz="1600" dirty="0" smtClean="0">
                <a:solidFill>
                  <a:schemeClr val="bg1"/>
                </a:solidFill>
              </a:rPr>
              <a:t> </a:t>
            </a:r>
            <a:endParaRPr lang="en-US" sz="1600" dirty="0">
              <a:solidFill>
                <a:schemeClr val="bg1"/>
              </a:solidFill>
            </a:endParaRPr>
          </a:p>
        </p:txBody>
      </p:sp>
      <p:cxnSp>
        <p:nvCxnSpPr>
          <p:cNvPr id="11" name="Straight Arrow Connector 10"/>
          <p:cNvCxnSpPr/>
          <p:nvPr/>
        </p:nvCxnSpPr>
        <p:spPr>
          <a:xfrm flipH="1">
            <a:off x="3429000" y="2209800"/>
            <a:ext cx="304800" cy="152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800" y="3962400"/>
            <a:ext cx="4016933" cy="369332"/>
          </a:xfrm>
          <a:prstGeom prst="rect">
            <a:avLst/>
          </a:prstGeom>
        </p:spPr>
        <p:txBody>
          <a:bodyPr wrap="none">
            <a:spAutoFit/>
          </a:bodyPr>
          <a:lstStyle/>
          <a:p>
            <a:r>
              <a:rPr lang="en-US" b="1" dirty="0" smtClean="0"/>
              <a:t>Guggenheim Museum/Stadium </a:t>
            </a:r>
            <a:r>
              <a:rPr lang="en-US" b="1" dirty="0" smtClean="0"/>
              <a:t>Concept</a:t>
            </a:r>
            <a:endParaRPr lang="en-US" b="1" dirty="0"/>
          </a:p>
        </p:txBody>
      </p:sp>
      <p:sp>
        <p:nvSpPr>
          <p:cNvPr id="29" name="Rectangle 28"/>
          <p:cNvSpPr/>
          <p:nvPr/>
        </p:nvSpPr>
        <p:spPr>
          <a:xfrm>
            <a:off x="2819400" y="3505200"/>
            <a:ext cx="855683" cy="276999"/>
          </a:xfrm>
          <a:prstGeom prst="rect">
            <a:avLst/>
          </a:prstGeom>
        </p:spPr>
        <p:txBody>
          <a:bodyPr wrap="none">
            <a:spAutoFit/>
          </a:bodyPr>
          <a:lstStyle/>
          <a:p>
            <a:r>
              <a:rPr lang="en-US" sz="1200" b="1" dirty="0" smtClean="0"/>
              <a:t>Inlet vents</a:t>
            </a:r>
            <a:endParaRPr lang="en-US" sz="1200" b="1" dirty="0"/>
          </a:p>
        </p:txBody>
      </p:sp>
      <p:sp>
        <p:nvSpPr>
          <p:cNvPr id="31" name="Rectangle 30"/>
          <p:cNvSpPr/>
          <p:nvPr/>
        </p:nvSpPr>
        <p:spPr>
          <a:xfrm>
            <a:off x="838200" y="1295400"/>
            <a:ext cx="1536190" cy="276999"/>
          </a:xfrm>
          <a:prstGeom prst="rect">
            <a:avLst/>
          </a:prstGeom>
        </p:spPr>
        <p:txBody>
          <a:bodyPr wrap="none">
            <a:spAutoFit/>
          </a:bodyPr>
          <a:lstStyle/>
          <a:p>
            <a:r>
              <a:rPr lang="en-US" sz="1200" b="1" dirty="0" smtClean="0"/>
              <a:t>Experiment </a:t>
            </a:r>
            <a:r>
              <a:rPr lang="en-US" sz="1200" b="1" dirty="0" smtClean="0"/>
              <a:t>Chamber</a:t>
            </a:r>
            <a:endParaRPr lang="en-US" sz="1200" b="1" dirty="0" smtClean="0"/>
          </a:p>
        </p:txBody>
      </p:sp>
      <p:sp>
        <p:nvSpPr>
          <p:cNvPr id="32" name="Rectangle 31"/>
          <p:cNvSpPr/>
          <p:nvPr/>
        </p:nvSpPr>
        <p:spPr>
          <a:xfrm>
            <a:off x="457200" y="1752600"/>
            <a:ext cx="1076128" cy="276999"/>
          </a:xfrm>
          <a:prstGeom prst="rect">
            <a:avLst/>
          </a:prstGeom>
        </p:spPr>
        <p:txBody>
          <a:bodyPr wrap="none">
            <a:spAutoFit/>
          </a:bodyPr>
          <a:lstStyle/>
          <a:p>
            <a:r>
              <a:rPr lang="en-US" sz="1200" b="1" dirty="0" smtClean="0"/>
              <a:t>Exhaust Vents</a:t>
            </a:r>
            <a:endParaRPr lang="en-US" sz="1200" b="1" dirty="0"/>
          </a:p>
        </p:txBody>
      </p:sp>
      <p:cxnSp>
        <p:nvCxnSpPr>
          <p:cNvPr id="34" name="Straight Arrow Connector 33"/>
          <p:cNvCxnSpPr>
            <a:stCxn id="29" idx="1"/>
          </p:cNvCxnSpPr>
          <p:nvPr/>
        </p:nvCxnSpPr>
        <p:spPr>
          <a:xfrm flipH="1" flipV="1">
            <a:off x="2590800" y="3124200"/>
            <a:ext cx="228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9" idx="1"/>
          </p:cNvCxnSpPr>
          <p:nvPr/>
        </p:nvCxnSpPr>
        <p:spPr>
          <a:xfrm flipH="1" flipV="1">
            <a:off x="2209800" y="3124200"/>
            <a:ext cx="609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447800" y="1905000"/>
            <a:ext cx="533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438400" y="1905000"/>
            <a:ext cx="609600" cy="4572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1219200" y="3124200"/>
            <a:ext cx="152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1524000"/>
            <a:ext cx="533400" cy="10668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2286000" y="1600200"/>
            <a:ext cx="1349793" cy="276999"/>
          </a:xfrm>
          <a:prstGeom prst="rect">
            <a:avLst/>
          </a:prstGeom>
        </p:spPr>
        <p:txBody>
          <a:bodyPr wrap="none">
            <a:spAutoFit/>
          </a:bodyPr>
          <a:lstStyle/>
          <a:p>
            <a:r>
              <a:rPr lang="en-US" sz="1200" b="1" dirty="0" smtClean="0"/>
              <a:t>Transparent Cover</a:t>
            </a:r>
            <a:endParaRPr lang="en-US" sz="1200" b="1" dirty="0"/>
          </a:p>
        </p:txBody>
      </p:sp>
      <p:pic>
        <p:nvPicPr>
          <p:cNvPr id="43" name="Picture 6"/>
          <p:cNvPicPr>
            <a:picLocks noChangeAspect="1" noChangeArrowheads="1"/>
          </p:cNvPicPr>
          <p:nvPr/>
        </p:nvPicPr>
        <p:blipFill>
          <a:blip r:embed="rId3" cstate="print"/>
          <a:srcRect/>
          <a:stretch>
            <a:fillRect/>
          </a:stretch>
        </p:blipFill>
        <p:spPr bwMode="auto">
          <a:xfrm>
            <a:off x="4800600" y="1295400"/>
            <a:ext cx="3864730" cy="2590800"/>
          </a:xfrm>
          <a:prstGeom prst="rect">
            <a:avLst/>
          </a:prstGeom>
          <a:noFill/>
          <a:ln w="9525">
            <a:noFill/>
            <a:miter lim="800000"/>
            <a:headEnd/>
            <a:tailEnd/>
          </a:ln>
        </p:spPr>
      </p:pic>
      <p:sp>
        <p:nvSpPr>
          <p:cNvPr id="44" name="Rectangle 43"/>
          <p:cNvSpPr/>
          <p:nvPr/>
        </p:nvSpPr>
        <p:spPr>
          <a:xfrm>
            <a:off x="4953000" y="4648200"/>
            <a:ext cx="3581400" cy="1200329"/>
          </a:xfrm>
          <a:prstGeom prst="rect">
            <a:avLst/>
          </a:prstGeom>
        </p:spPr>
        <p:txBody>
          <a:bodyPr wrap="square">
            <a:spAutoFit/>
          </a:bodyPr>
          <a:lstStyle/>
          <a:p>
            <a:pPr>
              <a:buFont typeface="Arial" pitchFamily="34" charset="0"/>
              <a:buChar char="•"/>
            </a:pPr>
            <a:r>
              <a:rPr lang="en-US" sz="1200" b="1" dirty="0" smtClean="0"/>
              <a:t> Polyethylene film </a:t>
            </a:r>
          </a:p>
          <a:p>
            <a:pPr>
              <a:buFont typeface="Arial" pitchFamily="34" charset="0"/>
              <a:buChar char="•"/>
            </a:pPr>
            <a:r>
              <a:rPr lang="en-US" sz="1200" b="1" dirty="0" smtClean="0"/>
              <a:t> Frame made of plastic or metal tubing.</a:t>
            </a:r>
            <a:endParaRPr lang="en-US" sz="1200" b="1" dirty="0"/>
          </a:p>
          <a:p>
            <a:pPr>
              <a:buFont typeface="Arial" pitchFamily="34" charset="0"/>
              <a:buChar char="•"/>
            </a:pPr>
            <a:r>
              <a:rPr lang="en-US" sz="1200" b="1" dirty="0" smtClean="0"/>
              <a:t> Requires a fairly benign environment.</a:t>
            </a:r>
          </a:p>
          <a:p>
            <a:pPr>
              <a:buFont typeface="Arial" pitchFamily="34" charset="0"/>
              <a:buChar char="•"/>
            </a:pPr>
            <a:r>
              <a:rPr lang="en-US" sz="1200" b="1" dirty="0" smtClean="0"/>
              <a:t> Translates surge</a:t>
            </a:r>
            <a:r>
              <a:rPr lang="en-US" sz="1200" b="1" dirty="0" smtClean="0"/>
              <a:t>.</a:t>
            </a:r>
          </a:p>
          <a:p>
            <a:pPr>
              <a:buFont typeface="Arial" pitchFamily="34" charset="0"/>
              <a:buChar char="•"/>
            </a:pPr>
            <a:r>
              <a:rPr lang="en-US" sz="1200" b="1" dirty="0" smtClean="0"/>
              <a:t> </a:t>
            </a:r>
            <a:r>
              <a:rPr lang="en-US" sz="1200" b="1" dirty="0" smtClean="0"/>
              <a:t>Isolates waterborne nutrients.</a:t>
            </a:r>
            <a:endParaRPr lang="en-US" sz="1200" b="1" dirty="0" smtClean="0"/>
          </a:p>
          <a:p>
            <a:pPr>
              <a:buFont typeface="Arial" pitchFamily="34" charset="0"/>
              <a:buChar char="•"/>
            </a:pPr>
            <a:r>
              <a:rPr lang="en-US" sz="1200" b="1" dirty="0"/>
              <a:t> </a:t>
            </a:r>
            <a:r>
              <a:rPr lang="en-US" sz="1200" b="1" dirty="0" smtClean="0"/>
              <a:t>Requires creative instrument attachment.</a:t>
            </a:r>
          </a:p>
        </p:txBody>
      </p:sp>
      <p:sp>
        <p:nvSpPr>
          <p:cNvPr id="45" name="Rectangle 44"/>
          <p:cNvSpPr/>
          <p:nvPr/>
        </p:nvSpPr>
        <p:spPr>
          <a:xfrm>
            <a:off x="4800600" y="4343400"/>
            <a:ext cx="4013535" cy="276999"/>
          </a:xfrm>
          <a:prstGeom prst="rect">
            <a:avLst/>
          </a:prstGeom>
        </p:spPr>
        <p:txBody>
          <a:bodyPr wrap="none">
            <a:spAutoFit/>
          </a:bodyPr>
          <a:lstStyle/>
          <a:p>
            <a:pPr algn="ctr"/>
            <a:r>
              <a:rPr lang="en-US" sz="1200" dirty="0" smtClean="0"/>
              <a:t>Submersible Habitat for Analyzing Reef Quality (SHARQ)</a:t>
            </a:r>
            <a:endParaRPr lang="en-US" sz="1200" dirty="0"/>
          </a:p>
        </p:txBody>
      </p:sp>
      <p:sp>
        <p:nvSpPr>
          <p:cNvPr id="46" name="Rectangle 45"/>
          <p:cNvSpPr/>
          <p:nvPr/>
        </p:nvSpPr>
        <p:spPr>
          <a:xfrm>
            <a:off x="5715001" y="3886200"/>
            <a:ext cx="2088520" cy="523220"/>
          </a:xfrm>
          <a:prstGeom prst="rect">
            <a:avLst/>
          </a:prstGeom>
        </p:spPr>
        <p:txBody>
          <a:bodyPr wrap="none">
            <a:spAutoFit/>
          </a:bodyPr>
          <a:lstStyle/>
          <a:p>
            <a:pPr algn="ctr"/>
            <a:r>
              <a:rPr lang="en-US" b="1" dirty="0" smtClean="0"/>
              <a:t>Compliant Chamber</a:t>
            </a:r>
          </a:p>
          <a:p>
            <a:pPr algn="ctr"/>
            <a:r>
              <a:rPr lang="en-US" sz="1000" b="1" dirty="0" smtClean="0"/>
              <a:t>(Not a FOCE as shown)</a:t>
            </a:r>
            <a:endParaRPr lang="en-US" sz="1000" b="1" dirty="0"/>
          </a:p>
        </p:txBody>
      </p:sp>
      <p:sp>
        <p:nvSpPr>
          <p:cNvPr id="28" name="Rectangle 27"/>
          <p:cNvSpPr/>
          <p:nvPr/>
        </p:nvSpPr>
        <p:spPr>
          <a:xfrm>
            <a:off x="381000" y="2057400"/>
            <a:ext cx="989823" cy="461665"/>
          </a:xfrm>
          <a:prstGeom prst="rect">
            <a:avLst/>
          </a:prstGeom>
        </p:spPr>
        <p:txBody>
          <a:bodyPr wrap="none">
            <a:spAutoFit/>
          </a:bodyPr>
          <a:lstStyle/>
          <a:p>
            <a:r>
              <a:rPr lang="en-US" sz="1200" b="1" dirty="0" smtClean="0"/>
              <a:t>Enriched SW</a:t>
            </a:r>
          </a:p>
          <a:p>
            <a:r>
              <a:rPr lang="en-US" sz="1200" b="1" dirty="0" smtClean="0"/>
              <a:t> Inlet</a:t>
            </a:r>
            <a:endParaRPr lang="en-US" sz="1200" b="1" dirty="0"/>
          </a:p>
        </p:txBody>
      </p:sp>
      <p:cxnSp>
        <p:nvCxnSpPr>
          <p:cNvPr id="41" name="Straight Arrow Connector 40"/>
          <p:cNvCxnSpPr/>
          <p:nvPr/>
        </p:nvCxnSpPr>
        <p:spPr>
          <a:xfrm>
            <a:off x="838200" y="2286000"/>
            <a:ext cx="228600" cy="2286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838200"/>
            <a:ext cx="6403975" cy="609600"/>
          </a:xfrm>
        </p:spPr>
        <p:txBody>
          <a:bodyPr>
            <a:normAutofit/>
          </a:bodyPr>
          <a:lstStyle/>
          <a:p>
            <a:pPr algn="ctr"/>
            <a:r>
              <a:rPr lang="en-US" sz="3200" u="sng" dirty="0" smtClean="0"/>
              <a:t>XFOCE Platform Components</a:t>
            </a:r>
            <a:endParaRPr lang="en-US" sz="3200" u="sng" dirty="0"/>
          </a:p>
        </p:txBody>
      </p:sp>
      <p:sp>
        <p:nvSpPr>
          <p:cNvPr id="6" name="TextBox 5"/>
          <p:cNvSpPr txBox="1"/>
          <p:nvPr/>
        </p:nvSpPr>
        <p:spPr>
          <a:xfrm>
            <a:off x="1371600" y="1524000"/>
            <a:ext cx="5645776" cy="3693319"/>
          </a:xfrm>
          <a:prstGeom prst="rect">
            <a:avLst/>
          </a:prstGeom>
          <a:noFill/>
        </p:spPr>
        <p:txBody>
          <a:bodyPr wrap="square" rtlCol="0">
            <a:spAutoFit/>
          </a:bodyPr>
          <a:lstStyle/>
          <a:p>
            <a:endParaRPr lang="en-US" dirty="0"/>
          </a:p>
          <a:p>
            <a:pPr>
              <a:buFont typeface="Arial" pitchFamily="34" charset="0"/>
              <a:buChar char="•"/>
            </a:pPr>
            <a:r>
              <a:rPr lang="en-US" dirty="0" smtClean="0"/>
              <a:t>Internal Current Control Method</a:t>
            </a:r>
          </a:p>
          <a:p>
            <a:pPr lvl="1">
              <a:buFont typeface="Arial" pitchFamily="34" charset="0"/>
              <a:buChar char="•"/>
            </a:pPr>
            <a:r>
              <a:rPr lang="en-US" dirty="0" smtClean="0"/>
              <a:t> </a:t>
            </a:r>
            <a:r>
              <a:rPr lang="en-US" dirty="0" smtClean="0"/>
              <a:t>Fan/</a:t>
            </a:r>
            <a:r>
              <a:rPr lang="en-US" dirty="0" err="1" smtClean="0"/>
              <a:t>Propellor</a:t>
            </a:r>
            <a:endParaRPr lang="en-US" dirty="0" smtClean="0"/>
          </a:p>
          <a:p>
            <a:pPr lvl="1">
              <a:buFont typeface="Arial" pitchFamily="34" charset="0"/>
              <a:buChar char="•"/>
            </a:pPr>
            <a:r>
              <a:rPr lang="en-US" dirty="0" smtClean="0"/>
              <a:t> Pump</a:t>
            </a:r>
          </a:p>
          <a:p>
            <a:pPr lvl="1">
              <a:buFont typeface="Arial" pitchFamily="34" charset="0"/>
              <a:buChar char="•"/>
            </a:pPr>
            <a:r>
              <a:rPr lang="en-US" dirty="0" smtClean="0"/>
              <a:t> Other</a:t>
            </a:r>
          </a:p>
          <a:p>
            <a:pPr>
              <a:buFont typeface="Arial" pitchFamily="34" charset="0"/>
              <a:buChar char="•"/>
            </a:pPr>
            <a:r>
              <a:rPr lang="en-US" dirty="0" smtClean="0"/>
              <a:t>Enriched Seawater Distribution</a:t>
            </a:r>
          </a:p>
          <a:p>
            <a:pPr>
              <a:buFont typeface="Arial" pitchFamily="34" charset="0"/>
              <a:buChar char="•"/>
            </a:pPr>
            <a:r>
              <a:rPr lang="en-US" dirty="0" smtClean="0"/>
              <a:t> Chamber to Seafloor Interface Seal</a:t>
            </a:r>
          </a:p>
          <a:p>
            <a:pPr lvl="1">
              <a:buFont typeface="Arial" pitchFamily="34" charset="0"/>
              <a:buChar char="•"/>
            </a:pPr>
            <a:r>
              <a:rPr lang="en-US" dirty="0"/>
              <a:t> </a:t>
            </a:r>
            <a:r>
              <a:rPr lang="en-US" dirty="0" smtClean="0"/>
              <a:t>Shear Skirt (skirt should extend into the soil</a:t>
            </a:r>
          </a:p>
          <a:p>
            <a:pPr lvl="2"/>
            <a:r>
              <a:rPr lang="en-US" dirty="0"/>
              <a:t>a</a:t>
            </a:r>
            <a:r>
              <a:rPr lang="en-US" dirty="0" smtClean="0"/>
              <a:t>t least 20 cm.) </a:t>
            </a:r>
          </a:p>
          <a:p>
            <a:pPr lvl="1">
              <a:buFont typeface="Arial" pitchFamily="34" charset="0"/>
              <a:buChar char="•"/>
            </a:pPr>
            <a:r>
              <a:rPr lang="en-US" dirty="0" smtClean="0"/>
              <a:t> Canvas</a:t>
            </a:r>
          </a:p>
          <a:p>
            <a:pPr lvl="1">
              <a:buFont typeface="Arial" pitchFamily="34" charset="0"/>
              <a:buChar char="•"/>
            </a:pPr>
            <a:r>
              <a:rPr lang="en-US" dirty="0" smtClean="0"/>
              <a:t> Reinforced Plastic Sheet</a:t>
            </a:r>
          </a:p>
          <a:p>
            <a:pPr lvl="1">
              <a:buFont typeface="Arial" pitchFamily="34" charset="0"/>
              <a:buChar char="•"/>
            </a:pPr>
            <a:r>
              <a:rPr lang="en-US" dirty="0"/>
              <a:t> </a:t>
            </a:r>
            <a:r>
              <a:rPr lang="en-US" dirty="0" smtClean="0"/>
              <a:t>Rubber/</a:t>
            </a:r>
            <a:r>
              <a:rPr lang="en-US" dirty="0" err="1" smtClean="0"/>
              <a:t>Nitrile</a:t>
            </a:r>
            <a:r>
              <a:rPr lang="en-US" dirty="0" smtClean="0"/>
              <a:t>/ sheet</a:t>
            </a:r>
          </a:p>
          <a:p>
            <a:pPr lvl="1">
              <a:buFont typeface="Arial" pitchFamily="34" charset="0"/>
              <a:buChar char="•"/>
            </a:pPr>
            <a:r>
              <a:rPr lang="en-US" dirty="0" smtClean="0"/>
              <a:t> Grout Bags</a:t>
            </a:r>
          </a:p>
        </p:txBody>
      </p:sp>
      <p:sp>
        <p:nvSpPr>
          <p:cNvPr id="17" name="TextBox 16"/>
          <p:cNvSpPr txBox="1"/>
          <p:nvPr/>
        </p:nvSpPr>
        <p:spPr>
          <a:xfrm>
            <a:off x="3733800" y="1447800"/>
            <a:ext cx="663708" cy="276999"/>
          </a:xfrm>
          <a:prstGeom prst="rect">
            <a:avLst/>
          </a:prstGeom>
          <a:noFill/>
        </p:spPr>
        <p:txBody>
          <a:bodyPr wrap="none" rtlCol="0">
            <a:spAutoFit/>
          </a:bodyPr>
          <a:lstStyle/>
          <a:p>
            <a:r>
              <a:rPr lang="en-US" sz="1200" dirty="0" smtClean="0"/>
              <a:t>(Cont.)</a:t>
            </a:r>
            <a:endParaRPr lang="en-US" sz="1200" dirty="0"/>
          </a:p>
        </p:txBody>
      </p:sp>
      <p:sp>
        <p:nvSpPr>
          <p:cNvPr id="18" name="TextBox 17"/>
          <p:cNvSpPr txBox="1"/>
          <p:nvPr/>
        </p:nvSpPr>
        <p:spPr>
          <a:xfrm>
            <a:off x="4724400" y="6581001"/>
            <a:ext cx="663708" cy="276999"/>
          </a:xfrm>
          <a:prstGeom prst="rect">
            <a:avLst/>
          </a:prstGeom>
          <a:noFill/>
        </p:spPr>
        <p:txBody>
          <a:bodyPr wrap="none" rtlCol="0">
            <a:spAutoFit/>
          </a:bodyPr>
          <a:lstStyle/>
          <a:p>
            <a:r>
              <a:rPr lang="en-US" sz="1200" dirty="0" smtClean="0"/>
              <a:t>(Cont.)</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sp>
        <p:nvSpPr>
          <p:cNvPr id="3" name="Rectangle 2"/>
          <p:cNvSpPr/>
          <p:nvPr/>
        </p:nvSpPr>
        <p:spPr>
          <a:xfrm>
            <a:off x="152400" y="762000"/>
            <a:ext cx="4953000" cy="3293209"/>
          </a:xfrm>
          <a:prstGeom prst="rect">
            <a:avLst/>
          </a:prstGeom>
        </p:spPr>
        <p:txBody>
          <a:bodyPr wrap="square">
            <a:spAutoFit/>
          </a:bodyPr>
          <a:lstStyle/>
          <a:p>
            <a:pPr>
              <a:buFont typeface="Arial" pitchFamily="34" charset="0"/>
              <a:buChar char="•"/>
            </a:pPr>
            <a:r>
              <a:rPr lang="en-US" sz="1600" dirty="0" smtClean="0"/>
              <a:t> Duct that provides </a:t>
            </a:r>
            <a:r>
              <a:rPr lang="en-US" sz="1600" dirty="0" smtClean="0"/>
              <a:t>the necessary time for the CO2 </a:t>
            </a:r>
            <a:endParaRPr lang="en-US" sz="1600" dirty="0" smtClean="0"/>
          </a:p>
          <a:p>
            <a:r>
              <a:rPr lang="en-US" sz="1600" dirty="0" smtClean="0"/>
              <a:t> </a:t>
            </a:r>
            <a:r>
              <a:rPr lang="en-US" sz="1600" dirty="0" smtClean="0"/>
              <a:t> </a:t>
            </a:r>
            <a:r>
              <a:rPr lang="en-US" sz="1600" dirty="0" smtClean="0"/>
              <a:t>and seawater </a:t>
            </a:r>
            <a:r>
              <a:rPr lang="en-US" sz="1600" dirty="0" smtClean="0"/>
              <a:t>to chemically react </a:t>
            </a:r>
            <a:r>
              <a:rPr lang="en-US" sz="1600" dirty="0" smtClean="0"/>
              <a:t>and establish </a:t>
            </a:r>
          </a:p>
          <a:p>
            <a:r>
              <a:rPr lang="en-US" sz="1600" dirty="0" smtClean="0"/>
              <a:t> </a:t>
            </a:r>
            <a:r>
              <a:rPr lang="en-US" sz="1600" dirty="0" smtClean="0"/>
              <a:t> </a:t>
            </a:r>
            <a:r>
              <a:rPr lang="en-US" sz="1600" dirty="0" smtClean="0"/>
              <a:t>a stabilized </a:t>
            </a:r>
            <a:r>
              <a:rPr lang="en-US" sz="1600" dirty="0" err="1" smtClean="0"/>
              <a:t>pH</a:t>
            </a:r>
            <a:r>
              <a:rPr lang="en-US" sz="1600" dirty="0" err="1" smtClean="0"/>
              <a:t>.</a:t>
            </a:r>
            <a:endParaRPr lang="en-US" sz="1600" dirty="0" smtClean="0"/>
          </a:p>
          <a:p>
            <a:pPr>
              <a:buFont typeface="Arial" pitchFamily="34" charset="0"/>
              <a:buChar char="•"/>
            </a:pPr>
            <a:r>
              <a:rPr lang="en-US" sz="1600" dirty="0" smtClean="0"/>
              <a:t> </a:t>
            </a:r>
            <a:r>
              <a:rPr lang="en-US" sz="1600" dirty="0" smtClean="0"/>
              <a:t>Reference the </a:t>
            </a:r>
            <a:r>
              <a:rPr lang="en-US" sz="1600" dirty="0" err="1" smtClean="0"/>
              <a:t>Zeebe</a:t>
            </a:r>
            <a:r>
              <a:rPr lang="en-US" sz="1600" dirty="0" smtClean="0"/>
              <a:t>-Wolf  </a:t>
            </a:r>
            <a:r>
              <a:rPr lang="en-US" sz="1600" dirty="0" err="1" smtClean="0"/>
              <a:t>Gladrow</a:t>
            </a:r>
            <a:r>
              <a:rPr lang="en-US" sz="1600" dirty="0" smtClean="0"/>
              <a:t> CO2 Kinetic </a:t>
            </a:r>
            <a:endParaRPr lang="en-US" sz="1600" dirty="0" smtClean="0"/>
          </a:p>
          <a:p>
            <a:r>
              <a:rPr lang="en-US" sz="1600" dirty="0" smtClean="0"/>
              <a:t> </a:t>
            </a:r>
            <a:r>
              <a:rPr lang="en-US" sz="1600" dirty="0" smtClean="0"/>
              <a:t> Model to </a:t>
            </a:r>
            <a:r>
              <a:rPr lang="en-US" sz="1600" dirty="0" smtClean="0"/>
              <a:t>determine </a:t>
            </a:r>
            <a:r>
              <a:rPr lang="en-US" sz="1600" dirty="0" smtClean="0"/>
              <a:t>Tau (shown previously and </a:t>
            </a:r>
          </a:p>
          <a:p>
            <a:r>
              <a:rPr lang="en-US" sz="1600" dirty="0" smtClean="0"/>
              <a:t> </a:t>
            </a:r>
            <a:r>
              <a:rPr lang="en-US" sz="1600" dirty="0" smtClean="0"/>
              <a:t> here).</a:t>
            </a:r>
          </a:p>
          <a:p>
            <a:pPr>
              <a:buFont typeface="Arial" pitchFamily="34" charset="0"/>
              <a:buChar char="•"/>
            </a:pPr>
            <a:r>
              <a:rPr lang="en-US" sz="1600" dirty="0" smtClean="0"/>
              <a:t> </a:t>
            </a:r>
            <a:r>
              <a:rPr lang="en-US" sz="1600" dirty="0" smtClean="0"/>
              <a:t>Duct length is determined by using </a:t>
            </a:r>
            <a:r>
              <a:rPr lang="en-US" sz="1600" dirty="0" smtClean="0"/>
              <a:t>a 2 </a:t>
            </a:r>
            <a:r>
              <a:rPr lang="en-US" sz="1600" dirty="0" smtClean="0"/>
              <a:t>Tau time </a:t>
            </a:r>
            <a:r>
              <a:rPr lang="en-US" sz="1600" dirty="0" smtClean="0"/>
              <a:t>delay and the desired maximum current speed. </a:t>
            </a:r>
          </a:p>
          <a:p>
            <a:pPr>
              <a:buFont typeface="Arial" pitchFamily="34" charset="0"/>
              <a:buChar char="•"/>
            </a:pPr>
            <a:r>
              <a:rPr lang="en-US" sz="1600" dirty="0" smtClean="0"/>
              <a:t> </a:t>
            </a:r>
            <a:r>
              <a:rPr lang="en-US" sz="1600" dirty="0" smtClean="0"/>
              <a:t>The cross-sectional area and the current speed </a:t>
            </a:r>
          </a:p>
          <a:p>
            <a:r>
              <a:rPr lang="en-US" sz="1600" dirty="0" smtClean="0"/>
              <a:t> </a:t>
            </a:r>
            <a:r>
              <a:rPr lang="en-US" sz="1600" dirty="0" smtClean="0"/>
              <a:t>  </a:t>
            </a:r>
            <a:r>
              <a:rPr lang="en-US" sz="1600" dirty="0" smtClean="0"/>
              <a:t>(volume/time) will approximate the rate of change </a:t>
            </a:r>
          </a:p>
          <a:p>
            <a:r>
              <a:rPr lang="en-US" sz="1600" dirty="0" smtClean="0"/>
              <a:t> </a:t>
            </a:r>
            <a:r>
              <a:rPr lang="en-US" sz="1600" dirty="0" smtClean="0"/>
              <a:t>  </a:t>
            </a:r>
            <a:r>
              <a:rPr lang="en-US" sz="1600" dirty="0" smtClean="0"/>
              <a:t>of the enriched seawater in the Experiment Chamber.</a:t>
            </a:r>
          </a:p>
          <a:p>
            <a:endParaRPr lang="en-US" sz="1600" dirty="0"/>
          </a:p>
          <a:p>
            <a:endParaRPr lang="en-US" sz="1600" dirty="0" smtClean="0"/>
          </a:p>
        </p:txBody>
      </p:sp>
      <p:pic>
        <p:nvPicPr>
          <p:cNvPr id="6" name="Picture 1"/>
          <p:cNvPicPr>
            <a:picLocks noChangeAspect="1" noChangeArrowheads="1"/>
          </p:cNvPicPr>
          <p:nvPr/>
        </p:nvPicPr>
        <p:blipFill>
          <a:blip r:embed="rId3" cstate="print"/>
          <a:srcRect/>
          <a:stretch>
            <a:fillRect/>
          </a:stretch>
        </p:blipFill>
        <p:spPr bwMode="auto">
          <a:xfrm>
            <a:off x="5029200" y="1280160"/>
            <a:ext cx="4107152" cy="4114800"/>
          </a:xfrm>
          <a:prstGeom prst="rect">
            <a:avLst/>
          </a:prstGeom>
          <a:noFill/>
          <a:ln w="9525">
            <a:noFill/>
            <a:miter lim="800000"/>
            <a:headEnd/>
            <a:tailEnd/>
          </a:ln>
        </p:spPr>
      </p:pic>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029200" y="53340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752600" y="3505200"/>
            <a:ext cx="1905000" cy="1582951"/>
          </a:xfrm>
          <a:prstGeom prst="rect">
            <a:avLst/>
          </a:prstGeom>
          <a:noFill/>
          <a:ln w="9525">
            <a:noFill/>
            <a:miter lim="800000"/>
            <a:headEnd/>
            <a:tailEnd/>
          </a:ln>
        </p:spPr>
      </p:pic>
      <p:sp>
        <p:nvSpPr>
          <p:cNvPr id="95" name="TextBox 94"/>
          <p:cNvSpPr txBox="1"/>
          <p:nvPr/>
        </p:nvSpPr>
        <p:spPr>
          <a:xfrm>
            <a:off x="304800" y="4038600"/>
            <a:ext cx="1389868" cy="369332"/>
          </a:xfrm>
          <a:prstGeom prst="rect">
            <a:avLst/>
          </a:prstGeom>
          <a:noFill/>
        </p:spPr>
        <p:txBody>
          <a:bodyPr wrap="none" rtlCol="0">
            <a:spAutoFit/>
          </a:bodyPr>
          <a:lstStyle/>
          <a:p>
            <a:r>
              <a:rPr lang="en-US" dirty="0" smtClean="0"/>
              <a:t>Flexible Duct</a:t>
            </a:r>
            <a:endParaRPr lang="en-US" dirty="0"/>
          </a:p>
        </p:txBody>
      </p:sp>
      <p:sp>
        <p:nvSpPr>
          <p:cNvPr id="96" name="Rectangle 95"/>
          <p:cNvSpPr/>
          <p:nvPr/>
        </p:nvSpPr>
        <p:spPr>
          <a:xfrm>
            <a:off x="304800" y="5029200"/>
            <a:ext cx="4038600" cy="1569660"/>
          </a:xfrm>
          <a:prstGeom prst="rect">
            <a:avLst/>
          </a:prstGeom>
        </p:spPr>
        <p:txBody>
          <a:bodyPr wrap="square">
            <a:spAutoFit/>
          </a:bodyPr>
          <a:lstStyle/>
          <a:p>
            <a:pPr eaLnBrk="0" fontAlgn="base" hangingPunct="0">
              <a:spcBef>
                <a:spcPct val="0"/>
              </a:spcBef>
              <a:spcAft>
                <a:spcPct val="0"/>
              </a:spcAft>
            </a:pPr>
            <a:r>
              <a:rPr lang="en-US" sz="1600" dirty="0" smtClean="0">
                <a:latin typeface="Calibri" pitchFamily="34" charset="0"/>
                <a:ea typeface="Calibri" pitchFamily="34" charset="0"/>
                <a:cs typeface="Times New Roman" pitchFamily="18" charset="0"/>
              </a:rPr>
              <a:t>Commonly </a:t>
            </a:r>
            <a:r>
              <a:rPr lang="en-US" sz="1600" dirty="0" smtClean="0">
                <a:latin typeface="Calibri" pitchFamily="34" charset="0"/>
                <a:ea typeface="Calibri" pitchFamily="34" charset="0"/>
                <a:cs typeface="Times New Roman" pitchFamily="18" charset="0"/>
              </a:rPr>
              <a:t>used for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air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handling</a:t>
            </a:r>
            <a:r>
              <a:rPr lang="en-US" sz="1600" b="1" dirty="0" smtClean="0">
                <a:latin typeface="Calibri" pitchFamily="34" charset="0"/>
                <a:ea typeface="Calibri" pitchFamily="34" charset="0"/>
                <a:cs typeface="Times New Roman" pitchFamily="18" charset="0"/>
              </a:rPr>
              <a:t>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Integrated coil to maintain flow (use plastic instead of metals)</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Use all plastic.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2 “ - 12” diameter commonly available</a:t>
            </a:r>
          </a:p>
          <a:p>
            <a:pPr eaLnBrk="0" fontAlgn="base" hangingPunct="0">
              <a:spcBef>
                <a:spcPct val="0"/>
              </a:spcBef>
              <a:spcAft>
                <a:spcPct val="0"/>
              </a:spcAft>
              <a:buFont typeface="Arial" pitchFamily="34" charset="0"/>
              <a:buChar char="•"/>
            </a:pPr>
            <a:r>
              <a:rPr lang="en-US" sz="1600" dirty="0" smtClean="0">
                <a:latin typeface="Calibri" pitchFamily="34" charset="0"/>
                <a:cs typeface="Times New Roman" pitchFamily="18" charset="0"/>
              </a:rPr>
              <a:t> Low cost</a:t>
            </a:r>
            <a:endParaRPr lang="en-US" sz="1600" dirty="0" smtClean="0">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914400"/>
            <a:ext cx="7162800" cy="3970318"/>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Trolling Motors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Reasonably predictable reliability (MTBF)</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Compatible with available power (AC/DC, etc.)</a:t>
            </a:r>
          </a:p>
          <a:p>
            <a:pPr lvl="1" fontAlgn="base">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Capable of reasonable volume/rate delivery</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Commercial Thrusters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Model 520 DC Brushless - $3700, 520 Watts, various voltages available, analog or </a:t>
            </a:r>
            <a:r>
              <a:rPr lang="en-US" sz="1200" dirty="0" smtClean="0">
                <a:latin typeface="Calibri" pitchFamily="34" charset="0"/>
                <a:ea typeface="Calibri" pitchFamily="34" charset="0"/>
                <a:cs typeface="Times New Roman" pitchFamily="18" charset="0"/>
              </a:rPr>
              <a:t>digital control</a:t>
            </a:r>
            <a:r>
              <a:rPr lang="en-US" sz="1200" dirty="0" smtClean="0">
                <a:latin typeface="Calibri" pitchFamily="34" charset="0"/>
                <a:ea typeface="Calibri" pitchFamily="34" charset="0"/>
                <a:cs typeface="Times New Roman" pitchFamily="18" charset="0"/>
              </a:rPr>
              <a:t>, magnetically coupled </a:t>
            </a:r>
            <a:r>
              <a:rPr lang="en-US" sz="1200" dirty="0" smtClean="0">
                <a:latin typeface="Calibri" pitchFamily="34" charset="0"/>
                <a:ea typeface="Calibri" pitchFamily="34" charset="0"/>
                <a:cs typeface="Times New Roman" pitchFamily="18" charset="0"/>
              </a:rPr>
              <a:t>prop</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400 HFL - $600, 0-50 VDC, 400 watts, lip seals, 300 </a:t>
            </a:r>
            <a:r>
              <a:rPr lang="en-US" sz="1200" dirty="0" smtClean="0">
                <a:latin typeface="Calibri" pitchFamily="34" charset="0"/>
                <a:ea typeface="Calibri" pitchFamily="34" charset="0"/>
                <a:cs typeface="Times New Roman" pitchFamily="18" charset="0"/>
              </a:rPr>
              <a:t>ft</a:t>
            </a:r>
            <a:endParaRPr lang="en-US" sz="1200" dirty="0" smtClean="0">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Submersible Bilge Pumps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a:t>
            </a:r>
            <a:r>
              <a:rPr lang="en-US" sz="1200" dirty="0" smtClean="0">
                <a:latin typeface="Calibri" pitchFamily="34" charset="0"/>
                <a:ea typeface="Calibri" pitchFamily="34" charset="0"/>
                <a:cs typeface="Times New Roman" pitchFamily="18" charset="0"/>
              </a:rPr>
              <a:t>inexpensive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Brand Names: </a:t>
            </a:r>
            <a:r>
              <a:rPr lang="en-US" sz="1200" dirty="0" smtClean="0">
                <a:latin typeface="Calibri" pitchFamily="34" charset="0"/>
                <a:ea typeface="Calibri" pitchFamily="34" charset="0"/>
                <a:cs typeface="Times New Roman" pitchFamily="18" charset="0"/>
              </a:rPr>
              <a:t>Rule, Attwood, Lovett, Johnson, </a:t>
            </a:r>
            <a:r>
              <a:rPr lang="en-US" sz="1200" dirty="0" err="1" smtClean="0">
                <a:latin typeface="Calibri" pitchFamily="34" charset="0"/>
                <a:ea typeface="Calibri" pitchFamily="34" charset="0"/>
                <a:cs typeface="Times New Roman" pitchFamily="18" charset="0"/>
              </a:rPr>
              <a:t>Jabsco</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May need replacing more often</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Not designed to run continuously</a:t>
            </a:r>
          </a:p>
          <a:p>
            <a:pPr lvl="1" fontAlgn="base">
              <a:spcBef>
                <a:spcPct val="0"/>
              </a:spcBef>
              <a:spcAft>
                <a:spcPct val="0"/>
              </a:spcAft>
            </a:pPr>
            <a:endParaRPr lang="en-US" sz="1200" dirty="0" smtClean="0">
              <a:solidFill>
                <a:srgbClr val="FF0000"/>
              </a:solidFill>
              <a:latin typeface="Calibri" pitchFamily="34" charset="0"/>
              <a:ea typeface="Calibri" pitchFamily="34" charset="0"/>
              <a:cs typeface="Times New Roman" pitchFamily="18" charset="0"/>
            </a:endParaRPr>
          </a:p>
        </p:txBody>
      </p:sp>
      <p:sp>
        <p:nvSpPr>
          <p:cNvPr id="8" name="TextBox 7"/>
          <p:cNvSpPr txBox="1"/>
          <p:nvPr/>
        </p:nvSpPr>
        <p:spPr>
          <a:xfrm>
            <a:off x="2590800" y="228600"/>
            <a:ext cx="3368679" cy="369332"/>
          </a:xfrm>
          <a:prstGeom prst="rect">
            <a:avLst/>
          </a:prstGeom>
          <a:noFill/>
        </p:spPr>
        <p:txBody>
          <a:bodyPr wrap="none" rtlCol="0">
            <a:spAutoFit/>
          </a:bodyPr>
          <a:lstStyle/>
          <a:p>
            <a:r>
              <a:rPr lang="en-US" b="1" u="sng" dirty="0" smtClean="0"/>
              <a:t>Components to Simulate Current </a:t>
            </a:r>
            <a:endParaRPr lang="en-US" b="1" u="sng" dirty="0"/>
          </a:p>
        </p:txBody>
      </p:sp>
      <p:pic>
        <p:nvPicPr>
          <p:cNvPr id="126978" name="Picture 2"/>
          <p:cNvPicPr>
            <a:picLocks noChangeAspect="1" noChangeArrowheads="1"/>
          </p:cNvPicPr>
          <p:nvPr/>
        </p:nvPicPr>
        <p:blipFill>
          <a:blip r:embed="rId2" cstate="print"/>
          <a:srcRect/>
          <a:stretch>
            <a:fillRect/>
          </a:stretch>
        </p:blipFill>
        <p:spPr bwMode="auto">
          <a:xfrm>
            <a:off x="6019800" y="3048000"/>
            <a:ext cx="2071687" cy="2071687"/>
          </a:xfrm>
          <a:prstGeom prst="rect">
            <a:avLst/>
          </a:prstGeom>
          <a:noFill/>
          <a:ln w="9525">
            <a:noFill/>
            <a:miter lim="800000"/>
            <a:headEnd/>
            <a:tailEnd/>
          </a:ln>
        </p:spPr>
      </p:pic>
      <p:sp>
        <p:nvSpPr>
          <p:cNvPr id="12" name="Rectangle 11"/>
          <p:cNvSpPr/>
          <p:nvPr/>
        </p:nvSpPr>
        <p:spPr>
          <a:xfrm>
            <a:off x="1828800" y="6019800"/>
            <a:ext cx="1732847"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pic>
        <p:nvPicPr>
          <p:cNvPr id="126979" name="Picture 3"/>
          <p:cNvPicPr>
            <a:picLocks noChangeAspect="1" noChangeArrowheads="1"/>
          </p:cNvPicPr>
          <p:nvPr/>
        </p:nvPicPr>
        <p:blipFill>
          <a:blip r:embed="rId3" cstate="print"/>
          <a:srcRect/>
          <a:stretch>
            <a:fillRect/>
          </a:stretch>
        </p:blipFill>
        <p:spPr bwMode="auto">
          <a:xfrm>
            <a:off x="3581400" y="5105400"/>
            <a:ext cx="1276350" cy="1276350"/>
          </a:xfrm>
          <a:prstGeom prst="rect">
            <a:avLst/>
          </a:prstGeom>
          <a:noFill/>
          <a:ln w="9525">
            <a:noFill/>
            <a:miter lim="800000"/>
            <a:headEnd/>
            <a:tailEnd/>
          </a:ln>
        </p:spPr>
      </p:pic>
      <p:sp>
        <p:nvSpPr>
          <p:cNvPr id="13" name="Rectangle 12"/>
          <p:cNvSpPr/>
          <p:nvPr/>
        </p:nvSpPr>
        <p:spPr>
          <a:xfrm>
            <a:off x="6248400" y="5181600"/>
            <a:ext cx="1520609"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pic>
        <p:nvPicPr>
          <p:cNvPr id="126980" name="Picture 4"/>
          <p:cNvPicPr>
            <a:picLocks noChangeAspect="1" noChangeArrowheads="1"/>
          </p:cNvPicPr>
          <p:nvPr/>
        </p:nvPicPr>
        <p:blipFill>
          <a:blip r:embed="rId4" cstate="print"/>
          <a:srcRect/>
          <a:stretch>
            <a:fillRect/>
          </a:stretch>
        </p:blipFill>
        <p:spPr bwMode="auto">
          <a:xfrm>
            <a:off x="6858000" y="533400"/>
            <a:ext cx="1676400" cy="1676400"/>
          </a:xfrm>
          <a:prstGeom prst="rect">
            <a:avLst/>
          </a:prstGeom>
          <a:noFill/>
          <a:ln w="9525">
            <a:noFill/>
            <a:miter lim="800000"/>
            <a:headEnd/>
            <a:tailEnd/>
          </a:ln>
        </p:spPr>
      </p:pic>
      <p:sp>
        <p:nvSpPr>
          <p:cNvPr id="14" name="Rectangle 13"/>
          <p:cNvSpPr/>
          <p:nvPr/>
        </p:nvSpPr>
        <p:spPr>
          <a:xfrm>
            <a:off x="7696200" y="1981200"/>
            <a:ext cx="1104790"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50423</TotalTime>
  <Words>2582</Words>
  <Application>Microsoft Office PowerPoint</Application>
  <PresentationFormat>On-screen Show (4:3)</PresentationFormat>
  <Paragraphs>653</Paragraphs>
  <Slides>27</Slides>
  <Notes>2</Notes>
  <HiddenSlides>0</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27</vt:i4>
      </vt:variant>
    </vt:vector>
  </HeadingPairs>
  <TitlesOfParts>
    <vt:vector size="32" baseType="lpstr">
      <vt:lpstr>1_Office Theme</vt:lpstr>
      <vt:lpstr>Office Theme</vt:lpstr>
      <vt:lpstr>Custom Design</vt:lpstr>
      <vt:lpstr>Acrobat Document</vt:lpstr>
      <vt:lpstr>Adobe Acrobat Document</vt:lpstr>
      <vt:lpstr>Slide 1</vt:lpstr>
      <vt:lpstr>xFOCE Mechanical   Sub-Systems</vt:lpstr>
      <vt:lpstr>Typical Seafloor System Comprising an xFOCE</vt:lpstr>
      <vt:lpstr>Slide 4</vt:lpstr>
      <vt:lpstr>Sample Experiment Chambers</vt:lpstr>
      <vt:lpstr>Slide 6</vt:lpstr>
      <vt:lpstr>XFOCE Platform Components</vt:lpstr>
      <vt:lpstr>Time Delay Mixing Section</vt:lpstr>
      <vt:lpstr>Slide 9</vt:lpstr>
      <vt:lpstr>Slide 10</vt:lpstr>
      <vt:lpstr>Slide 11</vt:lpstr>
      <vt:lpstr>Slide 12</vt:lpstr>
      <vt:lpstr>Slide 13</vt:lpstr>
      <vt:lpstr>Slide 14</vt:lpstr>
      <vt:lpstr>Slide 15</vt:lpstr>
      <vt:lpstr>Slide 16</vt:lpstr>
      <vt:lpstr>Power for XFOCE</vt:lpstr>
      <vt:lpstr>Slide 18</vt:lpstr>
      <vt:lpstr>Slide 19</vt:lpstr>
      <vt:lpstr>Slide 20</vt:lpstr>
      <vt:lpstr>Flow Rate of Stabilized Enriched Seawater Relative to Chamber Cross-Section and Internal Current Speed</vt:lpstr>
      <vt:lpstr>Slide 22</vt:lpstr>
      <vt:lpstr>Potential Materials and Components</vt:lpstr>
      <vt:lpstr>Proven Fabrication Methods</vt:lpstr>
      <vt:lpstr>Slide 25</vt:lpstr>
      <vt:lpstr>400nm through 700 nm</vt:lpstr>
      <vt:lpstr>Slide 27</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shfa</dc:creator>
  <cp:lastModifiedBy>shfa</cp:lastModifiedBy>
  <cp:revision>7188</cp:revision>
  <dcterms:created xsi:type="dcterms:W3CDTF">2012-03-21T21:10:07Z</dcterms:created>
  <dcterms:modified xsi:type="dcterms:W3CDTF">2012-04-26T00:51:58Z</dcterms:modified>
</cp:coreProperties>
</file>