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  <p:sldMasterId id="2147483697" r:id="rId2"/>
    <p:sldMasterId id="2147483685" r:id="rId3"/>
  </p:sldMasterIdLst>
  <p:notesMasterIdLst>
    <p:notesMasterId r:id="rId30"/>
  </p:notesMasterIdLst>
  <p:sldIdLst>
    <p:sldId id="308" r:id="rId4"/>
    <p:sldId id="266" r:id="rId5"/>
    <p:sldId id="323" r:id="rId6"/>
    <p:sldId id="287" r:id="rId7"/>
    <p:sldId id="324" r:id="rId8"/>
    <p:sldId id="311" r:id="rId9"/>
    <p:sldId id="303" r:id="rId10"/>
    <p:sldId id="325" r:id="rId11"/>
    <p:sldId id="315" r:id="rId12"/>
    <p:sldId id="319" r:id="rId13"/>
    <p:sldId id="327" r:id="rId14"/>
    <p:sldId id="320" r:id="rId15"/>
    <p:sldId id="328" r:id="rId16"/>
    <p:sldId id="330" r:id="rId17"/>
    <p:sldId id="331" r:id="rId18"/>
    <p:sldId id="332" r:id="rId19"/>
    <p:sldId id="333" r:id="rId20"/>
    <p:sldId id="334" r:id="rId21"/>
    <p:sldId id="335" r:id="rId22"/>
    <p:sldId id="336" r:id="rId23"/>
    <p:sldId id="337" r:id="rId24"/>
    <p:sldId id="338" r:id="rId25"/>
    <p:sldId id="339" r:id="rId26"/>
    <p:sldId id="340" r:id="rId27"/>
    <p:sldId id="341" r:id="rId28"/>
    <p:sldId id="342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03EF"/>
    <a:srgbClr val="D280B1"/>
    <a:srgbClr val="1A02AA"/>
    <a:srgbClr val="CC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2" autoAdjust="0"/>
    <p:restoredTop sz="94646" autoAdjust="0"/>
  </p:normalViewPr>
  <p:slideViewPr>
    <p:cSldViewPr>
      <p:cViewPr>
        <p:scale>
          <a:sx n="100" d="100"/>
          <a:sy n="100" d="100"/>
        </p:scale>
        <p:origin x="-246" y="-15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AAEC82-7C5C-4346-80ED-A05CE875115B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C3C524-37DF-463D-A452-32DD46634F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C524-37DF-463D-A452-32DD46634F80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Bricks</a:t>
            </a:r>
            <a:r>
              <a:rPr lang="en-US" baseline="0" dirty="0" smtClean="0"/>
              <a:t> optional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FD36FC-907B-624E-A4E7-DC3C0235DA7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2867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Make image</a:t>
            </a:r>
            <a:r>
              <a:rPr lang="en-US" baseline="0" dirty="0" smtClean="0"/>
              <a:t> bigger</a:t>
            </a:r>
          </a:p>
          <a:p>
            <a:r>
              <a:rPr lang="en-US" baseline="0" dirty="0" smtClean="0"/>
              <a:t>Add “concept” notation</a:t>
            </a:r>
          </a:p>
          <a:p>
            <a:r>
              <a:rPr lang="en-US" baseline="0" dirty="0" smtClean="0"/>
              <a:t>Add real picture of test unit (in situ)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FD36FC-907B-624E-A4E7-DC3C0235DA7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870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time delay comments at front</a:t>
            </a:r>
            <a:r>
              <a:rPr lang="en-US" baseline="0" dirty="0" smtClean="0"/>
              <a:t> of talk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C524-37DF-463D-A452-32DD46634F80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Check power</a:t>
            </a:r>
            <a:r>
              <a:rPr lang="en-US" baseline="0" dirty="0" smtClean="0"/>
              <a:t> consumption for half power (2 </a:t>
            </a:r>
            <a:r>
              <a:rPr lang="en-US" baseline="0" smtClean="0"/>
              <a:t>kW for 0.3 Gal/h)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FD36FC-907B-624E-A4E7-DC3C0235DA7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9799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Option</a:t>
            </a:r>
            <a:r>
              <a:rPr lang="en-US" baseline="0" dirty="0" smtClean="0"/>
              <a:t> for </a:t>
            </a:r>
            <a:r>
              <a:rPr lang="en-US" baseline="0" dirty="0" err="1" smtClean="0"/>
              <a:t>xFOCE</a:t>
            </a:r>
            <a:r>
              <a:rPr lang="en-US" baseline="0" dirty="0" smtClean="0"/>
              <a:t> (should be explicit for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FD36FC-907B-624E-A4E7-DC3C0235DA7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579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9883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112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9525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98832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4745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42293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0379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9342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55948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722273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73962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47453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271420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1124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95250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422933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037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9342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559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7222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73962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27142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87421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87421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21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1F03C-C585-4611-9A7C-215B2B92999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2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5.bin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4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12" Type="http://schemas.openxmlformats.org/officeDocument/2006/relationships/image" Target="../media/image3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8.gif"/><Relationship Id="rId11" Type="http://schemas.openxmlformats.org/officeDocument/2006/relationships/image" Target="../media/image23.jpeg"/><Relationship Id="rId5" Type="http://schemas.openxmlformats.org/officeDocument/2006/relationships/image" Target="../media/image17.gif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0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6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8.gif"/><Relationship Id="rId11" Type="http://schemas.openxmlformats.org/officeDocument/2006/relationships/image" Target="../media/image23.jpeg"/><Relationship Id="rId5" Type="http://schemas.openxmlformats.org/officeDocument/2006/relationships/image" Target="../media/image17.gif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69859" y="1482240"/>
            <a:ext cx="5447582" cy="3662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>
                    <a:lumMod val="85000"/>
                  </a:schemeClr>
                </a:solidFill>
              </a:rPr>
              <a:t>Mechanical Components</a:t>
            </a:r>
            <a:br>
              <a:rPr lang="en-US" sz="4000" b="1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en-US" sz="4000" b="1" dirty="0" smtClean="0">
                <a:solidFill>
                  <a:schemeClr val="tx1">
                    <a:lumMod val="85000"/>
                  </a:schemeClr>
                </a:solidFill>
              </a:rPr>
              <a:t>Comprising </a:t>
            </a:r>
            <a:br>
              <a:rPr lang="en-US" sz="4000" b="1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en-US" sz="4000" b="1" dirty="0" smtClean="0">
                <a:solidFill>
                  <a:schemeClr val="tx1">
                    <a:lumMod val="85000"/>
                  </a:schemeClr>
                </a:solidFill>
              </a:rPr>
              <a:t>xFOCE / </a:t>
            </a:r>
            <a:r>
              <a:rPr lang="en-US" sz="4000" b="1" dirty="0" err="1" smtClean="0">
                <a:solidFill>
                  <a:schemeClr val="tx1">
                    <a:lumMod val="85000"/>
                  </a:schemeClr>
                </a:solidFill>
              </a:rPr>
              <a:t>swFOCE</a:t>
            </a:r>
            <a: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en-US" sz="3200" dirty="0" smtClean="0">
                <a:solidFill>
                  <a:schemeClr val="tx1">
                    <a:lumMod val="85000"/>
                  </a:schemeClr>
                </a:solidFill>
              </a:rPr>
              <a:t>Farley F. Shane</a:t>
            </a:r>
            <a: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</a:br>
            <a:endParaRPr 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347357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803" name="Object 3"/>
          <p:cNvGraphicFramePr>
            <a:graphicFrameLocks noChangeAspect="1"/>
          </p:cNvGraphicFramePr>
          <p:nvPr/>
        </p:nvGraphicFramePr>
        <p:xfrm>
          <a:off x="304800" y="381000"/>
          <a:ext cx="8504963" cy="5503862"/>
        </p:xfrm>
        <a:graphic>
          <a:graphicData uri="http://schemas.openxmlformats.org/presentationml/2006/ole">
            <p:oleObj spid="_x0000_s129026" name="Acrobat Document" r:id="rId3" imgW="11658600" imgH="7543800" progId="AcroExch.Document.7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57600" y="1447800"/>
            <a:ext cx="12833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(SWFOCE shown)</a:t>
            </a:r>
            <a:endParaRPr lang="en-US" sz="1200" b="1" dirty="0"/>
          </a:p>
        </p:txBody>
      </p:sp>
      <p:sp>
        <p:nvSpPr>
          <p:cNvPr id="4" name="Rectangle 3"/>
          <p:cNvSpPr/>
          <p:nvPr/>
        </p:nvSpPr>
        <p:spPr>
          <a:xfrm>
            <a:off x="1981200" y="152400"/>
            <a:ext cx="4341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Enriched Seawater Generation and Delivery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457200"/>
            <a:ext cx="6096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(Cont.)</a:t>
            </a:r>
          </a:p>
        </p:txBody>
      </p:sp>
      <p:sp>
        <p:nvSpPr>
          <p:cNvPr id="7" name="Rectangle 6"/>
          <p:cNvSpPr/>
          <p:nvPr/>
        </p:nvSpPr>
        <p:spPr>
          <a:xfrm rot="2218933">
            <a:off x="937162" y="988223"/>
            <a:ext cx="1635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rgbClr val="FF0000"/>
                </a:solidFill>
              </a:rPr>
              <a:t>Needs Revision</a:t>
            </a:r>
            <a:endParaRPr lang="en-US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2" descr="C:\Documents and Settings\shfa\Desktop\XFOCE, SWFOCE PDR\Revised Solar Buoy Assembl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4239058"/>
            <a:ext cx="4052888" cy="261894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371600" y="152400"/>
            <a:ext cx="5641975" cy="609600"/>
          </a:xfrm>
        </p:spPr>
        <p:txBody>
          <a:bodyPr>
            <a:normAutofit/>
          </a:bodyPr>
          <a:lstStyle/>
          <a:p>
            <a:r>
              <a:rPr lang="en-US" sz="2400" b="1" u="sng" dirty="0" smtClean="0"/>
              <a:t>Power for XFOCE</a:t>
            </a:r>
            <a:endParaRPr lang="en-US" sz="2400" b="1" u="sng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6096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04800" y="1066800"/>
            <a:ext cx="24373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Onshore Power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Power supply Unit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UPS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00800" y="914400"/>
            <a:ext cx="13186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Diesel Generator</a:t>
            </a:r>
          </a:p>
          <a:p>
            <a:r>
              <a:rPr lang="en-US" sz="1200" dirty="0" smtClean="0"/>
              <a:t>3500 Watt Output</a:t>
            </a:r>
          </a:p>
          <a:p>
            <a:r>
              <a:rPr lang="en-US" sz="1200" dirty="0" smtClean="0"/>
              <a:t>0.3 Gallon per Hr.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2209800"/>
            <a:ext cx="3514488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Remote Location Power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Onshore or Offshore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Diesel Generator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 Batteries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 Bonus of CO</a:t>
            </a:r>
            <a:r>
              <a:rPr lang="en-US" sz="800" dirty="0" smtClean="0"/>
              <a:t>2</a:t>
            </a:r>
            <a:r>
              <a:rPr lang="en-US" dirty="0" smtClean="0"/>
              <a:t> generation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Wind Powered Generator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Batteries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Solar Cells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Batteries</a:t>
            </a:r>
          </a:p>
          <a:p>
            <a:pPr lvl="2"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b="1" dirty="0" smtClean="0"/>
              <a:t>Offshore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Moored Buoy</a:t>
            </a:r>
          </a:p>
          <a:p>
            <a:pPr lvl="1"/>
            <a:endParaRPr lang="en-US" dirty="0" smtClean="0"/>
          </a:p>
        </p:txBody>
      </p:sp>
      <p:pic>
        <p:nvPicPr>
          <p:cNvPr id="12595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0400" y="1752600"/>
            <a:ext cx="196215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477000" y="2590800"/>
            <a:ext cx="12401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Wind Generator</a:t>
            </a:r>
          </a:p>
          <a:p>
            <a:r>
              <a:rPr lang="en-US" sz="1200" dirty="0" smtClean="0"/>
              <a:t>400 Watt Output</a:t>
            </a:r>
          </a:p>
        </p:txBody>
      </p:sp>
      <p:pic>
        <p:nvPicPr>
          <p:cNvPr id="12595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2057400"/>
            <a:ext cx="1102122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724400" y="3048000"/>
            <a:ext cx="1600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240 Watt Panel</a:t>
            </a:r>
          </a:p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181600" y="4343400"/>
            <a:ext cx="533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Buoy</a:t>
            </a:r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924800" y="5029200"/>
            <a:ext cx="685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Anchor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029200" y="5105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/>
              <a:t>xFOCE</a:t>
            </a:r>
            <a:endParaRPr lang="en-US" b="1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5486400" y="4572000"/>
            <a:ext cx="990600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486400" y="5334000"/>
            <a:ext cx="1143000" cy="838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7467600" y="5181600"/>
            <a:ext cx="533400" cy="838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352800" y="6172200"/>
            <a:ext cx="15750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1200" b="1" dirty="0" smtClean="0"/>
              <a:t>Moored Buoy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67000"/>
            <a:ext cx="45720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6200" y="2514600"/>
            <a:ext cx="4495800" cy="37338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08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4343400"/>
            <a:ext cx="2835442" cy="1901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Supporting Information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0" y="5867400"/>
          <a:ext cx="3581400" cy="659130"/>
        </p:xfrm>
        <a:graphic>
          <a:graphicData uri="http://schemas.openxmlformats.org/drawingml/2006/table">
            <a:tbl>
              <a:tblPr/>
              <a:tblGrid>
                <a:gridCol w="1790700"/>
                <a:gridCol w="1790700"/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7007"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1" dirty="0"/>
                        <a:t>Source: U.S. Environmental Protection Agency, "Emission Facts: Average Carbon Dioxide Emissions Resulting from Gasoline and Diesel Fuel," February 2009.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410200" y="4114800"/>
            <a:ext cx="26597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Carbon Dioxide Emissions from 1 gallon of fuel</a:t>
            </a:r>
            <a:endParaRPr lang="en-US" sz="1000" b="1" dirty="0"/>
          </a:p>
        </p:txBody>
      </p:sp>
      <p:graphicFrame>
        <p:nvGraphicFramePr>
          <p:cNvPr id="120838" name="Object 6"/>
          <p:cNvGraphicFramePr>
            <a:graphicFrameLocks noChangeAspect="1"/>
          </p:cNvGraphicFramePr>
          <p:nvPr/>
        </p:nvGraphicFramePr>
        <p:xfrm>
          <a:off x="4191000" y="304800"/>
          <a:ext cx="4775200" cy="3581400"/>
        </p:xfrm>
        <a:graphic>
          <a:graphicData uri="http://schemas.openxmlformats.org/presentationml/2006/ole">
            <p:oleObj spid="_x0000_s130050" name="Acrobat Document" r:id="rId5" imgW="6858000" imgH="5143500" progId="AcroExch.Document.7">
              <p:embed/>
            </p:oleObj>
          </a:graphicData>
        </a:graphic>
      </p:graphicFrame>
      <p:sp>
        <p:nvSpPr>
          <p:cNvPr id="60" name="TextBox 59"/>
          <p:cNvSpPr txBox="1"/>
          <p:nvPr/>
        </p:nvSpPr>
        <p:spPr>
          <a:xfrm>
            <a:off x="914400" y="533400"/>
            <a:ext cx="2900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Extracting CO2 from Exhaust</a:t>
            </a:r>
            <a:endParaRPr lang="en-US" b="1" u="sng" dirty="0"/>
          </a:p>
        </p:txBody>
      </p:sp>
      <p:sp>
        <p:nvSpPr>
          <p:cNvPr id="10" name="Rectangle 9"/>
          <p:cNvSpPr/>
          <p:nvPr/>
        </p:nvSpPr>
        <p:spPr>
          <a:xfrm>
            <a:off x="4191000" y="381000"/>
            <a:ext cx="4800600" cy="35052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819400" y="2514600"/>
            <a:ext cx="1752600" cy="2590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81000" y="2057400"/>
            <a:ext cx="2133600" cy="3124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1001" y="2224450"/>
          <a:ext cx="2133600" cy="2949852"/>
        </p:xfrm>
        <a:graphic>
          <a:graphicData uri="http://schemas.openxmlformats.org/drawingml/2006/table">
            <a:tbl>
              <a:tblPr/>
              <a:tblGrid>
                <a:gridCol w="523471"/>
                <a:gridCol w="793992"/>
                <a:gridCol w="816137"/>
              </a:tblGrid>
              <a:tr h="487692">
                <a:tc>
                  <a:txBody>
                    <a:bodyPr/>
                    <a:lstStyle/>
                    <a:p>
                      <a:r>
                        <a:rPr lang="en-US" sz="800" dirty="0"/>
                        <a:t>Nominal Pipe Size</a:t>
                      </a:r>
                      <a:br>
                        <a:rPr lang="en-US" sz="800" dirty="0"/>
                      </a:br>
                      <a:r>
                        <a:rPr lang="en-US" sz="800" i="1" dirty="0"/>
                        <a:t>(inches)</a:t>
                      </a:r>
                      <a:endParaRPr lang="en-US" sz="800" dirty="0"/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Schedule 40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Schedule 80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 dirty="0"/>
                        <a:t>1/2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358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509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3/4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289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413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1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270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378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1 1/4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221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312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1 1/2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198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282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166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243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2 1/2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182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255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3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158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225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 dirty="0"/>
                        <a:t>4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194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5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173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6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167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 dirty="0"/>
                        <a:t>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148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2819400" y="2514600"/>
          <a:ext cx="1828800" cy="2651760"/>
        </p:xfrm>
        <a:graphic>
          <a:graphicData uri="http://schemas.openxmlformats.org/drawingml/2006/table">
            <a:tbl>
              <a:tblPr/>
              <a:tblGrid>
                <a:gridCol w="914400"/>
                <a:gridCol w="914400"/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Operating Temp (°F)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De-Rating </a:t>
                      </a:r>
                      <a:endParaRPr lang="en-US" sz="1200" dirty="0" smtClean="0"/>
                    </a:p>
                    <a:p>
                      <a:r>
                        <a:rPr lang="en-US" sz="1200" dirty="0" smtClean="0"/>
                        <a:t>Factor</a:t>
                      </a:r>
                      <a:endParaRPr lang="en-US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73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1.00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0.88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90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0.75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0.62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110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0.51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120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0.40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130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0.31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140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0.22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2438400" y="990600"/>
            <a:ext cx="3243645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PVC - Polyvinyl Chloride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strong and rigid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resistant to a variety of acids and bases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maximum usable temperature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140</a:t>
            </a:r>
            <a:r>
              <a:rPr kumimoji="0" lang="en-US" sz="12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o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F (60</a:t>
            </a:r>
            <a:r>
              <a:rPr kumimoji="0" lang="en-US" sz="12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o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C)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2819400" y="2895600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657600" y="2514600"/>
            <a:ext cx="0" cy="2590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04800" y="5486400"/>
            <a:ext cx="55785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Operating Depth = 40 Meters (~131 ft.) </a:t>
            </a:r>
          </a:p>
          <a:p>
            <a:r>
              <a:rPr lang="en-US" dirty="0" smtClean="0"/>
              <a:t>Maximum Pressure = .444 x Depth (ft.) +14.7 psi </a:t>
            </a:r>
            <a:r>
              <a:rPr lang="en-US" dirty="0" smtClean="0">
                <a:sym typeface="Wingdings" pitchFamily="2" charset="2"/>
              </a:rPr>
              <a:t> 73 psi</a:t>
            </a:r>
          </a:p>
          <a:p>
            <a:r>
              <a:rPr lang="en-US" dirty="0" smtClean="0">
                <a:sym typeface="Wingdings" pitchFamily="2" charset="2"/>
              </a:rPr>
              <a:t>Factor of Safety = 2   Therefore 2 x 73 psi = ~</a:t>
            </a:r>
            <a:r>
              <a:rPr lang="en-US" b="1" u="sng" dirty="0" smtClean="0">
                <a:sym typeface="Wingdings" pitchFamily="2" charset="2"/>
              </a:rPr>
              <a:t>146 psi max.</a:t>
            </a:r>
            <a:endParaRPr lang="en-US" b="1" u="sng" dirty="0"/>
          </a:p>
        </p:txBody>
      </p:sp>
      <p:graphicFrame>
        <p:nvGraphicFramePr>
          <p:cNvPr id="124930" name="Object 2"/>
          <p:cNvGraphicFramePr>
            <a:graphicFrameLocks noChangeAspect="1"/>
          </p:cNvGraphicFramePr>
          <p:nvPr/>
        </p:nvGraphicFramePr>
        <p:xfrm>
          <a:off x="4876800" y="2438400"/>
          <a:ext cx="4003490" cy="2590800"/>
        </p:xfrm>
        <a:graphic>
          <a:graphicData uri="http://schemas.openxmlformats.org/presentationml/2006/ole">
            <p:oleObj spid="_x0000_s156674" name="Acrobat Document" r:id="rId3" imgW="11658600" imgH="7543800" progId="AcroExch.Document.7">
              <p:embed/>
            </p:oleObj>
          </a:graphicData>
        </a:graphic>
      </p:graphicFrame>
      <p:sp>
        <p:nvSpPr>
          <p:cNvPr id="17" name="Rectangle 16"/>
          <p:cNvSpPr/>
          <p:nvPr/>
        </p:nvSpPr>
        <p:spPr>
          <a:xfrm>
            <a:off x="2209800" y="76200"/>
            <a:ext cx="41879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Low Cost Shallow Water Pressure Housing</a:t>
            </a:r>
            <a:endParaRPr lang="en-US" b="1" u="sng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381000" y="28956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14400" y="2057400"/>
            <a:ext cx="0" cy="3124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676400" y="2057400"/>
            <a:ext cx="0" cy="3124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81000" y="31242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381000" y="2057400"/>
            <a:ext cx="2133600" cy="3124200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990600" y="1828800"/>
            <a:ext cx="752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PVC Pipe</a:t>
            </a:r>
            <a:endParaRPr lang="en-US" sz="1200" b="1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381000" y="33528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81000" y="35052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81000" y="37338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81000" y="39624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381000" y="41148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381000" y="43434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81000" y="45720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381000" y="47244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81000" y="49530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066800" y="2514600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i="1" dirty="0" smtClean="0"/>
              <a:t>(psi)</a:t>
            </a:r>
            <a:endParaRPr lang="en-US" sz="1000" b="1" i="1" dirty="0"/>
          </a:p>
        </p:txBody>
      </p:sp>
      <p:sp>
        <p:nvSpPr>
          <p:cNvPr id="46" name="TextBox 45"/>
          <p:cNvSpPr txBox="1"/>
          <p:nvPr/>
        </p:nvSpPr>
        <p:spPr>
          <a:xfrm>
            <a:off x="1828800" y="2514600"/>
            <a:ext cx="4171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i="1" dirty="0" smtClean="0"/>
              <a:t>(psi)</a:t>
            </a:r>
            <a:endParaRPr lang="en-US" sz="1000" b="1" i="1" dirty="0"/>
          </a:p>
        </p:txBody>
      </p:sp>
      <p:sp>
        <p:nvSpPr>
          <p:cNvPr id="47" name="TextBox 46"/>
          <p:cNvSpPr txBox="1"/>
          <p:nvPr/>
        </p:nvSpPr>
        <p:spPr>
          <a:xfrm>
            <a:off x="1981200" y="5257800"/>
            <a:ext cx="17711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heavy" dirty="0" smtClean="0"/>
              <a:t>Design Parameters</a:t>
            </a:r>
            <a:endParaRPr lang="en-US" sz="1600" b="1" u="heavy" dirty="0"/>
          </a:p>
        </p:txBody>
      </p:sp>
      <p:sp>
        <p:nvSpPr>
          <p:cNvPr id="48" name="Rounded Rectangle 47"/>
          <p:cNvSpPr/>
          <p:nvPr/>
        </p:nvSpPr>
        <p:spPr>
          <a:xfrm>
            <a:off x="304800" y="5334000"/>
            <a:ext cx="5486400" cy="121920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/>
          <p:cNvCxnSpPr/>
          <p:nvPr/>
        </p:nvCxnSpPr>
        <p:spPr>
          <a:xfrm>
            <a:off x="381000" y="27432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 rot="2080118">
            <a:off x="4260057" y="3020463"/>
            <a:ext cx="504272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u="sng" dirty="0" smtClean="0">
                <a:solidFill>
                  <a:srgbClr val="FF0000"/>
                </a:solidFill>
              </a:rPr>
              <a:t>Needs Revision</a:t>
            </a:r>
            <a:endParaRPr lang="en-US" sz="6000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69859" y="1482240"/>
            <a:ext cx="5447582" cy="3662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>
                    <a:lumMod val="85000"/>
                  </a:schemeClr>
                </a:solidFill>
              </a:rPr>
              <a:t>Mechanical Components</a:t>
            </a:r>
            <a:br>
              <a:rPr lang="en-US" sz="4000" b="1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en-US" sz="4000" b="1" dirty="0" smtClean="0">
                <a:solidFill>
                  <a:schemeClr val="tx1">
                    <a:lumMod val="85000"/>
                  </a:schemeClr>
                </a:solidFill>
              </a:rPr>
              <a:t>Comprising </a:t>
            </a:r>
            <a:br>
              <a:rPr lang="en-US" sz="4000" b="1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en-US" sz="4000" b="1" dirty="0" smtClean="0">
                <a:solidFill>
                  <a:schemeClr val="tx1">
                    <a:lumMod val="85000"/>
                  </a:schemeClr>
                </a:solidFill>
              </a:rPr>
              <a:t>xFOCE / </a:t>
            </a:r>
            <a:r>
              <a:rPr lang="en-US" sz="4000" b="1" dirty="0" err="1" smtClean="0">
                <a:solidFill>
                  <a:schemeClr val="tx1">
                    <a:lumMod val="85000"/>
                  </a:schemeClr>
                </a:solidFill>
              </a:rPr>
              <a:t>swFOCE</a:t>
            </a:r>
            <a: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en-US" sz="3200" dirty="0" smtClean="0">
                <a:solidFill>
                  <a:schemeClr val="tx1">
                    <a:lumMod val="85000"/>
                  </a:schemeClr>
                </a:solidFill>
              </a:rPr>
              <a:t>Farley F. Shane</a:t>
            </a:r>
            <a: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2523508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7" name="Picture 5" descr="C:\Documents and Settings\shfa\Desktop\XFOCE, SWFOCE PDR\Lightened SWFOCE TEST SECTION ASS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685800"/>
            <a:ext cx="8691562" cy="594971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04800" y="2590800"/>
            <a:ext cx="11056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Seawater Inlet</a:t>
            </a:r>
            <a:endParaRPr lang="en-US" sz="1200" b="1" dirty="0"/>
          </a:p>
        </p:txBody>
      </p:sp>
      <p:sp>
        <p:nvSpPr>
          <p:cNvPr id="4" name="Rectangle 3"/>
          <p:cNvSpPr/>
          <p:nvPr/>
        </p:nvSpPr>
        <p:spPr>
          <a:xfrm>
            <a:off x="457200" y="3200400"/>
            <a:ext cx="13733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Delay Path Section</a:t>
            </a:r>
            <a:endParaRPr lang="en-US" sz="1200" b="1" dirty="0"/>
          </a:p>
        </p:txBody>
      </p:sp>
      <p:sp>
        <p:nvSpPr>
          <p:cNvPr id="5" name="Rectangle 4"/>
          <p:cNvSpPr/>
          <p:nvPr/>
        </p:nvSpPr>
        <p:spPr>
          <a:xfrm>
            <a:off x="1600200" y="4876800"/>
            <a:ext cx="20895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Chamber Anchors (at corners)</a:t>
            </a:r>
            <a:endParaRPr lang="en-US" sz="1200" b="1" dirty="0"/>
          </a:p>
        </p:txBody>
      </p:sp>
      <p:sp>
        <p:nvSpPr>
          <p:cNvPr id="6" name="Rectangle 5"/>
          <p:cNvSpPr/>
          <p:nvPr/>
        </p:nvSpPr>
        <p:spPr>
          <a:xfrm>
            <a:off x="7543800" y="2743200"/>
            <a:ext cx="9450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Fan Module</a:t>
            </a:r>
          </a:p>
          <a:p>
            <a:r>
              <a:rPr lang="en-US" sz="1200" b="1" dirty="0" smtClean="0"/>
              <a:t>    Location</a:t>
            </a:r>
            <a:endParaRPr lang="en-US" sz="1200" b="1" dirty="0"/>
          </a:p>
        </p:txBody>
      </p:sp>
      <p:sp>
        <p:nvSpPr>
          <p:cNvPr id="9" name="Rectangle 8"/>
          <p:cNvSpPr/>
          <p:nvPr/>
        </p:nvSpPr>
        <p:spPr>
          <a:xfrm>
            <a:off x="2286000" y="1219200"/>
            <a:ext cx="13727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Enriched Seawater</a:t>
            </a:r>
            <a:endParaRPr lang="en-US" sz="1200" b="1" dirty="0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1143000" y="2057400"/>
            <a:ext cx="0" cy="762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143000" y="2057400"/>
            <a:ext cx="3276600" cy="10668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419600" y="3048000"/>
            <a:ext cx="0" cy="762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4419600" y="2895600"/>
            <a:ext cx="304800" cy="1524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724400" y="2895600"/>
            <a:ext cx="838200" cy="3048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3733800" y="4114800"/>
            <a:ext cx="14414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smtClean="0"/>
              <a:t>(Conformal Sealing Mat</a:t>
            </a:r>
          </a:p>
          <a:p>
            <a:r>
              <a:rPr lang="en-US" sz="1000" b="1" dirty="0" smtClean="0"/>
              <a:t>Removed for Clarity)</a:t>
            </a:r>
            <a:endParaRPr lang="en-US" sz="1000" dirty="0"/>
          </a:p>
        </p:txBody>
      </p:sp>
      <p:sp>
        <p:nvSpPr>
          <p:cNvPr id="34" name="Right Arrow 33"/>
          <p:cNvSpPr/>
          <p:nvPr/>
        </p:nvSpPr>
        <p:spPr>
          <a:xfrm rot="8842755" flipV="1">
            <a:off x="6287050" y="3456793"/>
            <a:ext cx="1592119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229600" y="2895600"/>
            <a:ext cx="6655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(Both Ends)</a:t>
            </a:r>
            <a:endParaRPr lang="en-US" sz="800" dirty="0"/>
          </a:p>
        </p:txBody>
      </p:sp>
      <p:sp>
        <p:nvSpPr>
          <p:cNvPr id="36" name="Rectangle 35"/>
          <p:cNvSpPr/>
          <p:nvPr/>
        </p:nvSpPr>
        <p:spPr>
          <a:xfrm>
            <a:off x="3048000" y="1371600"/>
            <a:ext cx="6655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(Both Ends)</a:t>
            </a:r>
            <a:endParaRPr lang="en-US" sz="800" dirty="0"/>
          </a:p>
        </p:txBody>
      </p:sp>
      <p:sp>
        <p:nvSpPr>
          <p:cNvPr id="37" name="Rectangle 36"/>
          <p:cNvSpPr/>
          <p:nvPr/>
        </p:nvSpPr>
        <p:spPr>
          <a:xfrm>
            <a:off x="457200" y="2743200"/>
            <a:ext cx="6655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(Both Ends)</a:t>
            </a:r>
            <a:endParaRPr lang="en-US" sz="800" dirty="0"/>
          </a:p>
        </p:txBody>
      </p:sp>
      <p:sp>
        <p:nvSpPr>
          <p:cNvPr id="38" name="Right Arrow 37"/>
          <p:cNvSpPr/>
          <p:nvPr/>
        </p:nvSpPr>
        <p:spPr>
          <a:xfrm rot="17638518" flipV="1">
            <a:off x="1060443" y="2503044"/>
            <a:ext cx="348496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ight Arrow 38"/>
          <p:cNvSpPr/>
          <p:nvPr/>
        </p:nvSpPr>
        <p:spPr>
          <a:xfrm rot="19425888" flipV="1">
            <a:off x="1668677" y="3001784"/>
            <a:ext cx="1007578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ight Arrow 39"/>
          <p:cNvSpPr/>
          <p:nvPr/>
        </p:nvSpPr>
        <p:spPr>
          <a:xfrm rot="18936611" flipV="1">
            <a:off x="2675435" y="4401114"/>
            <a:ext cx="1490818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62000" y="3352800"/>
            <a:ext cx="6655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(Both Ends)</a:t>
            </a:r>
            <a:endParaRPr lang="en-US" sz="800" dirty="0"/>
          </a:p>
        </p:txBody>
      </p:sp>
      <p:sp>
        <p:nvSpPr>
          <p:cNvPr id="42" name="Rectangle 41"/>
          <p:cNvSpPr/>
          <p:nvPr/>
        </p:nvSpPr>
        <p:spPr>
          <a:xfrm>
            <a:off x="4114800" y="1219200"/>
            <a:ext cx="15361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Experiment Chamber</a:t>
            </a:r>
            <a:endParaRPr lang="en-US" sz="1200" b="1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5638800" y="3276600"/>
            <a:ext cx="838200" cy="3048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5562600" y="3048000"/>
            <a:ext cx="304800" cy="1524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Cube 25"/>
          <p:cNvSpPr/>
          <p:nvPr/>
        </p:nvSpPr>
        <p:spPr>
          <a:xfrm rot="1118302">
            <a:off x="5428559" y="3156732"/>
            <a:ext cx="228600" cy="152400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Connector 44"/>
          <p:cNvCxnSpPr/>
          <p:nvPr/>
        </p:nvCxnSpPr>
        <p:spPr>
          <a:xfrm>
            <a:off x="1447800" y="1600200"/>
            <a:ext cx="4419600" cy="14478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ight Arrow 30"/>
          <p:cNvSpPr/>
          <p:nvPr/>
        </p:nvSpPr>
        <p:spPr>
          <a:xfrm rot="6718606">
            <a:off x="2236113" y="1963166"/>
            <a:ext cx="1142360" cy="4571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ight Arrow 31"/>
          <p:cNvSpPr/>
          <p:nvPr/>
        </p:nvSpPr>
        <p:spPr>
          <a:xfrm rot="5400000">
            <a:off x="4099558" y="2301241"/>
            <a:ext cx="1752600" cy="4571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ight Arrow 32"/>
          <p:cNvSpPr/>
          <p:nvPr/>
        </p:nvSpPr>
        <p:spPr>
          <a:xfrm rot="7023910">
            <a:off x="5434873" y="2553564"/>
            <a:ext cx="673664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7" name="Curved Connector 46"/>
          <p:cNvCxnSpPr/>
          <p:nvPr/>
        </p:nvCxnSpPr>
        <p:spPr>
          <a:xfrm rot="5400000">
            <a:off x="1409700" y="1562100"/>
            <a:ext cx="152400" cy="76200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228600" y="1295400"/>
            <a:ext cx="16450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b="1" dirty="0" smtClean="0"/>
              <a:t>Enriched Seawater Delivery</a:t>
            </a:r>
          </a:p>
          <a:p>
            <a:pPr algn="ctr"/>
            <a:r>
              <a:rPr lang="en-US" sz="1000" b="1" dirty="0" smtClean="0"/>
              <a:t>From Surface</a:t>
            </a:r>
            <a:endParaRPr lang="en-US" sz="1000" b="1" dirty="0"/>
          </a:p>
        </p:txBody>
      </p:sp>
      <p:sp>
        <p:nvSpPr>
          <p:cNvPr id="56" name="Oval 55"/>
          <p:cNvSpPr/>
          <p:nvPr/>
        </p:nvSpPr>
        <p:spPr>
          <a:xfrm>
            <a:off x="7848600" y="1066800"/>
            <a:ext cx="838200" cy="3048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6172200" y="2514600"/>
            <a:ext cx="11471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Valve Manifold</a:t>
            </a:r>
            <a:endParaRPr lang="en-US" sz="1200" b="1" dirty="0"/>
          </a:p>
        </p:txBody>
      </p:sp>
      <p:sp>
        <p:nvSpPr>
          <p:cNvPr id="8" name="Rectangle 7"/>
          <p:cNvSpPr/>
          <p:nvPr/>
        </p:nvSpPr>
        <p:spPr>
          <a:xfrm>
            <a:off x="7848600" y="1066800"/>
            <a:ext cx="8547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As needed</a:t>
            </a:r>
            <a:endParaRPr lang="en-US" sz="1200" b="1" dirty="0"/>
          </a:p>
        </p:txBody>
      </p:sp>
      <p:sp>
        <p:nvSpPr>
          <p:cNvPr id="57" name="Oval 56"/>
          <p:cNvSpPr/>
          <p:nvPr/>
        </p:nvSpPr>
        <p:spPr>
          <a:xfrm>
            <a:off x="6477000" y="5486400"/>
            <a:ext cx="2209800" cy="3048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705600" y="5486400"/>
            <a:ext cx="18683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Scour Protection Elements</a:t>
            </a:r>
            <a:endParaRPr lang="en-US" sz="1200" b="1" dirty="0"/>
          </a:p>
        </p:txBody>
      </p:sp>
      <p:sp>
        <p:nvSpPr>
          <p:cNvPr id="58" name="Right Arrow 57"/>
          <p:cNvSpPr/>
          <p:nvPr/>
        </p:nvSpPr>
        <p:spPr>
          <a:xfrm rot="14754954" flipV="1">
            <a:off x="6917419" y="5102623"/>
            <a:ext cx="898878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9" name="Right Arrow 58"/>
          <p:cNvSpPr/>
          <p:nvPr/>
        </p:nvSpPr>
        <p:spPr>
          <a:xfrm rot="8743497">
            <a:off x="5424278" y="2911979"/>
            <a:ext cx="886245" cy="52663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267200" y="4876800"/>
            <a:ext cx="13814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       Shear Skirt</a:t>
            </a:r>
          </a:p>
          <a:p>
            <a:r>
              <a:rPr lang="en-US" sz="1200" b="1" dirty="0" smtClean="0"/>
              <a:t>(Bottom Perimeter</a:t>
            </a:r>
            <a:endParaRPr lang="en-US" sz="1200" b="1" dirty="0"/>
          </a:p>
        </p:txBody>
      </p:sp>
      <p:sp>
        <p:nvSpPr>
          <p:cNvPr id="61" name="Right Arrow 60"/>
          <p:cNvSpPr/>
          <p:nvPr/>
        </p:nvSpPr>
        <p:spPr>
          <a:xfrm rot="17638518" flipV="1">
            <a:off x="4486484" y="4324257"/>
            <a:ext cx="1330751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5029200" y="2057400"/>
            <a:ext cx="1676400" cy="3048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181600" y="2057400"/>
            <a:ext cx="13714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Perimeter Weights</a:t>
            </a:r>
            <a:endParaRPr lang="en-US" sz="1200" b="1" dirty="0"/>
          </a:p>
        </p:txBody>
      </p:sp>
      <p:sp>
        <p:nvSpPr>
          <p:cNvPr id="64" name="Rectangle 63"/>
          <p:cNvSpPr/>
          <p:nvPr/>
        </p:nvSpPr>
        <p:spPr>
          <a:xfrm>
            <a:off x="838200" y="4267200"/>
            <a:ext cx="18023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Conformal Sealing Mat(s)</a:t>
            </a:r>
            <a:endParaRPr lang="en-US" sz="1200" dirty="0"/>
          </a:p>
        </p:txBody>
      </p:sp>
      <p:cxnSp>
        <p:nvCxnSpPr>
          <p:cNvPr id="70" name="Curved Connector 69"/>
          <p:cNvCxnSpPr/>
          <p:nvPr/>
        </p:nvCxnSpPr>
        <p:spPr>
          <a:xfrm rot="5400000">
            <a:off x="6362700" y="3543300"/>
            <a:ext cx="152400" cy="76200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2133600" y="152400"/>
            <a:ext cx="4497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Typical Seafloor System Comprising an </a:t>
            </a:r>
            <a:r>
              <a:rPr lang="en-US" b="1" u="sng" dirty="0" err="1" smtClean="0"/>
              <a:t>xFOCE</a:t>
            </a:r>
            <a:endParaRPr lang="en-US" dirty="0"/>
          </a:p>
        </p:txBody>
      </p:sp>
      <p:sp>
        <p:nvSpPr>
          <p:cNvPr id="72" name="Right Arrow 71"/>
          <p:cNvSpPr/>
          <p:nvPr/>
        </p:nvSpPr>
        <p:spPr>
          <a:xfrm rot="19425888" flipV="1">
            <a:off x="2430678" y="4027170"/>
            <a:ext cx="1007578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8319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447800" y="152400"/>
            <a:ext cx="5718175" cy="533400"/>
          </a:xfrm>
        </p:spPr>
        <p:txBody>
          <a:bodyPr>
            <a:normAutofit/>
          </a:bodyPr>
          <a:lstStyle/>
          <a:p>
            <a:r>
              <a:rPr lang="en-US" sz="2400" b="1" u="sng" dirty="0" smtClean="0"/>
              <a:t>Sample Experiment Chambers</a:t>
            </a:r>
            <a:endParaRPr lang="en-US" sz="2400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1219200" y="35052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MBARI Deep FOCE</a:t>
            </a:r>
          </a:p>
        </p:txBody>
      </p:sp>
      <p:pic>
        <p:nvPicPr>
          <p:cNvPr id="5" name="Picture 2" descr="C:\Documents and Settings\shfa\Desktop\XFOCE, SWFOCE PDR\Truncated Triangle SWFOCE Enclos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4038600"/>
            <a:ext cx="4114800" cy="230505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943600" y="6248400"/>
            <a:ext cx="16211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Trapezoidal</a:t>
            </a:r>
          </a:p>
        </p:txBody>
      </p:sp>
      <p:sp>
        <p:nvSpPr>
          <p:cNvPr id="8" name="Rectangle 7"/>
          <p:cNvSpPr/>
          <p:nvPr/>
        </p:nvSpPr>
        <p:spPr>
          <a:xfrm>
            <a:off x="1524000" y="6324600"/>
            <a:ext cx="18055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Hemi- Cylindrical</a:t>
            </a:r>
          </a:p>
        </p:txBody>
      </p:sp>
      <p:graphicFrame>
        <p:nvGraphicFramePr>
          <p:cNvPr id="57346" name="Object 2"/>
          <p:cNvGraphicFramePr>
            <a:graphicFrameLocks noChangeAspect="1"/>
          </p:cNvGraphicFramePr>
          <p:nvPr/>
        </p:nvGraphicFramePr>
        <p:xfrm>
          <a:off x="4724400" y="990600"/>
          <a:ext cx="4038600" cy="2613521"/>
        </p:xfrm>
        <a:graphic>
          <a:graphicData uri="http://schemas.openxmlformats.org/presentationml/2006/ole">
            <p:oleObj spid="_x0000_s158722" name="Acrobat Document" r:id="rId4" imgW="11658600" imgH="7543800" progId="AcroExch.Document.7">
              <p:embed/>
            </p:oleObj>
          </a:graphicData>
        </a:graphic>
      </p:graphicFrame>
      <p:sp>
        <p:nvSpPr>
          <p:cNvPr id="12" name="Rectangle 11"/>
          <p:cNvSpPr/>
          <p:nvPr/>
        </p:nvSpPr>
        <p:spPr>
          <a:xfrm>
            <a:off x="5587254" y="3505200"/>
            <a:ext cx="1954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/>
              <a:t>swFOCE</a:t>
            </a:r>
            <a:r>
              <a:rPr lang="en-US" b="1" dirty="0" smtClean="0"/>
              <a:t> Prototype</a:t>
            </a:r>
          </a:p>
        </p:txBody>
      </p:sp>
      <p:graphicFrame>
        <p:nvGraphicFramePr>
          <p:cNvPr id="57348" name="Object 4"/>
          <p:cNvGraphicFramePr>
            <a:graphicFrameLocks noChangeAspect="1"/>
          </p:cNvGraphicFramePr>
          <p:nvPr/>
        </p:nvGraphicFramePr>
        <p:xfrm>
          <a:off x="332552" y="4038600"/>
          <a:ext cx="4010848" cy="2358727"/>
        </p:xfrm>
        <a:graphic>
          <a:graphicData uri="http://schemas.openxmlformats.org/presentationml/2006/ole">
            <p:oleObj spid="_x0000_s158723" name="Acrobat Document" r:id="rId5" imgW="11658600" imgH="7543800" progId="AcroExch.Document.7">
              <p:embed/>
            </p:oleObj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914400" y="6019800"/>
            <a:ext cx="1504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Modular Fan Section</a:t>
            </a:r>
            <a:endParaRPr lang="en-US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219200" y="4114800"/>
            <a:ext cx="17588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Surge Translation Paddle</a:t>
            </a:r>
            <a:endParaRPr lang="en-US" sz="1200" b="1" dirty="0"/>
          </a:p>
        </p:txBody>
      </p:sp>
      <p:cxnSp>
        <p:nvCxnSpPr>
          <p:cNvPr id="18" name="Straight Arrow Connector 17"/>
          <p:cNvCxnSpPr>
            <a:stCxn id="15" idx="0"/>
          </p:cNvCxnSpPr>
          <p:nvPr/>
        </p:nvCxnSpPr>
        <p:spPr>
          <a:xfrm flipH="1" flipV="1">
            <a:off x="1524000" y="5486400"/>
            <a:ext cx="142657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362200" y="4343400"/>
            <a:ext cx="8382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867400" y="1066800"/>
            <a:ext cx="11415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Access Hatches</a:t>
            </a:r>
            <a:endParaRPr lang="en-US" sz="1200" b="1" dirty="0"/>
          </a:p>
        </p:txBody>
      </p:sp>
      <p:cxnSp>
        <p:nvCxnSpPr>
          <p:cNvPr id="25" name="Straight Arrow Connector 24"/>
          <p:cNvCxnSpPr>
            <a:stCxn id="24" idx="2"/>
          </p:cNvCxnSpPr>
          <p:nvPr/>
        </p:nvCxnSpPr>
        <p:spPr>
          <a:xfrm>
            <a:off x="6438198" y="1343799"/>
            <a:ext cx="648402" cy="7136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4" idx="2"/>
          </p:cNvCxnSpPr>
          <p:nvPr/>
        </p:nvCxnSpPr>
        <p:spPr>
          <a:xfrm flipH="1">
            <a:off x="6096000" y="1343799"/>
            <a:ext cx="342198" cy="5612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953000" y="5791200"/>
            <a:ext cx="1489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Side Access Opening</a:t>
            </a:r>
          </a:p>
          <a:p>
            <a:r>
              <a:rPr lang="en-US" sz="1200" b="1" dirty="0" smtClean="0"/>
              <a:t>(Hatch Not Shown)</a:t>
            </a:r>
            <a:endParaRPr lang="en-US" sz="1200" b="1" dirty="0"/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5562600" y="5257800"/>
            <a:ext cx="9144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438400" y="5791200"/>
            <a:ext cx="6399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Handle</a:t>
            </a:r>
            <a:endParaRPr lang="en-US" sz="1200" b="1" dirty="0"/>
          </a:p>
        </p:txBody>
      </p:sp>
      <p:cxnSp>
        <p:nvCxnSpPr>
          <p:cNvPr id="36" name="Straight Arrow Connector 35"/>
          <p:cNvCxnSpPr/>
          <p:nvPr/>
        </p:nvCxnSpPr>
        <p:spPr>
          <a:xfrm flipV="1">
            <a:off x="2743200" y="5257800"/>
            <a:ext cx="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334000" y="3048000"/>
            <a:ext cx="11529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Conformal Seal</a:t>
            </a:r>
            <a:endParaRPr lang="en-US" sz="1200" b="1" dirty="0"/>
          </a:p>
        </p:txBody>
      </p:sp>
      <p:cxnSp>
        <p:nvCxnSpPr>
          <p:cNvPr id="54" name="Straight Arrow Connector 53"/>
          <p:cNvCxnSpPr/>
          <p:nvPr/>
        </p:nvCxnSpPr>
        <p:spPr>
          <a:xfrm flipV="1">
            <a:off x="5638800" y="2590800"/>
            <a:ext cx="4572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410200" y="4114800"/>
            <a:ext cx="2573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Surface Available for Instrumentation</a:t>
            </a:r>
            <a:endParaRPr lang="en-US" sz="1200" b="1" dirty="0"/>
          </a:p>
        </p:txBody>
      </p:sp>
      <p:cxnSp>
        <p:nvCxnSpPr>
          <p:cNvPr id="57" name="Straight Arrow Connector 56"/>
          <p:cNvCxnSpPr>
            <a:stCxn id="56" idx="2"/>
          </p:cNvCxnSpPr>
          <p:nvPr/>
        </p:nvCxnSpPr>
        <p:spPr>
          <a:xfrm>
            <a:off x="6697155" y="4391799"/>
            <a:ext cx="8450" cy="4850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781800" y="6019800"/>
            <a:ext cx="15418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Perimeter Shear Skirt</a:t>
            </a:r>
            <a:endParaRPr lang="en-US" sz="1200" b="1" dirty="0"/>
          </a:p>
        </p:txBody>
      </p:sp>
      <p:cxnSp>
        <p:nvCxnSpPr>
          <p:cNvPr id="61" name="Straight Arrow Connector 60"/>
          <p:cNvCxnSpPr/>
          <p:nvPr/>
        </p:nvCxnSpPr>
        <p:spPr>
          <a:xfrm flipV="1">
            <a:off x="7696200" y="5715000"/>
            <a:ext cx="762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467600" y="1143000"/>
            <a:ext cx="1164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Fitting for Time</a:t>
            </a:r>
          </a:p>
          <a:p>
            <a:r>
              <a:rPr lang="en-US" sz="1200" b="1" dirty="0" smtClean="0"/>
              <a:t>Delay Section</a:t>
            </a:r>
            <a:endParaRPr lang="en-US" sz="1200" b="1" dirty="0"/>
          </a:p>
        </p:txBody>
      </p:sp>
      <p:cxnSp>
        <p:nvCxnSpPr>
          <p:cNvPr id="78" name="Straight Arrow Connector 77"/>
          <p:cNvCxnSpPr/>
          <p:nvPr/>
        </p:nvCxnSpPr>
        <p:spPr>
          <a:xfrm flipH="1">
            <a:off x="7696200" y="1676400"/>
            <a:ext cx="228600" cy="76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7543800" y="3276600"/>
            <a:ext cx="7053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Anchors</a:t>
            </a:r>
            <a:endParaRPr lang="en-US" sz="1200" b="1" dirty="0"/>
          </a:p>
        </p:txBody>
      </p:sp>
      <p:cxnSp>
        <p:nvCxnSpPr>
          <p:cNvPr id="81" name="Straight Arrow Connector 80"/>
          <p:cNvCxnSpPr>
            <a:stCxn id="80" idx="0"/>
          </p:cNvCxnSpPr>
          <p:nvPr/>
        </p:nvCxnSpPr>
        <p:spPr>
          <a:xfrm flipV="1">
            <a:off x="7896493" y="2895600"/>
            <a:ext cx="256907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80" idx="0"/>
          </p:cNvCxnSpPr>
          <p:nvPr/>
        </p:nvCxnSpPr>
        <p:spPr>
          <a:xfrm flipH="1" flipV="1">
            <a:off x="7620000" y="3200400"/>
            <a:ext cx="276493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7349" name="Object 5"/>
          <p:cNvGraphicFramePr>
            <a:graphicFrameLocks noChangeAspect="1"/>
          </p:cNvGraphicFramePr>
          <p:nvPr/>
        </p:nvGraphicFramePr>
        <p:xfrm>
          <a:off x="381000" y="990600"/>
          <a:ext cx="4003490" cy="2590800"/>
        </p:xfrm>
        <a:graphic>
          <a:graphicData uri="http://schemas.openxmlformats.org/presentationml/2006/ole">
            <p:oleObj spid="_x0000_s158724" name="Acrobat Document" r:id="rId6" imgW="11658600" imgH="7543800" progId="AcroExch.Document.7">
              <p:embed/>
            </p:oleObj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457200" y="2743200"/>
            <a:ext cx="15361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Experiment Chamber</a:t>
            </a:r>
            <a:endParaRPr lang="en-US" sz="1200" b="1" dirty="0"/>
          </a:p>
        </p:txBody>
      </p:sp>
      <p:sp>
        <p:nvSpPr>
          <p:cNvPr id="46" name="Rectangle 45"/>
          <p:cNvSpPr/>
          <p:nvPr/>
        </p:nvSpPr>
        <p:spPr>
          <a:xfrm>
            <a:off x="457200" y="3276600"/>
            <a:ext cx="15718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Subsea CO</a:t>
            </a:r>
            <a:r>
              <a:rPr lang="en-US" sz="800" b="1" dirty="0" smtClean="0"/>
              <a:t>2</a:t>
            </a:r>
            <a:r>
              <a:rPr lang="en-US" sz="1200" b="1" dirty="0" smtClean="0"/>
              <a:t> Reservoir</a:t>
            </a:r>
            <a:endParaRPr lang="en-US" sz="1200" b="1" dirty="0"/>
          </a:p>
        </p:txBody>
      </p:sp>
      <p:cxnSp>
        <p:nvCxnSpPr>
          <p:cNvPr id="47" name="Straight Arrow Connector 46"/>
          <p:cNvCxnSpPr/>
          <p:nvPr/>
        </p:nvCxnSpPr>
        <p:spPr>
          <a:xfrm flipV="1">
            <a:off x="1905000" y="3048000"/>
            <a:ext cx="5334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1600200" y="2514600"/>
            <a:ext cx="6858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3470031" y="3244334"/>
            <a:ext cx="8667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Delay Path</a:t>
            </a:r>
            <a:endParaRPr lang="en-US" sz="1200" b="1" dirty="0"/>
          </a:p>
        </p:txBody>
      </p:sp>
      <p:cxnSp>
        <p:nvCxnSpPr>
          <p:cNvPr id="53" name="Straight Arrow Connector 52"/>
          <p:cNvCxnSpPr/>
          <p:nvPr/>
        </p:nvCxnSpPr>
        <p:spPr>
          <a:xfrm flipH="1" flipV="1">
            <a:off x="3429000" y="2819400"/>
            <a:ext cx="3810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Freeform 57"/>
          <p:cNvSpPr/>
          <p:nvPr/>
        </p:nvSpPr>
        <p:spPr>
          <a:xfrm>
            <a:off x="2667000" y="2743200"/>
            <a:ext cx="1906794" cy="547743"/>
          </a:xfrm>
          <a:custGeom>
            <a:avLst/>
            <a:gdLst>
              <a:gd name="connsiteX0" fmla="*/ 0 w 1906794"/>
              <a:gd name="connsiteY0" fmla="*/ 247426 h 547743"/>
              <a:gd name="connsiteX1" fmla="*/ 521746 w 1906794"/>
              <a:gd name="connsiteY1" fmla="*/ 295835 h 547743"/>
              <a:gd name="connsiteX2" fmla="*/ 1151069 w 1906794"/>
              <a:gd name="connsiteY2" fmla="*/ 333487 h 547743"/>
              <a:gd name="connsiteX3" fmla="*/ 1086523 w 1906794"/>
              <a:gd name="connsiteY3" fmla="*/ 0 h 547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6794" h="547743">
                <a:moveTo>
                  <a:pt x="0" y="247426"/>
                </a:moveTo>
                <a:cubicBezTo>
                  <a:pt x="164950" y="264459"/>
                  <a:pt x="329901" y="281492"/>
                  <a:pt x="521746" y="295835"/>
                </a:cubicBezTo>
                <a:cubicBezTo>
                  <a:pt x="713591" y="310178"/>
                  <a:pt x="1056940" y="382793"/>
                  <a:pt x="1151069" y="333487"/>
                </a:cubicBezTo>
                <a:cubicBezTo>
                  <a:pt x="1245198" y="284181"/>
                  <a:pt x="1906794" y="547743"/>
                  <a:pt x="1086523" y="0"/>
                </a:cubicBezTo>
              </a:path>
            </a:pathLst>
          </a:cu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2362200" y="3276600"/>
            <a:ext cx="10250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Enriched SW </a:t>
            </a:r>
            <a:endParaRPr lang="en-US" sz="1200" b="1" dirty="0"/>
          </a:p>
        </p:txBody>
      </p:sp>
      <p:cxnSp>
        <p:nvCxnSpPr>
          <p:cNvPr id="62" name="Straight Arrow Connector 61"/>
          <p:cNvCxnSpPr/>
          <p:nvPr/>
        </p:nvCxnSpPr>
        <p:spPr>
          <a:xfrm flipV="1">
            <a:off x="2819400" y="3048000"/>
            <a:ext cx="1524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2971800" y="1143000"/>
            <a:ext cx="1304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Control System in</a:t>
            </a:r>
          </a:p>
          <a:p>
            <a:r>
              <a:rPr lang="en-US" sz="1200" b="1" dirty="0" smtClean="0"/>
              <a:t>Pressure Housing</a:t>
            </a:r>
            <a:endParaRPr lang="en-US" sz="1200" b="1" dirty="0"/>
          </a:p>
        </p:txBody>
      </p:sp>
      <p:cxnSp>
        <p:nvCxnSpPr>
          <p:cNvPr id="66" name="Straight Arrow Connector 65"/>
          <p:cNvCxnSpPr/>
          <p:nvPr/>
        </p:nvCxnSpPr>
        <p:spPr>
          <a:xfrm flipH="1">
            <a:off x="2590800" y="1524000"/>
            <a:ext cx="53340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838200" y="1066800"/>
            <a:ext cx="11785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Fans to</a:t>
            </a:r>
          </a:p>
          <a:p>
            <a:r>
              <a:rPr lang="en-US" sz="1200" b="1" dirty="0" smtClean="0"/>
              <a:t>Control Current</a:t>
            </a:r>
            <a:endParaRPr lang="en-US" sz="1200" b="1" dirty="0"/>
          </a:p>
        </p:txBody>
      </p:sp>
      <p:cxnSp>
        <p:nvCxnSpPr>
          <p:cNvPr id="70" name="Straight Arrow Connector 69"/>
          <p:cNvCxnSpPr/>
          <p:nvPr/>
        </p:nvCxnSpPr>
        <p:spPr>
          <a:xfrm>
            <a:off x="1371600" y="1524000"/>
            <a:ext cx="609600" cy="76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1371600" y="1524000"/>
            <a:ext cx="53340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1905000" y="990600"/>
            <a:ext cx="1242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Buoyancy Blocks</a:t>
            </a:r>
            <a:endParaRPr lang="en-US" sz="1200" b="1" dirty="0"/>
          </a:p>
        </p:txBody>
      </p:sp>
      <p:cxnSp>
        <p:nvCxnSpPr>
          <p:cNvPr id="75" name="Straight Arrow Connector 74"/>
          <p:cNvCxnSpPr/>
          <p:nvPr/>
        </p:nvCxnSpPr>
        <p:spPr>
          <a:xfrm>
            <a:off x="2362200" y="1219200"/>
            <a:ext cx="76200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Rectangle 85"/>
          <p:cNvSpPr/>
          <p:nvPr/>
        </p:nvSpPr>
        <p:spPr>
          <a:xfrm>
            <a:off x="381000" y="1524000"/>
            <a:ext cx="8667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Delay Path</a:t>
            </a:r>
            <a:endParaRPr lang="en-US" sz="1200" b="1" dirty="0"/>
          </a:p>
        </p:txBody>
      </p:sp>
      <p:cxnSp>
        <p:nvCxnSpPr>
          <p:cNvPr id="87" name="Straight Arrow Connector 86"/>
          <p:cNvCxnSpPr/>
          <p:nvPr/>
        </p:nvCxnSpPr>
        <p:spPr>
          <a:xfrm>
            <a:off x="685800" y="1752600"/>
            <a:ext cx="3048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4724400" y="1143000"/>
            <a:ext cx="8558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/>
              <a:t>Exo</a:t>
            </a:r>
            <a:r>
              <a:rPr lang="en-US" sz="1200" b="1" dirty="0" smtClean="0"/>
              <a:t>-Frame</a:t>
            </a:r>
            <a:endParaRPr lang="en-US" sz="1200" b="1" dirty="0"/>
          </a:p>
        </p:txBody>
      </p:sp>
      <p:cxnSp>
        <p:nvCxnSpPr>
          <p:cNvPr id="91" name="Straight Arrow Connector 90"/>
          <p:cNvCxnSpPr/>
          <p:nvPr/>
        </p:nvCxnSpPr>
        <p:spPr>
          <a:xfrm>
            <a:off x="5142798" y="1371600"/>
            <a:ext cx="343602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Rectangle 93"/>
          <p:cNvSpPr/>
          <p:nvPr/>
        </p:nvSpPr>
        <p:spPr>
          <a:xfrm>
            <a:off x="457200" y="4343400"/>
            <a:ext cx="4096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Fan</a:t>
            </a:r>
            <a:endParaRPr lang="en-US" sz="1200" b="1" dirty="0"/>
          </a:p>
        </p:txBody>
      </p:sp>
      <p:sp>
        <p:nvSpPr>
          <p:cNvPr id="95" name="Rectangle 94"/>
          <p:cNvSpPr/>
          <p:nvPr/>
        </p:nvSpPr>
        <p:spPr>
          <a:xfrm>
            <a:off x="3810000" y="4267200"/>
            <a:ext cx="4096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Fan</a:t>
            </a:r>
            <a:endParaRPr lang="en-US" sz="1200" b="1" dirty="0"/>
          </a:p>
        </p:txBody>
      </p:sp>
      <p:cxnSp>
        <p:nvCxnSpPr>
          <p:cNvPr id="96" name="Straight Arrow Connector 95"/>
          <p:cNvCxnSpPr/>
          <p:nvPr/>
        </p:nvCxnSpPr>
        <p:spPr>
          <a:xfrm flipH="1">
            <a:off x="3733800" y="4495800"/>
            <a:ext cx="3048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>
            <a:off x="609600" y="4572000"/>
            <a:ext cx="4572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99444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C:\Documents and Settings\shfa\Desktop\XFOCE, SWFOCE PDR\swFOCEwbas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143000"/>
            <a:ext cx="8839200" cy="516144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513840" y="228600"/>
            <a:ext cx="6403975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u="sng" dirty="0" err="1" smtClean="0"/>
              <a:t>swFOCE</a:t>
            </a:r>
            <a:r>
              <a:rPr lang="en-US" sz="2400" b="1" u="sng" dirty="0" smtClean="0"/>
              <a:t> Assembly w/Shear Skirt and Interface Seal</a:t>
            </a:r>
            <a:endParaRPr lang="en-US" sz="2400" b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2209800" y="5029200"/>
            <a:ext cx="2747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Rigid Perimeter Shear Skirt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48400" y="2743200"/>
            <a:ext cx="1484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Interface Seal</a:t>
            </a:r>
            <a:endParaRPr lang="en-US" b="1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6019800" y="3124200"/>
            <a:ext cx="457200" cy="990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0"/>
          </p:cNvCxnSpPr>
          <p:nvPr/>
        </p:nvCxnSpPr>
        <p:spPr>
          <a:xfrm flipV="1">
            <a:off x="3583670" y="4267200"/>
            <a:ext cx="835930" cy="762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43000" y="2286000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Chamber Dock</a:t>
            </a:r>
            <a:endParaRPr lang="en-US" b="1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905000" y="2590800"/>
            <a:ext cx="2057400" cy="1371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572000" y="1600200"/>
            <a:ext cx="2203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Experiment Chamber</a:t>
            </a:r>
            <a:endParaRPr lang="en-US" b="1" dirty="0"/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00600" y="2209800"/>
            <a:ext cx="457200" cy="990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51464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 descr="C:\Documents and Settings\shfa\Desktop\XFOCE, SWFOCE PDR\Surge Assembly Illustration xFOCE Ass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143000"/>
            <a:ext cx="8094062" cy="504919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294307" y="435094"/>
            <a:ext cx="30004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Surge Translation Mechanism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52600" y="3200400"/>
            <a:ext cx="8458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Paddles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5715000" y="1828800"/>
            <a:ext cx="6203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Pivot</a:t>
            </a:r>
            <a:endParaRPr lang="en-US" sz="1600" dirty="0"/>
          </a:p>
        </p:txBody>
      </p:sp>
      <p:cxnSp>
        <p:nvCxnSpPr>
          <p:cNvPr id="7" name="Straight Arrow Connector 6"/>
          <p:cNvCxnSpPr>
            <a:stCxn id="4" idx="3"/>
          </p:cNvCxnSpPr>
          <p:nvPr/>
        </p:nvCxnSpPr>
        <p:spPr>
          <a:xfrm flipV="1">
            <a:off x="2598473" y="2286000"/>
            <a:ext cx="1516327" cy="108367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4" idx="3"/>
          </p:cNvCxnSpPr>
          <p:nvPr/>
        </p:nvCxnSpPr>
        <p:spPr>
          <a:xfrm>
            <a:off x="2598473" y="3369677"/>
            <a:ext cx="2811727" cy="13547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590800" y="3352800"/>
            <a:ext cx="1371600" cy="838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4648200" y="2150478"/>
            <a:ext cx="1143000" cy="112612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657600" y="5791200"/>
            <a:ext cx="12849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Section View</a:t>
            </a:r>
            <a:endParaRPr lang="en-US" sz="1600" dirty="0"/>
          </a:p>
        </p:txBody>
      </p:sp>
      <p:sp>
        <p:nvSpPr>
          <p:cNvPr id="23" name="Arc 22"/>
          <p:cNvSpPr/>
          <p:nvPr/>
        </p:nvSpPr>
        <p:spPr>
          <a:xfrm rot="20308840">
            <a:off x="3886200" y="1524000"/>
            <a:ext cx="914400" cy="609600"/>
          </a:xfrm>
          <a:prstGeom prst="arc">
            <a:avLst>
              <a:gd name="adj1" fmla="val 10836965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7" name="Straight Connector 26"/>
          <p:cNvCxnSpPr>
            <a:stCxn id="23" idx="0"/>
          </p:cNvCxnSpPr>
          <p:nvPr/>
        </p:nvCxnSpPr>
        <p:spPr>
          <a:xfrm flipV="1">
            <a:off x="3916321" y="1905000"/>
            <a:ext cx="46079" cy="869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3" idx="0"/>
          </p:cNvCxnSpPr>
          <p:nvPr/>
        </p:nvCxnSpPr>
        <p:spPr>
          <a:xfrm flipH="1" flipV="1">
            <a:off x="3810000" y="1905000"/>
            <a:ext cx="106321" cy="869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23" idx="2"/>
          </p:cNvCxnSpPr>
          <p:nvPr/>
        </p:nvCxnSpPr>
        <p:spPr>
          <a:xfrm>
            <a:off x="4768730" y="1524000"/>
            <a:ext cx="0" cy="1370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endCxn id="23" idx="2"/>
          </p:cNvCxnSpPr>
          <p:nvPr/>
        </p:nvCxnSpPr>
        <p:spPr>
          <a:xfrm>
            <a:off x="4648200" y="1600200"/>
            <a:ext cx="120530" cy="608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28225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362200" y="152400"/>
            <a:ext cx="3432175" cy="609600"/>
          </a:xfrm>
        </p:spPr>
        <p:txBody>
          <a:bodyPr>
            <a:normAutofit fontScale="90000"/>
          </a:bodyPr>
          <a:lstStyle/>
          <a:p>
            <a:r>
              <a:rPr lang="en-US" sz="2400" b="1" u="sng" dirty="0" smtClean="0"/>
              <a:t>Time Delay Mixing Section</a:t>
            </a:r>
            <a:endParaRPr lang="en-US" sz="2400" b="1" u="sng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295400"/>
            <a:ext cx="3886200" cy="4028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6200" y="3200400"/>
            <a:ext cx="4953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 Length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 Calculated using 2 Tau time delay and desired maximum current speed. 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Provides the time necessary for the CO</a:t>
            </a:r>
            <a:r>
              <a:rPr lang="en-US" sz="1000" dirty="0" smtClean="0"/>
              <a:t>2</a:t>
            </a:r>
            <a:r>
              <a:rPr lang="en-US" sz="1600" dirty="0" smtClean="0"/>
              <a:t> and seawater to chemically react and establish stabilized </a:t>
            </a:r>
            <a:r>
              <a:rPr lang="en-US" sz="1600" dirty="0" err="1" smtClean="0"/>
              <a:t>pH.</a:t>
            </a: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Cross-sectional area and current speed </a:t>
            </a:r>
          </a:p>
          <a:p>
            <a:r>
              <a:rPr lang="en-US" sz="1600" dirty="0" smtClean="0"/>
              <a:t>   (volume/time) will approximate the rate of change </a:t>
            </a:r>
          </a:p>
          <a:p>
            <a:r>
              <a:rPr lang="en-US" sz="1600" dirty="0" smtClean="0"/>
              <a:t>   of the enriched seawater in the Experiment Chamber.</a:t>
            </a:r>
          </a:p>
          <a:p>
            <a:endParaRPr lang="en-US" sz="1600" dirty="0"/>
          </a:p>
          <a:p>
            <a:endParaRPr lang="en-US" sz="16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6629400" y="3810000"/>
            <a:ext cx="9733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Tau = 67.8 </a:t>
            </a:r>
            <a:r>
              <a:rPr lang="en-US" sz="1000" dirty="0" err="1" smtClean="0"/>
              <a:t>secs</a:t>
            </a:r>
            <a:endParaRPr lang="en-US" sz="1000" dirty="0"/>
          </a:p>
        </p:txBody>
      </p:sp>
      <p:sp>
        <p:nvSpPr>
          <p:cNvPr id="15" name="Rectangle 14"/>
          <p:cNvSpPr/>
          <p:nvPr/>
        </p:nvSpPr>
        <p:spPr>
          <a:xfrm>
            <a:off x="6096000" y="4038600"/>
            <a:ext cx="97975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Tau = 51.3 </a:t>
            </a:r>
            <a:r>
              <a:rPr lang="en-US" sz="1000" dirty="0" err="1" smtClean="0"/>
              <a:t>secs</a:t>
            </a:r>
            <a:endParaRPr lang="en-US" sz="1000" dirty="0"/>
          </a:p>
        </p:txBody>
      </p:sp>
      <p:sp>
        <p:nvSpPr>
          <p:cNvPr id="16" name="Rectangle 15"/>
          <p:cNvSpPr/>
          <p:nvPr/>
        </p:nvSpPr>
        <p:spPr>
          <a:xfrm>
            <a:off x="5562600" y="4343400"/>
            <a:ext cx="97334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Tau = 31.1 </a:t>
            </a:r>
            <a:r>
              <a:rPr lang="en-US" sz="1000" dirty="0" err="1" smtClean="0"/>
              <a:t>secs</a:t>
            </a:r>
            <a:endParaRPr lang="en-US" sz="1000" dirty="0"/>
          </a:p>
        </p:txBody>
      </p:sp>
      <p:sp>
        <p:nvSpPr>
          <p:cNvPr id="51" name="TextBox 50"/>
          <p:cNvSpPr txBox="1"/>
          <p:nvPr/>
        </p:nvSpPr>
        <p:spPr>
          <a:xfrm>
            <a:off x="6477000" y="1600200"/>
            <a:ext cx="10038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Offset pH = -0.7</a:t>
            </a:r>
            <a:endParaRPr lang="en-US" sz="1000" dirty="0"/>
          </a:p>
        </p:txBody>
      </p:sp>
      <p:sp>
        <p:nvSpPr>
          <p:cNvPr id="53" name="TextBox 52"/>
          <p:cNvSpPr txBox="1"/>
          <p:nvPr/>
        </p:nvSpPr>
        <p:spPr>
          <a:xfrm>
            <a:off x="6248400" y="1981200"/>
            <a:ext cx="10038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Offset pH = -0.3</a:t>
            </a:r>
            <a:endParaRPr lang="en-US" sz="1000" dirty="0"/>
          </a:p>
        </p:txBody>
      </p:sp>
      <p:sp>
        <p:nvSpPr>
          <p:cNvPr id="54" name="TextBox 53"/>
          <p:cNvSpPr txBox="1"/>
          <p:nvPr/>
        </p:nvSpPr>
        <p:spPr>
          <a:xfrm>
            <a:off x="7924800" y="1524000"/>
            <a:ext cx="9476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Bkgrd</a:t>
            </a:r>
            <a:r>
              <a:rPr lang="en-US" sz="1000" dirty="0" smtClean="0"/>
              <a:t> pH ~ 8.1</a:t>
            </a:r>
            <a:endParaRPr lang="en-US" sz="1000" dirty="0"/>
          </a:p>
        </p:txBody>
      </p:sp>
      <p:cxnSp>
        <p:nvCxnSpPr>
          <p:cNvPr id="55" name="Straight Connector 54"/>
          <p:cNvCxnSpPr/>
          <p:nvPr/>
        </p:nvCxnSpPr>
        <p:spPr>
          <a:xfrm>
            <a:off x="7391400" y="1752600"/>
            <a:ext cx="3048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7239000" y="1905000"/>
            <a:ext cx="533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7162800" y="2133600"/>
            <a:ext cx="6858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>
            <a:off x="8077200" y="1676400"/>
            <a:ext cx="15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8046720" y="1676400"/>
            <a:ext cx="30480" cy="32766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5562600" y="4023360"/>
            <a:ext cx="3048000" cy="3048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680960" y="4151376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*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589520" y="4389120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*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763256" y="3931920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*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936992" y="3858768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*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248400" y="1752600"/>
            <a:ext cx="10038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Offset pH = -0.5</a:t>
            </a:r>
            <a:endParaRPr lang="en-US" sz="1000" dirty="0"/>
          </a:p>
        </p:txBody>
      </p:sp>
      <p:cxnSp>
        <p:nvCxnSpPr>
          <p:cNvPr id="83" name="Straight Connector 82"/>
          <p:cNvCxnSpPr/>
          <p:nvPr/>
        </p:nvCxnSpPr>
        <p:spPr>
          <a:xfrm>
            <a:off x="7863840" y="1676400"/>
            <a:ext cx="30480" cy="32766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7772400" y="1676400"/>
            <a:ext cx="30480" cy="32766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7680960" y="1676400"/>
            <a:ext cx="30480" cy="32766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5562600" y="4242816"/>
            <a:ext cx="3048000" cy="3048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V="1">
            <a:off x="5562600" y="4495800"/>
            <a:ext cx="3048000" cy="3048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/>
          <p:cNvSpPr/>
          <p:nvPr/>
        </p:nvSpPr>
        <p:spPr>
          <a:xfrm>
            <a:off x="5105400" y="5257800"/>
            <a:ext cx="419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Curves from the </a:t>
            </a:r>
            <a:r>
              <a:rPr lang="en-US" sz="1200" dirty="0" err="1"/>
              <a:t>Zeebe</a:t>
            </a:r>
            <a:r>
              <a:rPr lang="en-US" sz="1200" dirty="0"/>
              <a:t>-Wolf </a:t>
            </a:r>
            <a:r>
              <a:rPr lang="en-US" sz="1200" dirty="0" err="1"/>
              <a:t>Gladrow</a:t>
            </a:r>
            <a:r>
              <a:rPr lang="en-US" sz="1200" dirty="0"/>
              <a:t> CO2 kinetic model</a:t>
            </a:r>
          </a:p>
          <a:p>
            <a:r>
              <a:rPr lang="en-US" sz="1200" dirty="0"/>
              <a:t>showing e-folding time at various temperatures as a function </a:t>
            </a:r>
            <a:endParaRPr lang="en-US" sz="1200" dirty="0" smtClean="0"/>
          </a:p>
          <a:p>
            <a:r>
              <a:rPr lang="en-US" sz="1200" dirty="0" smtClean="0"/>
              <a:t>of </a:t>
            </a:r>
            <a:r>
              <a:rPr lang="en-US" sz="1200" dirty="0" err="1"/>
              <a:t>pH.</a:t>
            </a:r>
            <a:endParaRPr lang="en-US" sz="1200" dirty="0"/>
          </a:p>
        </p:txBody>
      </p:sp>
      <p:pic>
        <p:nvPicPr>
          <p:cNvPr id="10547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762000"/>
            <a:ext cx="2362200" cy="1962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" name="TextBox 94"/>
          <p:cNvSpPr txBox="1"/>
          <p:nvPr/>
        </p:nvSpPr>
        <p:spPr>
          <a:xfrm>
            <a:off x="1676400" y="2667000"/>
            <a:ext cx="1389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Flexible Duct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477000" y="3048000"/>
            <a:ext cx="7344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(50 deg. F)</a:t>
            </a:r>
            <a:endParaRPr lang="en-US" sz="1000" dirty="0"/>
          </a:p>
        </p:txBody>
      </p:sp>
      <p:sp>
        <p:nvSpPr>
          <p:cNvPr id="33" name="TextBox 32"/>
          <p:cNvSpPr txBox="1"/>
          <p:nvPr/>
        </p:nvSpPr>
        <p:spPr>
          <a:xfrm>
            <a:off x="6477000" y="3429000"/>
            <a:ext cx="7344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(77 deg. F)</a:t>
            </a:r>
            <a:endParaRPr lang="en-US" sz="1000" dirty="0"/>
          </a:p>
        </p:txBody>
      </p:sp>
      <p:sp>
        <p:nvSpPr>
          <p:cNvPr id="34" name="TextBox 33"/>
          <p:cNvSpPr txBox="1"/>
          <p:nvPr/>
        </p:nvSpPr>
        <p:spPr>
          <a:xfrm>
            <a:off x="6477000" y="2743200"/>
            <a:ext cx="8322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(39.2 deg. F)</a:t>
            </a:r>
            <a:endParaRPr lang="en-US" sz="1000" dirty="0"/>
          </a:p>
        </p:txBody>
      </p:sp>
      <p:sp>
        <p:nvSpPr>
          <p:cNvPr id="35" name="TextBox 34"/>
          <p:cNvSpPr txBox="1"/>
          <p:nvPr/>
        </p:nvSpPr>
        <p:spPr>
          <a:xfrm>
            <a:off x="6477000" y="2362200"/>
            <a:ext cx="8322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(34.9 deg. F)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1535065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447800" y="762000"/>
            <a:ext cx="5638800" cy="1066800"/>
          </a:xfrm>
        </p:spPr>
        <p:txBody>
          <a:bodyPr>
            <a:noAutofit/>
          </a:bodyPr>
          <a:lstStyle/>
          <a:p>
            <a:pPr algn="ctr"/>
            <a:r>
              <a:rPr lang="en-US" sz="3200" b="1" u="sng" dirty="0" smtClean="0"/>
              <a:t>xFOCE Mechanical</a:t>
            </a:r>
            <a:br>
              <a:rPr lang="en-US" sz="3200" b="1" u="sng" dirty="0" smtClean="0"/>
            </a:br>
            <a:r>
              <a:rPr lang="en-US" sz="3200" b="1" u="sng" dirty="0" smtClean="0"/>
              <a:t>  Sub-Systems</a:t>
            </a:r>
            <a:endParaRPr lang="en-US" sz="3200" b="1" u="sng" dirty="0"/>
          </a:p>
        </p:txBody>
      </p:sp>
      <p:sp>
        <p:nvSpPr>
          <p:cNvPr id="3" name="Rectangle 2"/>
          <p:cNvSpPr/>
          <p:nvPr/>
        </p:nvSpPr>
        <p:spPr>
          <a:xfrm>
            <a:off x="152400" y="1066800"/>
            <a:ext cx="9167766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pPr lvl="4">
              <a:buFont typeface="Arial" pitchFamily="34" charset="0"/>
              <a:buChar char="•"/>
            </a:pPr>
            <a:r>
              <a:rPr lang="en-US" sz="2400" u="sng" dirty="0" smtClean="0"/>
              <a:t> Seafloor System</a:t>
            </a:r>
          </a:p>
          <a:p>
            <a:pPr lvl="5">
              <a:buFont typeface="Arial" pitchFamily="34" charset="0"/>
              <a:buChar char="•"/>
            </a:pPr>
            <a:r>
              <a:rPr lang="en-US" sz="2400" dirty="0" smtClean="0"/>
              <a:t> Experiment Chamber</a:t>
            </a:r>
          </a:p>
          <a:p>
            <a:pPr lvl="5">
              <a:buFont typeface="Arial" pitchFamily="34" charset="0"/>
              <a:buChar char="•"/>
            </a:pPr>
            <a:r>
              <a:rPr lang="en-US" sz="2400" dirty="0" smtClean="0"/>
              <a:t> Ancillary Support Equipment</a:t>
            </a:r>
          </a:p>
          <a:p>
            <a:pPr lvl="4"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u="sng" dirty="0" smtClean="0"/>
              <a:t>Surface Support Systems</a:t>
            </a:r>
          </a:p>
          <a:p>
            <a:pPr lvl="5">
              <a:buFont typeface="Arial" pitchFamily="34" charset="0"/>
              <a:buChar char="•"/>
            </a:pPr>
            <a:r>
              <a:rPr lang="en-US" sz="2400" dirty="0" smtClean="0"/>
              <a:t> Seawater Enrichment System</a:t>
            </a:r>
          </a:p>
          <a:p>
            <a:pPr lvl="6">
              <a:buFont typeface="Arial" pitchFamily="34" charset="0"/>
              <a:buChar char="•"/>
            </a:pPr>
            <a:r>
              <a:rPr lang="en-US" sz="2400" dirty="0" smtClean="0"/>
              <a:t> Generation</a:t>
            </a:r>
          </a:p>
          <a:p>
            <a:pPr lvl="6">
              <a:buFont typeface="Arial" pitchFamily="34" charset="0"/>
              <a:buChar char="•"/>
            </a:pPr>
            <a:r>
              <a:rPr lang="en-US" sz="2400" dirty="0" smtClean="0"/>
              <a:t> Delivery</a:t>
            </a:r>
          </a:p>
          <a:p>
            <a:pPr lvl="5">
              <a:buFont typeface="Arial" pitchFamily="34" charset="0"/>
              <a:buChar char="•"/>
            </a:pPr>
            <a:r>
              <a:rPr lang="en-US" sz="2400" dirty="0" smtClean="0"/>
              <a:t> Power</a:t>
            </a:r>
          </a:p>
          <a:p>
            <a:endParaRPr lang="en-US" sz="1600" dirty="0"/>
          </a:p>
          <a:p>
            <a:pPr lvl="3" algn="ctr"/>
            <a:endParaRPr lang="en-US" sz="1600" dirty="0"/>
          </a:p>
          <a:p>
            <a:endParaRPr lang="en-US" sz="1600" dirty="0" smtClean="0"/>
          </a:p>
          <a:p>
            <a:r>
              <a:rPr lang="en-US" sz="1600" dirty="0" smtClean="0"/>
              <a:t> </a:t>
            </a:r>
          </a:p>
          <a:p>
            <a:pPr lvl="1"/>
            <a:endParaRPr lang="en-US" sz="1600" dirty="0" smtClean="0"/>
          </a:p>
          <a:p>
            <a:pPr lvl="1"/>
            <a:endParaRPr lang="en-US" sz="1600" dirty="0"/>
          </a:p>
          <a:p>
            <a:pPr lvl="1"/>
            <a:r>
              <a:rPr lang="en-US" sz="1600" dirty="0" smtClean="0"/>
              <a:t>					</a:t>
            </a:r>
          </a:p>
          <a:p>
            <a:pPr lvl="1"/>
            <a:endParaRPr lang="en-US" sz="1600" dirty="0" smtClean="0"/>
          </a:p>
          <a:p>
            <a:pPr lvl="1"/>
            <a:endParaRPr lang="en-US" sz="1600" dirty="0" smtClean="0"/>
          </a:p>
          <a:p>
            <a:pPr lvl="1"/>
            <a:endParaRPr lang="en-US" sz="1600" dirty="0" smtClean="0"/>
          </a:p>
          <a:p>
            <a:pPr lvl="1"/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228600"/>
            <a:ext cx="2026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Simulating Current </a:t>
            </a:r>
            <a:endParaRPr lang="en-US" b="1" u="sng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447800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97180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4724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838200" y="2667000"/>
            <a:ext cx="11047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Trolling Motor</a:t>
            </a:r>
            <a:endParaRPr lang="en-US" sz="1200" b="1" dirty="0"/>
          </a:p>
        </p:txBody>
      </p:sp>
      <p:sp>
        <p:nvSpPr>
          <p:cNvPr id="7" name="Rectangle 6"/>
          <p:cNvSpPr/>
          <p:nvPr/>
        </p:nvSpPr>
        <p:spPr>
          <a:xfrm>
            <a:off x="609600" y="4267200"/>
            <a:ext cx="15206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Commercial Thruster</a:t>
            </a:r>
            <a:endParaRPr lang="en-US" sz="1200" b="1" dirty="0"/>
          </a:p>
        </p:txBody>
      </p:sp>
      <p:sp>
        <p:nvSpPr>
          <p:cNvPr id="8" name="Rectangle 7"/>
          <p:cNvSpPr/>
          <p:nvPr/>
        </p:nvSpPr>
        <p:spPr>
          <a:xfrm>
            <a:off x="533400" y="5638800"/>
            <a:ext cx="17328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Submersible Bilge Pump</a:t>
            </a:r>
            <a:endParaRPr 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553200" y="990600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Con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505200" y="990600"/>
            <a:ext cx="510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Pro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2057400" y="1447800"/>
            <a:ext cx="3733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Compatible with shallow depths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Easy maintenance/replacement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Compatible with available power (AC/DC, etc.)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Controllable according to requirements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Capable of reasonable volume/rate delivery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Low Cost --$50-$200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en-US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en-US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57200" y="1371600"/>
            <a:ext cx="8458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57200" y="990600"/>
            <a:ext cx="0" cy="4953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57200" y="2895600"/>
            <a:ext cx="8458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915400" y="990600"/>
            <a:ext cx="76200" cy="4953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57200" y="5943600"/>
            <a:ext cx="853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362200" y="1371600"/>
            <a:ext cx="0" cy="457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638800" y="1371600"/>
            <a:ext cx="0" cy="457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5715000" y="1752600"/>
            <a:ext cx="27535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Requires modification to fit shroud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cs typeface="Times New Roman" pitchFamily="18" charset="0"/>
              </a:rPr>
              <a:t> Not designed for long term running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cs typeface="Times New Roman" pitchFamily="18" charset="0"/>
              </a:rPr>
              <a:t> Requires close monitoring of shaft seals</a:t>
            </a:r>
          </a:p>
          <a:p>
            <a:pPr>
              <a:buFont typeface="Arial" pitchFamily="34" charset="0"/>
              <a:buChar char="•"/>
            </a:pPr>
            <a:endParaRPr lang="en-US" sz="1200" dirty="0"/>
          </a:p>
        </p:txBody>
      </p:sp>
      <p:sp>
        <p:nvSpPr>
          <p:cNvPr id="37" name="Rectangle 36"/>
          <p:cNvSpPr/>
          <p:nvPr/>
        </p:nvSpPr>
        <p:spPr>
          <a:xfrm>
            <a:off x="2438400" y="3124200"/>
            <a:ext cx="3124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Technadyne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Model 520 Brushless DC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Multiple voltages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Analog or digital control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Magnetically coupled prop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CrustCrawler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400 HFL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0-50VDC 400watts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300 ft Depth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Low Cost --$600</a:t>
            </a:r>
          </a:p>
        </p:txBody>
      </p:sp>
      <p:cxnSp>
        <p:nvCxnSpPr>
          <p:cNvPr id="39" name="Straight Connector 38"/>
          <p:cNvCxnSpPr/>
          <p:nvPr/>
        </p:nvCxnSpPr>
        <p:spPr>
          <a:xfrm>
            <a:off x="457200" y="4648200"/>
            <a:ext cx="853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5791200" y="4038600"/>
            <a:ext cx="79701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Lip seals</a:t>
            </a:r>
            <a:endParaRPr lang="en-US" sz="1200" dirty="0"/>
          </a:p>
        </p:txBody>
      </p:sp>
      <p:cxnSp>
        <p:nvCxnSpPr>
          <p:cNvPr id="42" name="Straight Connector 41"/>
          <p:cNvCxnSpPr>
            <a:stCxn id="37" idx="1"/>
            <a:endCxn id="37" idx="3"/>
          </p:cNvCxnSpPr>
          <p:nvPr/>
        </p:nvCxnSpPr>
        <p:spPr>
          <a:xfrm>
            <a:off x="2438400" y="3909030"/>
            <a:ext cx="3124200" cy="0"/>
          </a:xfrm>
          <a:prstGeom prst="line">
            <a:avLst/>
          </a:prstGeom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5715000" y="3352800"/>
            <a:ext cx="13531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High Cost --$3700</a:t>
            </a:r>
            <a:endParaRPr lang="en-US" sz="1200" dirty="0"/>
          </a:p>
        </p:txBody>
      </p:sp>
      <p:sp>
        <p:nvSpPr>
          <p:cNvPr id="45" name="Rectangle 44"/>
          <p:cNvSpPr/>
          <p:nvPr/>
        </p:nvSpPr>
        <p:spPr>
          <a:xfrm>
            <a:off x="2057400" y="4724400"/>
            <a:ext cx="289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Compatible with shallow depths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Large range of flow rates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Large range of DC voltages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Readily available/replaceable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Very inexpensive-- $20-$50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5638800" y="3886200"/>
            <a:ext cx="3276600" cy="0"/>
          </a:xfrm>
          <a:prstGeom prst="line">
            <a:avLst/>
          </a:prstGeom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5410200" y="4953000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Not designed to run continuously</a:t>
            </a:r>
            <a:endParaRPr lang="en-US" sz="1200" dirty="0" smtClean="0"/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May need replacing more often</a:t>
            </a:r>
          </a:p>
        </p:txBody>
      </p:sp>
      <p:sp>
        <p:nvSpPr>
          <p:cNvPr id="54" name="Rectangle 53"/>
          <p:cNvSpPr/>
          <p:nvPr/>
        </p:nvSpPr>
        <p:spPr>
          <a:xfrm>
            <a:off x="2438400" y="5715000"/>
            <a:ext cx="32004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Brand Names: Rule, Attwood, Lovett, Johnson, </a:t>
            </a:r>
            <a:r>
              <a:rPr lang="en-US" sz="10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Jabsco</a:t>
            </a:r>
            <a:r>
              <a:rPr lang="en-US" sz="1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,…</a:t>
            </a:r>
            <a:endParaRPr lang="en-US" sz="1000" b="1" dirty="0"/>
          </a:p>
        </p:txBody>
      </p:sp>
      <p:cxnSp>
        <p:nvCxnSpPr>
          <p:cNvPr id="73" name="Straight Connector 72"/>
          <p:cNvCxnSpPr/>
          <p:nvPr/>
        </p:nvCxnSpPr>
        <p:spPr>
          <a:xfrm>
            <a:off x="457200" y="990600"/>
            <a:ext cx="8458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1066800" y="990600"/>
            <a:ext cx="63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Type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725388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7162800" y="4572000"/>
            <a:ext cx="1828800" cy="18288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3505200" y="3733800"/>
            <a:ext cx="1828800" cy="1143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486400" y="4724400"/>
            <a:ext cx="1524000" cy="1371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3581400" y="5181600"/>
            <a:ext cx="3429000" cy="1600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4114800" y="1905000"/>
            <a:ext cx="1219200" cy="1676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5486400" y="76200"/>
            <a:ext cx="3581400" cy="2286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276600" y="533400"/>
            <a:ext cx="2057400" cy="1295400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410200" y="2438400"/>
            <a:ext cx="3657600" cy="18288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914400"/>
            <a:ext cx="4207883" cy="55399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b="1" u="sng" dirty="0" smtClean="0"/>
              <a:t>Semi, Consolidated, and </a:t>
            </a:r>
            <a:endParaRPr lang="en-US" sz="1600" b="1" u="sng" dirty="0" smtClean="0"/>
          </a:p>
          <a:p>
            <a:r>
              <a:rPr lang="en-US" sz="1600" b="1" u="sng" dirty="0" smtClean="0"/>
              <a:t> </a:t>
            </a:r>
            <a:r>
              <a:rPr lang="en-US" sz="1600" b="1" u="sng" dirty="0" smtClean="0"/>
              <a:t> </a:t>
            </a:r>
            <a:r>
              <a:rPr lang="en-US" sz="1600" b="1" u="sng" dirty="0" smtClean="0"/>
              <a:t>Unconsolidated Sand</a:t>
            </a:r>
            <a:r>
              <a:rPr lang="en-US" sz="1600" b="1" u="sng" dirty="0" smtClean="0"/>
              <a:t>, Silt, and Clay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Deadweight</a:t>
            </a:r>
            <a:endParaRPr lang="en-US" sz="1600" dirty="0" smtClean="0"/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Concrete Block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Direct Embedment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Helix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/>
              <a:t>K</a:t>
            </a:r>
            <a:r>
              <a:rPr lang="en-US" sz="1600" dirty="0" smtClean="0"/>
              <a:t>eyed Plate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Drag Embedment (Primarily for </a:t>
            </a:r>
            <a:r>
              <a:rPr lang="en-US" sz="1600" u="sng" dirty="0" smtClean="0"/>
              <a:t>buoy moorings</a:t>
            </a:r>
            <a:r>
              <a:rPr lang="en-US" sz="1600" dirty="0" smtClean="0"/>
              <a:t>)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err="1" smtClean="0"/>
              <a:t>Danforth</a:t>
            </a:r>
            <a:r>
              <a:rPr lang="en-US" sz="1600" dirty="0" smtClean="0"/>
              <a:t>, CQR, Delta, Bruce, etc.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Self –Burying (Better for loose sand, silt)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err="1" smtClean="0"/>
              <a:t>Dor-Mor</a:t>
            </a:r>
            <a:endParaRPr lang="en-US" sz="1600" dirty="0" smtClean="0"/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Mushroom</a:t>
            </a:r>
          </a:p>
          <a:p>
            <a:pPr>
              <a:buFont typeface="Arial" pitchFamily="34" charset="0"/>
              <a:buChar char="•"/>
            </a:pPr>
            <a:r>
              <a:rPr lang="en-US" sz="1600" b="1" u="sng" dirty="0" smtClean="0"/>
              <a:t>Rock and Coral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Deadweight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Concrete Block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Direct Embedment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Powder Actuated Stud Gun (down to </a:t>
            </a:r>
            <a:endParaRPr lang="en-US" sz="1600" dirty="0" smtClean="0"/>
          </a:p>
          <a:p>
            <a:pPr lvl="1"/>
            <a:r>
              <a:rPr lang="en-US" sz="1600" dirty="0" smtClean="0"/>
              <a:t>46 </a:t>
            </a:r>
            <a:r>
              <a:rPr lang="en-US" sz="1600" dirty="0" smtClean="0"/>
              <a:t>meter (150’) depth)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Epoxied Stud (Drilled hole)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Expansion Bolt (Drilled hole)</a:t>
            </a:r>
          </a:p>
          <a:p>
            <a:pPr lvl="4">
              <a:buFont typeface="Arial" pitchFamily="34" charset="0"/>
              <a:buChar char="•"/>
            </a:pPr>
            <a:endParaRPr lang="en-US" sz="1600" dirty="0" smtClean="0"/>
          </a:p>
          <a:p>
            <a:pPr lvl="3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514600" y="76200"/>
            <a:ext cx="14895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 smtClean="0"/>
              <a:t>Anchoring</a:t>
            </a:r>
            <a:endParaRPr lang="en-US" sz="2400" b="1" u="sng" dirty="0"/>
          </a:p>
        </p:txBody>
      </p:sp>
      <p:pic>
        <p:nvPicPr>
          <p:cNvPr id="4" name="Picture 3" descr="http://www.web4homes.com/c380/anchor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152400"/>
            <a:ext cx="15906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www.web4homes.com/c380/anchor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8600" y="152400"/>
            <a:ext cx="990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Documents and Settings\shfa\Desktop\XFOCE, SWFOCE PDR\Danforth Deepset-I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6600" y="1066800"/>
            <a:ext cx="1224871" cy="1219200"/>
          </a:xfrm>
          <a:prstGeom prst="rect">
            <a:avLst/>
          </a:prstGeom>
          <a:noFill/>
        </p:spPr>
      </p:pic>
      <p:pic>
        <p:nvPicPr>
          <p:cNvPr id="9" name="Picture 5" descr="C:\Documents and Settings\shfa\Desktop\XFOCE, SWFOCE PDR\Dor Moor anchor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2667000"/>
            <a:ext cx="1745729" cy="1002547"/>
          </a:xfrm>
          <a:prstGeom prst="rect">
            <a:avLst/>
          </a:prstGeom>
          <a:noFill/>
        </p:spPr>
      </p:pic>
      <p:pic>
        <p:nvPicPr>
          <p:cNvPr id="10" name="Picture 4" descr="C:\Documents and Settings\shfa\Desktop\XFOCE, SWFOCE PDR\Mushroom Anchor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2800" y="1828800"/>
            <a:ext cx="2286000" cy="2057400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3942499" y="2229703"/>
            <a:ext cx="1562015" cy="1065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39000" y="4648200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concrete anchor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33800" y="609600"/>
            <a:ext cx="114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solid substrate anchorin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57600" y="5486400"/>
            <a:ext cx="20574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solid substrate anchorin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62600" y="4800600"/>
            <a:ext cx="13525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9"/>
          <p:cNvSpPr/>
          <p:nvPr/>
        </p:nvSpPr>
        <p:spPr>
          <a:xfrm>
            <a:off x="5659339" y="1143000"/>
            <a:ext cx="13511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u="sng" dirty="0" smtClean="0"/>
              <a:t>Drag </a:t>
            </a:r>
          </a:p>
          <a:p>
            <a:pPr algn="ctr"/>
            <a:r>
              <a:rPr lang="en-US" b="1" u="sng" dirty="0" smtClean="0"/>
              <a:t>Embedment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72200" y="3810000"/>
            <a:ext cx="213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smtClean="0"/>
              <a:t>Self-Burying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648200" y="2438400"/>
            <a:ext cx="673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Stud </a:t>
            </a:r>
          </a:p>
          <a:p>
            <a:r>
              <a:rPr lang="en-US" b="1" u="sng" dirty="0" smtClean="0"/>
              <a:t>Gun</a:t>
            </a:r>
            <a:endParaRPr lang="en-US" u="sng" dirty="0"/>
          </a:p>
        </p:txBody>
      </p:sp>
      <p:sp>
        <p:nvSpPr>
          <p:cNvPr id="26" name="Rectangle 25"/>
          <p:cNvSpPr/>
          <p:nvPr/>
        </p:nvSpPr>
        <p:spPr>
          <a:xfrm>
            <a:off x="8153400" y="5562600"/>
            <a:ext cx="663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Helix</a:t>
            </a:r>
            <a:endParaRPr lang="en-US" u="sng" dirty="0"/>
          </a:p>
        </p:txBody>
      </p:sp>
      <p:sp>
        <p:nvSpPr>
          <p:cNvPr id="27" name="Rectangle 26"/>
          <p:cNvSpPr/>
          <p:nvPr/>
        </p:nvSpPr>
        <p:spPr>
          <a:xfrm>
            <a:off x="3886200" y="1447800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Block</a:t>
            </a:r>
            <a:endParaRPr lang="en-US" u="sng" dirty="0"/>
          </a:p>
        </p:txBody>
      </p:sp>
      <p:sp>
        <p:nvSpPr>
          <p:cNvPr id="30" name="Rectangle 29"/>
          <p:cNvSpPr/>
          <p:nvPr/>
        </p:nvSpPr>
        <p:spPr>
          <a:xfrm>
            <a:off x="3962400" y="5181600"/>
            <a:ext cx="14816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Epoxied Stud </a:t>
            </a:r>
            <a:endParaRPr lang="en-US" b="1" u="sng" dirty="0"/>
          </a:p>
        </p:txBody>
      </p:sp>
      <p:pic>
        <p:nvPicPr>
          <p:cNvPr id="166916" name="Picture 4" descr="http://www.hermanscentral.com/media/images/BoxBolt-l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62400" y="3886200"/>
            <a:ext cx="952500" cy="666751"/>
          </a:xfrm>
          <a:prstGeom prst="rect">
            <a:avLst/>
          </a:prstGeom>
          <a:noFill/>
        </p:spPr>
      </p:pic>
      <p:sp>
        <p:nvSpPr>
          <p:cNvPr id="31" name="Rectangle 30"/>
          <p:cNvSpPr/>
          <p:nvPr/>
        </p:nvSpPr>
        <p:spPr>
          <a:xfrm>
            <a:off x="3657600" y="4495800"/>
            <a:ext cx="16001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Expansion Bolt</a:t>
            </a:r>
            <a:endParaRPr lang="en-US" u="sng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2" descr="C:\Documents and Settings\shfa\Desktop\XFOCE, SWFOCE PDR\Revised Solar Buoy Assemb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4239058"/>
            <a:ext cx="4052888" cy="261894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371600" y="152400"/>
            <a:ext cx="5641975" cy="609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Power Options for </a:t>
            </a:r>
            <a:r>
              <a:rPr lang="en-US" sz="2400" b="1" dirty="0" err="1"/>
              <a:t>x</a:t>
            </a:r>
            <a:r>
              <a:rPr lang="en-US" sz="2400" b="1" dirty="0" err="1" smtClean="0"/>
              <a:t>FOCE</a:t>
            </a:r>
            <a:endParaRPr lang="en-US" sz="2400" b="1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6096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04800" y="1066800"/>
            <a:ext cx="24373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Onshore Power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Power supply Unit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UPS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00800" y="914400"/>
            <a:ext cx="13186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Diesel Generator</a:t>
            </a:r>
          </a:p>
          <a:p>
            <a:r>
              <a:rPr lang="en-US" sz="1200" dirty="0" smtClean="0"/>
              <a:t>3500 Watt Output</a:t>
            </a:r>
          </a:p>
          <a:p>
            <a:r>
              <a:rPr lang="en-US" sz="1200" dirty="0" smtClean="0"/>
              <a:t>0.3 Gallon per Hr.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2209800"/>
            <a:ext cx="3514488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Remote Location Power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Onshore or Offshore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Diesel Generator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 Batteries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 Bonus of CO</a:t>
            </a:r>
            <a:r>
              <a:rPr lang="en-US" sz="800" dirty="0" smtClean="0"/>
              <a:t>2</a:t>
            </a:r>
            <a:r>
              <a:rPr lang="en-US" dirty="0" smtClean="0"/>
              <a:t> generation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Wind Powered Generator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Batteries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Solar Cells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Batteries</a:t>
            </a:r>
          </a:p>
          <a:p>
            <a:pPr lvl="2"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b="1" dirty="0" smtClean="0"/>
              <a:t>Offshore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Moored Buoy</a:t>
            </a:r>
          </a:p>
          <a:p>
            <a:pPr lvl="1"/>
            <a:endParaRPr lang="en-US" dirty="0" smtClean="0"/>
          </a:p>
        </p:txBody>
      </p:sp>
      <p:pic>
        <p:nvPicPr>
          <p:cNvPr id="125953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0400" y="1752600"/>
            <a:ext cx="196215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477000" y="2590800"/>
            <a:ext cx="12401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Wind Generator</a:t>
            </a:r>
          </a:p>
          <a:p>
            <a:r>
              <a:rPr lang="en-US" sz="1200" dirty="0" smtClean="0"/>
              <a:t>400 Watt Output</a:t>
            </a:r>
          </a:p>
        </p:txBody>
      </p:sp>
      <p:pic>
        <p:nvPicPr>
          <p:cNvPr id="12595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57600" y="2057400"/>
            <a:ext cx="1102122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724400" y="3048000"/>
            <a:ext cx="1600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240 Watt Panel</a:t>
            </a:r>
          </a:p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181600" y="4343400"/>
            <a:ext cx="533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Buoy</a:t>
            </a:r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924800" y="5029200"/>
            <a:ext cx="685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Anchor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029200" y="5105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/>
              <a:t>xFOCE</a:t>
            </a:r>
            <a:endParaRPr lang="en-US" b="1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5486400" y="4572000"/>
            <a:ext cx="990600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486400" y="5334000"/>
            <a:ext cx="1143000" cy="838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7467600" y="5181600"/>
            <a:ext cx="533400" cy="838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352800" y="6172200"/>
            <a:ext cx="15750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1200" b="1" dirty="0" smtClean="0"/>
              <a:t>Moored Buoy</a:t>
            </a:r>
          </a:p>
        </p:txBody>
      </p:sp>
    </p:spTree>
    <p:extLst>
      <p:ext uri="{BB962C8B-B14F-4D97-AF65-F5344CB8AC3E}">
        <p14:creationId xmlns:p14="http://schemas.microsoft.com/office/powerpoint/2010/main" xmlns="" val="17393144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67000"/>
            <a:ext cx="45720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6200" y="2514600"/>
            <a:ext cx="4495800" cy="37338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08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4343400"/>
            <a:ext cx="2835442" cy="1901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Supporting Information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0" y="5867400"/>
          <a:ext cx="3581400" cy="659130"/>
        </p:xfrm>
        <a:graphic>
          <a:graphicData uri="http://schemas.openxmlformats.org/drawingml/2006/table">
            <a:tbl>
              <a:tblPr/>
              <a:tblGrid>
                <a:gridCol w="1790700"/>
                <a:gridCol w="1790700"/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7007"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1" dirty="0"/>
                        <a:t>Source: U.S. Environmental Protection Agency, "Emission Facts: Average Carbon Dioxide Emissions Resulting from Gasoline and Diesel Fuel," February 2009.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410200" y="4114800"/>
            <a:ext cx="26597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Carbon Dioxide Emissions from 1 gallon of fuel</a:t>
            </a:r>
            <a:endParaRPr lang="en-US" sz="1000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270283" y="798771"/>
            <a:ext cx="390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Option for Extracting CO</a:t>
            </a:r>
            <a:r>
              <a:rPr lang="en-US" b="1" u="sng" baseline="-25000" dirty="0" smtClean="0"/>
              <a:t>2</a:t>
            </a:r>
            <a:r>
              <a:rPr lang="en-US" b="1" u="sng" dirty="0" smtClean="0"/>
              <a:t> from Exhaust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91000" y="381000"/>
            <a:ext cx="4800600" cy="35052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1"/>
          <p:cNvGrpSpPr/>
          <p:nvPr/>
        </p:nvGrpSpPr>
        <p:grpSpPr>
          <a:xfrm>
            <a:off x="4078360" y="115697"/>
            <a:ext cx="4884183" cy="3633067"/>
            <a:chOff x="441324" y="901765"/>
            <a:chExt cx="7988270" cy="5386102"/>
          </a:xfrm>
        </p:grpSpPr>
        <p:sp>
          <p:nvSpPr>
            <p:cNvPr id="13" name="Rectangle 12"/>
            <p:cNvSpPr/>
            <p:nvPr/>
          </p:nvSpPr>
          <p:spPr>
            <a:xfrm>
              <a:off x="848671" y="1481406"/>
              <a:ext cx="7580923" cy="4806461"/>
            </a:xfrm>
            <a:prstGeom prst="rect">
              <a:avLst/>
            </a:prstGeom>
            <a:solidFill>
              <a:schemeClr val="bg1"/>
            </a:solidFill>
            <a:ln w="57150" cmpd="sng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pic>
          <p:nvPicPr>
            <p:cNvPr id="14" name="Picture 13" descr="CO2_Enrichment.jp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47284" y="3103780"/>
              <a:ext cx="3332213" cy="2207847"/>
            </a:xfrm>
            <a:prstGeom prst="rect">
              <a:avLst/>
            </a:prstGeom>
          </p:spPr>
        </p:pic>
        <p:pic>
          <p:nvPicPr>
            <p:cNvPr id="15" name="Picture 14" descr="dg4lesm.jp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17244" y="4806856"/>
              <a:ext cx="1243738" cy="1184038"/>
            </a:xfrm>
            <a:prstGeom prst="rect">
              <a:avLst/>
            </a:prstGeom>
          </p:spPr>
        </p:pic>
        <p:pic>
          <p:nvPicPr>
            <p:cNvPr id="16" name="Picture 15" descr="dg4lesm.jp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028080" y="3697066"/>
              <a:ext cx="1132902" cy="1078523"/>
            </a:xfrm>
            <a:prstGeom prst="rect">
              <a:avLst/>
            </a:prstGeom>
          </p:spPr>
        </p:pic>
        <p:cxnSp>
          <p:nvCxnSpPr>
            <p:cNvPr id="17" name="Straight Connector 16"/>
            <p:cNvCxnSpPr/>
            <p:nvPr/>
          </p:nvCxnSpPr>
          <p:spPr>
            <a:xfrm flipH="1">
              <a:off x="604144" y="5311627"/>
              <a:ext cx="443140" cy="0"/>
            </a:xfrm>
            <a:prstGeom prst="line">
              <a:avLst/>
            </a:prstGeom>
            <a:ln w="5715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604144" y="5449487"/>
              <a:ext cx="3123654" cy="24278"/>
            </a:xfrm>
            <a:prstGeom prst="line">
              <a:avLst/>
            </a:prstGeom>
            <a:ln w="57150" cmpd="sng"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604144" y="5619342"/>
              <a:ext cx="277532" cy="0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19" descr="rb500.jp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126042" y="5561501"/>
              <a:ext cx="642491" cy="524365"/>
            </a:xfrm>
            <a:prstGeom prst="rect">
              <a:avLst/>
            </a:prstGeom>
          </p:spPr>
        </p:pic>
        <p:cxnSp>
          <p:nvCxnSpPr>
            <p:cNvPr id="21" name="Straight Connector 20"/>
            <p:cNvCxnSpPr/>
            <p:nvPr/>
          </p:nvCxnSpPr>
          <p:spPr>
            <a:xfrm flipH="1">
              <a:off x="1047284" y="4682489"/>
              <a:ext cx="947643" cy="0"/>
            </a:xfrm>
            <a:prstGeom prst="line">
              <a:avLst/>
            </a:prstGeom>
            <a:ln w="5715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3305315" y="4775897"/>
              <a:ext cx="422483" cy="0"/>
            </a:xfrm>
            <a:prstGeom prst="line">
              <a:avLst/>
            </a:prstGeom>
            <a:ln w="57150" cmpd="sng"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3727798" y="4775589"/>
              <a:ext cx="0" cy="673898"/>
            </a:xfrm>
            <a:prstGeom prst="line">
              <a:avLst/>
            </a:prstGeom>
            <a:ln w="57150" cmpd="sng"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1216700" y="2288375"/>
              <a:ext cx="1182818" cy="8284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216700" y="2445303"/>
              <a:ext cx="1113692" cy="4562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/>
                <a:t>CO</a:t>
              </a:r>
              <a:r>
                <a:rPr lang="en-US" sz="700" baseline="-25000" dirty="0" smtClean="0"/>
                <a:t>2</a:t>
              </a:r>
              <a:r>
                <a:rPr lang="en-US" sz="700" dirty="0" smtClean="0"/>
                <a:t> Mix Electronics</a:t>
              </a:r>
              <a:endParaRPr lang="en-US" sz="700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177653" y="3487354"/>
              <a:ext cx="1182818" cy="8284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211686" y="3496061"/>
              <a:ext cx="1113692" cy="615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/>
                <a:t>System Control Electronics</a:t>
              </a:r>
              <a:endParaRPr lang="en-US" sz="700" dirty="0"/>
            </a:p>
          </p:txBody>
        </p:sp>
        <p:pic>
          <p:nvPicPr>
            <p:cNvPr id="28" name="Picture 27" descr="rb500.jp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072726" y="4963758"/>
              <a:ext cx="642491" cy="524365"/>
            </a:xfrm>
            <a:prstGeom prst="rect">
              <a:avLst/>
            </a:prstGeom>
          </p:spPr>
        </p:pic>
        <p:pic>
          <p:nvPicPr>
            <p:cNvPr id="29" name="Picture 28" descr="rb500.jp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768533" y="4925122"/>
              <a:ext cx="642491" cy="524365"/>
            </a:xfrm>
            <a:prstGeom prst="rect">
              <a:avLst/>
            </a:prstGeom>
          </p:spPr>
        </p:pic>
        <p:pic>
          <p:nvPicPr>
            <p:cNvPr id="30" name="Picture 29" descr="rb500.jp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796137" y="5518540"/>
              <a:ext cx="642491" cy="524365"/>
            </a:xfrm>
            <a:prstGeom prst="rect">
              <a:avLst/>
            </a:prstGeom>
          </p:spPr>
        </p:pic>
        <p:cxnSp>
          <p:nvCxnSpPr>
            <p:cNvPr id="31" name="Straight Connector 30"/>
            <p:cNvCxnSpPr/>
            <p:nvPr/>
          </p:nvCxnSpPr>
          <p:spPr>
            <a:xfrm flipV="1">
              <a:off x="2251532" y="3124024"/>
              <a:ext cx="0" cy="1411894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4958822" y="4645027"/>
              <a:ext cx="1647182" cy="151258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cxnSp>
          <p:nvCxnSpPr>
            <p:cNvPr id="33" name="Straight Connector 32"/>
            <p:cNvCxnSpPr/>
            <p:nvPr/>
          </p:nvCxnSpPr>
          <p:spPr>
            <a:xfrm flipV="1">
              <a:off x="5364660" y="4310452"/>
              <a:ext cx="0" cy="334575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4671697" y="4067438"/>
              <a:ext cx="491627" cy="0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878391" y="5619342"/>
              <a:ext cx="3807635" cy="0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4671697" y="4067438"/>
              <a:ext cx="14329" cy="1551904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6360471" y="4017941"/>
              <a:ext cx="773072" cy="0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6747007" y="4023594"/>
              <a:ext cx="0" cy="1144068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6747007" y="5167662"/>
              <a:ext cx="438638" cy="0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39"/>
            <p:cNvSpPr/>
            <p:nvPr/>
          </p:nvSpPr>
          <p:spPr>
            <a:xfrm>
              <a:off x="5715217" y="1680046"/>
              <a:ext cx="2390205" cy="15305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715217" y="2288375"/>
              <a:ext cx="2390205" cy="922184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226245" y="1813559"/>
              <a:ext cx="947804" cy="2965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Diesel Fuel</a:t>
              </a:r>
              <a:endParaRPr lang="en-US" sz="700" dirty="0"/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1047284" y="4682489"/>
              <a:ext cx="0" cy="629138"/>
            </a:xfrm>
            <a:prstGeom prst="line">
              <a:avLst/>
            </a:prstGeom>
            <a:ln w="5715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V="1">
              <a:off x="7715789" y="3210560"/>
              <a:ext cx="0" cy="674076"/>
            </a:xfrm>
            <a:prstGeom prst="line">
              <a:avLst/>
            </a:prstGeom>
            <a:ln w="57150" cmpd="sng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V="1">
              <a:off x="7715789" y="4682489"/>
              <a:ext cx="0" cy="337038"/>
            </a:xfrm>
            <a:prstGeom prst="line">
              <a:avLst/>
            </a:prstGeom>
            <a:ln w="57150" cmpd="sng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Rectangle 45"/>
            <p:cNvSpPr/>
            <p:nvPr/>
          </p:nvSpPr>
          <p:spPr>
            <a:xfrm>
              <a:off x="2906722" y="2896075"/>
              <a:ext cx="184965" cy="58615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7" name="Rectangle 46"/>
            <p:cNvSpPr/>
            <p:nvPr/>
          </p:nvSpPr>
          <p:spPr>
            <a:xfrm rot="16200000" flipV="1">
              <a:off x="6929605" y="3556956"/>
              <a:ext cx="616378" cy="14318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8" name="Rectangle 47"/>
            <p:cNvSpPr/>
            <p:nvPr/>
          </p:nvSpPr>
          <p:spPr>
            <a:xfrm rot="16200000" flipV="1">
              <a:off x="6913080" y="4627128"/>
              <a:ext cx="726180" cy="12374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2568056" y="1370687"/>
              <a:ext cx="177802" cy="212537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0" name="Block Arc 49"/>
            <p:cNvSpPr/>
            <p:nvPr/>
          </p:nvSpPr>
          <p:spPr>
            <a:xfrm>
              <a:off x="1979675" y="1058653"/>
              <a:ext cx="794564" cy="855785"/>
            </a:xfrm>
            <a:prstGeom prst="blockArc">
              <a:avLst>
                <a:gd name="adj1" fmla="val 15370951"/>
                <a:gd name="adj2" fmla="val 0"/>
                <a:gd name="adj3" fmla="val 25000"/>
              </a:avLst>
            </a:prstGeom>
            <a:solidFill>
              <a:srgbClr val="FFD266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808552" y="1680046"/>
              <a:ext cx="1545332" cy="2965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Exhaust used for CO</a:t>
              </a:r>
              <a:r>
                <a:rPr lang="en-US" sz="700" baseline="-25000" dirty="0" smtClean="0"/>
                <a:t>2</a:t>
              </a:r>
              <a:endParaRPr lang="en-US" sz="700" baseline="-25000" dirty="0"/>
            </a:p>
          </p:txBody>
        </p:sp>
        <p:sp>
          <p:nvSpPr>
            <p:cNvPr id="52" name="Rectangle 51"/>
            <p:cNvSpPr/>
            <p:nvPr/>
          </p:nvSpPr>
          <p:spPr>
            <a:xfrm flipV="1">
              <a:off x="3026559" y="2896074"/>
              <a:ext cx="2578686" cy="1404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cxnSp>
          <p:nvCxnSpPr>
            <p:cNvPr id="53" name="Straight Connector 52"/>
            <p:cNvCxnSpPr/>
            <p:nvPr/>
          </p:nvCxnSpPr>
          <p:spPr>
            <a:xfrm flipH="1">
              <a:off x="2399520" y="2738588"/>
              <a:ext cx="1233247" cy="4693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V="1">
              <a:off x="5362055" y="2100057"/>
              <a:ext cx="1952" cy="1387298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Cloud Callout 54"/>
            <p:cNvSpPr/>
            <p:nvPr/>
          </p:nvSpPr>
          <p:spPr>
            <a:xfrm>
              <a:off x="441324" y="901765"/>
              <a:ext cx="440352" cy="334650"/>
            </a:xfrm>
            <a:prstGeom prst="cloudCallout">
              <a:avLst>
                <a:gd name="adj1" fmla="val 1346"/>
                <a:gd name="adj2" fmla="val 1716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6" name="Cloud Callout 55"/>
            <p:cNvSpPr/>
            <p:nvPr/>
          </p:nvSpPr>
          <p:spPr>
            <a:xfrm>
              <a:off x="1041212" y="942615"/>
              <a:ext cx="367562" cy="293800"/>
            </a:xfrm>
            <a:prstGeom prst="cloudCallout">
              <a:avLst>
                <a:gd name="adj1" fmla="val 1346"/>
                <a:gd name="adj2" fmla="val 1716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7" name="Cloud Callout 56"/>
            <p:cNvSpPr/>
            <p:nvPr/>
          </p:nvSpPr>
          <p:spPr>
            <a:xfrm>
              <a:off x="1540687" y="1051558"/>
              <a:ext cx="325641" cy="223100"/>
            </a:xfrm>
            <a:prstGeom prst="cloudCallout">
              <a:avLst>
                <a:gd name="adj1" fmla="val 1346"/>
                <a:gd name="adj2" fmla="val 1716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8" name="Cloud Callout 57"/>
            <p:cNvSpPr/>
            <p:nvPr/>
          </p:nvSpPr>
          <p:spPr>
            <a:xfrm>
              <a:off x="1987916" y="1124865"/>
              <a:ext cx="195385" cy="111550"/>
            </a:xfrm>
            <a:prstGeom prst="cloudCallout">
              <a:avLst>
                <a:gd name="adj1" fmla="val 1346"/>
                <a:gd name="adj2" fmla="val 1716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9" name="Rectangle 58"/>
            <p:cNvSpPr/>
            <p:nvPr/>
          </p:nvSpPr>
          <p:spPr>
            <a:xfrm rot="10800000" flipV="1">
              <a:off x="5527197" y="3303835"/>
              <a:ext cx="1759369" cy="12294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1" name="Rectangle 60"/>
            <p:cNvSpPr/>
            <p:nvPr/>
          </p:nvSpPr>
          <p:spPr>
            <a:xfrm rot="16200000" flipV="1">
              <a:off x="5271642" y="3086086"/>
              <a:ext cx="521605" cy="1456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3909697" y="2445303"/>
              <a:ext cx="1267956" cy="905282"/>
            </a:xfrm>
            <a:prstGeom prst="rect">
              <a:avLst/>
            </a:prstGeom>
            <a:solidFill>
              <a:srgbClr val="FFD2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cxnSp>
          <p:nvCxnSpPr>
            <p:cNvPr id="63" name="Straight Connector 62"/>
            <p:cNvCxnSpPr/>
            <p:nvPr/>
          </p:nvCxnSpPr>
          <p:spPr>
            <a:xfrm flipH="1" flipV="1">
              <a:off x="3576005" y="2121342"/>
              <a:ext cx="1812690" cy="3408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4130416" y="2611713"/>
              <a:ext cx="850447" cy="4562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/>
                <a:t>Particle Scrubber</a:t>
              </a:r>
              <a:endParaRPr lang="en-US" sz="700" dirty="0"/>
            </a:p>
          </p:txBody>
        </p:sp>
        <p:cxnSp>
          <p:nvCxnSpPr>
            <p:cNvPr id="65" name="Straight Connector 64"/>
            <p:cNvCxnSpPr/>
            <p:nvPr/>
          </p:nvCxnSpPr>
          <p:spPr>
            <a:xfrm flipV="1">
              <a:off x="3604386" y="2096372"/>
              <a:ext cx="3400" cy="656406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3803053" y="3696384"/>
              <a:ext cx="1007572" cy="2737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Supplemental</a:t>
              </a:r>
              <a:endParaRPr lang="en-US" sz="6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5589620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819400" y="2514600"/>
            <a:ext cx="1752600" cy="2590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81000" y="2057400"/>
            <a:ext cx="2133600" cy="3124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1001" y="2224450"/>
          <a:ext cx="2133600" cy="2949852"/>
        </p:xfrm>
        <a:graphic>
          <a:graphicData uri="http://schemas.openxmlformats.org/drawingml/2006/table">
            <a:tbl>
              <a:tblPr/>
              <a:tblGrid>
                <a:gridCol w="523471"/>
                <a:gridCol w="793992"/>
                <a:gridCol w="816137"/>
              </a:tblGrid>
              <a:tr h="487692">
                <a:tc>
                  <a:txBody>
                    <a:bodyPr/>
                    <a:lstStyle/>
                    <a:p>
                      <a:r>
                        <a:rPr lang="en-US" sz="800" dirty="0"/>
                        <a:t>Nominal Pipe Size</a:t>
                      </a:r>
                      <a:br>
                        <a:rPr lang="en-US" sz="800" dirty="0"/>
                      </a:br>
                      <a:r>
                        <a:rPr lang="en-US" sz="800" i="1" dirty="0"/>
                        <a:t>(inches)</a:t>
                      </a:r>
                      <a:endParaRPr lang="en-US" sz="800" dirty="0"/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Schedule 40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Schedule 80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 dirty="0"/>
                        <a:t>1/2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358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509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3/4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289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413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1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270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378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1 1/4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221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312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1 1/2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198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282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166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243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2 1/2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182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255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3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158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225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 dirty="0"/>
                        <a:t>4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194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5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173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6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167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 dirty="0"/>
                        <a:t>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148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2819400" y="2514600"/>
          <a:ext cx="1828800" cy="2651760"/>
        </p:xfrm>
        <a:graphic>
          <a:graphicData uri="http://schemas.openxmlformats.org/drawingml/2006/table">
            <a:tbl>
              <a:tblPr/>
              <a:tblGrid>
                <a:gridCol w="914400"/>
                <a:gridCol w="914400"/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Operating Temp (°F)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De-Rating </a:t>
                      </a:r>
                      <a:endParaRPr lang="en-US" sz="1200" dirty="0" smtClean="0"/>
                    </a:p>
                    <a:p>
                      <a:r>
                        <a:rPr lang="en-US" sz="1200" dirty="0" smtClean="0"/>
                        <a:t>Factor</a:t>
                      </a:r>
                      <a:endParaRPr lang="en-US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73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1.00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0.88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90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0.75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0.62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110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0.51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120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0.40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130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0.31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140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0.22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2438400" y="990600"/>
            <a:ext cx="3243645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PVC - Polyvinyl Chloride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strong and rigid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resistant to a variety of acids and bases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maximum usable temperature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140</a:t>
            </a:r>
            <a:r>
              <a:rPr kumimoji="0" lang="en-US" sz="12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o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F (60</a:t>
            </a:r>
            <a:r>
              <a:rPr kumimoji="0" lang="en-US" sz="12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o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C)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2819400" y="2895600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657600" y="2514600"/>
            <a:ext cx="0" cy="2590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04800" y="5486400"/>
            <a:ext cx="55785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Operating Depth = 40 Meters (~131 ft.) </a:t>
            </a:r>
          </a:p>
          <a:p>
            <a:r>
              <a:rPr lang="en-US" dirty="0" smtClean="0"/>
              <a:t>Maximum Pressure = .444 x Depth (ft.) +14.7 psi </a:t>
            </a:r>
            <a:r>
              <a:rPr lang="en-US" dirty="0" smtClean="0">
                <a:sym typeface="Wingdings" pitchFamily="2" charset="2"/>
              </a:rPr>
              <a:t> 73 psi</a:t>
            </a:r>
          </a:p>
          <a:p>
            <a:r>
              <a:rPr lang="en-US" dirty="0" smtClean="0">
                <a:sym typeface="Wingdings" pitchFamily="2" charset="2"/>
              </a:rPr>
              <a:t>Factor of Safety = 2   Therefore 2 x 73 psi = ~</a:t>
            </a:r>
            <a:r>
              <a:rPr lang="en-US" b="1" u="sng" dirty="0" smtClean="0">
                <a:sym typeface="Wingdings" pitchFamily="2" charset="2"/>
              </a:rPr>
              <a:t>146 psi max.</a:t>
            </a:r>
            <a:endParaRPr lang="en-US" b="1" u="sng" dirty="0"/>
          </a:p>
        </p:txBody>
      </p:sp>
      <p:graphicFrame>
        <p:nvGraphicFramePr>
          <p:cNvPr id="124930" name="Object 2"/>
          <p:cNvGraphicFramePr>
            <a:graphicFrameLocks noChangeAspect="1"/>
          </p:cNvGraphicFramePr>
          <p:nvPr/>
        </p:nvGraphicFramePr>
        <p:xfrm>
          <a:off x="4876800" y="2438400"/>
          <a:ext cx="4003490" cy="2590800"/>
        </p:xfrm>
        <a:graphic>
          <a:graphicData uri="http://schemas.openxmlformats.org/presentationml/2006/ole">
            <p:oleObj spid="_x0000_s159746" name="Acrobat Document" r:id="rId3" imgW="11658600" imgH="7543800" progId="AcroExch.Document.7">
              <p:embed/>
            </p:oleObj>
          </a:graphicData>
        </a:graphic>
      </p:graphicFrame>
      <p:sp>
        <p:nvSpPr>
          <p:cNvPr id="17" name="Rectangle 16"/>
          <p:cNvSpPr/>
          <p:nvPr/>
        </p:nvSpPr>
        <p:spPr>
          <a:xfrm>
            <a:off x="2209800" y="76200"/>
            <a:ext cx="41879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Low Cost Shallow Water Pressure Housing</a:t>
            </a:r>
            <a:endParaRPr lang="en-US" b="1" u="sng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381000" y="28956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14400" y="2057400"/>
            <a:ext cx="0" cy="3124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676400" y="2057400"/>
            <a:ext cx="0" cy="3124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81000" y="31242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381000" y="2057400"/>
            <a:ext cx="2133600" cy="3124200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990600" y="1828800"/>
            <a:ext cx="752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PVC Pipe</a:t>
            </a:r>
            <a:endParaRPr lang="en-US" sz="1200" b="1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381000" y="33528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81000" y="35052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81000" y="37338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81000" y="39624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381000" y="41148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381000" y="43434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81000" y="45720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381000" y="47244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81000" y="49530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066800" y="2514600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i="1" dirty="0" smtClean="0"/>
              <a:t>(psi)</a:t>
            </a:r>
            <a:endParaRPr lang="en-US" sz="1000" b="1" i="1" dirty="0"/>
          </a:p>
        </p:txBody>
      </p:sp>
      <p:sp>
        <p:nvSpPr>
          <p:cNvPr id="46" name="TextBox 45"/>
          <p:cNvSpPr txBox="1"/>
          <p:nvPr/>
        </p:nvSpPr>
        <p:spPr>
          <a:xfrm>
            <a:off x="1828800" y="2514600"/>
            <a:ext cx="4171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i="1" dirty="0" smtClean="0"/>
              <a:t>(psi)</a:t>
            </a:r>
            <a:endParaRPr lang="en-US" sz="1000" b="1" i="1" dirty="0"/>
          </a:p>
        </p:txBody>
      </p:sp>
      <p:sp>
        <p:nvSpPr>
          <p:cNvPr id="47" name="TextBox 46"/>
          <p:cNvSpPr txBox="1"/>
          <p:nvPr/>
        </p:nvSpPr>
        <p:spPr>
          <a:xfrm>
            <a:off x="1981200" y="5257800"/>
            <a:ext cx="17711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heavy" dirty="0" smtClean="0"/>
              <a:t>Design Parameters</a:t>
            </a:r>
            <a:endParaRPr lang="en-US" sz="1600" b="1" u="heavy" dirty="0"/>
          </a:p>
        </p:txBody>
      </p:sp>
      <p:sp>
        <p:nvSpPr>
          <p:cNvPr id="48" name="Rounded Rectangle 47"/>
          <p:cNvSpPr/>
          <p:nvPr/>
        </p:nvSpPr>
        <p:spPr>
          <a:xfrm>
            <a:off x="304800" y="5334000"/>
            <a:ext cx="5486400" cy="121920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/>
          <p:cNvCxnSpPr/>
          <p:nvPr/>
        </p:nvCxnSpPr>
        <p:spPr>
          <a:xfrm>
            <a:off x="381000" y="27432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 rot="2080118">
            <a:off x="4260057" y="3020463"/>
            <a:ext cx="504272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u="sng" dirty="0" smtClean="0">
                <a:solidFill>
                  <a:srgbClr val="FF0000"/>
                </a:solidFill>
              </a:rPr>
              <a:t>Needs Revision</a:t>
            </a:r>
            <a:endParaRPr lang="en-US" sz="60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0889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129540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u="sng" dirty="0" smtClean="0"/>
              <a:t>Color </a:t>
            </a:r>
            <a:r>
              <a:rPr lang="en-US" u="sng" dirty="0"/>
              <a:t>	Frequency 	Wavelength</a:t>
            </a:r>
          </a:p>
          <a:p>
            <a:r>
              <a:rPr lang="en-US" dirty="0"/>
              <a:t>violet 	668–789 THz 	380–450 nm</a:t>
            </a:r>
          </a:p>
          <a:p>
            <a:r>
              <a:rPr lang="en-US" dirty="0"/>
              <a:t>blue 	631–668 THz 	450–475 nm</a:t>
            </a:r>
          </a:p>
          <a:p>
            <a:r>
              <a:rPr lang="en-US" dirty="0"/>
              <a:t>cyan 	606–630 THz 	476–495 nm</a:t>
            </a:r>
          </a:p>
          <a:p>
            <a:r>
              <a:rPr lang="en-US" dirty="0"/>
              <a:t>green 	526–606 THz 	495–570 nm</a:t>
            </a:r>
          </a:p>
          <a:p>
            <a:r>
              <a:rPr lang="en-US" dirty="0"/>
              <a:t>yellow 	508–526 THz 	570–590 nm</a:t>
            </a:r>
          </a:p>
          <a:p>
            <a:r>
              <a:rPr lang="en-US" dirty="0"/>
              <a:t>orange 	484–508 THz 	590–620 nm</a:t>
            </a:r>
          </a:p>
          <a:p>
            <a:r>
              <a:rPr lang="en-US" dirty="0"/>
              <a:t>red 	</a:t>
            </a:r>
            <a:r>
              <a:rPr lang="en-US" dirty="0" smtClean="0"/>
              <a:t>         400</a:t>
            </a:r>
            <a:r>
              <a:rPr lang="en-US" dirty="0"/>
              <a:t>–484 THz 	620–750 nm</a:t>
            </a:r>
          </a:p>
          <a:p>
            <a:r>
              <a:rPr lang="en-US" dirty="0" smtClean="0"/>
              <a:t>infrared   longer than 750 nm 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58800" y="3079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xFOCE</a:t>
            </a:r>
            <a:r>
              <a:rPr lang="en-US" dirty="0"/>
              <a:t> </a:t>
            </a:r>
            <a:r>
              <a:rPr lang="en-US" dirty="0" smtClean="0"/>
              <a:t>Engineering Trades</a:t>
            </a:r>
            <a:endParaRPr lang="en-US" i="1" dirty="0"/>
          </a:p>
        </p:txBody>
      </p:sp>
      <p:sp>
        <p:nvSpPr>
          <p:cNvPr id="6" name="Right Bracket 5"/>
          <p:cNvSpPr/>
          <p:nvPr/>
        </p:nvSpPr>
        <p:spPr>
          <a:xfrm>
            <a:off x="4582160" y="1483360"/>
            <a:ext cx="203200" cy="1066800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ket 6"/>
          <p:cNvSpPr/>
          <p:nvPr/>
        </p:nvSpPr>
        <p:spPr>
          <a:xfrm>
            <a:off x="4582160" y="2712720"/>
            <a:ext cx="203200" cy="914400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415280" y="1053236"/>
            <a:ext cx="327152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Since these wavelengths penetrate water easier but most plastic materials respond poorly to high </a:t>
            </a:r>
            <a:r>
              <a:rPr lang="en-US" dirty="0" err="1" smtClean="0"/>
              <a:t>freq</a:t>
            </a:r>
            <a:r>
              <a:rPr lang="en-US" dirty="0" smtClean="0"/>
              <a:t> light the materials selections will focus on this end of the spectrum</a:t>
            </a:r>
            <a:endParaRPr lang="en-US" dirty="0"/>
          </a:p>
        </p:txBody>
      </p:sp>
      <p:cxnSp>
        <p:nvCxnSpPr>
          <p:cNvPr id="10" name="Straight Connector 9"/>
          <p:cNvCxnSpPr>
            <a:stCxn id="8" idx="1"/>
            <a:endCxn id="6" idx="2"/>
          </p:cNvCxnSpPr>
          <p:nvPr/>
        </p:nvCxnSpPr>
        <p:spPr>
          <a:xfrm flipH="1">
            <a:off x="4785360" y="1930400"/>
            <a:ext cx="629920" cy="863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415280" y="2827883"/>
            <a:ext cx="349504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selection of materials will likely transmit this end of the spectrum fairly well but in selection, if required, we would trade attenuation here to maximize shorter frequencies. </a:t>
            </a:r>
            <a:endParaRPr lang="en-US" dirty="0"/>
          </a:p>
        </p:txBody>
      </p:sp>
      <p:cxnSp>
        <p:nvCxnSpPr>
          <p:cNvPr id="13" name="Straight Connector 12"/>
          <p:cNvCxnSpPr>
            <a:stCxn id="7" idx="2"/>
            <a:endCxn id="11" idx="1"/>
          </p:cNvCxnSpPr>
          <p:nvPr/>
        </p:nvCxnSpPr>
        <p:spPr>
          <a:xfrm>
            <a:off x="4785360" y="3169920"/>
            <a:ext cx="629920" cy="5351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Screen shot 2012-04-05 at 8.38.55 A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800" y="3910935"/>
            <a:ext cx="3807707" cy="1896545"/>
          </a:xfrm>
          <a:prstGeom prst="rect">
            <a:avLst/>
          </a:prstGeom>
        </p:spPr>
      </p:pic>
      <p:pic>
        <p:nvPicPr>
          <p:cNvPr id="17" name="Picture 16" descr="Screen shot 2012-04-05 at 8.40.05 AM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67206" y="4859208"/>
            <a:ext cx="3821194" cy="14224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80720" y="5823760"/>
            <a:ext cx="41249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Acrylic (</a:t>
            </a:r>
            <a:r>
              <a:rPr lang="en-US" sz="1400" dirty="0" err="1" smtClean="0"/>
              <a:t>vs</a:t>
            </a:r>
            <a:r>
              <a:rPr lang="en-US" sz="1400" dirty="0" smtClean="0"/>
              <a:t> Polycarbonate) has less attenuation overall and carries much further into the ultraviolet when comparing the blue lines.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xmlns="" val="14923612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2" descr="Sequence pu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209800"/>
            <a:ext cx="1629946" cy="1219200"/>
          </a:xfrm>
          <a:prstGeom prst="rect">
            <a:avLst/>
          </a:prstGeom>
          <a:noFill/>
        </p:spPr>
      </p:pic>
      <p:pic>
        <p:nvPicPr>
          <p:cNvPr id="160772" name="Picture 4" descr="BoxBolt™ is an expansion anchor that can be used to make connections to structural section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-982663"/>
            <a:ext cx="2857500" cy="2047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7" name="Picture 5" descr="C:\Documents and Settings\shfa\Desktop\XFOCE, SWFOCE PDR\Lightened SWFOCE TEST SECTION ASS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85800"/>
            <a:ext cx="8691562" cy="594971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04800" y="2590800"/>
            <a:ext cx="11056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Seawater Inlet</a:t>
            </a:r>
            <a:endParaRPr lang="en-US" sz="1200" b="1" dirty="0"/>
          </a:p>
        </p:txBody>
      </p:sp>
      <p:sp>
        <p:nvSpPr>
          <p:cNvPr id="4" name="Rectangle 3"/>
          <p:cNvSpPr/>
          <p:nvPr/>
        </p:nvSpPr>
        <p:spPr>
          <a:xfrm>
            <a:off x="457200" y="3200400"/>
            <a:ext cx="13733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Delay Path Section</a:t>
            </a:r>
            <a:endParaRPr lang="en-US" sz="1200" b="1" dirty="0"/>
          </a:p>
        </p:txBody>
      </p:sp>
      <p:sp>
        <p:nvSpPr>
          <p:cNvPr id="5" name="Rectangle 4"/>
          <p:cNvSpPr/>
          <p:nvPr/>
        </p:nvSpPr>
        <p:spPr>
          <a:xfrm>
            <a:off x="1600200" y="4876800"/>
            <a:ext cx="20895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Chamber Anchors (at corners)</a:t>
            </a:r>
            <a:endParaRPr lang="en-US" sz="1200" b="1" dirty="0"/>
          </a:p>
        </p:txBody>
      </p:sp>
      <p:sp>
        <p:nvSpPr>
          <p:cNvPr id="6" name="Rectangle 5"/>
          <p:cNvSpPr/>
          <p:nvPr/>
        </p:nvSpPr>
        <p:spPr>
          <a:xfrm>
            <a:off x="7543800" y="2743200"/>
            <a:ext cx="9450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Fan Module</a:t>
            </a:r>
          </a:p>
          <a:p>
            <a:r>
              <a:rPr lang="en-US" sz="1200" b="1" dirty="0" smtClean="0"/>
              <a:t>    Location</a:t>
            </a:r>
            <a:endParaRPr lang="en-US" sz="1200" b="1" dirty="0"/>
          </a:p>
        </p:txBody>
      </p:sp>
      <p:sp>
        <p:nvSpPr>
          <p:cNvPr id="9" name="Rectangle 8"/>
          <p:cNvSpPr/>
          <p:nvPr/>
        </p:nvSpPr>
        <p:spPr>
          <a:xfrm>
            <a:off x="2286000" y="1219200"/>
            <a:ext cx="13727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Enriched Seawater</a:t>
            </a:r>
            <a:endParaRPr lang="en-US" sz="1200" b="1" dirty="0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1143000" y="2057400"/>
            <a:ext cx="0" cy="762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143000" y="2057400"/>
            <a:ext cx="3276600" cy="10668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419600" y="3048000"/>
            <a:ext cx="0" cy="762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4419600" y="2895600"/>
            <a:ext cx="304800" cy="1524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724400" y="2895600"/>
            <a:ext cx="838200" cy="3048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3733800" y="4114800"/>
            <a:ext cx="14414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smtClean="0"/>
              <a:t>(Conformal Sealing Mat</a:t>
            </a:r>
          </a:p>
          <a:p>
            <a:r>
              <a:rPr lang="en-US" sz="1000" b="1" dirty="0" smtClean="0"/>
              <a:t>Removed for Clarity)</a:t>
            </a:r>
            <a:endParaRPr lang="en-US" sz="1000" dirty="0"/>
          </a:p>
        </p:txBody>
      </p:sp>
      <p:sp>
        <p:nvSpPr>
          <p:cNvPr id="34" name="Right Arrow 33"/>
          <p:cNvSpPr/>
          <p:nvPr/>
        </p:nvSpPr>
        <p:spPr>
          <a:xfrm rot="8842755" flipV="1">
            <a:off x="6287050" y="3456793"/>
            <a:ext cx="1592119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229600" y="2895600"/>
            <a:ext cx="6655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(Both Ends)</a:t>
            </a:r>
            <a:endParaRPr lang="en-US" sz="800" dirty="0"/>
          </a:p>
        </p:txBody>
      </p:sp>
      <p:sp>
        <p:nvSpPr>
          <p:cNvPr id="36" name="Rectangle 35"/>
          <p:cNvSpPr/>
          <p:nvPr/>
        </p:nvSpPr>
        <p:spPr>
          <a:xfrm>
            <a:off x="3048000" y="1371600"/>
            <a:ext cx="6655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(Both Ends)</a:t>
            </a:r>
            <a:endParaRPr lang="en-US" sz="800" dirty="0"/>
          </a:p>
        </p:txBody>
      </p:sp>
      <p:sp>
        <p:nvSpPr>
          <p:cNvPr id="37" name="Rectangle 36"/>
          <p:cNvSpPr/>
          <p:nvPr/>
        </p:nvSpPr>
        <p:spPr>
          <a:xfrm>
            <a:off x="457200" y="2743200"/>
            <a:ext cx="6655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(Both Ends)</a:t>
            </a:r>
            <a:endParaRPr lang="en-US" sz="800" dirty="0"/>
          </a:p>
        </p:txBody>
      </p:sp>
      <p:sp>
        <p:nvSpPr>
          <p:cNvPr id="38" name="Right Arrow 37"/>
          <p:cNvSpPr/>
          <p:nvPr/>
        </p:nvSpPr>
        <p:spPr>
          <a:xfrm rot="17638518" flipV="1">
            <a:off x="1060443" y="2503044"/>
            <a:ext cx="348496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ight Arrow 38"/>
          <p:cNvSpPr/>
          <p:nvPr/>
        </p:nvSpPr>
        <p:spPr>
          <a:xfrm rot="19425888" flipV="1">
            <a:off x="1668677" y="3001784"/>
            <a:ext cx="1007578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ight Arrow 39"/>
          <p:cNvSpPr/>
          <p:nvPr/>
        </p:nvSpPr>
        <p:spPr>
          <a:xfrm rot="18936611" flipV="1">
            <a:off x="2675435" y="4401114"/>
            <a:ext cx="1490818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62000" y="3352800"/>
            <a:ext cx="6655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(Both Ends)</a:t>
            </a:r>
            <a:endParaRPr lang="en-US" sz="800" dirty="0"/>
          </a:p>
        </p:txBody>
      </p:sp>
      <p:sp>
        <p:nvSpPr>
          <p:cNvPr id="42" name="Rectangle 41"/>
          <p:cNvSpPr/>
          <p:nvPr/>
        </p:nvSpPr>
        <p:spPr>
          <a:xfrm>
            <a:off x="4114800" y="1219200"/>
            <a:ext cx="15361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Experiment Chamber</a:t>
            </a:r>
            <a:endParaRPr lang="en-US" sz="1200" b="1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5638800" y="3276600"/>
            <a:ext cx="838200" cy="3048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5562600" y="3048000"/>
            <a:ext cx="304800" cy="1524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Cube 25"/>
          <p:cNvSpPr/>
          <p:nvPr/>
        </p:nvSpPr>
        <p:spPr>
          <a:xfrm rot="1118302">
            <a:off x="5428559" y="3156732"/>
            <a:ext cx="228600" cy="152400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Connector 44"/>
          <p:cNvCxnSpPr/>
          <p:nvPr/>
        </p:nvCxnSpPr>
        <p:spPr>
          <a:xfrm>
            <a:off x="1447800" y="1600200"/>
            <a:ext cx="4419600" cy="14478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ight Arrow 30"/>
          <p:cNvSpPr/>
          <p:nvPr/>
        </p:nvSpPr>
        <p:spPr>
          <a:xfrm rot="6718606">
            <a:off x="2236113" y="1963166"/>
            <a:ext cx="1142360" cy="4571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ight Arrow 31"/>
          <p:cNvSpPr/>
          <p:nvPr/>
        </p:nvSpPr>
        <p:spPr>
          <a:xfrm rot="5400000">
            <a:off x="4099558" y="2301241"/>
            <a:ext cx="1752600" cy="4571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ight Arrow 32"/>
          <p:cNvSpPr/>
          <p:nvPr/>
        </p:nvSpPr>
        <p:spPr>
          <a:xfrm rot="7023910">
            <a:off x="5434873" y="2553564"/>
            <a:ext cx="673664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7" name="Curved Connector 46"/>
          <p:cNvCxnSpPr/>
          <p:nvPr/>
        </p:nvCxnSpPr>
        <p:spPr>
          <a:xfrm rot="5400000">
            <a:off x="1409700" y="1562100"/>
            <a:ext cx="152400" cy="76200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228600" y="1295400"/>
            <a:ext cx="16450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b="1" dirty="0" smtClean="0"/>
              <a:t>Enriched Seawater Delivery</a:t>
            </a:r>
          </a:p>
          <a:p>
            <a:pPr algn="ctr"/>
            <a:r>
              <a:rPr lang="en-US" sz="1000" b="1" dirty="0" smtClean="0"/>
              <a:t>From Surface</a:t>
            </a:r>
            <a:endParaRPr lang="en-US" sz="1000" b="1" dirty="0"/>
          </a:p>
        </p:txBody>
      </p:sp>
      <p:sp>
        <p:nvSpPr>
          <p:cNvPr id="56" name="Oval 55"/>
          <p:cNvSpPr/>
          <p:nvPr/>
        </p:nvSpPr>
        <p:spPr>
          <a:xfrm>
            <a:off x="7848600" y="1066800"/>
            <a:ext cx="838200" cy="3048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6172200" y="2514600"/>
            <a:ext cx="11471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Valve Manifold</a:t>
            </a:r>
            <a:endParaRPr lang="en-US" sz="1200" b="1" dirty="0"/>
          </a:p>
        </p:txBody>
      </p:sp>
      <p:sp>
        <p:nvSpPr>
          <p:cNvPr id="8" name="Rectangle 7"/>
          <p:cNvSpPr/>
          <p:nvPr/>
        </p:nvSpPr>
        <p:spPr>
          <a:xfrm>
            <a:off x="7848600" y="1066800"/>
            <a:ext cx="8547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As needed</a:t>
            </a:r>
            <a:endParaRPr lang="en-US" sz="1200" b="1" dirty="0"/>
          </a:p>
        </p:txBody>
      </p:sp>
      <p:sp>
        <p:nvSpPr>
          <p:cNvPr id="57" name="Oval 56"/>
          <p:cNvSpPr/>
          <p:nvPr/>
        </p:nvSpPr>
        <p:spPr>
          <a:xfrm>
            <a:off x="6477000" y="5486400"/>
            <a:ext cx="2209800" cy="3048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705600" y="5486400"/>
            <a:ext cx="18683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Scour Protection Elements</a:t>
            </a:r>
            <a:endParaRPr lang="en-US" sz="1200" b="1" dirty="0"/>
          </a:p>
        </p:txBody>
      </p:sp>
      <p:sp>
        <p:nvSpPr>
          <p:cNvPr id="58" name="Right Arrow 57"/>
          <p:cNvSpPr/>
          <p:nvPr/>
        </p:nvSpPr>
        <p:spPr>
          <a:xfrm rot="14754954" flipV="1">
            <a:off x="6917419" y="5102623"/>
            <a:ext cx="898878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9" name="Right Arrow 58"/>
          <p:cNvSpPr/>
          <p:nvPr/>
        </p:nvSpPr>
        <p:spPr>
          <a:xfrm rot="8743497">
            <a:off x="5424278" y="2911979"/>
            <a:ext cx="886245" cy="52663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267200" y="4876800"/>
            <a:ext cx="13814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       Shear Skirt</a:t>
            </a:r>
          </a:p>
          <a:p>
            <a:r>
              <a:rPr lang="en-US" sz="1200" b="1" dirty="0" smtClean="0"/>
              <a:t>(Bottom Perimeter</a:t>
            </a:r>
            <a:endParaRPr lang="en-US" sz="1200" b="1" dirty="0"/>
          </a:p>
        </p:txBody>
      </p:sp>
      <p:sp>
        <p:nvSpPr>
          <p:cNvPr id="61" name="Right Arrow 60"/>
          <p:cNvSpPr/>
          <p:nvPr/>
        </p:nvSpPr>
        <p:spPr>
          <a:xfrm rot="17638518" flipV="1">
            <a:off x="4486484" y="4324257"/>
            <a:ext cx="1330751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5029200" y="2057400"/>
            <a:ext cx="1676400" cy="3048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181600" y="2057400"/>
            <a:ext cx="13714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Perimeter Weights</a:t>
            </a:r>
            <a:endParaRPr lang="en-US" sz="1200" b="1" dirty="0"/>
          </a:p>
        </p:txBody>
      </p:sp>
      <p:sp>
        <p:nvSpPr>
          <p:cNvPr id="64" name="Rectangle 63"/>
          <p:cNvSpPr/>
          <p:nvPr/>
        </p:nvSpPr>
        <p:spPr>
          <a:xfrm>
            <a:off x="838200" y="4267200"/>
            <a:ext cx="18023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Conformal Sealing Mat(s)</a:t>
            </a:r>
            <a:endParaRPr lang="en-US" sz="1200" dirty="0"/>
          </a:p>
        </p:txBody>
      </p:sp>
      <p:cxnSp>
        <p:nvCxnSpPr>
          <p:cNvPr id="70" name="Curved Connector 69"/>
          <p:cNvCxnSpPr/>
          <p:nvPr/>
        </p:nvCxnSpPr>
        <p:spPr>
          <a:xfrm rot="5400000">
            <a:off x="6362700" y="3543300"/>
            <a:ext cx="152400" cy="76200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2133600" y="152400"/>
            <a:ext cx="4497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Typical Seafloor System Comprising an </a:t>
            </a:r>
            <a:r>
              <a:rPr lang="en-US" b="1" u="sng" dirty="0" err="1" smtClean="0"/>
              <a:t>xFOCE</a:t>
            </a:r>
            <a:endParaRPr lang="en-US" dirty="0"/>
          </a:p>
        </p:txBody>
      </p:sp>
      <p:sp>
        <p:nvSpPr>
          <p:cNvPr id="72" name="Right Arrow 71"/>
          <p:cNvSpPr/>
          <p:nvPr/>
        </p:nvSpPr>
        <p:spPr>
          <a:xfrm rot="19425888" flipV="1">
            <a:off x="2430678" y="4027170"/>
            <a:ext cx="1007578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447800" y="152400"/>
            <a:ext cx="5718175" cy="533400"/>
          </a:xfrm>
        </p:spPr>
        <p:txBody>
          <a:bodyPr>
            <a:normAutofit/>
          </a:bodyPr>
          <a:lstStyle/>
          <a:p>
            <a:r>
              <a:rPr lang="en-US" sz="2400" b="1" u="sng" dirty="0" smtClean="0"/>
              <a:t>Sample Experiment Chambers</a:t>
            </a:r>
            <a:endParaRPr lang="en-US" sz="2400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1219200" y="35052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MBARI Deep FOCE</a:t>
            </a:r>
          </a:p>
        </p:txBody>
      </p:sp>
      <p:pic>
        <p:nvPicPr>
          <p:cNvPr id="5" name="Picture 2" descr="C:\Documents and Settings\shfa\Desktop\XFOCE, SWFOCE PDR\Truncated Triangle SWFOCE Enclos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4038600"/>
            <a:ext cx="4114800" cy="230505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943600" y="6248400"/>
            <a:ext cx="16211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Trapezoidal</a:t>
            </a:r>
          </a:p>
        </p:txBody>
      </p:sp>
      <p:sp>
        <p:nvSpPr>
          <p:cNvPr id="8" name="Rectangle 7"/>
          <p:cNvSpPr/>
          <p:nvPr/>
        </p:nvSpPr>
        <p:spPr>
          <a:xfrm>
            <a:off x="1524000" y="6324600"/>
            <a:ext cx="18055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Hemi- Cylindrical</a:t>
            </a:r>
          </a:p>
        </p:txBody>
      </p:sp>
      <p:graphicFrame>
        <p:nvGraphicFramePr>
          <p:cNvPr id="57346" name="Object 2"/>
          <p:cNvGraphicFramePr>
            <a:graphicFrameLocks noChangeAspect="1"/>
          </p:cNvGraphicFramePr>
          <p:nvPr/>
        </p:nvGraphicFramePr>
        <p:xfrm>
          <a:off x="4724400" y="990600"/>
          <a:ext cx="4038600" cy="2613521"/>
        </p:xfrm>
        <a:graphic>
          <a:graphicData uri="http://schemas.openxmlformats.org/presentationml/2006/ole">
            <p:oleObj spid="_x0000_s57346" name="Acrobat Document" r:id="rId4" imgW="11658600" imgH="7543800" progId="AcroExch.Document.7">
              <p:embed/>
            </p:oleObj>
          </a:graphicData>
        </a:graphic>
      </p:graphicFrame>
      <p:sp>
        <p:nvSpPr>
          <p:cNvPr id="12" name="Rectangle 11"/>
          <p:cNvSpPr/>
          <p:nvPr/>
        </p:nvSpPr>
        <p:spPr>
          <a:xfrm>
            <a:off x="5562600" y="3505200"/>
            <a:ext cx="2003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SWFOCE Prototype</a:t>
            </a:r>
          </a:p>
        </p:txBody>
      </p:sp>
      <p:graphicFrame>
        <p:nvGraphicFramePr>
          <p:cNvPr id="57348" name="Object 4"/>
          <p:cNvGraphicFramePr>
            <a:graphicFrameLocks noChangeAspect="1"/>
          </p:cNvGraphicFramePr>
          <p:nvPr/>
        </p:nvGraphicFramePr>
        <p:xfrm>
          <a:off x="332552" y="4038600"/>
          <a:ext cx="4010848" cy="2358727"/>
        </p:xfrm>
        <a:graphic>
          <a:graphicData uri="http://schemas.openxmlformats.org/presentationml/2006/ole">
            <p:oleObj spid="_x0000_s57348" name="Acrobat Document" r:id="rId5" imgW="11658600" imgH="7543800" progId="AcroExch.Document.7">
              <p:embed/>
            </p:oleObj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914400" y="6019800"/>
            <a:ext cx="1504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Modular Fan Section</a:t>
            </a:r>
            <a:endParaRPr lang="en-US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219200" y="4114800"/>
            <a:ext cx="17588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Surge Translation Paddle</a:t>
            </a:r>
            <a:endParaRPr lang="en-US" sz="1200" b="1" dirty="0"/>
          </a:p>
        </p:txBody>
      </p:sp>
      <p:cxnSp>
        <p:nvCxnSpPr>
          <p:cNvPr id="18" name="Straight Arrow Connector 17"/>
          <p:cNvCxnSpPr>
            <a:stCxn id="15" idx="0"/>
          </p:cNvCxnSpPr>
          <p:nvPr/>
        </p:nvCxnSpPr>
        <p:spPr>
          <a:xfrm flipH="1" flipV="1">
            <a:off x="1524000" y="5486400"/>
            <a:ext cx="142657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362200" y="4343400"/>
            <a:ext cx="8382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867400" y="1066800"/>
            <a:ext cx="11415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Access Hatches</a:t>
            </a:r>
            <a:endParaRPr lang="en-US" sz="1200" b="1" dirty="0"/>
          </a:p>
        </p:txBody>
      </p:sp>
      <p:cxnSp>
        <p:nvCxnSpPr>
          <p:cNvPr id="25" name="Straight Arrow Connector 24"/>
          <p:cNvCxnSpPr>
            <a:stCxn id="24" idx="2"/>
          </p:cNvCxnSpPr>
          <p:nvPr/>
        </p:nvCxnSpPr>
        <p:spPr>
          <a:xfrm>
            <a:off x="6438198" y="1343799"/>
            <a:ext cx="648402" cy="7136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4" idx="2"/>
          </p:cNvCxnSpPr>
          <p:nvPr/>
        </p:nvCxnSpPr>
        <p:spPr>
          <a:xfrm flipH="1">
            <a:off x="6096000" y="1343799"/>
            <a:ext cx="342198" cy="5612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953000" y="5791200"/>
            <a:ext cx="1489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Side Access Opening</a:t>
            </a:r>
          </a:p>
          <a:p>
            <a:r>
              <a:rPr lang="en-US" sz="1200" b="1" dirty="0" smtClean="0"/>
              <a:t>(Hatch Not Shown)</a:t>
            </a:r>
            <a:endParaRPr lang="en-US" sz="1200" b="1" dirty="0"/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5562600" y="5257800"/>
            <a:ext cx="9144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438400" y="5791200"/>
            <a:ext cx="6399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Handle</a:t>
            </a:r>
            <a:endParaRPr lang="en-US" sz="1200" b="1" dirty="0"/>
          </a:p>
        </p:txBody>
      </p:sp>
      <p:cxnSp>
        <p:nvCxnSpPr>
          <p:cNvPr id="36" name="Straight Arrow Connector 35"/>
          <p:cNvCxnSpPr/>
          <p:nvPr/>
        </p:nvCxnSpPr>
        <p:spPr>
          <a:xfrm flipV="1">
            <a:off x="2743200" y="5257800"/>
            <a:ext cx="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334000" y="3048000"/>
            <a:ext cx="11529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Conformal Seal</a:t>
            </a:r>
            <a:endParaRPr lang="en-US" sz="1200" b="1" dirty="0"/>
          </a:p>
        </p:txBody>
      </p:sp>
      <p:cxnSp>
        <p:nvCxnSpPr>
          <p:cNvPr id="54" name="Straight Arrow Connector 53"/>
          <p:cNvCxnSpPr/>
          <p:nvPr/>
        </p:nvCxnSpPr>
        <p:spPr>
          <a:xfrm flipV="1">
            <a:off x="5638800" y="2590800"/>
            <a:ext cx="4572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410200" y="4114800"/>
            <a:ext cx="2573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Surface Available for Instrumentation</a:t>
            </a:r>
            <a:endParaRPr lang="en-US" sz="1200" b="1" dirty="0"/>
          </a:p>
        </p:txBody>
      </p:sp>
      <p:cxnSp>
        <p:nvCxnSpPr>
          <p:cNvPr id="57" name="Straight Arrow Connector 56"/>
          <p:cNvCxnSpPr>
            <a:stCxn id="56" idx="2"/>
          </p:cNvCxnSpPr>
          <p:nvPr/>
        </p:nvCxnSpPr>
        <p:spPr>
          <a:xfrm>
            <a:off x="6697155" y="4391799"/>
            <a:ext cx="8450" cy="4850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781800" y="6019800"/>
            <a:ext cx="15418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Perimeter Shear Skirt</a:t>
            </a:r>
            <a:endParaRPr lang="en-US" sz="1200" b="1" dirty="0"/>
          </a:p>
        </p:txBody>
      </p:sp>
      <p:cxnSp>
        <p:nvCxnSpPr>
          <p:cNvPr id="61" name="Straight Arrow Connector 60"/>
          <p:cNvCxnSpPr/>
          <p:nvPr/>
        </p:nvCxnSpPr>
        <p:spPr>
          <a:xfrm flipV="1">
            <a:off x="7696200" y="5715000"/>
            <a:ext cx="762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467600" y="1143000"/>
            <a:ext cx="1164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Fitting for Time</a:t>
            </a:r>
          </a:p>
          <a:p>
            <a:r>
              <a:rPr lang="en-US" sz="1200" b="1" dirty="0" smtClean="0"/>
              <a:t>Delay Section</a:t>
            </a:r>
            <a:endParaRPr lang="en-US" sz="1200" b="1" dirty="0"/>
          </a:p>
        </p:txBody>
      </p:sp>
      <p:cxnSp>
        <p:nvCxnSpPr>
          <p:cNvPr id="78" name="Straight Arrow Connector 77"/>
          <p:cNvCxnSpPr/>
          <p:nvPr/>
        </p:nvCxnSpPr>
        <p:spPr>
          <a:xfrm flipH="1">
            <a:off x="7696200" y="1676400"/>
            <a:ext cx="228600" cy="76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7543800" y="3276600"/>
            <a:ext cx="7053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Anchors</a:t>
            </a:r>
            <a:endParaRPr lang="en-US" sz="1200" b="1" dirty="0"/>
          </a:p>
        </p:txBody>
      </p:sp>
      <p:cxnSp>
        <p:nvCxnSpPr>
          <p:cNvPr id="81" name="Straight Arrow Connector 80"/>
          <p:cNvCxnSpPr>
            <a:stCxn id="80" idx="0"/>
          </p:cNvCxnSpPr>
          <p:nvPr/>
        </p:nvCxnSpPr>
        <p:spPr>
          <a:xfrm flipV="1">
            <a:off x="7896493" y="2895600"/>
            <a:ext cx="256907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80" idx="0"/>
          </p:cNvCxnSpPr>
          <p:nvPr/>
        </p:nvCxnSpPr>
        <p:spPr>
          <a:xfrm flipH="1" flipV="1">
            <a:off x="7620000" y="3200400"/>
            <a:ext cx="276493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7349" name="Object 5"/>
          <p:cNvGraphicFramePr>
            <a:graphicFrameLocks noChangeAspect="1"/>
          </p:cNvGraphicFramePr>
          <p:nvPr/>
        </p:nvGraphicFramePr>
        <p:xfrm>
          <a:off x="381000" y="990600"/>
          <a:ext cx="4003490" cy="2590800"/>
        </p:xfrm>
        <a:graphic>
          <a:graphicData uri="http://schemas.openxmlformats.org/presentationml/2006/ole">
            <p:oleObj spid="_x0000_s57349" name="Acrobat Document" r:id="rId6" imgW="11658600" imgH="7543800" progId="AcroExch.Document.7">
              <p:embed/>
            </p:oleObj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457200" y="2743200"/>
            <a:ext cx="15361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Experiment Chamber</a:t>
            </a:r>
            <a:endParaRPr lang="en-US" sz="1200" b="1" dirty="0"/>
          </a:p>
        </p:txBody>
      </p:sp>
      <p:sp>
        <p:nvSpPr>
          <p:cNvPr id="46" name="Rectangle 45"/>
          <p:cNvSpPr/>
          <p:nvPr/>
        </p:nvSpPr>
        <p:spPr>
          <a:xfrm>
            <a:off x="457200" y="3276600"/>
            <a:ext cx="15718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Subsea CO</a:t>
            </a:r>
            <a:r>
              <a:rPr lang="en-US" sz="800" b="1" dirty="0" smtClean="0"/>
              <a:t>2</a:t>
            </a:r>
            <a:r>
              <a:rPr lang="en-US" sz="1200" b="1" dirty="0" smtClean="0"/>
              <a:t> Reservoir</a:t>
            </a:r>
            <a:endParaRPr lang="en-US" sz="1200" b="1" dirty="0"/>
          </a:p>
        </p:txBody>
      </p:sp>
      <p:cxnSp>
        <p:nvCxnSpPr>
          <p:cNvPr id="47" name="Straight Arrow Connector 46"/>
          <p:cNvCxnSpPr/>
          <p:nvPr/>
        </p:nvCxnSpPr>
        <p:spPr>
          <a:xfrm flipV="1">
            <a:off x="1905000" y="3048000"/>
            <a:ext cx="5334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1600200" y="2514600"/>
            <a:ext cx="6858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3470031" y="3244334"/>
            <a:ext cx="8667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Delay Path</a:t>
            </a:r>
            <a:endParaRPr lang="en-US" sz="1200" b="1" dirty="0"/>
          </a:p>
        </p:txBody>
      </p:sp>
      <p:cxnSp>
        <p:nvCxnSpPr>
          <p:cNvPr id="53" name="Straight Arrow Connector 52"/>
          <p:cNvCxnSpPr/>
          <p:nvPr/>
        </p:nvCxnSpPr>
        <p:spPr>
          <a:xfrm flipH="1" flipV="1">
            <a:off x="3429000" y="2819400"/>
            <a:ext cx="3810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Freeform 57"/>
          <p:cNvSpPr/>
          <p:nvPr/>
        </p:nvSpPr>
        <p:spPr>
          <a:xfrm>
            <a:off x="2667000" y="2743200"/>
            <a:ext cx="1906794" cy="547743"/>
          </a:xfrm>
          <a:custGeom>
            <a:avLst/>
            <a:gdLst>
              <a:gd name="connsiteX0" fmla="*/ 0 w 1906794"/>
              <a:gd name="connsiteY0" fmla="*/ 247426 h 547743"/>
              <a:gd name="connsiteX1" fmla="*/ 521746 w 1906794"/>
              <a:gd name="connsiteY1" fmla="*/ 295835 h 547743"/>
              <a:gd name="connsiteX2" fmla="*/ 1151069 w 1906794"/>
              <a:gd name="connsiteY2" fmla="*/ 333487 h 547743"/>
              <a:gd name="connsiteX3" fmla="*/ 1086523 w 1906794"/>
              <a:gd name="connsiteY3" fmla="*/ 0 h 547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6794" h="547743">
                <a:moveTo>
                  <a:pt x="0" y="247426"/>
                </a:moveTo>
                <a:cubicBezTo>
                  <a:pt x="164950" y="264459"/>
                  <a:pt x="329901" y="281492"/>
                  <a:pt x="521746" y="295835"/>
                </a:cubicBezTo>
                <a:cubicBezTo>
                  <a:pt x="713591" y="310178"/>
                  <a:pt x="1056940" y="382793"/>
                  <a:pt x="1151069" y="333487"/>
                </a:cubicBezTo>
                <a:cubicBezTo>
                  <a:pt x="1245198" y="284181"/>
                  <a:pt x="1906794" y="547743"/>
                  <a:pt x="1086523" y="0"/>
                </a:cubicBezTo>
              </a:path>
            </a:pathLst>
          </a:cu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2362200" y="3276600"/>
            <a:ext cx="10250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Enriched SW </a:t>
            </a:r>
            <a:endParaRPr lang="en-US" sz="1200" b="1" dirty="0"/>
          </a:p>
        </p:txBody>
      </p:sp>
      <p:cxnSp>
        <p:nvCxnSpPr>
          <p:cNvPr id="62" name="Straight Arrow Connector 61"/>
          <p:cNvCxnSpPr/>
          <p:nvPr/>
        </p:nvCxnSpPr>
        <p:spPr>
          <a:xfrm flipV="1">
            <a:off x="2819400" y="3048000"/>
            <a:ext cx="1524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2971800" y="1143000"/>
            <a:ext cx="1304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Control System in</a:t>
            </a:r>
          </a:p>
          <a:p>
            <a:r>
              <a:rPr lang="en-US" sz="1200" b="1" dirty="0" smtClean="0"/>
              <a:t>Pressure Housing</a:t>
            </a:r>
            <a:endParaRPr lang="en-US" sz="1200" b="1" dirty="0"/>
          </a:p>
        </p:txBody>
      </p:sp>
      <p:cxnSp>
        <p:nvCxnSpPr>
          <p:cNvPr id="66" name="Straight Arrow Connector 65"/>
          <p:cNvCxnSpPr/>
          <p:nvPr/>
        </p:nvCxnSpPr>
        <p:spPr>
          <a:xfrm flipH="1">
            <a:off x="2590800" y="1524000"/>
            <a:ext cx="53340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838200" y="1066800"/>
            <a:ext cx="11785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Fans to</a:t>
            </a:r>
          </a:p>
          <a:p>
            <a:r>
              <a:rPr lang="en-US" sz="1200" b="1" dirty="0" smtClean="0"/>
              <a:t>Control Current</a:t>
            </a:r>
            <a:endParaRPr lang="en-US" sz="1200" b="1" dirty="0"/>
          </a:p>
        </p:txBody>
      </p:sp>
      <p:cxnSp>
        <p:nvCxnSpPr>
          <p:cNvPr id="70" name="Straight Arrow Connector 69"/>
          <p:cNvCxnSpPr/>
          <p:nvPr/>
        </p:nvCxnSpPr>
        <p:spPr>
          <a:xfrm>
            <a:off x="1371600" y="1524000"/>
            <a:ext cx="609600" cy="76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1371600" y="1524000"/>
            <a:ext cx="53340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1905000" y="990600"/>
            <a:ext cx="1242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Buoyancy Blocks</a:t>
            </a:r>
            <a:endParaRPr lang="en-US" sz="1200" b="1" dirty="0"/>
          </a:p>
        </p:txBody>
      </p:sp>
      <p:cxnSp>
        <p:nvCxnSpPr>
          <p:cNvPr id="75" name="Straight Arrow Connector 74"/>
          <p:cNvCxnSpPr/>
          <p:nvPr/>
        </p:nvCxnSpPr>
        <p:spPr>
          <a:xfrm>
            <a:off x="2362200" y="1219200"/>
            <a:ext cx="76200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Rectangle 85"/>
          <p:cNvSpPr/>
          <p:nvPr/>
        </p:nvSpPr>
        <p:spPr>
          <a:xfrm>
            <a:off x="381000" y="1524000"/>
            <a:ext cx="8667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Delay Path</a:t>
            </a:r>
            <a:endParaRPr lang="en-US" sz="1200" b="1" dirty="0"/>
          </a:p>
        </p:txBody>
      </p:sp>
      <p:cxnSp>
        <p:nvCxnSpPr>
          <p:cNvPr id="87" name="Straight Arrow Connector 86"/>
          <p:cNvCxnSpPr/>
          <p:nvPr/>
        </p:nvCxnSpPr>
        <p:spPr>
          <a:xfrm>
            <a:off x="685800" y="1752600"/>
            <a:ext cx="3048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4724400" y="1143000"/>
            <a:ext cx="8558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/>
              <a:t>Exo</a:t>
            </a:r>
            <a:r>
              <a:rPr lang="en-US" sz="1200" b="1" dirty="0" smtClean="0"/>
              <a:t>-Frame</a:t>
            </a:r>
            <a:endParaRPr lang="en-US" sz="1200" b="1" dirty="0"/>
          </a:p>
        </p:txBody>
      </p:sp>
      <p:cxnSp>
        <p:nvCxnSpPr>
          <p:cNvPr id="91" name="Straight Arrow Connector 90"/>
          <p:cNvCxnSpPr/>
          <p:nvPr/>
        </p:nvCxnSpPr>
        <p:spPr>
          <a:xfrm>
            <a:off x="5142798" y="1371600"/>
            <a:ext cx="343602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Rectangle 93"/>
          <p:cNvSpPr/>
          <p:nvPr/>
        </p:nvSpPr>
        <p:spPr>
          <a:xfrm>
            <a:off x="457200" y="4343400"/>
            <a:ext cx="4096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Fan</a:t>
            </a:r>
            <a:endParaRPr lang="en-US" sz="1200" b="1" dirty="0"/>
          </a:p>
        </p:txBody>
      </p:sp>
      <p:sp>
        <p:nvSpPr>
          <p:cNvPr id="95" name="Rectangle 94"/>
          <p:cNvSpPr/>
          <p:nvPr/>
        </p:nvSpPr>
        <p:spPr>
          <a:xfrm>
            <a:off x="3810000" y="4267200"/>
            <a:ext cx="4096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Fan</a:t>
            </a:r>
            <a:endParaRPr lang="en-US" sz="1200" b="1" dirty="0"/>
          </a:p>
        </p:txBody>
      </p:sp>
      <p:cxnSp>
        <p:nvCxnSpPr>
          <p:cNvPr id="96" name="Straight Arrow Connector 95"/>
          <p:cNvCxnSpPr/>
          <p:nvPr/>
        </p:nvCxnSpPr>
        <p:spPr>
          <a:xfrm flipH="1">
            <a:off x="3733800" y="4495800"/>
            <a:ext cx="3048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>
            <a:off x="609600" y="4572000"/>
            <a:ext cx="4572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 descr="C:\Documents and Settings\shfa\Desktop\XFOCE, SWFOCE PDR\Surge Assembly Illustration xFOCE Ass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143000"/>
            <a:ext cx="8094062" cy="504919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981200" y="609600"/>
            <a:ext cx="4230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Longitudinal Surge Translation Mechanism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52600" y="3200400"/>
            <a:ext cx="8458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Paddles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5715000" y="1828800"/>
            <a:ext cx="6203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Pivot</a:t>
            </a:r>
            <a:endParaRPr lang="en-US" sz="1600" dirty="0"/>
          </a:p>
        </p:txBody>
      </p:sp>
      <p:cxnSp>
        <p:nvCxnSpPr>
          <p:cNvPr id="7" name="Straight Arrow Connector 6"/>
          <p:cNvCxnSpPr>
            <a:stCxn id="4" idx="3"/>
          </p:cNvCxnSpPr>
          <p:nvPr/>
        </p:nvCxnSpPr>
        <p:spPr>
          <a:xfrm flipV="1">
            <a:off x="2598473" y="2286000"/>
            <a:ext cx="1516327" cy="108367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4" idx="3"/>
          </p:cNvCxnSpPr>
          <p:nvPr/>
        </p:nvCxnSpPr>
        <p:spPr>
          <a:xfrm>
            <a:off x="2598473" y="3369677"/>
            <a:ext cx="2811727" cy="13547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590800" y="3352800"/>
            <a:ext cx="1371600" cy="838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4648200" y="2150478"/>
            <a:ext cx="1143000" cy="112612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657600" y="5791200"/>
            <a:ext cx="12849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Section View</a:t>
            </a:r>
            <a:endParaRPr lang="en-US" sz="1600" dirty="0"/>
          </a:p>
        </p:txBody>
      </p:sp>
      <p:sp>
        <p:nvSpPr>
          <p:cNvPr id="23" name="Arc 22"/>
          <p:cNvSpPr/>
          <p:nvPr/>
        </p:nvSpPr>
        <p:spPr>
          <a:xfrm rot="20308840">
            <a:off x="3886200" y="1524000"/>
            <a:ext cx="914400" cy="609600"/>
          </a:xfrm>
          <a:prstGeom prst="arc">
            <a:avLst>
              <a:gd name="adj1" fmla="val 10836965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7" name="Straight Connector 26"/>
          <p:cNvCxnSpPr>
            <a:stCxn id="23" idx="0"/>
          </p:cNvCxnSpPr>
          <p:nvPr/>
        </p:nvCxnSpPr>
        <p:spPr>
          <a:xfrm flipV="1">
            <a:off x="3916321" y="1905000"/>
            <a:ext cx="46079" cy="869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3" idx="0"/>
          </p:cNvCxnSpPr>
          <p:nvPr/>
        </p:nvCxnSpPr>
        <p:spPr>
          <a:xfrm flipH="1" flipV="1">
            <a:off x="3810000" y="1905000"/>
            <a:ext cx="106321" cy="869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23" idx="2"/>
          </p:cNvCxnSpPr>
          <p:nvPr/>
        </p:nvCxnSpPr>
        <p:spPr>
          <a:xfrm>
            <a:off x="4768730" y="1524000"/>
            <a:ext cx="0" cy="1370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endCxn id="23" idx="2"/>
          </p:cNvCxnSpPr>
          <p:nvPr/>
        </p:nvCxnSpPr>
        <p:spPr>
          <a:xfrm>
            <a:off x="4648200" y="1600200"/>
            <a:ext cx="120530" cy="608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C:\Documents and Settings\shfa\Desktop\XFOCE, SWFOCE PDR\swFOCEwba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143000"/>
            <a:ext cx="8839200" cy="516144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219200" y="228600"/>
            <a:ext cx="6403975" cy="609600"/>
          </a:xfrm>
        </p:spPr>
        <p:txBody>
          <a:bodyPr>
            <a:normAutofit/>
          </a:bodyPr>
          <a:lstStyle/>
          <a:p>
            <a:pPr algn="ctr"/>
            <a:r>
              <a:rPr lang="en-US" sz="2400" b="1" u="sng" dirty="0" smtClean="0"/>
              <a:t>Chamber Dock w/Shear Skirt and Interface Seal</a:t>
            </a:r>
            <a:endParaRPr lang="en-US" sz="2400" b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2209800" y="5029200"/>
            <a:ext cx="2747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Rigid Perimeter Shear Skirt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48400" y="2743200"/>
            <a:ext cx="1484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Interface Seal</a:t>
            </a:r>
            <a:endParaRPr lang="en-US" b="1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6019800" y="3124200"/>
            <a:ext cx="457200" cy="990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0"/>
          </p:cNvCxnSpPr>
          <p:nvPr/>
        </p:nvCxnSpPr>
        <p:spPr>
          <a:xfrm flipV="1">
            <a:off x="3583670" y="4267200"/>
            <a:ext cx="835930" cy="762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43000" y="2286000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Chamber Dock</a:t>
            </a:r>
            <a:endParaRPr lang="en-US" b="1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905000" y="2590800"/>
            <a:ext cx="2057400" cy="1371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572000" y="1600200"/>
            <a:ext cx="2203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Experiment Chamber</a:t>
            </a:r>
            <a:endParaRPr lang="en-US" b="1" dirty="0"/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00600" y="2209800"/>
            <a:ext cx="457200" cy="990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362200" y="152400"/>
            <a:ext cx="3432175" cy="609600"/>
          </a:xfrm>
        </p:spPr>
        <p:txBody>
          <a:bodyPr>
            <a:normAutofit fontScale="90000"/>
          </a:bodyPr>
          <a:lstStyle/>
          <a:p>
            <a:r>
              <a:rPr lang="en-US" sz="2400" b="1" u="sng" dirty="0" smtClean="0"/>
              <a:t>Time Delay Mixing Section</a:t>
            </a:r>
            <a:endParaRPr lang="en-US" sz="2400" b="1" u="sng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295400"/>
            <a:ext cx="3886200" cy="4028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6200" y="3200400"/>
            <a:ext cx="4953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 Length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 Calculated using 2 Tau time delay and desired maximum current speed. 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Provides the time necessary for the CO</a:t>
            </a:r>
            <a:r>
              <a:rPr lang="en-US" sz="1000" dirty="0" smtClean="0"/>
              <a:t>2</a:t>
            </a:r>
            <a:r>
              <a:rPr lang="en-US" sz="1600" dirty="0" smtClean="0"/>
              <a:t> and seawater to chemically react and establish stabilized </a:t>
            </a:r>
            <a:r>
              <a:rPr lang="en-US" sz="1600" dirty="0" err="1" smtClean="0"/>
              <a:t>pH.</a:t>
            </a: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Cross-sectional area and current speed </a:t>
            </a:r>
          </a:p>
          <a:p>
            <a:r>
              <a:rPr lang="en-US" sz="1600" dirty="0" smtClean="0"/>
              <a:t>   (volume/time) will approximate the rate of change </a:t>
            </a:r>
          </a:p>
          <a:p>
            <a:r>
              <a:rPr lang="en-US" sz="1600" dirty="0" smtClean="0"/>
              <a:t>   of the enriched seawater in the Experiment Chamber.</a:t>
            </a:r>
          </a:p>
          <a:p>
            <a:endParaRPr lang="en-US" sz="1600" dirty="0"/>
          </a:p>
          <a:p>
            <a:endParaRPr lang="en-US" sz="16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6629400" y="3810000"/>
            <a:ext cx="9733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Tau = 67.8 </a:t>
            </a:r>
            <a:r>
              <a:rPr lang="en-US" sz="1000" dirty="0" err="1" smtClean="0"/>
              <a:t>secs</a:t>
            </a:r>
            <a:endParaRPr lang="en-US" sz="1000" dirty="0"/>
          </a:p>
        </p:txBody>
      </p:sp>
      <p:sp>
        <p:nvSpPr>
          <p:cNvPr id="15" name="Rectangle 14"/>
          <p:cNvSpPr/>
          <p:nvPr/>
        </p:nvSpPr>
        <p:spPr>
          <a:xfrm>
            <a:off x="6096000" y="4038600"/>
            <a:ext cx="97975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Tau = 51.3 </a:t>
            </a:r>
            <a:r>
              <a:rPr lang="en-US" sz="1000" dirty="0" err="1" smtClean="0"/>
              <a:t>secs</a:t>
            </a:r>
            <a:endParaRPr lang="en-US" sz="1000" dirty="0"/>
          </a:p>
        </p:txBody>
      </p:sp>
      <p:sp>
        <p:nvSpPr>
          <p:cNvPr id="16" name="Rectangle 15"/>
          <p:cNvSpPr/>
          <p:nvPr/>
        </p:nvSpPr>
        <p:spPr>
          <a:xfrm>
            <a:off x="5562600" y="4343400"/>
            <a:ext cx="97334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Tau = 31.1 </a:t>
            </a:r>
            <a:r>
              <a:rPr lang="en-US" sz="1000" dirty="0" err="1" smtClean="0"/>
              <a:t>secs</a:t>
            </a:r>
            <a:endParaRPr lang="en-US" sz="1000" dirty="0"/>
          </a:p>
        </p:txBody>
      </p:sp>
      <p:sp>
        <p:nvSpPr>
          <p:cNvPr id="51" name="TextBox 50"/>
          <p:cNvSpPr txBox="1"/>
          <p:nvPr/>
        </p:nvSpPr>
        <p:spPr>
          <a:xfrm>
            <a:off x="6477000" y="1600200"/>
            <a:ext cx="10038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Offset pH = -0.7</a:t>
            </a:r>
            <a:endParaRPr lang="en-US" sz="1000" dirty="0"/>
          </a:p>
        </p:txBody>
      </p:sp>
      <p:sp>
        <p:nvSpPr>
          <p:cNvPr id="53" name="TextBox 52"/>
          <p:cNvSpPr txBox="1"/>
          <p:nvPr/>
        </p:nvSpPr>
        <p:spPr>
          <a:xfrm>
            <a:off x="6248400" y="1981200"/>
            <a:ext cx="10038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Offset pH = -0.3</a:t>
            </a:r>
            <a:endParaRPr lang="en-US" sz="1000" dirty="0"/>
          </a:p>
        </p:txBody>
      </p:sp>
      <p:sp>
        <p:nvSpPr>
          <p:cNvPr id="54" name="TextBox 53"/>
          <p:cNvSpPr txBox="1"/>
          <p:nvPr/>
        </p:nvSpPr>
        <p:spPr>
          <a:xfrm>
            <a:off x="8077200" y="1524000"/>
            <a:ext cx="9476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Bkgrd</a:t>
            </a:r>
            <a:r>
              <a:rPr lang="en-US" sz="1000" dirty="0" smtClean="0"/>
              <a:t> pH ~ 8.1</a:t>
            </a:r>
            <a:endParaRPr lang="en-US" sz="1000" dirty="0"/>
          </a:p>
        </p:txBody>
      </p:sp>
      <p:cxnSp>
        <p:nvCxnSpPr>
          <p:cNvPr id="55" name="Straight Connector 54"/>
          <p:cNvCxnSpPr/>
          <p:nvPr/>
        </p:nvCxnSpPr>
        <p:spPr>
          <a:xfrm>
            <a:off x="7391400" y="1752600"/>
            <a:ext cx="3048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7239000" y="1905000"/>
            <a:ext cx="533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7162800" y="2133600"/>
            <a:ext cx="6858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>
            <a:off x="8077200" y="1676400"/>
            <a:ext cx="15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8046720" y="1676400"/>
            <a:ext cx="30480" cy="32766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5562600" y="4023360"/>
            <a:ext cx="3048000" cy="3048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680960" y="4151376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*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589520" y="4389120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*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763256" y="3931920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*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936992" y="3858768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*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248400" y="1752600"/>
            <a:ext cx="10038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Offset pH = -0.5</a:t>
            </a:r>
            <a:endParaRPr lang="en-US" sz="1000" dirty="0"/>
          </a:p>
        </p:txBody>
      </p:sp>
      <p:cxnSp>
        <p:nvCxnSpPr>
          <p:cNvPr id="83" name="Straight Connector 82"/>
          <p:cNvCxnSpPr/>
          <p:nvPr/>
        </p:nvCxnSpPr>
        <p:spPr>
          <a:xfrm>
            <a:off x="7863840" y="1676400"/>
            <a:ext cx="30480" cy="32766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7772400" y="1676400"/>
            <a:ext cx="30480" cy="32766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7680960" y="1676400"/>
            <a:ext cx="30480" cy="32766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5562600" y="4242816"/>
            <a:ext cx="3048000" cy="3048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V="1">
            <a:off x="5562600" y="4495800"/>
            <a:ext cx="3048000" cy="3048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/>
          <p:cNvSpPr/>
          <p:nvPr/>
        </p:nvSpPr>
        <p:spPr>
          <a:xfrm>
            <a:off x="5105400" y="5257800"/>
            <a:ext cx="419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Curves from the </a:t>
            </a:r>
            <a:r>
              <a:rPr lang="en-US" sz="1200" dirty="0" err="1"/>
              <a:t>Zeebe</a:t>
            </a:r>
            <a:r>
              <a:rPr lang="en-US" sz="1200" dirty="0"/>
              <a:t>-Wolf </a:t>
            </a:r>
            <a:r>
              <a:rPr lang="en-US" sz="1200" dirty="0" err="1"/>
              <a:t>Gladrow</a:t>
            </a:r>
            <a:r>
              <a:rPr lang="en-US" sz="1200" dirty="0"/>
              <a:t> CO2 kinetic model</a:t>
            </a:r>
          </a:p>
          <a:p>
            <a:r>
              <a:rPr lang="en-US" sz="1200" dirty="0"/>
              <a:t>showing e-folding time at various temperatures as a function </a:t>
            </a:r>
            <a:endParaRPr lang="en-US" sz="1200" dirty="0" smtClean="0"/>
          </a:p>
          <a:p>
            <a:r>
              <a:rPr lang="en-US" sz="1200" dirty="0" smtClean="0"/>
              <a:t>of </a:t>
            </a:r>
            <a:r>
              <a:rPr lang="en-US" sz="1200" dirty="0" err="1"/>
              <a:t>pH.</a:t>
            </a:r>
            <a:endParaRPr lang="en-US" sz="1200" dirty="0"/>
          </a:p>
        </p:txBody>
      </p:sp>
      <p:pic>
        <p:nvPicPr>
          <p:cNvPr id="10547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762000"/>
            <a:ext cx="2362200" cy="1962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" name="TextBox 94"/>
          <p:cNvSpPr txBox="1"/>
          <p:nvPr/>
        </p:nvSpPr>
        <p:spPr>
          <a:xfrm>
            <a:off x="1676400" y="2667000"/>
            <a:ext cx="1389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Flexible Duct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477000" y="3048000"/>
            <a:ext cx="7344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(50 deg. F)</a:t>
            </a:r>
            <a:endParaRPr lang="en-US" sz="1000" dirty="0"/>
          </a:p>
        </p:txBody>
      </p:sp>
      <p:sp>
        <p:nvSpPr>
          <p:cNvPr id="33" name="TextBox 32"/>
          <p:cNvSpPr txBox="1"/>
          <p:nvPr/>
        </p:nvSpPr>
        <p:spPr>
          <a:xfrm>
            <a:off x="6477000" y="3429000"/>
            <a:ext cx="7344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(77 deg. F)</a:t>
            </a:r>
            <a:endParaRPr lang="en-US" sz="1000" dirty="0"/>
          </a:p>
        </p:txBody>
      </p:sp>
      <p:sp>
        <p:nvSpPr>
          <p:cNvPr id="34" name="TextBox 33"/>
          <p:cNvSpPr txBox="1"/>
          <p:nvPr/>
        </p:nvSpPr>
        <p:spPr>
          <a:xfrm>
            <a:off x="6477000" y="2743200"/>
            <a:ext cx="8322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(39.2 deg. F)</a:t>
            </a:r>
            <a:endParaRPr lang="en-US" sz="1000" dirty="0"/>
          </a:p>
        </p:txBody>
      </p:sp>
      <p:sp>
        <p:nvSpPr>
          <p:cNvPr id="35" name="TextBox 34"/>
          <p:cNvSpPr txBox="1"/>
          <p:nvPr/>
        </p:nvSpPr>
        <p:spPr>
          <a:xfrm>
            <a:off x="6477000" y="2362200"/>
            <a:ext cx="8322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(34.9 deg. F)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228600"/>
            <a:ext cx="2026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Simulating Current </a:t>
            </a:r>
            <a:endParaRPr lang="en-US" b="1" u="sng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447800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97180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4724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838200" y="2667000"/>
            <a:ext cx="11047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Trolling Motor</a:t>
            </a:r>
            <a:endParaRPr lang="en-US" sz="1200" b="1" dirty="0"/>
          </a:p>
        </p:txBody>
      </p:sp>
      <p:sp>
        <p:nvSpPr>
          <p:cNvPr id="7" name="Rectangle 6"/>
          <p:cNvSpPr/>
          <p:nvPr/>
        </p:nvSpPr>
        <p:spPr>
          <a:xfrm>
            <a:off x="609600" y="4267200"/>
            <a:ext cx="15206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Commercial Thruster</a:t>
            </a:r>
            <a:endParaRPr lang="en-US" sz="1200" b="1" dirty="0"/>
          </a:p>
        </p:txBody>
      </p:sp>
      <p:sp>
        <p:nvSpPr>
          <p:cNvPr id="8" name="Rectangle 7"/>
          <p:cNvSpPr/>
          <p:nvPr/>
        </p:nvSpPr>
        <p:spPr>
          <a:xfrm>
            <a:off x="533400" y="5638800"/>
            <a:ext cx="17328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Submersible Bilge Pump</a:t>
            </a:r>
            <a:endParaRPr 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553200" y="990600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Con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505200" y="990600"/>
            <a:ext cx="510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Pro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2057400" y="1447800"/>
            <a:ext cx="3733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Compatible with shallow depths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Easy maintenance/replacement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Compatible with available power (AC/DC, etc.)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Controllable according to requirements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Capable of reasonable volume/rate delivery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Low Cost --$50-$200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en-US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en-US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57200" y="1371600"/>
            <a:ext cx="8458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57200" y="990600"/>
            <a:ext cx="0" cy="4953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57200" y="2895600"/>
            <a:ext cx="8458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915400" y="990600"/>
            <a:ext cx="76200" cy="4953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57200" y="5943600"/>
            <a:ext cx="853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362200" y="1371600"/>
            <a:ext cx="0" cy="457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638800" y="1371600"/>
            <a:ext cx="0" cy="457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5715000" y="1752600"/>
            <a:ext cx="27535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Requires modification to fit shroud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cs typeface="Times New Roman" pitchFamily="18" charset="0"/>
              </a:rPr>
              <a:t> Not designed for long term running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cs typeface="Times New Roman" pitchFamily="18" charset="0"/>
              </a:rPr>
              <a:t> Requires close monitoring of shaft seals</a:t>
            </a:r>
          </a:p>
          <a:p>
            <a:pPr>
              <a:buFont typeface="Arial" pitchFamily="34" charset="0"/>
              <a:buChar char="•"/>
            </a:pPr>
            <a:endParaRPr lang="en-US" sz="1200" dirty="0"/>
          </a:p>
        </p:txBody>
      </p:sp>
      <p:sp>
        <p:nvSpPr>
          <p:cNvPr id="37" name="Rectangle 36"/>
          <p:cNvSpPr/>
          <p:nvPr/>
        </p:nvSpPr>
        <p:spPr>
          <a:xfrm>
            <a:off x="2438400" y="3124200"/>
            <a:ext cx="3124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Technadyne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Model 520 Brushless DC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Multiple voltages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Analog or digital control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Magnetically coupled prop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CrustCrawler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400 HFL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0-50VDC 400watts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300 ft Depth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Low Cost --$600</a:t>
            </a:r>
          </a:p>
        </p:txBody>
      </p:sp>
      <p:cxnSp>
        <p:nvCxnSpPr>
          <p:cNvPr id="39" name="Straight Connector 38"/>
          <p:cNvCxnSpPr/>
          <p:nvPr/>
        </p:nvCxnSpPr>
        <p:spPr>
          <a:xfrm>
            <a:off x="457200" y="4648200"/>
            <a:ext cx="853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5791200" y="4038600"/>
            <a:ext cx="79701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Lip seals</a:t>
            </a:r>
            <a:endParaRPr lang="en-US" sz="1200" dirty="0"/>
          </a:p>
        </p:txBody>
      </p:sp>
      <p:cxnSp>
        <p:nvCxnSpPr>
          <p:cNvPr id="42" name="Straight Connector 41"/>
          <p:cNvCxnSpPr>
            <a:stCxn id="37" idx="1"/>
            <a:endCxn id="37" idx="3"/>
          </p:cNvCxnSpPr>
          <p:nvPr/>
        </p:nvCxnSpPr>
        <p:spPr>
          <a:xfrm>
            <a:off x="2438400" y="3909030"/>
            <a:ext cx="3124200" cy="0"/>
          </a:xfrm>
          <a:prstGeom prst="line">
            <a:avLst/>
          </a:prstGeom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5715000" y="3352800"/>
            <a:ext cx="13531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High Cost --$3700</a:t>
            </a:r>
            <a:endParaRPr lang="en-US" sz="1200" dirty="0"/>
          </a:p>
        </p:txBody>
      </p:sp>
      <p:sp>
        <p:nvSpPr>
          <p:cNvPr id="45" name="Rectangle 44"/>
          <p:cNvSpPr/>
          <p:nvPr/>
        </p:nvSpPr>
        <p:spPr>
          <a:xfrm>
            <a:off x="2057400" y="4724400"/>
            <a:ext cx="289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Compatible with shallow depths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Large range of flow rates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Large range of DC voltages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Readily available/replaceable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Very inexpensive-- $20-$50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5638800" y="3886200"/>
            <a:ext cx="3276600" cy="0"/>
          </a:xfrm>
          <a:prstGeom prst="line">
            <a:avLst/>
          </a:prstGeom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5410200" y="4953000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Not designed to run continuously</a:t>
            </a:r>
            <a:endParaRPr lang="en-US" sz="1200" dirty="0" smtClean="0"/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May need replacing more often</a:t>
            </a:r>
          </a:p>
        </p:txBody>
      </p:sp>
      <p:sp>
        <p:nvSpPr>
          <p:cNvPr id="54" name="Rectangle 53"/>
          <p:cNvSpPr/>
          <p:nvPr/>
        </p:nvSpPr>
        <p:spPr>
          <a:xfrm>
            <a:off x="2438400" y="5715000"/>
            <a:ext cx="32004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Brand Names: Rule, Attwood, Lovett, Johnson, </a:t>
            </a:r>
            <a:r>
              <a:rPr lang="en-US" sz="10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Jabsco</a:t>
            </a:r>
            <a:r>
              <a:rPr lang="en-US" sz="1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,…</a:t>
            </a:r>
            <a:endParaRPr lang="en-US" sz="1000" b="1" dirty="0"/>
          </a:p>
        </p:txBody>
      </p:sp>
      <p:cxnSp>
        <p:nvCxnSpPr>
          <p:cNvPr id="73" name="Straight Connector 72"/>
          <p:cNvCxnSpPr/>
          <p:nvPr/>
        </p:nvCxnSpPr>
        <p:spPr>
          <a:xfrm>
            <a:off x="457200" y="990600"/>
            <a:ext cx="8458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1066800" y="990600"/>
            <a:ext cx="63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Type</a:t>
            </a:r>
            <a:endParaRPr lang="en-US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5486400" y="4724400"/>
            <a:ext cx="1524000" cy="1371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3581400" y="5181600"/>
            <a:ext cx="3429000" cy="1600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4114800" y="3200400"/>
            <a:ext cx="1219200" cy="1676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5486400" y="76200"/>
            <a:ext cx="3581400" cy="2286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352800" y="1295400"/>
            <a:ext cx="2057400" cy="12954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410200" y="2438400"/>
            <a:ext cx="3657600" cy="18288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914400"/>
            <a:ext cx="4669548" cy="55399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b="1" u="sng" dirty="0" smtClean="0"/>
              <a:t>Semi, Consolidated, and Unconsolidated </a:t>
            </a:r>
          </a:p>
          <a:p>
            <a:r>
              <a:rPr lang="en-US" sz="1600" b="1" u="sng" dirty="0" smtClean="0"/>
              <a:t>  Sand, Silt, and Clay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 Deadweight</a:t>
            </a:r>
          </a:p>
          <a:p>
            <a:pPr lvl="2">
              <a:buFont typeface="Arial" pitchFamily="34" charset="0"/>
              <a:buChar char="•"/>
            </a:pPr>
            <a:r>
              <a:rPr lang="en-US" sz="1600" dirty="0" smtClean="0"/>
              <a:t>Concrete Block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Direct Embedment</a:t>
            </a:r>
          </a:p>
          <a:p>
            <a:pPr lvl="2">
              <a:buFont typeface="Arial" pitchFamily="34" charset="0"/>
              <a:buChar char="•"/>
            </a:pPr>
            <a:r>
              <a:rPr lang="en-US" sz="1600" dirty="0" smtClean="0"/>
              <a:t>Helix</a:t>
            </a:r>
          </a:p>
          <a:p>
            <a:pPr lvl="2">
              <a:buFont typeface="Arial" pitchFamily="34" charset="0"/>
              <a:buChar char="•"/>
            </a:pPr>
            <a:r>
              <a:rPr lang="en-US" sz="1600" dirty="0"/>
              <a:t>K</a:t>
            </a:r>
            <a:r>
              <a:rPr lang="en-US" sz="1600" dirty="0" smtClean="0"/>
              <a:t>eyed Plate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Drag Embedment (Primarily for buoy moorings)</a:t>
            </a:r>
          </a:p>
          <a:p>
            <a:pPr lvl="2">
              <a:buFont typeface="Arial" pitchFamily="34" charset="0"/>
              <a:buChar char="•"/>
            </a:pPr>
            <a:r>
              <a:rPr lang="en-US" sz="1600" dirty="0" err="1" smtClean="0"/>
              <a:t>Danforth</a:t>
            </a:r>
            <a:r>
              <a:rPr lang="en-US" sz="1600" dirty="0" smtClean="0"/>
              <a:t>, CQR, Delta, Bruce, etc.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Self –Burying (Better for loose sand, silt)</a:t>
            </a:r>
          </a:p>
          <a:p>
            <a:pPr lvl="2">
              <a:buFont typeface="Arial" pitchFamily="34" charset="0"/>
              <a:buChar char="•"/>
            </a:pPr>
            <a:r>
              <a:rPr lang="en-US" sz="1600" dirty="0" err="1" smtClean="0"/>
              <a:t>Dor-Mor</a:t>
            </a:r>
            <a:endParaRPr lang="en-US" sz="1600" dirty="0" smtClean="0"/>
          </a:p>
          <a:p>
            <a:pPr lvl="2">
              <a:buFont typeface="Arial" pitchFamily="34" charset="0"/>
              <a:buChar char="•"/>
            </a:pPr>
            <a:r>
              <a:rPr lang="en-US" sz="1600" dirty="0" smtClean="0"/>
              <a:t>Mushroom</a:t>
            </a:r>
          </a:p>
          <a:p>
            <a:pPr>
              <a:buFont typeface="Arial" pitchFamily="34" charset="0"/>
              <a:buChar char="•"/>
            </a:pPr>
            <a:r>
              <a:rPr lang="en-US" sz="1600" b="1" u="sng" dirty="0" smtClean="0"/>
              <a:t>Rock and Coral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Deadweight</a:t>
            </a:r>
          </a:p>
          <a:p>
            <a:pPr lvl="2">
              <a:buFont typeface="Arial" pitchFamily="34" charset="0"/>
              <a:buChar char="•"/>
            </a:pPr>
            <a:r>
              <a:rPr lang="en-US" sz="1600" dirty="0" smtClean="0"/>
              <a:t>Concrete Block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Direct Embedment</a:t>
            </a:r>
          </a:p>
          <a:p>
            <a:pPr lvl="2">
              <a:buFont typeface="Arial" pitchFamily="34" charset="0"/>
              <a:buChar char="•"/>
            </a:pPr>
            <a:r>
              <a:rPr lang="en-US" sz="1600" dirty="0" smtClean="0"/>
              <a:t>Powder Actuated Stud Gun (down to </a:t>
            </a:r>
          </a:p>
          <a:p>
            <a:pPr lvl="2"/>
            <a:r>
              <a:rPr lang="en-US" sz="1600" dirty="0" smtClean="0"/>
              <a:t> 46 meter (150’) depth)</a:t>
            </a:r>
          </a:p>
          <a:p>
            <a:pPr lvl="2">
              <a:buFont typeface="Arial" pitchFamily="34" charset="0"/>
              <a:buChar char="•"/>
            </a:pPr>
            <a:r>
              <a:rPr lang="en-US" sz="1600" dirty="0" smtClean="0"/>
              <a:t>Epoxied Stud (Drilled hole)</a:t>
            </a:r>
          </a:p>
          <a:p>
            <a:pPr lvl="2">
              <a:buFont typeface="Arial" pitchFamily="34" charset="0"/>
              <a:buChar char="•"/>
            </a:pPr>
            <a:r>
              <a:rPr lang="en-US" sz="1600" dirty="0" smtClean="0"/>
              <a:t>Expansion Bolt (Drilled hole)</a:t>
            </a:r>
          </a:p>
          <a:p>
            <a:pPr lvl="4">
              <a:buFont typeface="Arial" pitchFamily="34" charset="0"/>
              <a:buChar char="•"/>
            </a:pPr>
            <a:endParaRPr lang="en-US" sz="1600" dirty="0" smtClean="0"/>
          </a:p>
          <a:p>
            <a:pPr lvl="3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514600" y="76200"/>
            <a:ext cx="14895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 smtClean="0"/>
              <a:t>Anchoring</a:t>
            </a:r>
            <a:endParaRPr lang="en-US" sz="2400" b="1" u="sng" dirty="0"/>
          </a:p>
        </p:txBody>
      </p:sp>
      <p:pic>
        <p:nvPicPr>
          <p:cNvPr id="4" name="Picture 3" descr="http://www.web4homes.com/c380/anchor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152400"/>
            <a:ext cx="15906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www.web4homes.com/c380/anchor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8600" y="152400"/>
            <a:ext cx="990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Documents and Settings\shfa\Desktop\XFOCE, SWFOCE PDR\Danforth Deepset-I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6600" y="1066800"/>
            <a:ext cx="1224871" cy="1219200"/>
          </a:xfrm>
          <a:prstGeom prst="rect">
            <a:avLst/>
          </a:prstGeom>
          <a:noFill/>
        </p:spPr>
      </p:pic>
      <p:pic>
        <p:nvPicPr>
          <p:cNvPr id="9" name="Picture 5" descr="C:\Documents and Settings\shfa\Desktop\XFOCE, SWFOCE PDR\Dor Moor anchor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2667000"/>
            <a:ext cx="1745729" cy="1002547"/>
          </a:xfrm>
          <a:prstGeom prst="rect">
            <a:avLst/>
          </a:prstGeom>
          <a:noFill/>
        </p:spPr>
      </p:pic>
      <p:pic>
        <p:nvPicPr>
          <p:cNvPr id="10" name="Picture 4" descr="C:\Documents and Settings\shfa\Desktop\XFOCE, SWFOCE PDR\Mushroom Anchor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2800" y="1828800"/>
            <a:ext cx="2286000" cy="2057400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3942498" y="3525103"/>
            <a:ext cx="1562015" cy="1065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39000" y="4419600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concrete anchor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33800" y="1371600"/>
            <a:ext cx="114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solid substrate anchorin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57600" y="5486400"/>
            <a:ext cx="20574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solid substrate anchorin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62600" y="4800600"/>
            <a:ext cx="13525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9"/>
          <p:cNvSpPr/>
          <p:nvPr/>
        </p:nvSpPr>
        <p:spPr>
          <a:xfrm>
            <a:off x="5659339" y="1143000"/>
            <a:ext cx="13511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u="sng" dirty="0" smtClean="0"/>
              <a:t>Drag </a:t>
            </a:r>
          </a:p>
          <a:p>
            <a:pPr algn="ctr"/>
            <a:r>
              <a:rPr lang="en-US" b="1" u="sng" dirty="0" smtClean="0"/>
              <a:t>Embedment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72200" y="3810000"/>
            <a:ext cx="213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smtClean="0"/>
              <a:t>Self-Burying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648200" y="3657600"/>
            <a:ext cx="673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Stud </a:t>
            </a:r>
          </a:p>
          <a:p>
            <a:r>
              <a:rPr lang="en-US" b="1" u="sng" dirty="0" smtClean="0"/>
              <a:t>Gun</a:t>
            </a:r>
            <a:endParaRPr lang="en-US" u="sng" dirty="0"/>
          </a:p>
        </p:txBody>
      </p:sp>
      <p:sp>
        <p:nvSpPr>
          <p:cNvPr id="24" name="Rectangle 23"/>
          <p:cNvSpPr/>
          <p:nvPr/>
        </p:nvSpPr>
        <p:spPr>
          <a:xfrm>
            <a:off x="7162800" y="4419600"/>
            <a:ext cx="1828800" cy="16764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8229600" y="4953000"/>
            <a:ext cx="663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Helix</a:t>
            </a:r>
            <a:endParaRPr lang="en-US" u="sng" dirty="0"/>
          </a:p>
        </p:txBody>
      </p:sp>
      <p:sp>
        <p:nvSpPr>
          <p:cNvPr id="27" name="Rectangle 26"/>
          <p:cNvSpPr/>
          <p:nvPr/>
        </p:nvSpPr>
        <p:spPr>
          <a:xfrm>
            <a:off x="3962400" y="2209800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Block</a:t>
            </a:r>
            <a:endParaRPr lang="en-US" u="sng" dirty="0"/>
          </a:p>
        </p:txBody>
      </p:sp>
      <p:sp>
        <p:nvSpPr>
          <p:cNvPr id="30" name="Rectangle 29"/>
          <p:cNvSpPr/>
          <p:nvPr/>
        </p:nvSpPr>
        <p:spPr>
          <a:xfrm>
            <a:off x="3962400" y="5181600"/>
            <a:ext cx="14816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Epoxied Stud </a:t>
            </a:r>
            <a:endParaRPr lang="en-US" b="1" u="sng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68793</TotalTime>
  <Words>1821</Words>
  <Application>Microsoft Office PowerPoint</Application>
  <PresentationFormat>On-screen Show (4:3)</PresentationFormat>
  <Paragraphs>559</Paragraphs>
  <Slides>26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1_Office Theme</vt:lpstr>
      <vt:lpstr>Office Theme</vt:lpstr>
      <vt:lpstr>Custom Design</vt:lpstr>
      <vt:lpstr>Acrobat Document</vt:lpstr>
      <vt:lpstr>Slide 1</vt:lpstr>
      <vt:lpstr>xFOCE Mechanical   Sub-Systems</vt:lpstr>
      <vt:lpstr>Slide 3</vt:lpstr>
      <vt:lpstr>Sample Experiment Chambers</vt:lpstr>
      <vt:lpstr>Slide 5</vt:lpstr>
      <vt:lpstr>Chamber Dock w/Shear Skirt and Interface Seal</vt:lpstr>
      <vt:lpstr>Time Delay Mixing Section</vt:lpstr>
      <vt:lpstr>Slide 8</vt:lpstr>
      <vt:lpstr>Slide 9</vt:lpstr>
      <vt:lpstr>Slide 10</vt:lpstr>
      <vt:lpstr>Power for XFOCE</vt:lpstr>
      <vt:lpstr>Slide 12</vt:lpstr>
      <vt:lpstr>Slide 13</vt:lpstr>
      <vt:lpstr>Slide 14</vt:lpstr>
      <vt:lpstr>Slide 15</vt:lpstr>
      <vt:lpstr>Sample Experiment Chambers</vt:lpstr>
      <vt:lpstr>swFOCE Assembly w/Shear Skirt and Interface Seal</vt:lpstr>
      <vt:lpstr>Slide 18</vt:lpstr>
      <vt:lpstr>Time Delay Mixing Section</vt:lpstr>
      <vt:lpstr>Slide 20</vt:lpstr>
      <vt:lpstr>Slide 21</vt:lpstr>
      <vt:lpstr>Power Options for xFOCE</vt:lpstr>
      <vt:lpstr>Slide 23</vt:lpstr>
      <vt:lpstr>Slide 24</vt:lpstr>
      <vt:lpstr>xFOCE Engineering Trades</vt:lpstr>
      <vt:lpstr>Slide 26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shfa</dc:creator>
  <cp:lastModifiedBy>shfa</cp:lastModifiedBy>
  <cp:revision>7302</cp:revision>
  <dcterms:created xsi:type="dcterms:W3CDTF">2012-03-21T21:10:07Z</dcterms:created>
  <dcterms:modified xsi:type="dcterms:W3CDTF">2012-05-09T20:17:18Z</dcterms:modified>
</cp:coreProperties>
</file>