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 id="2147483697" r:id="rId2"/>
    <p:sldMasterId id="2147483685" r:id="rId3"/>
  </p:sldMasterIdLst>
  <p:notesMasterIdLst>
    <p:notesMasterId r:id="rId31"/>
  </p:notesMasterIdLst>
  <p:sldIdLst>
    <p:sldId id="308" r:id="rId4"/>
    <p:sldId id="266" r:id="rId5"/>
    <p:sldId id="286" r:id="rId6"/>
    <p:sldId id="284" r:id="rId7"/>
    <p:sldId id="287" r:id="rId8"/>
    <p:sldId id="288" r:id="rId9"/>
    <p:sldId id="311" r:id="rId10"/>
    <p:sldId id="303" r:id="rId11"/>
    <p:sldId id="312" r:id="rId12"/>
    <p:sldId id="313" r:id="rId13"/>
    <p:sldId id="315" r:id="rId14"/>
    <p:sldId id="316" r:id="rId15"/>
    <p:sldId id="317" r:id="rId16"/>
    <p:sldId id="318" r:id="rId17"/>
    <p:sldId id="319" r:id="rId18"/>
    <p:sldId id="320" r:id="rId19"/>
    <p:sldId id="321" r:id="rId20"/>
    <p:sldId id="322" r:id="rId21"/>
    <p:sldId id="296" r:id="rId22"/>
    <p:sldId id="293" r:id="rId23"/>
    <p:sldId id="289" r:id="rId24"/>
    <p:sldId id="292" r:id="rId25"/>
    <p:sldId id="291" r:id="rId26"/>
    <p:sldId id="314" r:id="rId27"/>
    <p:sldId id="273" r:id="rId28"/>
    <p:sldId id="283" r:id="rId29"/>
    <p:sldId id="302"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03EF"/>
    <a:srgbClr val="D280B1"/>
    <a:srgbClr val="1A02AA"/>
    <a:srgbClr val="CC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77" d="100"/>
          <a:sy n="177" d="100"/>
        </p:scale>
        <p:origin x="-39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AAEC82-7C5C-4346-80ED-A05CE875115B}" type="datetimeFigureOut">
              <a:rPr lang="en-US" smtClean="0"/>
              <a:pPr/>
              <a:t>4/26/2012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C3C524-37DF-463D-A452-32DD46634F8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379883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3381124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10595250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379883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2254745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1542293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29103792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1479342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34455948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1972227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673962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22547453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27271420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3381124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10595250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01F03C-C585-4611-9A7C-215B2B929990}" type="datetimeFigureOut">
              <a:rPr lang="en-US" smtClean="0"/>
              <a:pPr/>
              <a:t>4/26/2012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1F03C-C585-4611-9A7C-215B2B929990}" type="datetimeFigureOut">
              <a:rPr lang="en-US" smtClean="0"/>
              <a:pPr/>
              <a:t>4/26/2012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01F03C-C585-4611-9A7C-215B2B929990}" type="datetimeFigureOut">
              <a:rPr lang="en-US" smtClean="0"/>
              <a:pPr/>
              <a:t>4/26/2012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01F03C-C585-4611-9A7C-215B2B929990}" type="datetimeFigureOut">
              <a:rPr lang="en-US" smtClean="0"/>
              <a:pPr/>
              <a:t>4/26/2012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01F03C-C585-4611-9A7C-215B2B929990}" type="datetimeFigureOut">
              <a:rPr lang="en-US" smtClean="0"/>
              <a:pPr/>
              <a:t>4/26/2012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01F03C-C585-4611-9A7C-215B2B929990}" type="datetimeFigureOut">
              <a:rPr lang="en-US" smtClean="0"/>
              <a:pPr/>
              <a:t>4/26/2012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15422933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01F03C-C585-4611-9A7C-215B2B929990}" type="datetimeFigureOut">
              <a:rPr lang="en-US" smtClean="0"/>
              <a:pPr/>
              <a:t>4/26/2012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01F03C-C585-4611-9A7C-215B2B929990}" type="datetimeFigureOut">
              <a:rPr lang="en-US" smtClean="0"/>
              <a:pPr/>
              <a:t>4/26/2012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01F03C-C585-4611-9A7C-215B2B929990}" type="datetimeFigureOut">
              <a:rPr lang="en-US" smtClean="0"/>
              <a:pPr/>
              <a:t>4/26/2012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1F03C-C585-4611-9A7C-215B2B929990}" type="datetimeFigureOut">
              <a:rPr lang="en-US" smtClean="0"/>
              <a:pPr/>
              <a:t>4/26/2012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1F03C-C585-4611-9A7C-215B2B929990}" type="datetimeFigureOut">
              <a:rPr lang="en-US" smtClean="0"/>
              <a:pPr/>
              <a:t>4/26/2012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2910379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1479342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3445594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1972227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673962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2727142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3" cstate="print">
            <a:extLst>
              <a:ext uri="{28A0092B-C50C-407E-A947-70E740481C1C}">
                <a14:useLocalDpi xmlns=""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 xmlns:p14="http://schemas.microsoft.com/office/powerpoint/2010/main" val="487421982"/>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4" cstate="print">
            <a:extLst>
              <a:ext uri="{28A0092B-C50C-407E-A947-70E740481C1C}">
                <a14:useLocalDpi xmlns=""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 xmlns:p14="http://schemas.microsoft.com/office/powerpoint/2010/main" val="48742198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21"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01F03C-C585-4611-9A7C-215B2B929990}" type="datetimeFigureOut">
              <a:rPr lang="en-US" smtClean="0"/>
              <a:pPr/>
              <a:t>4/26/2012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9D35AB-B228-473B-948C-51E4D3034CB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8" Type="http://schemas.openxmlformats.org/officeDocument/2006/relationships/image" Target="../media/image20.gif"/><Relationship Id="rId13" Type="http://schemas.openxmlformats.org/officeDocument/2006/relationships/image" Target="../media/image25.jpeg"/><Relationship Id="rId3" Type="http://schemas.openxmlformats.org/officeDocument/2006/relationships/image" Target="../media/image15.jpeg"/><Relationship Id="rId7" Type="http://schemas.openxmlformats.org/officeDocument/2006/relationships/image" Target="../media/image19.gif"/><Relationship Id="rId12"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18.pn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png"/><Relationship Id="rId9" Type="http://schemas.openxmlformats.org/officeDocument/2006/relationships/image" Target="../media/image21.jpeg"/></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3.xml"/><Relationship Id="rId1" Type="http://schemas.openxmlformats.org/officeDocument/2006/relationships/vmlDrawing" Target="../drawings/vmlDrawing3.v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3.xml"/><Relationship Id="rId1" Type="http://schemas.openxmlformats.org/officeDocument/2006/relationships/vmlDrawing" Target="../drawings/vmlDrawing4.vml"/><Relationship Id="rId5" Type="http://schemas.openxmlformats.org/officeDocument/2006/relationships/oleObject" Target="../embeddings/oleObject6.bin"/><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23.xml"/><Relationship Id="rId1" Type="http://schemas.openxmlformats.org/officeDocument/2006/relationships/vmlDrawing" Target="../drawings/vmlDrawing5.vml"/><Relationship Id="rId4" Type="http://schemas.openxmlformats.org/officeDocument/2006/relationships/oleObject" Target="../embeddings/oleObject7.bin"/></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3.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3.xml"/><Relationship Id="rId1" Type="http://schemas.openxmlformats.org/officeDocument/2006/relationships/vmlDrawing" Target="../drawings/vmlDrawing6.v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3.xml"/><Relationship Id="rId1" Type="http://schemas.openxmlformats.org/officeDocument/2006/relationships/vmlDrawing" Target="../drawings/vmlDrawing1.v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3.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3.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69859" y="1482240"/>
            <a:ext cx="5447582" cy="3662541"/>
          </a:xfrm>
          <a:prstGeom prst="rect">
            <a:avLst/>
          </a:prstGeom>
          <a:noFill/>
        </p:spPr>
        <p:txBody>
          <a:bodyPr wrap="none" rtlCol="0">
            <a:spAutoFit/>
          </a:bodyPr>
          <a:lstStyle/>
          <a:p>
            <a:pPr algn="ctr"/>
            <a:r>
              <a:rPr lang="en-US" sz="4000" b="1" dirty="0" smtClean="0">
                <a:solidFill>
                  <a:schemeClr val="tx1">
                    <a:lumMod val="85000"/>
                  </a:schemeClr>
                </a:solidFill>
              </a:rPr>
              <a:t>Mechanical Components</a:t>
            </a:r>
            <a:br>
              <a:rPr lang="en-US" sz="4000" b="1" dirty="0" smtClean="0">
                <a:solidFill>
                  <a:schemeClr val="tx1">
                    <a:lumMod val="85000"/>
                  </a:schemeClr>
                </a:solidFill>
              </a:rPr>
            </a:br>
            <a:r>
              <a:rPr lang="en-US" sz="4000" b="1" dirty="0" smtClean="0">
                <a:solidFill>
                  <a:schemeClr val="tx1">
                    <a:lumMod val="85000"/>
                  </a:schemeClr>
                </a:solidFill>
              </a:rPr>
              <a:t>Comprising </a:t>
            </a:r>
            <a:br>
              <a:rPr lang="en-US" sz="4000" b="1" dirty="0" smtClean="0">
                <a:solidFill>
                  <a:schemeClr val="tx1">
                    <a:lumMod val="85000"/>
                  </a:schemeClr>
                </a:solidFill>
              </a:rPr>
            </a:br>
            <a:r>
              <a:rPr lang="en-US" sz="4000" b="1" dirty="0" smtClean="0">
                <a:solidFill>
                  <a:schemeClr val="tx1">
                    <a:lumMod val="85000"/>
                  </a:schemeClr>
                </a:solidFill>
              </a:rPr>
              <a:t>xFOCE / </a:t>
            </a:r>
            <a:r>
              <a:rPr lang="en-US" sz="4000" b="1" dirty="0" err="1" smtClean="0">
                <a:solidFill>
                  <a:schemeClr val="tx1">
                    <a:lumMod val="85000"/>
                  </a:schemeClr>
                </a:solidFill>
              </a:rPr>
              <a:t>swFOCE</a:t>
            </a:r>
            <a:r>
              <a:rPr lang="en-US" sz="4000" dirty="0" smtClean="0">
                <a:solidFill>
                  <a:schemeClr val="tx1">
                    <a:lumMod val="85000"/>
                  </a:schemeClr>
                </a:solidFill>
              </a:rPr>
              <a:t/>
            </a:r>
            <a:br>
              <a:rPr lang="en-US" sz="4000" dirty="0" smtClean="0">
                <a:solidFill>
                  <a:schemeClr val="tx1">
                    <a:lumMod val="85000"/>
                  </a:schemeClr>
                </a:solidFill>
              </a:rPr>
            </a:br>
            <a:r>
              <a:rPr lang="en-US" sz="4000" dirty="0" smtClean="0">
                <a:solidFill>
                  <a:schemeClr val="tx1">
                    <a:lumMod val="85000"/>
                  </a:schemeClr>
                </a:solidFill>
              </a:rPr>
              <a:t/>
            </a:r>
            <a:br>
              <a:rPr lang="en-US" sz="4000" dirty="0" smtClean="0">
                <a:solidFill>
                  <a:schemeClr val="tx1">
                    <a:lumMod val="85000"/>
                  </a:schemeClr>
                </a:solidFill>
              </a:rPr>
            </a:br>
            <a:r>
              <a:rPr lang="en-US" sz="3200" dirty="0" smtClean="0">
                <a:solidFill>
                  <a:schemeClr val="tx1">
                    <a:lumMod val="85000"/>
                  </a:schemeClr>
                </a:solidFill>
              </a:rPr>
              <a:t>Farley F. Shane</a:t>
            </a:r>
            <a:r>
              <a:rPr lang="en-US" sz="4000" dirty="0" smtClean="0">
                <a:solidFill>
                  <a:schemeClr val="tx1">
                    <a:lumMod val="85000"/>
                  </a:schemeClr>
                </a:solidFill>
              </a:rPr>
              <a:t/>
            </a:r>
            <a:br>
              <a:rPr lang="en-US" sz="4000" dirty="0" smtClean="0">
                <a:solidFill>
                  <a:schemeClr val="tx1">
                    <a:lumMod val="85000"/>
                  </a:schemeClr>
                </a:solidFill>
              </a:rPr>
            </a:br>
            <a:endParaRPr lang="en-US" sz="4000" dirty="0"/>
          </a:p>
        </p:txBody>
      </p:sp>
    </p:spTree>
    <p:extLst>
      <p:ext uri="{BB962C8B-B14F-4D97-AF65-F5344CB8AC3E}">
        <p14:creationId xmlns="" xmlns:p14="http://schemas.microsoft.com/office/powerpoint/2010/main" val="347357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381000" y="838200"/>
            <a:ext cx="48768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Disk Theory for Moving Water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
            </a:r>
            <a:r>
              <a:rPr kumimoji="0" lang="en-US" sz="7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x RPM  x  </a:t>
            </a: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Area</a:t>
            </a:r>
            <a:r>
              <a:rPr lang="en-US" sz="800" b="1" dirty="0" err="1" smtClean="0">
                <a:latin typeface="Calibri" pitchFamily="34" charset="0"/>
                <a:ea typeface="Calibri" pitchFamily="34" charset="0"/>
                <a:cs typeface="Times New Roman" pitchFamily="18" charset="0"/>
              </a:rPr>
              <a:t>p</a:t>
            </a:r>
            <a:r>
              <a:rPr kumimoji="0" lang="en-US" sz="8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100 =  </a:t>
            </a: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Volume</a:t>
            </a:r>
            <a:r>
              <a:rPr kumimoji="0" lang="en-US" sz="8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water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minute</a:t>
            </a:r>
          </a:p>
          <a:p>
            <a:pPr marL="0" marR="0" lvl="0" indent="0" algn="l" defTabSz="914400" rtl="0" eaLnBrk="0" fontAlgn="base" latinLnBrk="0" hangingPunct="0">
              <a:lnSpc>
                <a:spcPct val="100000"/>
              </a:lnSpc>
              <a:spcBef>
                <a:spcPct val="0"/>
              </a:spcBef>
              <a:spcAft>
                <a:spcPct val="0"/>
              </a:spcAft>
              <a:buClrTx/>
              <a:buSzTx/>
              <a:buFontTx/>
              <a:buNone/>
              <a:tabLst/>
            </a:pPr>
            <a:endParaRPr lang="en-US" sz="12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Where: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
            </a:r>
            <a:r>
              <a:rPr lang="en-US" sz="600" dirty="0" err="1" smtClean="0">
                <a:latin typeface="Calibri" pitchFamily="34" charset="0"/>
                <a:ea typeface="Calibri" pitchFamily="34" charset="0"/>
                <a:cs typeface="Times New Roman" pitchFamily="18" charset="0"/>
              </a:rPr>
              <a:t>p</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Pitch (cm.)</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RPM = Revolutions per minute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Area</a:t>
            </a:r>
            <a:r>
              <a:rPr lang="en-US" sz="600" dirty="0" err="1" smtClean="0">
                <a:latin typeface="Calibri" pitchFamily="34" charset="0"/>
                <a:ea typeface="Calibri" pitchFamily="34" charset="0"/>
                <a:cs typeface="Times New Roman" pitchFamily="18" charset="0"/>
              </a:rPr>
              <a:t>p</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Area of the diameter projected by rotated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(cm. sq.)</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Volume</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water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volume of water moved by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(liters)</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1200" b="0" i="0" u="none" strike="noStrike" cap="none" normalizeH="0" baseline="0" dirty="0" smtClean="0">
              <a:ln>
                <a:noFill/>
              </a:ln>
              <a:solidFill>
                <a:schemeClr val="tx1"/>
              </a:solidFill>
              <a:effectLst/>
              <a:latin typeface="Arial" pitchFamily="34" charset="0"/>
            </a:endParaRPr>
          </a:p>
        </p:txBody>
      </p:sp>
      <p:sp>
        <p:nvSpPr>
          <p:cNvPr id="4" name="Rectangle 3"/>
          <p:cNvSpPr/>
          <p:nvPr/>
        </p:nvSpPr>
        <p:spPr>
          <a:xfrm>
            <a:off x="76200" y="5791200"/>
            <a:ext cx="5257800" cy="830997"/>
          </a:xfrm>
          <a:prstGeom prst="rect">
            <a:avLst/>
          </a:prstGeom>
        </p:spPr>
        <p:txBody>
          <a:bodyPr wrap="square">
            <a:spAutoFit/>
          </a:bodyPr>
          <a:lstStyle/>
          <a:p>
            <a:r>
              <a:rPr lang="en-US" sz="1200" dirty="0" smtClean="0"/>
              <a:t>*NOTE:  Pitch is defined as "</a:t>
            </a:r>
            <a:r>
              <a:rPr lang="en-US" sz="1200" u="sng" dirty="0" smtClean="0"/>
              <a:t>the distance a </a:t>
            </a:r>
            <a:r>
              <a:rPr lang="en-US" sz="1200" u="sng" dirty="0" err="1" smtClean="0"/>
              <a:t>propellor</a:t>
            </a:r>
            <a:r>
              <a:rPr lang="en-US" sz="1200" u="sng" dirty="0" smtClean="0"/>
              <a:t> would move in one revolution </a:t>
            </a:r>
          </a:p>
          <a:p>
            <a:r>
              <a:rPr lang="en-US" sz="1200" u="sng" dirty="0" smtClean="0"/>
              <a:t>if it were moving through a soft solid, like a screw through wood</a:t>
            </a:r>
            <a:r>
              <a:rPr lang="en-US" sz="1200" dirty="0" smtClean="0"/>
              <a:t>." For example, </a:t>
            </a:r>
          </a:p>
          <a:p>
            <a:r>
              <a:rPr lang="en-US" sz="1200" dirty="0" smtClean="0"/>
              <a:t>a 21-pitch </a:t>
            </a:r>
            <a:r>
              <a:rPr lang="en-US" sz="1200" dirty="0" err="1" smtClean="0"/>
              <a:t>propellor</a:t>
            </a:r>
            <a:r>
              <a:rPr lang="en-US" sz="1200" dirty="0" smtClean="0"/>
              <a:t> would move forward 21 inches (53.3 cm) in one revolution.</a:t>
            </a:r>
            <a:endParaRPr lang="en-US" sz="1200" dirty="0"/>
          </a:p>
        </p:txBody>
      </p:sp>
      <p:pic>
        <p:nvPicPr>
          <p:cNvPr id="49156" name="Picture 4"/>
          <p:cNvPicPr>
            <a:picLocks noChangeAspect="1" noChangeArrowheads="1"/>
          </p:cNvPicPr>
          <p:nvPr/>
        </p:nvPicPr>
        <p:blipFill>
          <a:blip r:embed="rId2" cstate="print"/>
          <a:srcRect/>
          <a:stretch>
            <a:fillRect/>
          </a:stretch>
        </p:blipFill>
        <p:spPr bwMode="auto">
          <a:xfrm>
            <a:off x="1066800" y="3124200"/>
            <a:ext cx="3276600" cy="2673545"/>
          </a:xfrm>
          <a:prstGeom prst="rect">
            <a:avLst/>
          </a:prstGeom>
          <a:noFill/>
          <a:ln w="9525">
            <a:noFill/>
            <a:miter lim="800000"/>
            <a:headEnd/>
            <a:tailEnd/>
          </a:ln>
        </p:spPr>
      </p:pic>
      <p:sp>
        <p:nvSpPr>
          <p:cNvPr id="5" name="TextBox 4"/>
          <p:cNvSpPr txBox="1"/>
          <p:nvPr/>
        </p:nvSpPr>
        <p:spPr>
          <a:xfrm>
            <a:off x="1905000" y="457200"/>
            <a:ext cx="4332404" cy="369332"/>
          </a:xfrm>
          <a:prstGeom prst="rect">
            <a:avLst/>
          </a:prstGeom>
          <a:noFill/>
        </p:spPr>
        <p:txBody>
          <a:bodyPr wrap="none" rtlCol="0">
            <a:spAutoFit/>
          </a:bodyPr>
          <a:lstStyle/>
          <a:p>
            <a:pPr algn="ctr"/>
            <a:r>
              <a:rPr lang="en-US" b="1" dirty="0" smtClean="0"/>
              <a:t>Custom Thruster using </a:t>
            </a:r>
            <a:r>
              <a:rPr lang="en-US" b="1" dirty="0" err="1" smtClean="0"/>
              <a:t>Propellor</a:t>
            </a:r>
            <a:r>
              <a:rPr lang="en-US" b="1" dirty="0" smtClean="0"/>
              <a:t> and Motor</a:t>
            </a:r>
            <a:endParaRPr lang="en-US" b="1" dirty="0"/>
          </a:p>
        </p:txBody>
      </p:sp>
      <p:cxnSp>
        <p:nvCxnSpPr>
          <p:cNvPr id="9" name="Straight Connector 8"/>
          <p:cNvCxnSpPr/>
          <p:nvPr/>
        </p:nvCxnSpPr>
        <p:spPr>
          <a:xfrm>
            <a:off x="5181600" y="838200"/>
            <a:ext cx="76200" cy="5867400"/>
          </a:xfrm>
          <a:prstGeom prst="line">
            <a:avLst/>
          </a:prstGeom>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514600" y="0"/>
            <a:ext cx="3368679" cy="369332"/>
          </a:xfrm>
          <a:prstGeom prst="rect">
            <a:avLst/>
          </a:prstGeom>
        </p:spPr>
        <p:txBody>
          <a:bodyPr wrap="none">
            <a:spAutoFit/>
          </a:bodyPr>
          <a:lstStyle/>
          <a:p>
            <a:r>
              <a:rPr lang="en-US" b="1" u="sng" dirty="0" smtClean="0"/>
              <a:t>Components to Simulate Current </a:t>
            </a:r>
            <a:endParaRPr lang="en-US" b="1" u="sng" dirty="0"/>
          </a:p>
        </p:txBody>
      </p:sp>
      <p:sp>
        <p:nvSpPr>
          <p:cNvPr id="11" name="Rectangle 10"/>
          <p:cNvSpPr/>
          <p:nvPr/>
        </p:nvSpPr>
        <p:spPr>
          <a:xfrm>
            <a:off x="5257800" y="2743200"/>
            <a:ext cx="3810000" cy="9144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257800" y="2743200"/>
            <a:ext cx="3886200" cy="923330"/>
          </a:xfrm>
          <a:prstGeom prst="rect">
            <a:avLst/>
          </a:prstGeom>
        </p:spPr>
        <p:txBody>
          <a:bodyPr wrap="square">
            <a:spAutoFit/>
          </a:bodyPr>
          <a:lstStyle/>
          <a:p>
            <a:r>
              <a:rPr lang="en-US" u="sng" dirty="0" smtClean="0"/>
              <a:t>Equation for motor H.P. Requirement</a:t>
            </a:r>
          </a:p>
          <a:p>
            <a:endParaRPr lang="en-US" dirty="0" smtClean="0"/>
          </a:p>
          <a:p>
            <a:r>
              <a:rPr lang="en-US" dirty="0" smtClean="0"/>
              <a:t>HP = (psi x GPM) / (1714 x </a:t>
            </a:r>
            <a:r>
              <a:rPr lang="en-US" dirty="0" err="1" smtClean="0"/>
              <a:t>efficiency</a:t>
            </a:r>
            <a:r>
              <a:rPr lang="en-US" sz="700" dirty="0" err="1" smtClean="0"/>
              <a:t>Motor</a:t>
            </a:r>
            <a:r>
              <a:rPr lang="en-US" dirty="0" smtClean="0"/>
              <a:t>)</a:t>
            </a:r>
            <a:endParaRPr lang="en-US" dirty="0"/>
          </a:p>
        </p:txBody>
      </p:sp>
      <p:sp>
        <p:nvSpPr>
          <p:cNvPr id="12" name="Rectangle 11"/>
          <p:cNvSpPr/>
          <p:nvPr/>
        </p:nvSpPr>
        <p:spPr>
          <a:xfrm>
            <a:off x="3733800" y="304800"/>
            <a:ext cx="540533" cy="246221"/>
          </a:xfrm>
          <a:prstGeom prst="rect">
            <a:avLst/>
          </a:prstGeom>
        </p:spPr>
        <p:txBody>
          <a:bodyPr wrap="none">
            <a:spAutoFit/>
          </a:bodyPr>
          <a:lstStyle/>
          <a:p>
            <a:r>
              <a:rPr lang="en-US" sz="1000" dirty="0" smtClean="0"/>
              <a:t>(Cont.)</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066800"/>
            <a:ext cx="7400937" cy="6063198"/>
          </a:xfrm>
          <a:prstGeom prst="rect">
            <a:avLst/>
          </a:prstGeom>
        </p:spPr>
        <p:txBody>
          <a:bodyPr wrap="none">
            <a:spAutoFit/>
          </a:bodyPr>
          <a:lstStyle/>
          <a:p>
            <a:pPr>
              <a:buFont typeface="Arial" pitchFamily="34" charset="0"/>
              <a:buChar char="•"/>
            </a:pPr>
            <a:r>
              <a:rPr lang="en-US" dirty="0"/>
              <a:t> </a:t>
            </a:r>
            <a:r>
              <a:rPr lang="en-US" sz="1600" dirty="0" smtClean="0"/>
              <a:t>Anchors</a:t>
            </a:r>
          </a:p>
          <a:p>
            <a:pPr lvl="1">
              <a:buFont typeface="Arial" pitchFamily="34" charset="0"/>
              <a:buChar char="•"/>
            </a:pPr>
            <a:r>
              <a:rPr lang="en-US" sz="1600" dirty="0" smtClean="0"/>
              <a:t> Related to type of seafloor, longevity, access, etc.</a:t>
            </a:r>
          </a:p>
          <a:p>
            <a:pPr lvl="2">
              <a:buFont typeface="Arial" pitchFamily="34" charset="0"/>
              <a:buChar char="•"/>
            </a:pPr>
            <a:r>
              <a:rPr lang="en-US" sz="1600" dirty="0" smtClean="0"/>
              <a:t> </a:t>
            </a:r>
            <a:r>
              <a:rPr lang="en-US" sz="1600" b="1" u="sng" dirty="0" smtClean="0"/>
              <a:t>Semi, Consolidated, and Unconsolidated Sand, Silt, and Clay</a:t>
            </a:r>
          </a:p>
          <a:p>
            <a:pPr lvl="3">
              <a:buFont typeface="Arial" pitchFamily="34" charset="0"/>
              <a:buChar char="•"/>
            </a:pPr>
            <a:r>
              <a:rPr lang="en-US" sz="1600" dirty="0" smtClean="0"/>
              <a:t> Deadweight</a:t>
            </a:r>
          </a:p>
          <a:p>
            <a:pPr lvl="4">
              <a:buFont typeface="Arial" pitchFamily="34" charset="0"/>
              <a:buChar char="•"/>
            </a:pPr>
            <a:r>
              <a:rPr lang="en-US" sz="1600" dirty="0" smtClean="0"/>
              <a:t> Concrete Block</a:t>
            </a:r>
          </a:p>
          <a:p>
            <a:pPr lvl="4">
              <a:buFont typeface="Arial" pitchFamily="34" charset="0"/>
              <a:buChar char="•"/>
            </a:pPr>
            <a:r>
              <a:rPr lang="en-US" sz="1600" dirty="0" smtClean="0"/>
              <a:t> Other</a:t>
            </a:r>
          </a:p>
          <a:p>
            <a:pPr lvl="3">
              <a:buFont typeface="Arial" pitchFamily="34" charset="0"/>
              <a:buChar char="•"/>
            </a:pPr>
            <a:r>
              <a:rPr lang="en-US" sz="1600" dirty="0" smtClean="0"/>
              <a:t> Direct Embedment</a:t>
            </a:r>
          </a:p>
          <a:p>
            <a:pPr lvl="4">
              <a:buFont typeface="Arial" pitchFamily="34" charset="0"/>
              <a:buChar char="•"/>
            </a:pPr>
            <a:r>
              <a:rPr lang="en-US" sz="1600" dirty="0" smtClean="0"/>
              <a:t> Helix</a:t>
            </a:r>
          </a:p>
          <a:p>
            <a:pPr lvl="4">
              <a:buFont typeface="Arial" pitchFamily="34" charset="0"/>
              <a:buChar char="•"/>
            </a:pPr>
            <a:r>
              <a:rPr lang="en-US" sz="1600" dirty="0"/>
              <a:t> </a:t>
            </a:r>
            <a:r>
              <a:rPr lang="en-US" sz="1600" dirty="0" smtClean="0"/>
              <a:t>Keyed Plate</a:t>
            </a:r>
          </a:p>
          <a:p>
            <a:pPr lvl="3">
              <a:buFont typeface="Arial" pitchFamily="34" charset="0"/>
              <a:buChar char="•"/>
            </a:pPr>
            <a:r>
              <a:rPr lang="en-US" sz="1600" dirty="0" smtClean="0"/>
              <a:t> Drag Embedment (Primarily for buoy moorings)</a:t>
            </a:r>
          </a:p>
          <a:p>
            <a:pPr lvl="4">
              <a:buFont typeface="Arial" pitchFamily="34" charset="0"/>
              <a:buChar char="•"/>
            </a:pPr>
            <a:r>
              <a:rPr lang="en-US" sz="1600" dirty="0"/>
              <a:t> </a:t>
            </a:r>
            <a:r>
              <a:rPr lang="en-US" sz="1600" dirty="0" err="1" smtClean="0"/>
              <a:t>Danforth</a:t>
            </a:r>
            <a:r>
              <a:rPr lang="en-US" sz="1600" dirty="0" smtClean="0"/>
              <a:t>, CQR, Delta, Bruce, etc.</a:t>
            </a:r>
          </a:p>
          <a:p>
            <a:pPr lvl="3">
              <a:buFont typeface="Arial" pitchFamily="34" charset="0"/>
              <a:buChar char="•"/>
            </a:pPr>
            <a:r>
              <a:rPr lang="en-US" sz="1600" dirty="0" smtClean="0"/>
              <a:t> Self –Burying (Better for loose sand, silt)</a:t>
            </a:r>
          </a:p>
          <a:p>
            <a:pPr lvl="4">
              <a:buFont typeface="Arial" pitchFamily="34" charset="0"/>
              <a:buChar char="•"/>
            </a:pPr>
            <a:r>
              <a:rPr lang="en-US" sz="1600" dirty="0"/>
              <a:t> </a:t>
            </a:r>
            <a:r>
              <a:rPr lang="en-US" sz="1600" dirty="0" err="1" smtClean="0"/>
              <a:t>Dor-Mor</a:t>
            </a:r>
            <a:endParaRPr lang="en-US" sz="1600" dirty="0" smtClean="0"/>
          </a:p>
          <a:p>
            <a:pPr lvl="4">
              <a:buFont typeface="Arial" pitchFamily="34" charset="0"/>
              <a:buChar char="•"/>
            </a:pPr>
            <a:r>
              <a:rPr lang="en-US" sz="1600" dirty="0" smtClean="0"/>
              <a:t> Mushroom</a:t>
            </a:r>
          </a:p>
          <a:p>
            <a:pPr lvl="2">
              <a:buFont typeface="Arial" pitchFamily="34" charset="0"/>
              <a:buChar char="•"/>
            </a:pPr>
            <a:r>
              <a:rPr lang="en-US" sz="1600" dirty="0" smtClean="0"/>
              <a:t> </a:t>
            </a:r>
            <a:r>
              <a:rPr lang="en-US" sz="1600" b="1" u="sng" dirty="0" smtClean="0"/>
              <a:t>Rock and Coral</a:t>
            </a:r>
          </a:p>
          <a:p>
            <a:pPr lvl="3">
              <a:buFont typeface="Arial" pitchFamily="34" charset="0"/>
              <a:buChar char="•"/>
            </a:pPr>
            <a:r>
              <a:rPr lang="en-US" sz="1600" dirty="0"/>
              <a:t> </a:t>
            </a:r>
            <a:r>
              <a:rPr lang="en-US" sz="1600" dirty="0" smtClean="0"/>
              <a:t>Deadweight</a:t>
            </a:r>
          </a:p>
          <a:p>
            <a:pPr lvl="4">
              <a:buFont typeface="Arial" pitchFamily="34" charset="0"/>
              <a:buChar char="•"/>
            </a:pPr>
            <a:r>
              <a:rPr lang="en-US" sz="1600" dirty="0"/>
              <a:t> </a:t>
            </a:r>
            <a:r>
              <a:rPr lang="en-US" sz="1600" dirty="0" smtClean="0"/>
              <a:t>Concrete Block</a:t>
            </a:r>
          </a:p>
          <a:p>
            <a:pPr lvl="4">
              <a:buFont typeface="Arial" pitchFamily="34" charset="0"/>
              <a:buChar char="•"/>
            </a:pPr>
            <a:r>
              <a:rPr lang="en-US" sz="1600" dirty="0"/>
              <a:t> </a:t>
            </a:r>
            <a:r>
              <a:rPr lang="en-US" sz="1600" dirty="0" smtClean="0"/>
              <a:t>Other</a:t>
            </a:r>
          </a:p>
          <a:p>
            <a:pPr lvl="3">
              <a:buFont typeface="Arial" pitchFamily="34" charset="0"/>
              <a:buChar char="•"/>
            </a:pPr>
            <a:r>
              <a:rPr lang="en-US" sz="1600" dirty="0" smtClean="0"/>
              <a:t> Direct Embedment</a:t>
            </a:r>
          </a:p>
          <a:p>
            <a:pPr lvl="4">
              <a:buFont typeface="Arial" pitchFamily="34" charset="0"/>
              <a:buChar char="•"/>
            </a:pPr>
            <a:r>
              <a:rPr lang="en-US" sz="1600" dirty="0"/>
              <a:t> </a:t>
            </a:r>
            <a:r>
              <a:rPr lang="en-US" sz="1600" dirty="0" smtClean="0"/>
              <a:t>Powder Actuated Stud Gun (down to 46 meter (150’) depth)</a:t>
            </a:r>
          </a:p>
          <a:p>
            <a:pPr lvl="4">
              <a:buFont typeface="Arial" pitchFamily="34" charset="0"/>
              <a:buChar char="•"/>
            </a:pPr>
            <a:r>
              <a:rPr lang="en-US" sz="1600" dirty="0"/>
              <a:t> </a:t>
            </a:r>
            <a:r>
              <a:rPr lang="en-US" sz="1600" dirty="0" err="1" smtClean="0"/>
              <a:t>Epoxied</a:t>
            </a:r>
            <a:r>
              <a:rPr lang="en-US" sz="1600" dirty="0" smtClean="0"/>
              <a:t> Stud (Drilled hole)</a:t>
            </a:r>
          </a:p>
          <a:p>
            <a:pPr lvl="4">
              <a:buFont typeface="Arial" pitchFamily="34" charset="0"/>
              <a:buChar char="•"/>
            </a:pPr>
            <a:r>
              <a:rPr lang="en-US" sz="1600" dirty="0"/>
              <a:t> </a:t>
            </a:r>
            <a:r>
              <a:rPr lang="en-US" sz="1600" dirty="0" smtClean="0"/>
              <a:t>Expansion Bolt (Drilled hole)</a:t>
            </a:r>
          </a:p>
          <a:p>
            <a:pPr lvl="4">
              <a:buFont typeface="Arial" pitchFamily="34" charset="0"/>
              <a:buChar char="•"/>
            </a:pPr>
            <a:endParaRPr lang="en-US" sz="1600" dirty="0" smtClean="0"/>
          </a:p>
          <a:p>
            <a:pPr lvl="3">
              <a:buFont typeface="Arial" pitchFamily="34" charset="0"/>
              <a:buChar char="•"/>
            </a:pPr>
            <a:endParaRPr lang="en-US" dirty="0"/>
          </a:p>
        </p:txBody>
      </p:sp>
      <p:sp>
        <p:nvSpPr>
          <p:cNvPr id="7" name="Rectangle 6"/>
          <p:cNvSpPr/>
          <p:nvPr/>
        </p:nvSpPr>
        <p:spPr>
          <a:xfrm>
            <a:off x="3124200" y="609600"/>
            <a:ext cx="1489510" cy="461665"/>
          </a:xfrm>
          <a:prstGeom prst="rect">
            <a:avLst/>
          </a:prstGeom>
        </p:spPr>
        <p:txBody>
          <a:bodyPr wrap="none">
            <a:spAutoFit/>
          </a:bodyPr>
          <a:lstStyle/>
          <a:p>
            <a:r>
              <a:rPr lang="en-US" sz="2400" b="1" u="sng" dirty="0" smtClean="0"/>
              <a:t>Anchoring</a:t>
            </a:r>
            <a:endParaRPr lang="en-US" sz="2400" b="1" u="sng"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p:cNvSpPr/>
          <p:nvPr/>
        </p:nvSpPr>
        <p:spPr>
          <a:xfrm>
            <a:off x="5410200" y="4648200"/>
            <a:ext cx="3581400" cy="1981200"/>
          </a:xfrm>
          <a:prstGeom prst="roundRect">
            <a:avLst/>
          </a:prstGeom>
          <a:solidFill>
            <a:srgbClr val="D280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257800" y="457200"/>
            <a:ext cx="3810000" cy="2514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37" name="Rounded Rectangle 36"/>
          <p:cNvSpPr/>
          <p:nvPr/>
        </p:nvSpPr>
        <p:spPr>
          <a:xfrm>
            <a:off x="5029200" y="3733800"/>
            <a:ext cx="2057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3962400" y="2209800"/>
            <a:ext cx="12192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helix anchoring graph"/>
          <p:cNvPicPr/>
          <p:nvPr/>
        </p:nvPicPr>
        <p:blipFill>
          <a:blip r:embed="rId3" cstate="print"/>
          <a:srcRect/>
          <a:stretch>
            <a:fillRect/>
          </a:stretch>
        </p:blipFill>
        <p:spPr bwMode="auto">
          <a:xfrm>
            <a:off x="7239000" y="4876800"/>
            <a:ext cx="1704975" cy="1600200"/>
          </a:xfrm>
          <a:prstGeom prst="rect">
            <a:avLst/>
          </a:prstGeom>
          <a:noFill/>
          <a:ln w="9525">
            <a:noFill/>
            <a:miter lim="800000"/>
            <a:headEnd/>
            <a:tailEnd/>
          </a:ln>
        </p:spPr>
      </p:pic>
      <p:pic>
        <p:nvPicPr>
          <p:cNvPr id="31" name="Picture 3"/>
          <p:cNvPicPr>
            <a:picLocks noChangeAspect="1" noChangeArrowheads="1"/>
          </p:cNvPicPr>
          <p:nvPr/>
        </p:nvPicPr>
        <p:blipFill>
          <a:blip r:embed="rId4" cstate="print"/>
          <a:srcRect/>
          <a:stretch>
            <a:fillRect/>
          </a:stretch>
        </p:blipFill>
        <p:spPr bwMode="auto">
          <a:xfrm>
            <a:off x="5638800" y="4876800"/>
            <a:ext cx="1600200" cy="1600200"/>
          </a:xfrm>
          <a:prstGeom prst="rect">
            <a:avLst/>
          </a:prstGeom>
          <a:noFill/>
          <a:ln w="9525">
            <a:noFill/>
            <a:miter lim="800000"/>
            <a:headEnd/>
            <a:tailEnd/>
          </a:ln>
        </p:spPr>
      </p:pic>
      <p:sp>
        <p:nvSpPr>
          <p:cNvPr id="29" name="Rounded Rectangle 28"/>
          <p:cNvSpPr/>
          <p:nvPr/>
        </p:nvSpPr>
        <p:spPr>
          <a:xfrm>
            <a:off x="304800" y="457200"/>
            <a:ext cx="3352800" cy="3505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27" name="Rectangle 26"/>
          <p:cNvSpPr/>
          <p:nvPr/>
        </p:nvSpPr>
        <p:spPr>
          <a:xfrm>
            <a:off x="76200" y="4114800"/>
            <a:ext cx="4267200" cy="1676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8194" name="Picture 2" descr="C:\Documents and Settings\shfa\Desktop\XFOCE, SWFOCE PDR\Danforth Deepset-II.jpg"/>
          <p:cNvPicPr>
            <a:picLocks noChangeAspect="1" noChangeArrowheads="1"/>
          </p:cNvPicPr>
          <p:nvPr/>
        </p:nvPicPr>
        <p:blipFill>
          <a:blip r:embed="rId5" cstate="print"/>
          <a:srcRect/>
          <a:stretch>
            <a:fillRect/>
          </a:stretch>
        </p:blipFill>
        <p:spPr bwMode="auto">
          <a:xfrm>
            <a:off x="381000" y="1752600"/>
            <a:ext cx="1524000" cy="1516944"/>
          </a:xfrm>
          <a:prstGeom prst="rect">
            <a:avLst/>
          </a:prstGeom>
          <a:noFill/>
        </p:spPr>
      </p:pic>
      <p:sp>
        <p:nvSpPr>
          <p:cNvPr id="4" name="TextBox 3"/>
          <p:cNvSpPr txBox="1"/>
          <p:nvPr/>
        </p:nvSpPr>
        <p:spPr>
          <a:xfrm>
            <a:off x="3276600" y="76200"/>
            <a:ext cx="2165978" cy="369332"/>
          </a:xfrm>
          <a:prstGeom prst="rect">
            <a:avLst/>
          </a:prstGeom>
          <a:noFill/>
        </p:spPr>
        <p:txBody>
          <a:bodyPr wrap="none" rtlCol="0">
            <a:spAutoFit/>
          </a:bodyPr>
          <a:lstStyle/>
          <a:p>
            <a:r>
              <a:rPr lang="en-US" b="1" u="sng" dirty="0" smtClean="0"/>
              <a:t>Examples of Anchors</a:t>
            </a:r>
            <a:endParaRPr lang="en-US" b="1" u="sng" dirty="0"/>
          </a:p>
        </p:txBody>
      </p:sp>
      <p:pic>
        <p:nvPicPr>
          <p:cNvPr id="8" name="Picture 3"/>
          <p:cNvPicPr>
            <a:picLocks noChangeAspect="1" noChangeArrowheads="1"/>
          </p:cNvPicPr>
          <p:nvPr/>
        </p:nvPicPr>
        <p:blipFill>
          <a:blip r:embed="rId6" cstate="print"/>
          <a:srcRect/>
          <a:stretch>
            <a:fillRect/>
          </a:stretch>
        </p:blipFill>
        <p:spPr bwMode="auto">
          <a:xfrm rot="16200000">
            <a:off x="3790098" y="2610702"/>
            <a:ext cx="1562015" cy="1065010"/>
          </a:xfrm>
          <a:prstGeom prst="rect">
            <a:avLst/>
          </a:prstGeom>
          <a:noFill/>
          <a:ln w="9525">
            <a:noFill/>
            <a:miter lim="800000"/>
            <a:headEnd/>
            <a:tailEnd/>
          </a:ln>
        </p:spPr>
      </p:pic>
      <p:pic>
        <p:nvPicPr>
          <p:cNvPr id="8196" name="Picture 4" descr="C:\Documents and Settings\shfa\Desktop\XFOCE, SWFOCE PDR\Mushroom Anchor.gif"/>
          <p:cNvPicPr>
            <a:picLocks noChangeAspect="1" noChangeArrowheads="1"/>
          </p:cNvPicPr>
          <p:nvPr/>
        </p:nvPicPr>
        <p:blipFill>
          <a:blip r:embed="rId7" cstate="print"/>
          <a:srcRect/>
          <a:stretch>
            <a:fillRect/>
          </a:stretch>
        </p:blipFill>
        <p:spPr bwMode="auto">
          <a:xfrm>
            <a:off x="2133600" y="3733800"/>
            <a:ext cx="2286000" cy="2057400"/>
          </a:xfrm>
          <a:prstGeom prst="rect">
            <a:avLst/>
          </a:prstGeom>
          <a:noFill/>
        </p:spPr>
      </p:pic>
      <p:pic>
        <p:nvPicPr>
          <p:cNvPr id="8197" name="Picture 5" descr="C:\Documents and Settings\shfa\Desktop\XFOCE, SWFOCE PDR\Dor Moor anchor.gif"/>
          <p:cNvPicPr>
            <a:picLocks noChangeAspect="1" noChangeArrowheads="1"/>
          </p:cNvPicPr>
          <p:nvPr/>
        </p:nvPicPr>
        <p:blipFill>
          <a:blip r:embed="rId8" cstate="print"/>
          <a:srcRect/>
          <a:stretch>
            <a:fillRect/>
          </a:stretch>
        </p:blipFill>
        <p:spPr bwMode="auto">
          <a:xfrm>
            <a:off x="228600" y="4572000"/>
            <a:ext cx="1745729" cy="1002547"/>
          </a:xfrm>
          <a:prstGeom prst="rect">
            <a:avLst/>
          </a:prstGeom>
          <a:noFill/>
        </p:spPr>
      </p:pic>
      <p:pic>
        <p:nvPicPr>
          <p:cNvPr id="15" name="Picture 14" descr="http://www.web4homes.com/c380/anchor1.jpg"/>
          <p:cNvPicPr/>
          <p:nvPr/>
        </p:nvPicPr>
        <p:blipFill>
          <a:blip r:embed="rId9" cstate="print"/>
          <a:srcRect/>
          <a:stretch>
            <a:fillRect/>
          </a:stretch>
        </p:blipFill>
        <p:spPr bwMode="auto">
          <a:xfrm>
            <a:off x="685800" y="533400"/>
            <a:ext cx="1743075" cy="876300"/>
          </a:xfrm>
          <a:prstGeom prst="rect">
            <a:avLst/>
          </a:prstGeom>
          <a:noFill/>
          <a:ln w="9525">
            <a:noFill/>
            <a:miter lim="800000"/>
            <a:headEnd/>
            <a:tailEnd/>
          </a:ln>
        </p:spPr>
      </p:pic>
      <p:pic>
        <p:nvPicPr>
          <p:cNvPr id="16" name="Picture 15" descr="http://www.web4homes.com/c380/anchor22.jpg"/>
          <p:cNvPicPr/>
          <p:nvPr/>
        </p:nvPicPr>
        <p:blipFill>
          <a:blip r:embed="rId10" cstate="print"/>
          <a:srcRect/>
          <a:stretch>
            <a:fillRect/>
          </a:stretch>
        </p:blipFill>
        <p:spPr bwMode="auto">
          <a:xfrm>
            <a:off x="1981200" y="1524000"/>
            <a:ext cx="1524000" cy="1162050"/>
          </a:xfrm>
          <a:prstGeom prst="rect">
            <a:avLst/>
          </a:prstGeom>
          <a:noFill/>
          <a:ln w="9525">
            <a:noFill/>
            <a:miter lim="800000"/>
            <a:headEnd/>
            <a:tailEnd/>
          </a:ln>
        </p:spPr>
      </p:pic>
      <p:sp>
        <p:nvSpPr>
          <p:cNvPr id="17" name="TextBox 16"/>
          <p:cNvSpPr txBox="1"/>
          <p:nvPr/>
        </p:nvSpPr>
        <p:spPr>
          <a:xfrm>
            <a:off x="6400800" y="5334000"/>
            <a:ext cx="1140697" cy="461665"/>
          </a:xfrm>
          <a:prstGeom prst="rect">
            <a:avLst/>
          </a:prstGeom>
          <a:noFill/>
        </p:spPr>
        <p:txBody>
          <a:bodyPr wrap="none" rtlCol="0">
            <a:spAutoFit/>
          </a:bodyPr>
          <a:lstStyle/>
          <a:p>
            <a:pPr algn="ctr"/>
            <a:r>
              <a:rPr lang="en-US" sz="1200" dirty="0" smtClean="0">
                <a:solidFill>
                  <a:schemeClr val="bg1"/>
                </a:solidFill>
              </a:rPr>
              <a:t>Single or </a:t>
            </a:r>
          </a:p>
          <a:p>
            <a:pPr algn="ctr"/>
            <a:r>
              <a:rPr lang="en-US" sz="1200" dirty="0" smtClean="0">
                <a:solidFill>
                  <a:schemeClr val="bg1"/>
                </a:solidFill>
              </a:rPr>
              <a:t>Multiple Helix</a:t>
            </a:r>
            <a:endParaRPr lang="en-US" sz="1200" dirty="0">
              <a:solidFill>
                <a:schemeClr val="bg1"/>
              </a:solidFill>
            </a:endParaRPr>
          </a:p>
        </p:txBody>
      </p:sp>
      <p:sp>
        <p:nvSpPr>
          <p:cNvPr id="18" name="TextBox 17"/>
          <p:cNvSpPr txBox="1"/>
          <p:nvPr/>
        </p:nvSpPr>
        <p:spPr>
          <a:xfrm>
            <a:off x="2438400" y="762000"/>
            <a:ext cx="457626" cy="276999"/>
          </a:xfrm>
          <a:prstGeom prst="rect">
            <a:avLst/>
          </a:prstGeom>
          <a:noFill/>
        </p:spPr>
        <p:txBody>
          <a:bodyPr wrap="none" rtlCol="0">
            <a:spAutoFit/>
          </a:bodyPr>
          <a:lstStyle/>
          <a:p>
            <a:r>
              <a:rPr lang="en-US" sz="1200" b="1" dirty="0" smtClean="0"/>
              <a:t>CQR</a:t>
            </a:r>
            <a:endParaRPr lang="en-US" sz="1200" b="1" dirty="0"/>
          </a:p>
        </p:txBody>
      </p:sp>
      <p:sp>
        <p:nvSpPr>
          <p:cNvPr id="19" name="TextBox 18"/>
          <p:cNvSpPr txBox="1"/>
          <p:nvPr/>
        </p:nvSpPr>
        <p:spPr>
          <a:xfrm>
            <a:off x="762000" y="3352800"/>
            <a:ext cx="760208" cy="276999"/>
          </a:xfrm>
          <a:prstGeom prst="rect">
            <a:avLst/>
          </a:prstGeom>
          <a:noFill/>
        </p:spPr>
        <p:txBody>
          <a:bodyPr wrap="none" rtlCol="0">
            <a:spAutoFit/>
          </a:bodyPr>
          <a:lstStyle/>
          <a:p>
            <a:r>
              <a:rPr lang="en-US" sz="1200" b="1" dirty="0" err="1" smtClean="0"/>
              <a:t>Danforth</a:t>
            </a:r>
            <a:endParaRPr lang="en-US" sz="1200" b="1" dirty="0"/>
          </a:p>
        </p:txBody>
      </p:sp>
      <p:sp>
        <p:nvSpPr>
          <p:cNvPr id="21" name="TextBox 20"/>
          <p:cNvSpPr txBox="1"/>
          <p:nvPr/>
        </p:nvSpPr>
        <p:spPr>
          <a:xfrm>
            <a:off x="7696200" y="2514600"/>
            <a:ext cx="1106585" cy="461665"/>
          </a:xfrm>
          <a:prstGeom prst="rect">
            <a:avLst/>
          </a:prstGeom>
          <a:noFill/>
        </p:spPr>
        <p:txBody>
          <a:bodyPr wrap="none" rtlCol="0">
            <a:spAutoFit/>
          </a:bodyPr>
          <a:lstStyle/>
          <a:p>
            <a:r>
              <a:rPr lang="en-US" sz="1200" b="1" dirty="0" smtClean="0"/>
              <a:t>Installation of </a:t>
            </a:r>
          </a:p>
          <a:p>
            <a:r>
              <a:rPr lang="en-US" sz="1200" b="1" dirty="0" smtClean="0"/>
              <a:t>Anchor Pins</a:t>
            </a:r>
            <a:endParaRPr lang="en-US" sz="1200" b="1" dirty="0"/>
          </a:p>
        </p:txBody>
      </p:sp>
      <p:sp>
        <p:nvSpPr>
          <p:cNvPr id="22" name="TextBox 21"/>
          <p:cNvSpPr txBox="1"/>
          <p:nvPr/>
        </p:nvSpPr>
        <p:spPr>
          <a:xfrm>
            <a:off x="5105400" y="3733800"/>
            <a:ext cx="1981568" cy="276999"/>
          </a:xfrm>
          <a:prstGeom prst="rect">
            <a:avLst/>
          </a:prstGeom>
          <a:noFill/>
        </p:spPr>
        <p:txBody>
          <a:bodyPr wrap="none" rtlCol="0">
            <a:spAutoFit/>
          </a:bodyPr>
          <a:lstStyle/>
          <a:p>
            <a:r>
              <a:rPr lang="en-US" sz="1200" b="1" dirty="0" smtClean="0"/>
              <a:t>Powder Actuated Stud Gun</a:t>
            </a:r>
            <a:endParaRPr lang="en-US" sz="1200" b="1" dirty="0"/>
          </a:p>
        </p:txBody>
      </p:sp>
      <p:sp>
        <p:nvSpPr>
          <p:cNvPr id="23" name="TextBox 22"/>
          <p:cNvSpPr txBox="1"/>
          <p:nvPr/>
        </p:nvSpPr>
        <p:spPr>
          <a:xfrm>
            <a:off x="762000" y="5486400"/>
            <a:ext cx="739305" cy="276999"/>
          </a:xfrm>
          <a:prstGeom prst="rect">
            <a:avLst/>
          </a:prstGeom>
          <a:noFill/>
        </p:spPr>
        <p:txBody>
          <a:bodyPr wrap="none" rtlCol="0">
            <a:spAutoFit/>
          </a:bodyPr>
          <a:lstStyle/>
          <a:p>
            <a:r>
              <a:rPr lang="en-US" sz="1200" b="1" dirty="0" err="1" smtClean="0"/>
              <a:t>Dor-Mor</a:t>
            </a:r>
            <a:endParaRPr lang="en-US" sz="1200" b="1" dirty="0"/>
          </a:p>
        </p:txBody>
      </p:sp>
      <p:sp>
        <p:nvSpPr>
          <p:cNvPr id="26" name="TextBox 25"/>
          <p:cNvSpPr txBox="1"/>
          <p:nvPr/>
        </p:nvSpPr>
        <p:spPr>
          <a:xfrm>
            <a:off x="2209800" y="2743200"/>
            <a:ext cx="1099532" cy="276999"/>
          </a:xfrm>
          <a:prstGeom prst="rect">
            <a:avLst/>
          </a:prstGeom>
          <a:noFill/>
        </p:spPr>
        <p:txBody>
          <a:bodyPr wrap="none" rtlCol="0">
            <a:spAutoFit/>
          </a:bodyPr>
          <a:lstStyle/>
          <a:p>
            <a:r>
              <a:rPr lang="en-US" sz="1200" b="1" dirty="0" smtClean="0"/>
              <a:t>Claw or Bruce</a:t>
            </a:r>
            <a:endParaRPr lang="en-US" sz="1200" b="1" dirty="0"/>
          </a:p>
        </p:txBody>
      </p:sp>
      <p:sp>
        <p:nvSpPr>
          <p:cNvPr id="28" name="TextBox 27"/>
          <p:cNvSpPr txBox="1"/>
          <p:nvPr/>
        </p:nvSpPr>
        <p:spPr>
          <a:xfrm>
            <a:off x="1066800" y="4114800"/>
            <a:ext cx="1792414" cy="276999"/>
          </a:xfrm>
          <a:prstGeom prst="rect">
            <a:avLst/>
          </a:prstGeom>
          <a:noFill/>
        </p:spPr>
        <p:txBody>
          <a:bodyPr wrap="none" rtlCol="0">
            <a:spAutoFit/>
          </a:bodyPr>
          <a:lstStyle/>
          <a:p>
            <a:r>
              <a:rPr lang="en-US" sz="1200" b="1" u="sng" dirty="0" smtClean="0"/>
              <a:t>Self Embedment Anchors</a:t>
            </a:r>
            <a:endParaRPr lang="en-US" sz="1200" b="1" u="sng" dirty="0"/>
          </a:p>
        </p:txBody>
      </p:sp>
      <p:sp>
        <p:nvSpPr>
          <p:cNvPr id="30" name="TextBox 29"/>
          <p:cNvSpPr txBox="1"/>
          <p:nvPr/>
        </p:nvSpPr>
        <p:spPr>
          <a:xfrm>
            <a:off x="457200" y="3657600"/>
            <a:ext cx="3020122" cy="276999"/>
          </a:xfrm>
          <a:prstGeom prst="rect">
            <a:avLst/>
          </a:prstGeom>
          <a:noFill/>
        </p:spPr>
        <p:txBody>
          <a:bodyPr wrap="none" rtlCol="0">
            <a:spAutoFit/>
          </a:bodyPr>
          <a:lstStyle/>
          <a:p>
            <a:r>
              <a:rPr lang="en-US" sz="1200" b="1" u="sng" dirty="0" smtClean="0"/>
              <a:t>Drag Embedment Anchors for Mooring Buoy</a:t>
            </a:r>
            <a:endParaRPr lang="en-US" sz="1200" b="1" u="sng" dirty="0"/>
          </a:p>
        </p:txBody>
      </p:sp>
      <p:pic>
        <p:nvPicPr>
          <p:cNvPr id="33" name="Picture 32" descr="solid substrate anchoring"/>
          <p:cNvPicPr/>
          <p:nvPr/>
        </p:nvPicPr>
        <p:blipFill>
          <a:blip r:embed="rId11" cstate="print"/>
          <a:srcRect/>
          <a:stretch>
            <a:fillRect/>
          </a:stretch>
        </p:blipFill>
        <p:spPr bwMode="auto">
          <a:xfrm>
            <a:off x="7620000" y="457200"/>
            <a:ext cx="1352550" cy="2076450"/>
          </a:xfrm>
          <a:prstGeom prst="rect">
            <a:avLst/>
          </a:prstGeom>
          <a:noFill/>
          <a:ln w="9525">
            <a:noFill/>
            <a:miter lim="800000"/>
            <a:headEnd/>
            <a:tailEnd/>
          </a:ln>
        </p:spPr>
      </p:pic>
      <p:pic>
        <p:nvPicPr>
          <p:cNvPr id="34" name="Picture 33" descr="solid substrate anchoring"/>
          <p:cNvPicPr/>
          <p:nvPr/>
        </p:nvPicPr>
        <p:blipFill>
          <a:blip r:embed="rId12" cstate="print"/>
          <a:srcRect/>
          <a:stretch>
            <a:fillRect/>
          </a:stretch>
        </p:blipFill>
        <p:spPr bwMode="auto">
          <a:xfrm>
            <a:off x="5410200" y="762000"/>
            <a:ext cx="2195513" cy="1571625"/>
          </a:xfrm>
          <a:prstGeom prst="rect">
            <a:avLst/>
          </a:prstGeom>
          <a:noFill/>
          <a:ln w="9525">
            <a:noFill/>
            <a:miter lim="800000"/>
            <a:headEnd/>
            <a:tailEnd/>
          </a:ln>
        </p:spPr>
      </p:pic>
      <p:sp>
        <p:nvSpPr>
          <p:cNvPr id="35" name="TextBox 34"/>
          <p:cNvSpPr txBox="1"/>
          <p:nvPr/>
        </p:nvSpPr>
        <p:spPr>
          <a:xfrm>
            <a:off x="5486400" y="2286000"/>
            <a:ext cx="2012026" cy="276999"/>
          </a:xfrm>
          <a:prstGeom prst="rect">
            <a:avLst/>
          </a:prstGeom>
          <a:noFill/>
        </p:spPr>
        <p:txBody>
          <a:bodyPr wrap="none" rtlCol="0">
            <a:spAutoFit/>
          </a:bodyPr>
          <a:lstStyle/>
          <a:p>
            <a:r>
              <a:rPr lang="en-US" sz="1200" b="1" dirty="0" err="1" smtClean="0"/>
              <a:t>Epoxied</a:t>
            </a:r>
            <a:r>
              <a:rPr lang="en-US" sz="1200" b="1" dirty="0" smtClean="0"/>
              <a:t> Anchor Pins in Coral</a:t>
            </a:r>
            <a:endParaRPr lang="en-US" sz="1200" b="1" dirty="0"/>
          </a:p>
        </p:txBody>
      </p:sp>
      <p:sp>
        <p:nvSpPr>
          <p:cNvPr id="41" name="TextBox 40"/>
          <p:cNvSpPr txBox="1"/>
          <p:nvPr/>
        </p:nvSpPr>
        <p:spPr>
          <a:xfrm>
            <a:off x="7315200" y="4343400"/>
            <a:ext cx="1384418" cy="276999"/>
          </a:xfrm>
          <a:prstGeom prst="rect">
            <a:avLst/>
          </a:prstGeom>
          <a:noFill/>
        </p:spPr>
        <p:txBody>
          <a:bodyPr wrap="none" rtlCol="0">
            <a:spAutoFit/>
          </a:bodyPr>
          <a:lstStyle/>
          <a:p>
            <a:r>
              <a:rPr lang="en-US" sz="1200" b="1" dirty="0" smtClean="0"/>
              <a:t>Deadweight Block</a:t>
            </a:r>
            <a:endParaRPr lang="en-US" sz="1200" b="1" dirty="0"/>
          </a:p>
        </p:txBody>
      </p:sp>
      <p:pic>
        <p:nvPicPr>
          <p:cNvPr id="42" name="Picture 41" descr="concrete anchor"/>
          <p:cNvPicPr/>
          <p:nvPr/>
        </p:nvPicPr>
        <p:blipFill>
          <a:blip r:embed="rId13" cstate="print"/>
          <a:srcRect/>
          <a:stretch>
            <a:fillRect/>
          </a:stretch>
        </p:blipFill>
        <p:spPr bwMode="auto">
          <a:xfrm>
            <a:off x="7315201" y="3124201"/>
            <a:ext cx="1447800" cy="1219200"/>
          </a:xfrm>
          <a:prstGeom prst="rect">
            <a:avLst/>
          </a:prstGeom>
          <a:noFill/>
          <a:ln w="9525">
            <a:noFill/>
            <a:miter lim="800000"/>
            <a:headEnd/>
            <a:tailEnd/>
          </a:ln>
        </p:spPr>
      </p:pic>
      <p:sp>
        <p:nvSpPr>
          <p:cNvPr id="40" name="TextBox 39"/>
          <p:cNvSpPr txBox="1"/>
          <p:nvPr/>
        </p:nvSpPr>
        <p:spPr>
          <a:xfrm>
            <a:off x="6705600" y="6248400"/>
            <a:ext cx="1003801" cy="276999"/>
          </a:xfrm>
          <a:prstGeom prst="rect">
            <a:avLst/>
          </a:prstGeom>
          <a:noFill/>
        </p:spPr>
        <p:txBody>
          <a:bodyPr wrap="none" rtlCol="0">
            <a:spAutoFit/>
          </a:bodyPr>
          <a:lstStyle/>
          <a:p>
            <a:r>
              <a:rPr lang="en-US" sz="1200" b="1" dirty="0" smtClean="0"/>
              <a:t>Helix Anchor</a:t>
            </a:r>
            <a:endParaRPr lang="en-US" sz="12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1524000"/>
            <a:ext cx="8229600" cy="2585323"/>
          </a:xfrm>
          <a:prstGeom prst="rect">
            <a:avLst/>
          </a:prstGeom>
        </p:spPr>
        <p:txBody>
          <a:bodyPr wrap="square">
            <a:spAutoFit/>
          </a:bodyPr>
          <a:lstStyle/>
          <a:p>
            <a:pPr lvl="0"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Helix type easy to install by diver</a:t>
            </a:r>
          </a:p>
          <a:p>
            <a:pPr lvl="1" eaLnBrk="0" fontAlgn="base" hangingPunct="0">
              <a:spcBef>
                <a:spcPct val="0"/>
              </a:spcBef>
              <a:spcAft>
                <a:spcPct val="0"/>
              </a:spcAft>
              <a:buFont typeface="Arial" pitchFamily="34" charset="0"/>
              <a:buChar char="•"/>
            </a:pPr>
            <a:r>
              <a:rPr lang="en-US" dirty="0" smtClean="0">
                <a:latin typeface="Calibri" pitchFamily="34" charset="0"/>
                <a:ea typeface="Calibri" pitchFamily="34" charset="0"/>
                <a:cs typeface="Times New Roman" pitchFamily="18" charset="0"/>
              </a:rPr>
              <a:t> Screw-It Beach anchor,  removable handle,  Corrosion resistant - $70</a:t>
            </a:r>
          </a:p>
          <a:p>
            <a:pPr lvl="1"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dirty="0" smtClean="0">
                <a:latin typeface="Calibri" pitchFamily="34" charset="0"/>
                <a:ea typeface="Calibri" pitchFamily="34" charset="0"/>
                <a:cs typeface="Times New Roman" pitchFamily="18" charset="0"/>
              </a:rPr>
              <a:t>Ironwood Pacific – 21”, 4” helix, powder coated steel, $40 each</a:t>
            </a:r>
          </a:p>
          <a:p>
            <a:pPr lvl="1" eaLnBrk="0" fontAlgn="base" hangingPunct="0">
              <a:spcBef>
                <a:spcPct val="0"/>
              </a:spcBef>
              <a:spcAft>
                <a:spcPct val="0"/>
              </a:spcAft>
              <a:buFont typeface="Arial" pitchFamily="34" charset="0"/>
              <a:buChar char="•"/>
            </a:pPr>
            <a:r>
              <a:rPr lang="en-US" dirty="0" smtClean="0">
                <a:latin typeface="Calibri" pitchFamily="34" charset="0"/>
                <a:cs typeface="Times New Roman" pitchFamily="18" charset="0"/>
              </a:rPr>
              <a:t> </a:t>
            </a:r>
            <a:r>
              <a:rPr lang="en-US" dirty="0" err="1" smtClean="0">
                <a:latin typeface="Calibri" pitchFamily="34" charset="0"/>
                <a:ea typeface="Calibri" pitchFamily="34" charset="0"/>
                <a:cs typeface="Times New Roman" pitchFamily="18" charset="0"/>
              </a:rPr>
              <a:t>MilSpec</a:t>
            </a:r>
            <a:r>
              <a:rPr lang="en-US" dirty="0" smtClean="0">
                <a:latin typeface="Calibri" pitchFamily="34" charset="0"/>
                <a:ea typeface="Calibri" pitchFamily="34" charset="0"/>
                <a:cs typeface="Times New Roman" pitchFamily="18" charset="0"/>
              </a:rPr>
              <a:t> Anchors -- set of 4 for $23</a:t>
            </a:r>
            <a:endParaRPr lang="en-US" dirty="0" smtClean="0">
              <a:latin typeface="Arial" pitchFamily="34" charset="0"/>
            </a:endParaRPr>
          </a:p>
          <a:p>
            <a:pPr lvl="0"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Keyed Plate type requires digging out for retrieval</a:t>
            </a:r>
          </a:p>
          <a:p>
            <a:pPr lvl="1"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Triangular earth anchors with galvanized cables, set of 4. ~$40</a:t>
            </a:r>
          </a:p>
          <a:p>
            <a:pPr eaLnBrk="0" fontAlgn="base" hangingPunct="0">
              <a:spcBef>
                <a:spcPct val="0"/>
              </a:spcBef>
              <a:spcAft>
                <a:spcPct val="0"/>
              </a:spcAft>
              <a:buFont typeface="Arial" pitchFamily="34" charset="0"/>
              <a:buChar char="•"/>
            </a:pPr>
            <a:r>
              <a:rPr lang="en-US" dirty="0" smtClean="0">
                <a:latin typeface="Calibri" pitchFamily="34" charset="0"/>
                <a:cs typeface="Times New Roman" pitchFamily="18" charset="0"/>
              </a:rPr>
              <a:t> Drag embedment anchors require setting by boat.</a:t>
            </a:r>
          </a:p>
          <a:p>
            <a:pPr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cs typeface="Times New Roman" pitchFamily="18" charset="0"/>
              </a:rPr>
              <a:t> Installation of anchor</a:t>
            </a:r>
            <a:r>
              <a:rPr kumimoji="0" lang="en-US" b="0" i="0" u="none" strike="noStrike" cap="none" normalizeH="0" dirty="0" smtClean="0">
                <a:ln>
                  <a:noFill/>
                </a:ln>
                <a:solidFill>
                  <a:schemeClr val="tx1"/>
                </a:solidFill>
                <a:effectLst/>
                <a:latin typeface="Calibri" pitchFamily="34" charset="0"/>
                <a:cs typeface="Times New Roman" pitchFamily="18" charset="0"/>
              </a:rPr>
              <a:t> pins require drilling holes in coral or rock.</a:t>
            </a:r>
            <a:endParaRPr kumimoji="0" lang="en-US"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endParaRPr lang="en-US" dirty="0">
              <a:latin typeface="Calibri" pitchFamily="34" charset="0"/>
              <a:cs typeface="Times New Roman" pitchFamily="18" charset="0"/>
            </a:endParaRPr>
          </a:p>
        </p:txBody>
      </p:sp>
      <p:sp>
        <p:nvSpPr>
          <p:cNvPr id="4" name="TextBox 3"/>
          <p:cNvSpPr txBox="1"/>
          <p:nvPr/>
        </p:nvSpPr>
        <p:spPr>
          <a:xfrm>
            <a:off x="3200400" y="838200"/>
            <a:ext cx="1485087" cy="369332"/>
          </a:xfrm>
          <a:prstGeom prst="rect">
            <a:avLst/>
          </a:prstGeom>
          <a:noFill/>
        </p:spPr>
        <p:txBody>
          <a:bodyPr wrap="none" rtlCol="0">
            <a:spAutoFit/>
          </a:bodyPr>
          <a:lstStyle/>
          <a:p>
            <a:r>
              <a:rPr lang="en-US" b="1" u="sng" dirty="0" smtClean="0"/>
              <a:t>Anchor Notes</a:t>
            </a:r>
            <a:endParaRPr lang="en-US" b="1" u="sng" dirty="0"/>
          </a:p>
        </p:txBody>
      </p:sp>
      <p:pic>
        <p:nvPicPr>
          <p:cNvPr id="5" name="Picture 1" descr="xsh1"/>
          <p:cNvPicPr>
            <a:picLocks noChangeAspect="1" noChangeArrowheads="1"/>
          </p:cNvPicPr>
          <p:nvPr/>
        </p:nvPicPr>
        <p:blipFill>
          <a:blip r:embed="rId2" cstate="print"/>
          <a:srcRect/>
          <a:stretch>
            <a:fillRect/>
          </a:stretch>
        </p:blipFill>
        <p:spPr bwMode="auto">
          <a:xfrm>
            <a:off x="2895600" y="4267200"/>
            <a:ext cx="2362200" cy="1776531"/>
          </a:xfrm>
          <a:prstGeom prst="rect">
            <a:avLst/>
          </a:prstGeom>
          <a:noFill/>
        </p:spPr>
      </p:pic>
      <p:sp>
        <p:nvSpPr>
          <p:cNvPr id="6" name="TextBox 5"/>
          <p:cNvSpPr txBox="1"/>
          <p:nvPr/>
        </p:nvSpPr>
        <p:spPr>
          <a:xfrm>
            <a:off x="2057400" y="6019800"/>
            <a:ext cx="4489306" cy="369332"/>
          </a:xfrm>
          <a:prstGeom prst="rect">
            <a:avLst/>
          </a:prstGeom>
          <a:noFill/>
        </p:spPr>
        <p:txBody>
          <a:bodyPr wrap="none" rtlCol="0">
            <a:spAutoFit/>
          </a:bodyPr>
          <a:lstStyle/>
          <a:p>
            <a:r>
              <a:rPr lang="en-US" b="1" dirty="0" smtClean="0"/>
              <a:t>SWFOCE method of securing anchor to frame</a:t>
            </a:r>
            <a:endParaRPr lang="en-US" b="1" dirty="0"/>
          </a:p>
        </p:txBody>
      </p:sp>
      <p:cxnSp>
        <p:nvCxnSpPr>
          <p:cNvPr id="8" name="Straight Connector 7"/>
          <p:cNvCxnSpPr/>
          <p:nvPr/>
        </p:nvCxnSpPr>
        <p:spPr>
          <a:xfrm>
            <a:off x="2209800" y="3962400"/>
            <a:ext cx="3810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856357"/>
            <a:ext cx="8229600" cy="6247864"/>
          </a:xfrm>
          <a:prstGeom prst="rect">
            <a:avLst/>
          </a:prstGeom>
        </p:spPr>
        <p:txBody>
          <a:bodyPr wrap="square">
            <a:spAutoFit/>
          </a:bodyPr>
          <a:lstStyle/>
          <a:p>
            <a:pPr lvl="1"/>
            <a:r>
              <a:rPr lang="en-US" sz="1600" dirty="0" smtClean="0"/>
              <a:t>This system mixes CO2 with seawater and delivers the enriched seawater to each Seafloor  Experiment System.  </a:t>
            </a:r>
          </a:p>
          <a:p>
            <a:pPr lvl="1"/>
            <a:endParaRPr lang="en-US" sz="1600" dirty="0"/>
          </a:p>
          <a:p>
            <a:pPr lvl="1"/>
            <a:r>
              <a:rPr lang="en-US" sz="1600" dirty="0" smtClean="0"/>
              <a:t>The Delivery System is comprised of at least the following components:</a:t>
            </a:r>
          </a:p>
          <a:p>
            <a:pPr lvl="1"/>
            <a:endParaRPr lang="en-US" sz="1600" dirty="0" smtClean="0"/>
          </a:p>
          <a:p>
            <a:pPr lvl="2">
              <a:buFont typeface="Arial" pitchFamily="34" charset="0"/>
              <a:buChar char="•"/>
            </a:pPr>
            <a:r>
              <a:rPr lang="en-US" sz="1600" dirty="0" smtClean="0"/>
              <a:t> Mixing Tank</a:t>
            </a:r>
          </a:p>
          <a:p>
            <a:pPr lvl="3">
              <a:buFont typeface="Arial" pitchFamily="34" charset="0"/>
              <a:buChar char="•"/>
            </a:pPr>
            <a:r>
              <a:rPr lang="en-US" sz="1600" dirty="0" smtClean="0"/>
              <a:t> Contains CO2 and seawater at 2 atmospheres.</a:t>
            </a:r>
          </a:p>
          <a:p>
            <a:pPr lvl="3">
              <a:buFont typeface="Arial" pitchFamily="34" charset="0"/>
              <a:buChar char="•"/>
            </a:pPr>
            <a:r>
              <a:rPr lang="en-US" sz="1600" dirty="0" smtClean="0"/>
              <a:t> Designed for the creation and buffered storage of </a:t>
            </a:r>
          </a:p>
          <a:p>
            <a:pPr lvl="3"/>
            <a:r>
              <a:rPr lang="en-US" sz="1600" dirty="0" smtClean="0"/>
              <a:t>  enriched seawater. </a:t>
            </a:r>
          </a:p>
          <a:p>
            <a:pPr lvl="3">
              <a:buFont typeface="Arial" pitchFamily="34" charset="0"/>
              <a:buChar char="•"/>
            </a:pPr>
            <a:r>
              <a:rPr lang="en-US" sz="1600" dirty="0" smtClean="0"/>
              <a:t> Adequate volume to supply the requirements for all Experiment Systems</a:t>
            </a:r>
          </a:p>
          <a:p>
            <a:pPr lvl="3">
              <a:buFont typeface="Arial" pitchFamily="34" charset="0"/>
              <a:buChar char="•"/>
            </a:pPr>
            <a:r>
              <a:rPr lang="en-US" sz="1600" dirty="0" smtClean="0"/>
              <a:t> Vaporizing Nozzle(s) to create enriched seawater</a:t>
            </a:r>
          </a:p>
          <a:p>
            <a:pPr lvl="3">
              <a:buFont typeface="Arial" pitchFamily="34" charset="0"/>
              <a:buChar char="•"/>
            </a:pPr>
            <a:r>
              <a:rPr lang="en-US" sz="1600" dirty="0" smtClean="0"/>
              <a:t> Instrumentation to assure adequate monitoring and mixing of enriched seawater.</a:t>
            </a:r>
          </a:p>
          <a:p>
            <a:pPr lvl="2">
              <a:buFont typeface="Arial" pitchFamily="34" charset="0"/>
              <a:buChar char="•"/>
            </a:pPr>
            <a:r>
              <a:rPr lang="en-US" sz="1600" dirty="0" smtClean="0"/>
              <a:t>Pump and Motor</a:t>
            </a:r>
          </a:p>
          <a:p>
            <a:pPr lvl="3">
              <a:buFont typeface="Arial" pitchFamily="34" charset="0"/>
              <a:buChar char="•"/>
            </a:pPr>
            <a:r>
              <a:rPr lang="en-US" sz="1600" dirty="0" smtClean="0"/>
              <a:t> Provides </a:t>
            </a:r>
            <a:r>
              <a:rPr lang="en-US" sz="1600" dirty="0" err="1" smtClean="0"/>
              <a:t>recirculating</a:t>
            </a:r>
            <a:r>
              <a:rPr lang="en-US" sz="1600" dirty="0" smtClean="0"/>
              <a:t> seawater to mixing tank</a:t>
            </a:r>
          </a:p>
          <a:p>
            <a:pPr lvl="3">
              <a:buFont typeface="Arial" pitchFamily="34" charset="0"/>
              <a:buChar char="•"/>
            </a:pPr>
            <a:r>
              <a:rPr lang="en-US" sz="1600" dirty="0" smtClean="0"/>
              <a:t> Provides enriched seawater to experiment systems</a:t>
            </a:r>
          </a:p>
          <a:p>
            <a:pPr lvl="2">
              <a:buFont typeface="Arial" pitchFamily="34" charset="0"/>
              <a:buChar char="•"/>
            </a:pPr>
            <a:r>
              <a:rPr lang="en-US" sz="1600" dirty="0" smtClean="0"/>
              <a:t> Seawater Delivery Source</a:t>
            </a:r>
          </a:p>
          <a:p>
            <a:pPr lvl="2">
              <a:buFont typeface="Arial" pitchFamily="34" charset="0"/>
              <a:buChar char="•"/>
            </a:pPr>
            <a:r>
              <a:rPr lang="en-US" sz="1600" dirty="0" smtClean="0"/>
              <a:t>CO</a:t>
            </a:r>
            <a:r>
              <a:rPr lang="en-US" sz="800" dirty="0" smtClean="0"/>
              <a:t>2</a:t>
            </a:r>
            <a:r>
              <a:rPr lang="en-US" sz="1600" dirty="0" smtClean="0"/>
              <a:t> Delivery Source</a:t>
            </a:r>
          </a:p>
          <a:p>
            <a:pPr lvl="2">
              <a:buFont typeface="Arial" pitchFamily="34" charset="0"/>
              <a:buChar char="•"/>
            </a:pPr>
            <a:r>
              <a:rPr lang="en-US" sz="1600" dirty="0" smtClean="0"/>
              <a:t> Ancillary equipment and instrumentation</a:t>
            </a:r>
          </a:p>
          <a:p>
            <a:pPr lvl="3">
              <a:buFont typeface="Arial" pitchFamily="34" charset="0"/>
              <a:buChar char="•"/>
            </a:pPr>
            <a:r>
              <a:rPr lang="en-US" sz="1600" dirty="0" smtClean="0"/>
              <a:t> Valves</a:t>
            </a:r>
          </a:p>
          <a:p>
            <a:pPr lvl="3">
              <a:buFont typeface="Arial" pitchFamily="34" charset="0"/>
              <a:buChar char="•"/>
            </a:pPr>
            <a:r>
              <a:rPr lang="en-US" sz="1600" dirty="0" smtClean="0"/>
              <a:t> Gauges</a:t>
            </a:r>
          </a:p>
          <a:p>
            <a:pPr lvl="3">
              <a:buFont typeface="Arial" pitchFamily="34" charset="0"/>
              <a:buChar char="•"/>
            </a:pPr>
            <a:r>
              <a:rPr lang="en-US" sz="1600" dirty="0" smtClean="0"/>
              <a:t> Filters</a:t>
            </a:r>
          </a:p>
          <a:p>
            <a:pPr lvl="3">
              <a:buFont typeface="Arial" pitchFamily="34" charset="0"/>
              <a:buChar char="•"/>
            </a:pPr>
            <a:r>
              <a:rPr lang="en-US" sz="1600" dirty="0" smtClean="0"/>
              <a:t> Sensors</a:t>
            </a:r>
          </a:p>
          <a:p>
            <a:pPr lvl="3"/>
            <a:endParaRPr lang="en-US" sz="1600" dirty="0" smtClean="0"/>
          </a:p>
          <a:p>
            <a:pPr lvl="3">
              <a:buFont typeface="Arial" pitchFamily="34" charset="0"/>
              <a:buChar char="•"/>
            </a:pPr>
            <a:endParaRPr lang="en-US" sz="1600" dirty="0" smtClean="0"/>
          </a:p>
        </p:txBody>
      </p:sp>
      <p:sp>
        <p:nvSpPr>
          <p:cNvPr id="4" name="Rectangle 3"/>
          <p:cNvSpPr/>
          <p:nvPr/>
        </p:nvSpPr>
        <p:spPr>
          <a:xfrm>
            <a:off x="2438400" y="228600"/>
            <a:ext cx="4341381" cy="369332"/>
          </a:xfrm>
          <a:prstGeom prst="rect">
            <a:avLst/>
          </a:prstGeom>
        </p:spPr>
        <p:txBody>
          <a:bodyPr wrap="none">
            <a:spAutoFit/>
          </a:bodyPr>
          <a:lstStyle/>
          <a:p>
            <a:r>
              <a:rPr lang="en-US" b="1" u="sng" dirty="0" smtClean="0"/>
              <a:t>Enriched Seawater Generation and Delivery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3" name="Object 3"/>
          <p:cNvGraphicFramePr>
            <a:graphicFrameLocks noChangeAspect="1"/>
          </p:cNvGraphicFramePr>
          <p:nvPr/>
        </p:nvGraphicFramePr>
        <p:xfrm>
          <a:off x="304800" y="381000"/>
          <a:ext cx="8504963" cy="5503862"/>
        </p:xfrm>
        <a:graphic>
          <a:graphicData uri="http://schemas.openxmlformats.org/presentationml/2006/ole">
            <p:oleObj spid="_x0000_s129026" name="Acrobat Document" r:id="rId3" imgW="11658600" imgH="7543800" progId="AcroExch.Document.7">
              <p:embed/>
            </p:oleObj>
          </a:graphicData>
        </a:graphic>
      </p:graphicFrame>
      <p:sp>
        <p:nvSpPr>
          <p:cNvPr id="5" name="TextBox 4"/>
          <p:cNvSpPr txBox="1"/>
          <p:nvPr/>
        </p:nvSpPr>
        <p:spPr>
          <a:xfrm>
            <a:off x="3657600" y="1447800"/>
            <a:ext cx="1283300" cy="276999"/>
          </a:xfrm>
          <a:prstGeom prst="rect">
            <a:avLst/>
          </a:prstGeom>
          <a:noFill/>
        </p:spPr>
        <p:txBody>
          <a:bodyPr wrap="none" rtlCol="0">
            <a:spAutoFit/>
          </a:bodyPr>
          <a:lstStyle/>
          <a:p>
            <a:r>
              <a:rPr lang="en-US" sz="1200" b="1" dirty="0" smtClean="0"/>
              <a:t>(SWFOCE shown)</a:t>
            </a:r>
            <a:endParaRPr lang="en-US" sz="1200" b="1" dirty="0"/>
          </a:p>
        </p:txBody>
      </p:sp>
      <p:sp>
        <p:nvSpPr>
          <p:cNvPr id="4" name="Rectangle 3"/>
          <p:cNvSpPr/>
          <p:nvPr/>
        </p:nvSpPr>
        <p:spPr>
          <a:xfrm>
            <a:off x="1981200" y="152400"/>
            <a:ext cx="4341381" cy="369332"/>
          </a:xfrm>
          <a:prstGeom prst="rect">
            <a:avLst/>
          </a:prstGeom>
        </p:spPr>
        <p:txBody>
          <a:bodyPr wrap="none">
            <a:spAutoFit/>
          </a:bodyPr>
          <a:lstStyle/>
          <a:p>
            <a:r>
              <a:rPr lang="en-US" b="1" u="sng" dirty="0" smtClean="0"/>
              <a:t>Enriched Seawater Generation and Delivery</a:t>
            </a:r>
          </a:p>
        </p:txBody>
      </p:sp>
      <p:sp>
        <p:nvSpPr>
          <p:cNvPr id="6" name="Rectangle 5"/>
          <p:cNvSpPr/>
          <p:nvPr/>
        </p:nvSpPr>
        <p:spPr>
          <a:xfrm>
            <a:off x="3657600" y="457200"/>
            <a:ext cx="609654" cy="276999"/>
          </a:xfrm>
          <a:prstGeom prst="rect">
            <a:avLst/>
          </a:prstGeom>
        </p:spPr>
        <p:txBody>
          <a:bodyPr wrap="none">
            <a:spAutoFit/>
          </a:bodyPr>
          <a:lstStyle/>
          <a:p>
            <a:r>
              <a:rPr lang="en-US" sz="1200" dirty="0" smtClean="0"/>
              <a:t>(Cont.)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5" name="Picture 3"/>
          <p:cNvPicPr>
            <a:picLocks noChangeAspect="1" noChangeArrowheads="1"/>
          </p:cNvPicPr>
          <p:nvPr/>
        </p:nvPicPr>
        <p:blipFill>
          <a:blip r:embed="rId3" cstate="print"/>
          <a:srcRect/>
          <a:stretch>
            <a:fillRect/>
          </a:stretch>
        </p:blipFill>
        <p:spPr bwMode="auto">
          <a:xfrm>
            <a:off x="5334000" y="3657600"/>
            <a:ext cx="3397551" cy="2723324"/>
          </a:xfrm>
          <a:prstGeom prst="rect">
            <a:avLst/>
          </a:prstGeom>
          <a:noFill/>
          <a:ln w="9525">
            <a:noFill/>
            <a:miter lim="800000"/>
            <a:headEnd/>
            <a:tailEnd/>
          </a:ln>
        </p:spPr>
      </p:pic>
      <p:sp>
        <p:nvSpPr>
          <p:cNvPr id="4" name="Rectangle 3"/>
          <p:cNvSpPr/>
          <p:nvPr/>
        </p:nvSpPr>
        <p:spPr>
          <a:xfrm>
            <a:off x="5334000" y="3657600"/>
            <a:ext cx="3429000" cy="2743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0836" name="Picture 4"/>
          <p:cNvPicPr>
            <a:picLocks noChangeAspect="1" noChangeArrowheads="1"/>
          </p:cNvPicPr>
          <p:nvPr/>
        </p:nvPicPr>
        <p:blipFill>
          <a:blip r:embed="rId4" cstate="print"/>
          <a:srcRect/>
          <a:stretch>
            <a:fillRect/>
          </a:stretch>
        </p:blipFill>
        <p:spPr bwMode="auto">
          <a:xfrm>
            <a:off x="381000" y="2514600"/>
            <a:ext cx="3749842" cy="2514600"/>
          </a:xfrm>
          <a:prstGeom prst="rect">
            <a:avLst/>
          </a:prstGeom>
          <a:noFill/>
          <a:ln w="9525">
            <a:noFill/>
            <a:miter lim="800000"/>
            <a:headEnd/>
            <a:tailEnd/>
          </a:ln>
        </p:spPr>
      </p:pic>
      <p:sp>
        <p:nvSpPr>
          <p:cNvPr id="1208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tx1"/>
                </a:solidFill>
                <a:effectLst/>
                <a:latin typeface="Arial" charset="0"/>
              </a:rPr>
              <a:t>Supporting Information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9" name="Table 8"/>
          <p:cNvGraphicFramePr>
            <a:graphicFrameLocks noGrp="1"/>
          </p:cNvGraphicFramePr>
          <p:nvPr/>
        </p:nvGraphicFramePr>
        <p:xfrm>
          <a:off x="457200" y="4800600"/>
          <a:ext cx="3581400" cy="659130"/>
        </p:xfrm>
        <a:graphic>
          <a:graphicData uri="http://schemas.openxmlformats.org/drawingml/2006/table">
            <a:tbl>
              <a:tblPr/>
              <a:tblGrid>
                <a:gridCol w="1790700"/>
                <a:gridCol w="1790700"/>
              </a:tblGrid>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127007">
                <a:tc gridSpan="2">
                  <a:txBody>
                    <a:bodyPr/>
                    <a:lstStyle/>
                    <a:p>
                      <a:pPr algn="ctr"/>
                      <a:r>
                        <a:rPr lang="en-US" sz="800" b="1" dirty="0"/>
                        <a:t>Source: U.S. Environmental Protection Agency, "Emission Facts: Average Carbon Dioxide Emissions Resulting from Gasoline and Diesel Fuel," February 2009.</a:t>
                      </a:r>
                    </a:p>
                  </a:txBody>
                  <a:tcPr marL="28575" marR="28575" marT="28575" marB="28575">
                    <a:lnL>
                      <a:noFill/>
                    </a:lnL>
                    <a:lnR>
                      <a:noFill/>
                    </a:lnR>
                    <a:lnT>
                      <a:noFill/>
                    </a:lnT>
                    <a:lnB>
                      <a:noFill/>
                    </a:lnB>
                  </a:tcPr>
                </a:tc>
                <a:tc hMerge="1">
                  <a:txBody>
                    <a:bodyPr/>
                    <a:lstStyle/>
                    <a:p>
                      <a:endParaRPr lang="en-US"/>
                    </a:p>
                  </a:txBody>
                  <a:tcPr/>
                </a:tc>
              </a:tr>
            </a:tbl>
          </a:graphicData>
        </a:graphic>
      </p:graphicFrame>
      <p:sp>
        <p:nvSpPr>
          <p:cNvPr id="11" name="TextBox 10"/>
          <p:cNvSpPr txBox="1"/>
          <p:nvPr/>
        </p:nvSpPr>
        <p:spPr>
          <a:xfrm>
            <a:off x="685800" y="2209800"/>
            <a:ext cx="3161891" cy="276999"/>
          </a:xfrm>
          <a:prstGeom prst="rect">
            <a:avLst/>
          </a:prstGeom>
          <a:noFill/>
        </p:spPr>
        <p:txBody>
          <a:bodyPr wrap="none" rtlCol="0">
            <a:spAutoFit/>
          </a:bodyPr>
          <a:lstStyle/>
          <a:p>
            <a:r>
              <a:rPr lang="en-US" sz="1200" b="1" dirty="0" smtClean="0"/>
              <a:t>Carbon Dioxide Emissions from 1 gallon of fuel</a:t>
            </a:r>
            <a:endParaRPr lang="en-US" sz="1200" b="1" dirty="0"/>
          </a:p>
        </p:txBody>
      </p:sp>
      <p:graphicFrame>
        <p:nvGraphicFramePr>
          <p:cNvPr id="120838" name="Object 6"/>
          <p:cNvGraphicFramePr>
            <a:graphicFrameLocks noChangeAspect="1"/>
          </p:cNvGraphicFramePr>
          <p:nvPr/>
        </p:nvGraphicFramePr>
        <p:xfrm>
          <a:off x="4724400" y="152400"/>
          <a:ext cx="4216400" cy="3162300"/>
        </p:xfrm>
        <a:graphic>
          <a:graphicData uri="http://schemas.openxmlformats.org/presentationml/2006/ole">
            <p:oleObj spid="_x0000_s130050" name="Acrobat Document" r:id="rId5" imgW="6858000" imgH="5143500" progId="AcroExch.Document.7">
              <p:embed/>
            </p:oleObj>
          </a:graphicData>
        </a:graphic>
      </p:graphicFrame>
      <p:sp>
        <p:nvSpPr>
          <p:cNvPr id="60" name="TextBox 59"/>
          <p:cNvSpPr txBox="1"/>
          <p:nvPr/>
        </p:nvSpPr>
        <p:spPr>
          <a:xfrm>
            <a:off x="990600" y="838200"/>
            <a:ext cx="3188758" cy="369332"/>
          </a:xfrm>
          <a:prstGeom prst="rect">
            <a:avLst/>
          </a:prstGeom>
          <a:noFill/>
        </p:spPr>
        <p:txBody>
          <a:bodyPr wrap="none" rtlCol="0">
            <a:spAutoFit/>
          </a:bodyPr>
          <a:lstStyle/>
          <a:p>
            <a:r>
              <a:rPr lang="en-US" b="1" u="sng" dirty="0" smtClean="0"/>
              <a:t>Optional CO2 Use from Exhaust</a:t>
            </a:r>
            <a:endParaRPr lang="en-US" b="1" u="sng"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152400"/>
            <a:ext cx="5641975" cy="609600"/>
          </a:xfrm>
        </p:spPr>
        <p:txBody>
          <a:bodyPr>
            <a:normAutofit/>
          </a:bodyPr>
          <a:lstStyle/>
          <a:p>
            <a:r>
              <a:rPr lang="en-US" sz="2400" b="1" u="sng" dirty="0" smtClean="0"/>
              <a:t>Power for XFOCE</a:t>
            </a:r>
            <a:endParaRPr lang="en-US" sz="2400" b="1" u="sng" dirty="0"/>
          </a:p>
        </p:txBody>
      </p:sp>
      <p:pic>
        <p:nvPicPr>
          <p:cNvPr id="4" name="Picture 1"/>
          <p:cNvPicPr>
            <a:picLocks noChangeAspect="1" noChangeArrowheads="1"/>
          </p:cNvPicPr>
          <p:nvPr/>
        </p:nvPicPr>
        <p:blipFill>
          <a:blip r:embed="rId2" cstate="print"/>
          <a:srcRect/>
          <a:stretch>
            <a:fillRect/>
          </a:stretch>
        </p:blipFill>
        <p:spPr bwMode="auto">
          <a:xfrm>
            <a:off x="4495800" y="1295400"/>
            <a:ext cx="1809750" cy="1809750"/>
          </a:xfrm>
          <a:prstGeom prst="rect">
            <a:avLst/>
          </a:prstGeom>
          <a:noFill/>
          <a:ln w="9525">
            <a:noFill/>
            <a:miter lim="800000"/>
            <a:headEnd/>
            <a:tailEnd/>
          </a:ln>
        </p:spPr>
      </p:pic>
      <p:sp>
        <p:nvSpPr>
          <p:cNvPr id="5" name="TextBox 4"/>
          <p:cNvSpPr txBox="1"/>
          <p:nvPr/>
        </p:nvSpPr>
        <p:spPr>
          <a:xfrm>
            <a:off x="838200" y="1752600"/>
            <a:ext cx="2437334" cy="923330"/>
          </a:xfrm>
          <a:prstGeom prst="rect">
            <a:avLst/>
          </a:prstGeom>
          <a:noFill/>
        </p:spPr>
        <p:txBody>
          <a:bodyPr wrap="none" rtlCol="0">
            <a:spAutoFit/>
          </a:bodyPr>
          <a:lstStyle/>
          <a:p>
            <a:r>
              <a:rPr lang="en-US" b="1" dirty="0" smtClean="0"/>
              <a:t>Onshore Power</a:t>
            </a:r>
          </a:p>
          <a:p>
            <a:pPr lvl="1">
              <a:buFont typeface="Arial" pitchFamily="34" charset="0"/>
              <a:buChar char="•"/>
            </a:pPr>
            <a:r>
              <a:rPr lang="en-US" dirty="0" smtClean="0"/>
              <a:t>Power supply Unit</a:t>
            </a:r>
          </a:p>
          <a:p>
            <a:pPr lvl="1">
              <a:buFont typeface="Arial" pitchFamily="34" charset="0"/>
              <a:buChar char="•"/>
            </a:pPr>
            <a:r>
              <a:rPr lang="en-US" dirty="0" smtClean="0"/>
              <a:t>UPS</a:t>
            </a:r>
            <a:endParaRPr lang="en-US" dirty="0"/>
          </a:p>
        </p:txBody>
      </p:sp>
      <p:sp>
        <p:nvSpPr>
          <p:cNvPr id="6" name="TextBox 5"/>
          <p:cNvSpPr txBox="1"/>
          <p:nvPr/>
        </p:nvSpPr>
        <p:spPr>
          <a:xfrm>
            <a:off x="6553200" y="1676400"/>
            <a:ext cx="1886478" cy="923330"/>
          </a:xfrm>
          <a:prstGeom prst="rect">
            <a:avLst/>
          </a:prstGeom>
          <a:noFill/>
        </p:spPr>
        <p:txBody>
          <a:bodyPr wrap="none" rtlCol="0">
            <a:spAutoFit/>
          </a:bodyPr>
          <a:lstStyle/>
          <a:p>
            <a:r>
              <a:rPr lang="en-US" dirty="0" smtClean="0"/>
              <a:t>Diesel Generator</a:t>
            </a:r>
          </a:p>
          <a:p>
            <a:r>
              <a:rPr lang="en-US" dirty="0" smtClean="0"/>
              <a:t>3500 Watt Output</a:t>
            </a:r>
          </a:p>
          <a:p>
            <a:r>
              <a:rPr lang="en-US" dirty="0" smtClean="0"/>
              <a:t>0.3 Gallon per Hr.</a:t>
            </a:r>
            <a:endParaRPr lang="en-US" dirty="0"/>
          </a:p>
        </p:txBody>
      </p:sp>
      <p:sp>
        <p:nvSpPr>
          <p:cNvPr id="7" name="TextBox 6"/>
          <p:cNvSpPr txBox="1"/>
          <p:nvPr/>
        </p:nvSpPr>
        <p:spPr>
          <a:xfrm>
            <a:off x="381000" y="3429000"/>
            <a:ext cx="3580211" cy="2585323"/>
          </a:xfrm>
          <a:prstGeom prst="rect">
            <a:avLst/>
          </a:prstGeom>
          <a:noFill/>
        </p:spPr>
        <p:txBody>
          <a:bodyPr wrap="none" rtlCol="0">
            <a:spAutoFit/>
          </a:bodyPr>
          <a:lstStyle/>
          <a:p>
            <a:r>
              <a:rPr lang="en-US" b="1" dirty="0" smtClean="0"/>
              <a:t>Remote Location Power</a:t>
            </a:r>
          </a:p>
          <a:p>
            <a:pPr>
              <a:buFont typeface="Arial" pitchFamily="34" charset="0"/>
              <a:buChar char="•"/>
            </a:pPr>
            <a:r>
              <a:rPr lang="en-US" b="1" dirty="0" smtClean="0"/>
              <a:t>Onshore or Offshore</a:t>
            </a:r>
          </a:p>
          <a:p>
            <a:pPr lvl="1">
              <a:buFont typeface="Arial" pitchFamily="34" charset="0"/>
              <a:buChar char="•"/>
            </a:pPr>
            <a:r>
              <a:rPr lang="en-US" dirty="0" smtClean="0"/>
              <a:t> Diesel Generator</a:t>
            </a:r>
          </a:p>
          <a:p>
            <a:pPr lvl="2">
              <a:buFont typeface="Arial" pitchFamily="34" charset="0"/>
              <a:buChar char="•"/>
            </a:pPr>
            <a:r>
              <a:rPr lang="en-US" dirty="0" smtClean="0"/>
              <a:t> Bonus of CO</a:t>
            </a:r>
            <a:r>
              <a:rPr lang="en-US" sz="800" dirty="0" smtClean="0"/>
              <a:t>2</a:t>
            </a:r>
            <a:r>
              <a:rPr lang="en-US" dirty="0" smtClean="0"/>
              <a:t> generation</a:t>
            </a:r>
          </a:p>
          <a:p>
            <a:pPr lvl="1">
              <a:buFont typeface="Arial" pitchFamily="34" charset="0"/>
              <a:buChar char="•"/>
            </a:pPr>
            <a:r>
              <a:rPr lang="en-US" dirty="0" smtClean="0"/>
              <a:t> Wind Powered Generator</a:t>
            </a:r>
          </a:p>
          <a:p>
            <a:pPr lvl="2">
              <a:buFont typeface="Arial" pitchFamily="34" charset="0"/>
              <a:buChar char="•"/>
            </a:pPr>
            <a:r>
              <a:rPr lang="en-US" dirty="0" smtClean="0"/>
              <a:t>Batteries</a:t>
            </a:r>
          </a:p>
          <a:p>
            <a:pPr lvl="1">
              <a:buFont typeface="Arial" pitchFamily="34" charset="0"/>
              <a:buChar char="•"/>
            </a:pPr>
            <a:r>
              <a:rPr lang="en-US" dirty="0" smtClean="0"/>
              <a:t> Solar Cells</a:t>
            </a:r>
          </a:p>
          <a:p>
            <a:pPr lvl="2">
              <a:buFont typeface="Arial" pitchFamily="34" charset="0"/>
              <a:buChar char="•"/>
            </a:pPr>
            <a:r>
              <a:rPr lang="en-US" dirty="0" smtClean="0"/>
              <a:t>Batteries</a:t>
            </a:r>
          </a:p>
          <a:p>
            <a:pPr lvl="1"/>
            <a:endParaRPr lang="en-US" dirty="0" smtClean="0"/>
          </a:p>
        </p:txBody>
      </p:sp>
      <p:pic>
        <p:nvPicPr>
          <p:cNvPr id="125953" name="Picture 1"/>
          <p:cNvPicPr>
            <a:picLocks noChangeAspect="1" noChangeArrowheads="1"/>
          </p:cNvPicPr>
          <p:nvPr/>
        </p:nvPicPr>
        <p:blipFill>
          <a:blip r:embed="rId3" cstate="print"/>
          <a:srcRect/>
          <a:stretch>
            <a:fillRect/>
          </a:stretch>
        </p:blipFill>
        <p:spPr bwMode="auto">
          <a:xfrm>
            <a:off x="6858000" y="3048000"/>
            <a:ext cx="1962150" cy="1962150"/>
          </a:xfrm>
          <a:prstGeom prst="rect">
            <a:avLst/>
          </a:prstGeom>
          <a:noFill/>
          <a:ln w="9525">
            <a:noFill/>
            <a:miter lim="800000"/>
            <a:headEnd/>
            <a:tailEnd/>
          </a:ln>
        </p:spPr>
      </p:pic>
      <p:sp>
        <p:nvSpPr>
          <p:cNvPr id="9" name="TextBox 8"/>
          <p:cNvSpPr txBox="1"/>
          <p:nvPr/>
        </p:nvSpPr>
        <p:spPr>
          <a:xfrm>
            <a:off x="5410200" y="3886200"/>
            <a:ext cx="1769459" cy="646331"/>
          </a:xfrm>
          <a:prstGeom prst="rect">
            <a:avLst/>
          </a:prstGeom>
          <a:noFill/>
        </p:spPr>
        <p:txBody>
          <a:bodyPr wrap="none" rtlCol="0">
            <a:spAutoFit/>
          </a:bodyPr>
          <a:lstStyle/>
          <a:p>
            <a:r>
              <a:rPr lang="en-US" dirty="0" smtClean="0"/>
              <a:t>Wind Generator</a:t>
            </a:r>
          </a:p>
          <a:p>
            <a:r>
              <a:rPr lang="en-US" dirty="0" smtClean="0"/>
              <a:t>400 Watt Output</a:t>
            </a:r>
          </a:p>
        </p:txBody>
      </p:sp>
      <p:pic>
        <p:nvPicPr>
          <p:cNvPr id="125955" name="Picture 3"/>
          <p:cNvPicPr>
            <a:picLocks noChangeAspect="1" noChangeArrowheads="1"/>
          </p:cNvPicPr>
          <p:nvPr/>
        </p:nvPicPr>
        <p:blipFill>
          <a:blip r:embed="rId4" cstate="print"/>
          <a:srcRect/>
          <a:stretch>
            <a:fillRect/>
          </a:stretch>
        </p:blipFill>
        <p:spPr bwMode="auto">
          <a:xfrm>
            <a:off x="3962400" y="4495800"/>
            <a:ext cx="1102122" cy="2071687"/>
          </a:xfrm>
          <a:prstGeom prst="rect">
            <a:avLst/>
          </a:prstGeom>
          <a:noFill/>
          <a:ln w="9525">
            <a:noFill/>
            <a:miter lim="800000"/>
            <a:headEnd/>
            <a:tailEnd/>
          </a:ln>
        </p:spPr>
      </p:pic>
      <p:sp>
        <p:nvSpPr>
          <p:cNvPr id="12" name="TextBox 11"/>
          <p:cNvSpPr txBox="1"/>
          <p:nvPr/>
        </p:nvSpPr>
        <p:spPr>
          <a:xfrm>
            <a:off x="5029200" y="5334000"/>
            <a:ext cx="1600200" cy="646331"/>
          </a:xfrm>
          <a:prstGeom prst="rect">
            <a:avLst/>
          </a:prstGeom>
          <a:noFill/>
        </p:spPr>
        <p:txBody>
          <a:bodyPr wrap="square" rtlCol="0">
            <a:spAutoFit/>
          </a:bodyPr>
          <a:lstStyle/>
          <a:p>
            <a:r>
              <a:rPr lang="en-US" dirty="0" smtClean="0"/>
              <a:t>240 Watt Panel</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Documents and Settings\shfa\Desktop\XFOCE, SWFOCE PDR\13 Segment Solar Buoy Assembly.JPG"/>
          <p:cNvPicPr>
            <a:picLocks noChangeAspect="1" noChangeArrowheads="1"/>
          </p:cNvPicPr>
          <p:nvPr/>
        </p:nvPicPr>
        <p:blipFill>
          <a:blip r:embed="rId2" cstate="print"/>
          <a:srcRect/>
          <a:stretch>
            <a:fillRect/>
          </a:stretch>
        </p:blipFill>
        <p:spPr bwMode="auto">
          <a:xfrm>
            <a:off x="1524000" y="1828800"/>
            <a:ext cx="7010400" cy="4521175"/>
          </a:xfrm>
          <a:prstGeom prst="rect">
            <a:avLst/>
          </a:prstGeom>
          <a:noFill/>
        </p:spPr>
      </p:pic>
      <p:sp>
        <p:nvSpPr>
          <p:cNvPr id="4" name="TextBox 3"/>
          <p:cNvSpPr txBox="1"/>
          <p:nvPr/>
        </p:nvSpPr>
        <p:spPr>
          <a:xfrm>
            <a:off x="3200400" y="1828800"/>
            <a:ext cx="3335144" cy="369332"/>
          </a:xfrm>
          <a:prstGeom prst="rect">
            <a:avLst/>
          </a:prstGeom>
          <a:noFill/>
        </p:spPr>
        <p:txBody>
          <a:bodyPr wrap="none" rtlCol="0">
            <a:spAutoFit/>
          </a:bodyPr>
          <a:lstStyle/>
          <a:p>
            <a:r>
              <a:rPr lang="en-US" b="1" dirty="0" smtClean="0"/>
              <a:t>Power from Solar Cells on  Buoy</a:t>
            </a:r>
            <a:endParaRPr lang="en-US" b="1" dirty="0"/>
          </a:p>
        </p:txBody>
      </p:sp>
      <p:sp>
        <p:nvSpPr>
          <p:cNvPr id="5" name="TextBox 4"/>
          <p:cNvSpPr txBox="1"/>
          <p:nvPr/>
        </p:nvSpPr>
        <p:spPr>
          <a:xfrm>
            <a:off x="2895600" y="228600"/>
            <a:ext cx="3486083" cy="369332"/>
          </a:xfrm>
          <a:prstGeom prst="rect">
            <a:avLst/>
          </a:prstGeom>
          <a:noFill/>
        </p:spPr>
        <p:txBody>
          <a:bodyPr wrap="none" rtlCol="0">
            <a:spAutoFit/>
          </a:bodyPr>
          <a:lstStyle/>
          <a:p>
            <a:r>
              <a:rPr lang="en-US" b="1" u="sng" dirty="0" smtClean="0"/>
              <a:t>Option for Power to Remote </a:t>
            </a:r>
            <a:r>
              <a:rPr lang="en-US" b="1" u="sng" dirty="0" err="1" smtClean="0"/>
              <a:t>xFoce</a:t>
            </a:r>
            <a:endParaRPr lang="en-US" b="1" u="sng"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219200" y="838200"/>
          <a:ext cx="6629401" cy="6636506"/>
        </p:xfrm>
        <a:graphic>
          <a:graphicData uri="http://schemas.openxmlformats.org/drawingml/2006/table">
            <a:tbl>
              <a:tblPr/>
              <a:tblGrid>
                <a:gridCol w="348359"/>
                <a:gridCol w="675608"/>
                <a:gridCol w="675608"/>
                <a:gridCol w="675608"/>
                <a:gridCol w="675608"/>
                <a:gridCol w="675608"/>
                <a:gridCol w="675608"/>
                <a:gridCol w="675608"/>
                <a:gridCol w="200570"/>
                <a:gridCol w="675608"/>
                <a:gridCol w="675608"/>
              </a:tblGrid>
              <a:tr h="371444">
                <a:tc gridSpan="7">
                  <a:txBody>
                    <a:bodyPr/>
                    <a:lstStyle/>
                    <a:p>
                      <a:pPr algn="ctr" fontAlgn="b"/>
                      <a:r>
                        <a:rPr lang="en-US" sz="1200" b="1" i="0" u="none" strike="noStrike" dirty="0" smtClean="0">
                          <a:latin typeface="Arial"/>
                        </a:rPr>
                        <a:t>                           Estimation </a:t>
                      </a:r>
                      <a:r>
                        <a:rPr lang="en-US" sz="1200" b="1" i="0" u="none" strike="noStrike" dirty="0">
                          <a:latin typeface="Arial"/>
                        </a:rPr>
                        <a:t>of Shallow-FOCE CO</a:t>
                      </a:r>
                      <a:r>
                        <a:rPr lang="en-US" sz="1200" b="1" i="0" u="none" strike="noStrike" baseline="-25000" dirty="0">
                          <a:latin typeface="Arial"/>
                        </a:rPr>
                        <a:t>2</a:t>
                      </a:r>
                      <a:r>
                        <a:rPr lang="en-US" sz="1200" b="1" i="0" u="none" strike="noStrike" dirty="0">
                          <a:latin typeface="Arial"/>
                        </a:rPr>
                        <a:t> </a:t>
                      </a:r>
                      <a:r>
                        <a:rPr lang="en-US" sz="1200" b="1" i="0" u="none" strike="noStrike" dirty="0" smtClean="0">
                          <a:latin typeface="Arial"/>
                        </a:rPr>
                        <a:t>enriched</a:t>
                      </a:r>
                      <a:r>
                        <a:rPr lang="en-US" sz="1200" b="1" i="0" u="none" strike="noStrike" baseline="0" dirty="0" smtClean="0">
                          <a:latin typeface="Arial"/>
                        </a:rPr>
                        <a:t> </a:t>
                      </a:r>
                      <a:r>
                        <a:rPr lang="en-US" sz="1200" b="1" i="0" u="none" strike="noStrike" dirty="0" smtClean="0">
                          <a:latin typeface="Arial"/>
                        </a:rPr>
                        <a:t>seawater </a:t>
                      </a:r>
                      <a:r>
                        <a:rPr lang="en-US" sz="1200" b="1" i="0" u="none" strike="noStrike" dirty="0">
                          <a:latin typeface="Arial"/>
                        </a:rPr>
                        <a:t>release rate</a:t>
                      </a:r>
                      <a:r>
                        <a:rPr lang="en-US" sz="600" b="1" i="0" u="none" strike="noStrike" dirty="0">
                          <a:latin typeface="Arial"/>
                        </a:rPr>
                        <a:t>:</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r>
              <a:tr h="97124">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r>
              <a:tr h="97124">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97124">
                <a:tc gridSpan="2">
                  <a:txBody>
                    <a:bodyPr/>
                    <a:lstStyle/>
                    <a:p>
                      <a:pPr algn="l" fontAlgn="b"/>
                      <a:r>
                        <a:rPr lang="en-US" sz="600" b="1" i="0" u="none" strike="noStrike">
                          <a:latin typeface="Arial"/>
                        </a:rPr>
                        <a:t>Assumptions:</a:t>
                      </a:r>
                    </a:p>
                  </a:txBody>
                  <a:tcPr marL="5684" marR="5684" marT="5684" marB="0" anchor="b">
                    <a:lnL>
                      <a:noFill/>
                    </a:lnL>
                    <a:lnR>
                      <a:noFill/>
                    </a:lnR>
                    <a:lnT>
                      <a:noFill/>
                    </a:lnT>
                    <a:lnB>
                      <a:noFill/>
                    </a:lnB>
                  </a:tcPr>
                </a:tc>
                <a:tc hMerge="1">
                  <a:txBody>
                    <a:bodyPr/>
                    <a:lstStyle/>
                    <a:p>
                      <a:endParaRPr lang="en-US"/>
                    </a:p>
                  </a:txBody>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97124">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7">
                  <a:txBody>
                    <a:bodyPr/>
                    <a:lstStyle/>
                    <a:p>
                      <a:pPr algn="l" fontAlgn="b"/>
                      <a:r>
                        <a:rPr lang="en-US" sz="1200" b="0" i="0" u="none" strike="noStrike" dirty="0">
                          <a:latin typeface="Arial"/>
                        </a:rPr>
                        <a:t>1. Shallow FOCE is smaller than FOCE at MARS by 1/2: 0.5m X 0.5m.</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8">
                  <a:txBody>
                    <a:bodyPr/>
                    <a:lstStyle/>
                    <a:p>
                      <a:pPr algn="l" fontAlgn="b"/>
                      <a:r>
                        <a:rPr lang="en-US" sz="1200" b="0" i="0" u="none" strike="noStrike" dirty="0">
                          <a:latin typeface="Arial"/>
                        </a:rPr>
                        <a:t>2. Water velocity thru flume set as "on average" a 1 cm/s flow through chamber.</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6">
                  <a:txBody>
                    <a:bodyPr/>
                    <a:lstStyle/>
                    <a:p>
                      <a:pPr algn="l" fontAlgn="b"/>
                      <a:r>
                        <a:rPr lang="en-US" sz="1200" b="0" i="0" u="none" strike="noStrike">
                          <a:latin typeface="Arial"/>
                        </a:rPr>
                        <a:t> - residence time for a 1 meter length chamber is 100 secs.</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4">
                  <a:txBody>
                    <a:bodyPr/>
                    <a:lstStyle/>
                    <a:p>
                      <a:pPr algn="l" fontAlgn="b"/>
                      <a:r>
                        <a:rPr lang="en-US" sz="1200" b="0" i="0" u="none" strike="noStrike" dirty="0">
                          <a:latin typeface="Arial"/>
                        </a:rPr>
                        <a:t> - internal cyclic flow </a:t>
                      </a:r>
                      <a:r>
                        <a:rPr lang="en-US" sz="1200" b="0" i="0" u="none" strike="noStrike" dirty="0" err="1">
                          <a:latin typeface="Arial"/>
                        </a:rPr>
                        <a:t>indiced</a:t>
                      </a:r>
                      <a:r>
                        <a:rPr lang="en-US" sz="1200" b="0" i="0" u="none" strike="noStrike" dirty="0">
                          <a:latin typeface="Arial"/>
                        </a:rPr>
                        <a:t> by a paddle.</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cm/sec</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ht (m)</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w (m)</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10</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0.5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0.5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25</a:t>
                      </a:r>
                    </a:p>
                  </a:txBody>
                  <a:tcPr marL="5684" marR="5684" marT="5684" marB="0" anchor="b">
                    <a:lnL>
                      <a:noFill/>
                    </a:lnL>
                    <a:lnR>
                      <a:noFill/>
                    </a:lnR>
                    <a:lnT>
                      <a:noFill/>
                    </a:lnT>
                    <a:lnB>
                      <a:noFill/>
                    </a:lnB>
                  </a:tcPr>
                </a:tc>
                <a:tc>
                  <a:txBody>
                    <a:bodyPr/>
                    <a:lstStyle/>
                    <a:p>
                      <a:pPr algn="l" fontAlgn="b"/>
                      <a:r>
                        <a:rPr lang="en-US" sz="1200" b="0" i="0" u="none" strike="noStrike">
                          <a:latin typeface="Arial"/>
                        </a:rPr>
                        <a:t>L/s</a:t>
                      </a: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3">
                  <a:txBody>
                    <a:bodyPr/>
                    <a:lstStyle/>
                    <a:p>
                      <a:pPr algn="l" fontAlgn="b"/>
                      <a:r>
                        <a:rPr lang="en-US" sz="1200" b="0" i="0" u="none" strike="noStrike" dirty="0">
                          <a:latin typeface="Arial"/>
                        </a:rPr>
                        <a:t>3. Concentration of CO2-ESW:</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ctr" fontAlgn="b"/>
                      <a:r>
                        <a:rPr lang="en-US" sz="1200" b="0" i="0" u="none" strike="noStrike" dirty="0" smtClean="0">
                          <a:solidFill>
                            <a:srgbClr val="00B050"/>
                          </a:solidFill>
                          <a:latin typeface="Arial"/>
                        </a:rPr>
                        <a:t>40</a:t>
                      </a:r>
                      <a:endParaRPr lang="en-US" sz="1200" b="0" i="0" u="none" strike="noStrike" dirty="0">
                        <a:solidFill>
                          <a:srgbClr val="00B050"/>
                        </a:solidFill>
                        <a:latin typeface="Arial"/>
                      </a:endParaRPr>
                    </a:p>
                  </a:txBody>
                  <a:tcPr marL="5684" marR="5684" marT="5684" marB="0" anchor="b">
                    <a:lnL>
                      <a:noFill/>
                    </a:lnL>
                    <a:lnR>
                      <a:noFill/>
                    </a:lnR>
                    <a:lnT>
                      <a:noFill/>
                    </a:lnT>
                    <a:lnB>
                      <a:noFill/>
                    </a:lnB>
                  </a:tcPr>
                </a:tc>
                <a:tc>
                  <a:txBody>
                    <a:bodyPr/>
                    <a:lstStyle/>
                    <a:p>
                      <a:pPr algn="l" fontAlgn="b"/>
                      <a:r>
                        <a:rPr lang="en-US" sz="1200" b="0" i="0" u="none" strike="noStrike">
                          <a:latin typeface="Arial"/>
                        </a:rPr>
                        <a:t>mM</a:t>
                      </a:r>
                    </a:p>
                  </a:txBody>
                  <a:tcPr marL="5684" marR="5684" marT="5684" marB="0" anchor="b">
                    <a:lnL>
                      <a:noFill/>
                    </a:lnL>
                    <a:lnR>
                      <a:noFill/>
                    </a:lnR>
                    <a:lnT>
                      <a:noFill/>
                    </a:lnT>
                    <a:lnB>
                      <a:noFill/>
                    </a:lnB>
                  </a:tcPr>
                </a:tc>
                <a:tc>
                  <a:txBody>
                    <a:bodyPr/>
                    <a:lstStyle/>
                    <a:p>
                      <a:pPr algn="r" fontAlgn="b"/>
                      <a:r>
                        <a:rPr lang="en-US" sz="1200" b="0" i="0" u="none" strike="noStrike">
                          <a:latin typeface="Arial"/>
                        </a:rPr>
                        <a:t>pH:</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4.75</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7">
                  <a:txBody>
                    <a:bodyPr/>
                    <a:lstStyle/>
                    <a:p>
                      <a:pPr algn="l" fontAlgn="b"/>
                      <a:r>
                        <a:rPr lang="en-US" sz="1200" b="0" i="0" u="none" strike="noStrike" dirty="0">
                          <a:latin typeface="Arial"/>
                        </a:rPr>
                        <a:t>4. FOCE uses different amounts of CO2 depending upon pH offset:</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3">
                  <a:txBody>
                    <a:bodyPr/>
                    <a:lstStyle/>
                    <a:p>
                      <a:pPr algn="ctr" fontAlgn="b"/>
                      <a:r>
                        <a:rPr lang="en-US" sz="1200" b="0" i="0" u="none" strike="noStrike" dirty="0" err="1">
                          <a:latin typeface="Arial"/>
                        </a:rPr>
                        <a:t>Vol</a:t>
                      </a:r>
                      <a:r>
                        <a:rPr lang="en-US" sz="1200" b="0" i="0" u="none" strike="noStrike" dirty="0">
                          <a:latin typeface="Arial"/>
                        </a:rPr>
                        <a:t> CO2-ESW</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2">
                  <a:txBody>
                    <a:bodyPr/>
                    <a:lstStyle/>
                    <a:p>
                      <a:pPr algn="ctr" fontAlgn="b"/>
                      <a:r>
                        <a:rPr lang="en-US" sz="1200" b="0" i="0" u="none" strike="noStrike">
                          <a:latin typeface="Arial"/>
                        </a:rPr>
                        <a:t>Amt CO2</a:t>
                      </a:r>
                    </a:p>
                  </a:txBody>
                  <a:tcPr marL="5684" marR="5684" marT="5684" marB="0" anchor="b">
                    <a:lnL>
                      <a:noFill/>
                    </a:lnL>
                    <a:lnR>
                      <a:noFill/>
                    </a:lnR>
                    <a:lnT>
                      <a:noFill/>
                    </a:lnT>
                    <a:lnB>
                      <a:noFill/>
                    </a:lnB>
                  </a:tcPr>
                </a:tc>
                <a:tc hMerge="1">
                  <a:txBody>
                    <a:bodyPr/>
                    <a:lstStyle/>
                    <a:p>
                      <a:endParaRPr lang="en-US"/>
                    </a:p>
                  </a:txBody>
                  <a:tcPr/>
                </a:tc>
              </a:tr>
              <a:tr h="309706">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pH offset</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+TCO2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Amt CO2</a:t>
                      </a:r>
                    </a:p>
                  </a:txBody>
                  <a:tcPr marL="5684" marR="5684" marT="5684" marB="0" anchor="b">
                    <a:lnL>
                      <a:noFill/>
                    </a:lnL>
                    <a:lnR>
                      <a:noFill/>
                    </a:lnR>
                    <a:lnT>
                      <a:noFill/>
                    </a:lnT>
                    <a:lnB>
                      <a:noFill/>
                    </a:lnB>
                  </a:tcPr>
                </a:tc>
                <a:tc>
                  <a:txBody>
                    <a:bodyPr/>
                    <a:lstStyle/>
                    <a:p>
                      <a:pPr algn="ctr" fontAlgn="b"/>
                      <a:r>
                        <a:rPr lang="en-US" sz="1200" b="0" i="0" u="none" strike="noStrike" dirty="0" err="1">
                          <a:latin typeface="Arial"/>
                        </a:rPr>
                        <a:t>mL</a:t>
                      </a:r>
                      <a:r>
                        <a:rPr lang="en-US" sz="1200" b="0" i="0" u="none" strike="noStrike" dirty="0">
                          <a:latin typeface="Arial"/>
                        </a:rPr>
                        <a:t>/s</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L/min</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L/day</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kg/day</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lb/day</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l-GR" sz="1200" b="0" i="0" u="none" strike="noStrike">
                          <a:latin typeface="Arial"/>
                        </a:rPr>
                        <a:t>μ</a:t>
                      </a:r>
                      <a:r>
                        <a:rPr lang="en-US" sz="1200" b="0" i="0" u="none" strike="noStrike">
                          <a:latin typeface="Arial"/>
                        </a:rPr>
                        <a:t>mol/kg</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µmole/s</a:t>
                      </a: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74.5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1862.5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46.563</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2.794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4023</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7.082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15.61</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136.1</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3402.5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85.062</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5.104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7349</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12.938</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28.52</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0.8</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257.3</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6432.5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160.813</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9.649</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13894</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24.459</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53.92</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1.5</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767.7</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19192.5</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479.813</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28.789</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FF0000"/>
                          </a:solidFill>
                          <a:latin typeface="Arial"/>
                        </a:rPr>
                        <a:t>41456</a:t>
                      </a:r>
                    </a:p>
                  </a:txBody>
                  <a:tcPr marL="5684" marR="5684" marT="5684" marB="0" anchor="b">
                    <a:lnL>
                      <a:noFill/>
                    </a:lnL>
                    <a:lnR>
                      <a:noFill/>
                    </a:lnR>
                    <a:lnT>
                      <a:noFill/>
                    </a:lnT>
                    <a:lnB>
                      <a:noFill/>
                    </a:lnB>
                  </a:tcPr>
                </a:tc>
                <a:tc>
                  <a:txBody>
                    <a:bodyPr/>
                    <a:lstStyle/>
                    <a:p>
                      <a:pPr algn="l" fontAlgn="b"/>
                      <a:endParaRPr lang="en-US" sz="1200" b="0" i="0" u="none" strike="noStrike">
                        <a:solidFill>
                          <a:srgbClr val="FF0000"/>
                        </a:solidFill>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72.978</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FF0000"/>
                          </a:solidFill>
                          <a:latin typeface="Arial"/>
                        </a:rPr>
                        <a:t>160.89</a:t>
                      </a: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r>
              <a:tr h="158084">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000" b="0" i="0" u="none" strike="noStrike" dirty="0">
                        <a:latin typeface="Arial"/>
                      </a:endParaRPr>
                    </a:p>
                  </a:txBody>
                  <a:tcPr marL="5684" marR="5684" marT="5684" marB="0" anchor="b">
                    <a:lnL>
                      <a:noFill/>
                    </a:lnL>
                    <a:lnR>
                      <a:noFill/>
                    </a:lnR>
                    <a:lnT>
                      <a:noFill/>
                    </a:lnT>
                    <a:lnB>
                      <a:noFill/>
                    </a:lnB>
                  </a:tcPr>
                </a:tc>
              </a:tr>
            </a:tbl>
          </a:graphicData>
        </a:graphic>
      </p:graphicFrame>
      <p:sp>
        <p:nvSpPr>
          <p:cNvPr id="5" name="TextBox 4"/>
          <p:cNvSpPr txBox="1"/>
          <p:nvPr/>
        </p:nvSpPr>
        <p:spPr>
          <a:xfrm>
            <a:off x="1981200" y="76200"/>
            <a:ext cx="3512500" cy="369332"/>
          </a:xfrm>
          <a:prstGeom prst="rect">
            <a:avLst/>
          </a:prstGeom>
          <a:noFill/>
        </p:spPr>
        <p:txBody>
          <a:bodyPr wrap="none" rtlCol="0">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4" name="Rectangle 3"/>
          <p:cNvSpPr/>
          <p:nvPr/>
        </p:nvSpPr>
        <p:spPr>
          <a:xfrm>
            <a:off x="3124200" y="457200"/>
            <a:ext cx="1373133" cy="369332"/>
          </a:xfrm>
          <a:prstGeom prst="rect">
            <a:avLst/>
          </a:prstGeom>
        </p:spPr>
        <p:txBody>
          <a:bodyPr wrap="none">
            <a:spAutoFit/>
          </a:bodyPr>
          <a:lstStyle/>
          <a:p>
            <a:r>
              <a:rPr lang="en-US" b="1" dirty="0" smtClean="0"/>
              <a:t>Spreadsheet</a:t>
            </a:r>
            <a:endParaRPr lang="en-US"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762000"/>
            <a:ext cx="5638800" cy="1066800"/>
          </a:xfrm>
        </p:spPr>
        <p:txBody>
          <a:bodyPr>
            <a:noAutofit/>
          </a:bodyPr>
          <a:lstStyle/>
          <a:p>
            <a:pPr algn="ctr"/>
            <a:r>
              <a:rPr lang="en-US" sz="3200" b="1" u="sng" dirty="0" smtClean="0"/>
              <a:t>xFOCE Mechanical</a:t>
            </a:r>
            <a:br>
              <a:rPr lang="en-US" sz="3200" b="1" u="sng" dirty="0" smtClean="0"/>
            </a:br>
            <a:r>
              <a:rPr lang="en-US" sz="3200" b="1" u="sng" dirty="0" smtClean="0"/>
              <a:t>  Sub-Systems</a:t>
            </a:r>
            <a:endParaRPr lang="en-US" sz="3200" b="1" u="sng" dirty="0"/>
          </a:p>
        </p:txBody>
      </p:sp>
      <p:sp>
        <p:nvSpPr>
          <p:cNvPr id="3" name="Rectangle 2"/>
          <p:cNvSpPr/>
          <p:nvPr/>
        </p:nvSpPr>
        <p:spPr>
          <a:xfrm>
            <a:off x="152400" y="1066800"/>
            <a:ext cx="9167766" cy="7232749"/>
          </a:xfrm>
          <a:prstGeom prst="rect">
            <a:avLst/>
          </a:prstGeom>
        </p:spPr>
        <p:txBody>
          <a:bodyPr wrap="square">
            <a:spAutoFit/>
          </a:bodyPr>
          <a:lstStyle/>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pPr lvl="4">
              <a:buFont typeface="Arial" pitchFamily="34" charset="0"/>
              <a:buChar char="•"/>
            </a:pPr>
            <a:r>
              <a:rPr lang="en-US" sz="2400" u="sng" dirty="0" smtClean="0"/>
              <a:t> Seafloor System</a:t>
            </a:r>
          </a:p>
          <a:p>
            <a:pPr lvl="5">
              <a:buFont typeface="Arial" pitchFamily="34" charset="0"/>
              <a:buChar char="•"/>
            </a:pPr>
            <a:r>
              <a:rPr lang="en-US" sz="2400" dirty="0" smtClean="0"/>
              <a:t> Experiment Chamber</a:t>
            </a:r>
          </a:p>
          <a:p>
            <a:pPr lvl="5">
              <a:buFont typeface="Arial" pitchFamily="34" charset="0"/>
              <a:buChar char="•"/>
            </a:pPr>
            <a:r>
              <a:rPr lang="en-US" sz="2400" dirty="0" smtClean="0"/>
              <a:t> Ancillary Support Equipment</a:t>
            </a:r>
          </a:p>
          <a:p>
            <a:pPr lvl="4">
              <a:buFont typeface="Arial" pitchFamily="34" charset="0"/>
              <a:buChar char="•"/>
            </a:pPr>
            <a:r>
              <a:rPr lang="en-US" sz="2400" dirty="0" smtClean="0"/>
              <a:t> </a:t>
            </a:r>
            <a:r>
              <a:rPr lang="en-US" sz="2400" u="sng" dirty="0" smtClean="0"/>
              <a:t>Surface Support Systems</a:t>
            </a:r>
          </a:p>
          <a:p>
            <a:pPr lvl="5">
              <a:buFont typeface="Arial" pitchFamily="34" charset="0"/>
              <a:buChar char="•"/>
            </a:pPr>
            <a:r>
              <a:rPr lang="en-US" sz="2400" dirty="0" smtClean="0"/>
              <a:t> Seawater Enrichment System</a:t>
            </a:r>
          </a:p>
          <a:p>
            <a:pPr lvl="6">
              <a:buFont typeface="Arial" pitchFamily="34" charset="0"/>
              <a:buChar char="•"/>
            </a:pPr>
            <a:r>
              <a:rPr lang="en-US" sz="2400" dirty="0" smtClean="0"/>
              <a:t> Generation</a:t>
            </a:r>
          </a:p>
          <a:p>
            <a:pPr lvl="6">
              <a:buFont typeface="Arial" pitchFamily="34" charset="0"/>
              <a:buChar char="•"/>
            </a:pPr>
            <a:r>
              <a:rPr lang="en-US" sz="2400" dirty="0" smtClean="0"/>
              <a:t> Delivery</a:t>
            </a:r>
          </a:p>
          <a:p>
            <a:pPr lvl="5">
              <a:buFont typeface="Arial" pitchFamily="34" charset="0"/>
              <a:buChar char="•"/>
            </a:pPr>
            <a:r>
              <a:rPr lang="en-US" sz="2400" dirty="0" smtClean="0"/>
              <a:t> Power</a:t>
            </a:r>
          </a:p>
          <a:p>
            <a:endParaRPr lang="en-US" sz="1600" dirty="0"/>
          </a:p>
          <a:p>
            <a:pPr lvl="3" algn="ctr"/>
            <a:endParaRPr lang="en-US" sz="1600" dirty="0"/>
          </a:p>
          <a:p>
            <a:endParaRPr lang="en-US" sz="1600" dirty="0" smtClean="0"/>
          </a:p>
          <a:p>
            <a:r>
              <a:rPr lang="en-US" sz="1600" dirty="0" smtClean="0"/>
              <a:t> </a:t>
            </a:r>
          </a:p>
          <a:p>
            <a:pPr lvl="1"/>
            <a:endParaRPr lang="en-US" sz="1600" dirty="0" smtClean="0"/>
          </a:p>
          <a:p>
            <a:pPr lvl="1"/>
            <a:endParaRPr lang="en-US" sz="1600" dirty="0"/>
          </a:p>
          <a:p>
            <a:pPr lvl="1"/>
            <a:r>
              <a:rPr lang="en-US" sz="1600" dirty="0" smtClean="0"/>
              <a:t>					</a:t>
            </a:r>
          </a:p>
          <a:p>
            <a:pPr lvl="1"/>
            <a:endParaRPr lang="en-US" sz="1600" dirty="0" smtClean="0"/>
          </a:p>
          <a:p>
            <a:pPr lvl="1"/>
            <a:endParaRPr lang="en-US" sz="1600" dirty="0" smtClean="0"/>
          </a:p>
          <a:p>
            <a:pPr lvl="1"/>
            <a:endParaRPr lang="en-US" sz="1600" dirty="0" smtClean="0"/>
          </a:p>
          <a:p>
            <a:pPr lvl="1"/>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828800" y="914400"/>
          <a:ext cx="5308602" cy="5351780"/>
        </p:xfrm>
        <a:graphic>
          <a:graphicData uri="http://schemas.openxmlformats.org/drawingml/2006/table">
            <a:tbl>
              <a:tblPr/>
              <a:tblGrid>
                <a:gridCol w="560535"/>
                <a:gridCol w="527563"/>
                <a:gridCol w="527563"/>
                <a:gridCol w="527563"/>
                <a:gridCol w="527563"/>
                <a:gridCol w="527563"/>
                <a:gridCol w="527563"/>
                <a:gridCol w="527563"/>
                <a:gridCol w="527563"/>
                <a:gridCol w="527563"/>
              </a:tblGrid>
              <a:tr h="127000">
                <a:tc>
                  <a:txBody>
                    <a:bodyPr/>
                    <a:lstStyle/>
                    <a:p>
                      <a:pPr algn="l" fontAlgn="b"/>
                      <a:endParaRPr lang="en-US" sz="700" b="0"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ctr" fontAlgn="b"/>
                      <a:endParaRPr lang="en-US" sz="1600" b="0" i="0" u="none" strike="noStrike" dirty="0">
                        <a:solidFill>
                          <a:srgbClr val="000000"/>
                        </a:solidFill>
                        <a:latin typeface="Calibri"/>
                      </a:endParaRPr>
                    </a:p>
                  </a:txBody>
                  <a:tcPr marL="6350" marR="6350" marT="6350" marB="0" anchor="b">
                    <a:lnL>
                      <a:noFill/>
                    </a:lnL>
                    <a:lnR>
                      <a:noFill/>
                    </a:lnR>
                    <a:lnT>
                      <a:noFill/>
                    </a:lnT>
                    <a:lnB>
                      <a:noFill/>
                    </a:lnB>
                  </a:tcPr>
                </a:tc>
                <a:tc gridSpan="4">
                  <a:txBody>
                    <a:bodyPr/>
                    <a:lstStyle/>
                    <a:p>
                      <a:pPr algn="ctr" fontAlgn="b"/>
                      <a:r>
                        <a:rPr lang="en-US" sz="1600" b="1" i="0" u="sng" strike="noStrike" baseline="0" dirty="0">
                          <a:solidFill>
                            <a:schemeClr val="tx1"/>
                          </a:solidFill>
                          <a:latin typeface="Calibri"/>
                        </a:rPr>
                        <a:t>FOCE </a:t>
                      </a:r>
                      <a:r>
                        <a:rPr lang="en-US" sz="1600" b="1" i="0" u="sng" strike="noStrike" baseline="0" dirty="0" smtClean="0">
                          <a:solidFill>
                            <a:schemeClr val="tx1"/>
                          </a:solidFill>
                          <a:latin typeface="Calibri"/>
                        </a:rPr>
                        <a:t>Delay Section </a:t>
                      </a:r>
                      <a:r>
                        <a:rPr lang="en-US" sz="1600" b="1" i="0" u="sng" strike="noStrike" baseline="0" dirty="0">
                          <a:solidFill>
                            <a:schemeClr val="tx1"/>
                          </a:solidFill>
                          <a:latin typeface="Calibri"/>
                        </a:rPr>
                        <a:t>Lengths and </a:t>
                      </a:r>
                      <a:r>
                        <a:rPr lang="en-US" sz="1600" b="1" i="0" u="sng" strike="noStrike" baseline="0" dirty="0" smtClean="0">
                          <a:solidFill>
                            <a:schemeClr val="tx1"/>
                          </a:solidFill>
                          <a:latin typeface="Calibri"/>
                        </a:rPr>
                        <a:t>Flow(Q)</a:t>
                      </a:r>
                      <a:endParaRPr lang="en-US" sz="1600" b="1" i="0" u="sng" strike="noStrike" baseline="0" dirty="0">
                        <a:solidFill>
                          <a:schemeClr val="tx1"/>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gridSpan="8">
                  <a:txBody>
                    <a:bodyPr/>
                    <a:lstStyle/>
                    <a:p>
                      <a:pPr algn="l" fontAlgn="b"/>
                      <a:r>
                        <a:rPr lang="en-US" sz="1000" b="1" i="0" u="none" strike="noStrike" dirty="0">
                          <a:solidFill>
                            <a:schemeClr val="tx1"/>
                          </a:solidFill>
                          <a:latin typeface="Calibri"/>
                        </a:rPr>
                        <a:t>Assumption for this version - pH delta of - 0.3, 10 deg. C, so  2 Tau ~ 135 seconds</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rgbClr val="000000"/>
                          </a:solidFill>
                          <a:latin typeface="Calibri"/>
                        </a:rPr>
                        <a:t>4/2/2012</a:t>
                      </a: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-Ambient pH ~8.1</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gridSpan="4">
                  <a:txBody>
                    <a:bodyPr/>
                    <a:lstStyle/>
                    <a:p>
                      <a:pPr algn="l" fontAlgn="b"/>
                      <a:endParaRPr lang="en-US" sz="1000" b="1" i="0" u="none" strike="noStrike" dirty="0">
                        <a:solidFill>
                          <a:srgbClr val="00B050"/>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-Mixing Section is Round tubing or pipe</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6">
                  <a:txBody>
                    <a:bodyPr/>
                    <a:lstStyle/>
                    <a:p>
                      <a:pPr algn="l" fontAlgn="b"/>
                      <a:r>
                        <a:rPr lang="en-US" sz="1000" b="1" i="0" u="none" strike="noStrike" dirty="0">
                          <a:solidFill>
                            <a:schemeClr val="tx1"/>
                          </a:solidFill>
                          <a:latin typeface="Calibri"/>
                        </a:rPr>
                        <a:t>            -Flow thru Test Section is the bulk (average) flow</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r>
                        <a:rPr lang="en-US" sz="1000" b="1" i="0" u="none" strike="noStrike">
                          <a:solidFill>
                            <a:srgbClr val="FF0000"/>
                          </a:solidFill>
                          <a:latin typeface="Calibri"/>
                        </a:rPr>
                        <a:t>INPUTS</a:t>
                      </a:r>
                    </a:p>
                  </a:txBody>
                  <a:tcPr marL="6350" marR="6350" marT="6350" marB="0" anchor="b">
                    <a:lnL>
                      <a:noFill/>
                    </a:lnL>
                    <a:lnR>
                      <a:noFill/>
                    </a:lnR>
                    <a:lnT>
                      <a:noFill/>
                    </a:lnT>
                    <a:lnB>
                      <a:noFill/>
                    </a:lnB>
                  </a:tcPr>
                </a:tc>
                <a:tc>
                  <a:txBody>
                    <a:bodyPr/>
                    <a:lstStyle/>
                    <a:p>
                      <a:pPr algn="r" fontAlgn="b"/>
                      <a:r>
                        <a:rPr lang="en-US" sz="1000" b="1" i="0" u="none" strike="noStrike" dirty="0">
                          <a:solidFill>
                            <a:srgbClr val="FF0000"/>
                          </a:solidFill>
                          <a:latin typeface="Calibri"/>
                        </a:rPr>
                        <a:t>47.0</a:t>
                      </a: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cm,  Height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Note: </a:t>
                      </a:r>
                      <a:r>
                        <a:rPr lang="en-US" sz="1000" b="1" i="0" u="none" strike="noStrike" dirty="0" err="1">
                          <a:solidFill>
                            <a:schemeClr val="tx1"/>
                          </a:solidFill>
                          <a:latin typeface="Calibri"/>
                        </a:rPr>
                        <a:t>swFOCE</a:t>
                      </a:r>
                      <a:r>
                        <a:rPr lang="en-US" sz="1000" b="1" i="0" u="none" strike="noStrike" dirty="0">
                          <a:solidFill>
                            <a:schemeClr val="tx1"/>
                          </a:solidFill>
                          <a:latin typeface="Calibri"/>
                        </a:rPr>
                        <a:t> dim's Ht, W, L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2">
                  <a:txBody>
                    <a:bodyPr/>
                    <a:lstStyle/>
                    <a:p>
                      <a:pPr algn="l" fontAlgn="b"/>
                      <a:r>
                        <a:rPr lang="en-US" sz="1000" b="1" i="0" u="none" strike="noStrike" dirty="0">
                          <a:solidFill>
                            <a:schemeClr val="tx1"/>
                          </a:solidFill>
                          <a:latin typeface="Calibri"/>
                        </a:rPr>
                        <a:t>47cm,49cm, 2m</a:t>
                      </a:r>
                    </a:p>
                  </a:txBody>
                  <a:tcPr marL="6350" marR="6350" marT="6350" marB="0" anchor="b">
                    <a:lnL>
                      <a:noFill/>
                    </a:lnL>
                    <a:lnR>
                      <a:noFill/>
                    </a:lnR>
                    <a:lnT>
                      <a:noFill/>
                    </a:lnT>
                    <a:lnB>
                      <a:noFill/>
                    </a:lnB>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rgbClr val="FF0000"/>
                          </a:solidFill>
                          <a:latin typeface="Calibri"/>
                        </a:rPr>
                        <a:t>49.0</a:t>
                      </a: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cm,  Width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2.0</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meters, Length of Test Section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2</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cm/second, Flow velocity in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30.5</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cm, Diameter of Mixing Section tubing</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r" fontAlgn="b"/>
                      <a:r>
                        <a:rPr lang="en-US" sz="1000" b="1" i="0" u="none" strike="noStrike">
                          <a:solidFill>
                            <a:schemeClr val="tx1"/>
                          </a:solidFill>
                          <a:latin typeface="Calibri"/>
                        </a:rPr>
                        <a:t>12.0</a:t>
                      </a: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inches</a:t>
                      </a: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r>
                        <a:rPr lang="en-US" sz="1000" b="1" i="0" u="none" strike="noStrike" dirty="0">
                          <a:solidFill>
                            <a:schemeClr val="tx1"/>
                          </a:solidFill>
                          <a:latin typeface="Calibri"/>
                        </a:rPr>
                        <a:t>RESULTS</a:t>
                      </a: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2303.0</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 </a:t>
                      </a:r>
                      <a:r>
                        <a:rPr lang="en-US" sz="1000" b="1" i="0" u="none" strike="noStrike" dirty="0" err="1">
                          <a:solidFill>
                            <a:schemeClr val="tx1"/>
                          </a:solidFill>
                          <a:latin typeface="Calibri"/>
                        </a:rPr>
                        <a:t>sqd</a:t>
                      </a:r>
                      <a:r>
                        <a:rPr lang="en-US" sz="1000" b="1" i="0" u="none" strike="noStrike" dirty="0">
                          <a:solidFill>
                            <a:schemeClr val="tx1"/>
                          </a:solidFill>
                          <a:latin typeface="Calibri"/>
                        </a:rPr>
                        <a:t>,  Cross Sectional Area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730.2</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 </a:t>
                      </a:r>
                      <a:r>
                        <a:rPr lang="en-US" sz="1000" b="1" i="0" u="none" strike="noStrike" dirty="0" err="1">
                          <a:solidFill>
                            <a:schemeClr val="tx1"/>
                          </a:solidFill>
                          <a:latin typeface="Calibri"/>
                        </a:rPr>
                        <a:t>sqd</a:t>
                      </a:r>
                      <a:r>
                        <a:rPr lang="en-US" sz="1000" b="1" i="0" u="none" strike="noStrike" dirty="0">
                          <a:solidFill>
                            <a:schemeClr val="tx1"/>
                          </a:solidFill>
                          <a:latin typeface="Calibri"/>
                        </a:rPr>
                        <a:t>, Cross Sectional Area of Mixing Section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6.3</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cm/sec,  Flow </a:t>
                      </a:r>
                      <a:r>
                        <a:rPr lang="en-US" sz="1000" b="1" i="0" u="none" strike="noStrike" dirty="0" err="1">
                          <a:solidFill>
                            <a:schemeClr val="tx1"/>
                          </a:solidFill>
                          <a:latin typeface="Calibri"/>
                        </a:rPr>
                        <a:t>vel</a:t>
                      </a:r>
                      <a:r>
                        <a:rPr lang="en-US" sz="1000" b="1" i="0" u="none" strike="noStrike" dirty="0">
                          <a:solidFill>
                            <a:schemeClr val="tx1"/>
                          </a:solidFill>
                          <a:latin typeface="Calibri"/>
                        </a:rPr>
                        <a:t> in mixing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8.5</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meters, Length of mixing section </a:t>
                      </a:r>
                      <a:r>
                        <a:rPr lang="en-US" sz="1000" b="1" i="0" u="none" strike="noStrike" dirty="0" err="1">
                          <a:solidFill>
                            <a:schemeClr val="tx1"/>
                          </a:solidFill>
                          <a:latin typeface="Calibri"/>
                        </a:rPr>
                        <a:t>req'd</a:t>
                      </a:r>
                      <a:r>
                        <a:rPr lang="en-US" sz="1000" b="1" i="0" u="none" strike="noStrike" dirty="0">
                          <a:solidFill>
                            <a:schemeClr val="tx1"/>
                          </a:solidFill>
                          <a:latin typeface="Calibri"/>
                        </a:rPr>
                        <a:t> for 2 Tau</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4.6</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Liters/sec,   Quantity of S.W. </a:t>
                      </a:r>
                      <a:r>
                        <a:rPr lang="en-US" sz="1000" b="1" i="0" u="none" strike="noStrike" dirty="0" err="1">
                          <a:solidFill>
                            <a:schemeClr val="tx1"/>
                          </a:solidFill>
                          <a:latin typeface="Calibri"/>
                        </a:rPr>
                        <a:t>req'd</a:t>
                      </a:r>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16582</a:t>
                      </a: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  Liters/hr</a:t>
                      </a: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 </a:t>
                      </a: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4381</a:t>
                      </a:r>
                    </a:p>
                  </a:txBody>
                  <a:tcPr marL="6350" marR="6350" marT="6350" marB="0" anchor="b">
                    <a:lnL>
                      <a:noFill/>
                    </a:lnL>
                    <a:lnR>
                      <a:noFill/>
                    </a:lnR>
                    <a:lnT>
                      <a:noFill/>
                    </a:lnT>
                    <a:lnB>
                      <a:noFill/>
                    </a:lnB>
                  </a:tcPr>
                </a:tc>
                <a:tc gridSpan="2">
                  <a:txBody>
                    <a:bodyPr/>
                    <a:lstStyle/>
                    <a:p>
                      <a:pPr algn="l" fontAlgn="b"/>
                      <a:r>
                        <a:rPr lang="en-US" sz="1000" b="1" i="0" u="none" strike="noStrike">
                          <a:solidFill>
                            <a:schemeClr val="tx1"/>
                          </a:solidFill>
                          <a:latin typeface="Calibri"/>
                        </a:rPr>
                        <a:t>  Gallons/hr</a:t>
                      </a:r>
                    </a:p>
                  </a:txBody>
                  <a:tcPr marL="6350" marR="6350" marT="6350" marB="0" anchor="b">
                    <a:lnL>
                      <a:noFill/>
                    </a:lnL>
                    <a:lnR>
                      <a:noFill/>
                    </a:lnR>
                    <a:lnT>
                      <a:noFill/>
                    </a:lnT>
                    <a:lnB>
                      <a:noFill/>
                    </a:lnB>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chemeClr val="tx1"/>
                          </a:solidFill>
                          <a:latin typeface="Calibri"/>
                        </a:rPr>
                        <a:t>100</a:t>
                      </a:r>
                    </a:p>
                  </a:txBody>
                  <a:tcPr marL="6350" marR="6350" marT="6350" marB="0" anchor="b">
                    <a:lnL>
                      <a:noFill/>
                    </a:lnL>
                    <a:lnR>
                      <a:noFill/>
                    </a:lnR>
                    <a:lnT>
                      <a:noFill/>
                    </a:lnT>
                    <a:lnB>
                      <a:noFill/>
                    </a:lnB>
                  </a:tcPr>
                </a:tc>
                <a:tc gridSpan="5">
                  <a:txBody>
                    <a:bodyPr/>
                    <a:lstStyle/>
                    <a:p>
                      <a:pPr algn="l" fontAlgn="b"/>
                      <a:r>
                        <a:rPr lang="en-US" sz="1000" b="1" i="0" u="none" strike="noStrike">
                          <a:solidFill>
                            <a:schemeClr val="tx1"/>
                          </a:solidFill>
                          <a:latin typeface="Calibri"/>
                        </a:rPr>
                        <a:t>   seconds, Residence Time in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bl>
          </a:graphicData>
        </a:graphic>
      </p:graphicFrame>
      <p:sp>
        <p:nvSpPr>
          <p:cNvPr id="5" name="Rectangle 4"/>
          <p:cNvSpPr/>
          <p:nvPr/>
        </p:nvSpPr>
        <p:spPr>
          <a:xfrm>
            <a:off x="23622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6" name="TextBox 5"/>
          <p:cNvSpPr txBox="1"/>
          <p:nvPr/>
        </p:nvSpPr>
        <p:spPr>
          <a:xfrm>
            <a:off x="3276600" y="533400"/>
            <a:ext cx="1373133" cy="369332"/>
          </a:xfrm>
          <a:prstGeom prst="rect">
            <a:avLst/>
          </a:prstGeom>
          <a:noFill/>
        </p:spPr>
        <p:txBody>
          <a:bodyPr wrap="none" rtlCol="0">
            <a:spAutoFit/>
          </a:bodyPr>
          <a:lstStyle/>
          <a:p>
            <a:r>
              <a:rPr lang="en-US" b="1" dirty="0" smtClean="0"/>
              <a:t>Spreadsheet</a:t>
            </a:r>
            <a:endParaRPr lang="en-US"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762000" y="1219200"/>
            <a:ext cx="7851775" cy="838200"/>
          </a:xfrm>
        </p:spPr>
        <p:txBody>
          <a:bodyPr>
            <a:normAutofit/>
          </a:bodyPr>
          <a:lstStyle/>
          <a:p>
            <a:pPr algn="ctr"/>
            <a:r>
              <a:rPr lang="en-US" sz="2400" b="1" u="sng" dirty="0" smtClean="0"/>
              <a:t>Flow Rate of Stabilized Enriched Seawater Relative to Chamber Cross-Section and Internal Current Speed</a:t>
            </a:r>
            <a:endParaRPr lang="en-US" sz="2400" b="1" u="sng" dirty="0"/>
          </a:p>
        </p:txBody>
      </p:sp>
      <p:graphicFrame>
        <p:nvGraphicFramePr>
          <p:cNvPr id="3" name="Table 2"/>
          <p:cNvGraphicFramePr>
            <a:graphicFrameLocks noGrp="1"/>
          </p:cNvGraphicFramePr>
          <p:nvPr/>
        </p:nvGraphicFramePr>
        <p:xfrm>
          <a:off x="1447800" y="2971800"/>
          <a:ext cx="6080760" cy="1156716"/>
        </p:xfrm>
        <a:graphic>
          <a:graphicData uri="http://schemas.openxmlformats.org/drawingml/2006/table">
            <a:tbl>
              <a:tblPr/>
              <a:tblGrid>
                <a:gridCol w="1013460"/>
                <a:gridCol w="1013460"/>
                <a:gridCol w="1013460"/>
                <a:gridCol w="1013460"/>
                <a:gridCol w="1013460"/>
                <a:gridCol w="1013460"/>
              </a:tblGrid>
              <a:tr h="0">
                <a:tc>
                  <a:txBody>
                    <a:bodyPr/>
                    <a:lstStyle/>
                    <a:p>
                      <a:pPr marL="0" marR="0" algn="ctr">
                        <a:lnSpc>
                          <a:spcPct val="115000"/>
                        </a:lnSpc>
                        <a:spcBef>
                          <a:spcPts val="0"/>
                        </a:spcBef>
                        <a:spcAft>
                          <a:spcPts val="0"/>
                        </a:spcAft>
                      </a:pPr>
                      <a:r>
                        <a:rPr lang="en-US" sz="1100" dirty="0">
                          <a:latin typeface="Calibri"/>
                          <a:ea typeface="Calibri"/>
                          <a:cs typeface="Times New Roman"/>
                        </a:rPr>
                        <a:t>Cross Section of Experiment Chamber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p>
                      <a:pPr marL="0" marR="0" algn="ctr">
                        <a:lnSpc>
                          <a:spcPct val="115000"/>
                        </a:lnSpc>
                        <a:spcBef>
                          <a:spcPts val="0"/>
                        </a:spcBef>
                        <a:spcAft>
                          <a:spcPts val="0"/>
                        </a:spcAft>
                      </a:pPr>
                      <a:r>
                        <a:rPr lang="en-US" sz="1100" dirty="0">
                          <a:latin typeface="Calibri"/>
                          <a:ea typeface="Calibri"/>
                          <a:cs typeface="Times New Roman"/>
                        </a:rPr>
                        <a:t>2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p>
                      <a:pPr marL="0" marR="0" algn="ctr">
                        <a:lnSpc>
                          <a:spcPct val="115000"/>
                        </a:lnSpc>
                        <a:spcBef>
                          <a:spcPts val="0"/>
                        </a:spcBef>
                        <a:spcAft>
                          <a:spcPts val="0"/>
                        </a:spcAft>
                      </a:pPr>
                      <a:r>
                        <a:rPr lang="en-US" sz="1100" dirty="0">
                          <a:latin typeface="Calibri"/>
                          <a:ea typeface="Calibri"/>
                          <a:cs typeface="Times New Roman"/>
                        </a:rPr>
                        <a:t>4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6 cm /sec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8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10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a:latin typeface="Calibri"/>
                          <a:ea typeface="Calibri"/>
                          <a:cs typeface="Times New Roman"/>
                        </a:rPr>
                        <a:t>.5 m x .5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602 (159)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1200 (317)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1802 (476)</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2400 (634)</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3001 (793)</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a:latin typeface="Calibri"/>
                          <a:ea typeface="Calibri"/>
                          <a:cs typeface="Times New Roman"/>
                        </a:rPr>
                        <a:t>.25 m x .25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299 (79)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450 (119)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901 (238)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1200 (317)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1503 (397)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dirty="0" smtClean="0">
                          <a:latin typeface="Calibri"/>
                          <a:ea typeface="Calibri"/>
                          <a:cs typeface="Times New Roman"/>
                        </a:rPr>
                        <a:t>.13 </a:t>
                      </a:r>
                      <a:r>
                        <a:rPr lang="en-US" sz="1100" dirty="0">
                          <a:latin typeface="Calibri"/>
                          <a:ea typeface="Calibri"/>
                          <a:cs typeface="Times New Roman"/>
                        </a:rPr>
                        <a:t>m x </a:t>
                      </a:r>
                      <a:r>
                        <a:rPr lang="en-US" sz="1100" dirty="0" smtClean="0">
                          <a:latin typeface="Calibri"/>
                          <a:ea typeface="Calibri"/>
                          <a:cs typeface="Times New Roman"/>
                        </a:rPr>
                        <a:t>.13 </a:t>
                      </a:r>
                      <a:r>
                        <a:rPr lang="en-US" sz="1100" dirty="0">
                          <a:latin typeface="Calibri"/>
                          <a:ea typeface="Calibri"/>
                          <a:cs typeface="Times New Roman"/>
                        </a:rPr>
                        <a: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151 (40)</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299 (79)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450 (119)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598 (158)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749 (198)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289" name="Rectangle 1"/>
          <p:cNvSpPr>
            <a:spLocks noChangeArrowheads="1"/>
          </p:cNvSpPr>
          <p:nvPr/>
        </p:nvSpPr>
        <p:spPr bwMode="auto">
          <a:xfrm>
            <a:off x="2895600" y="2362200"/>
            <a:ext cx="3334119"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16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*Liters/minute (Gallons/minute)</a:t>
            </a:r>
            <a:endParaRPr kumimoji="0" lang="en-US" sz="1600" b="0" i="0" u="none" strike="noStrike" cap="none" normalizeH="0" baseline="0" dirty="0" smtClean="0">
              <a:ln>
                <a:noFill/>
              </a:ln>
              <a:solidFill>
                <a:schemeClr val="tx1"/>
              </a:solidFill>
              <a:effectLst/>
              <a:latin typeface="Arial" pitchFamily="34" charset="0"/>
            </a:endParaRPr>
          </a:p>
        </p:txBody>
      </p:sp>
      <p:sp>
        <p:nvSpPr>
          <p:cNvPr id="5" name="TextBox 4"/>
          <p:cNvSpPr txBox="1"/>
          <p:nvPr/>
        </p:nvSpPr>
        <p:spPr>
          <a:xfrm>
            <a:off x="1371600" y="4648200"/>
            <a:ext cx="6406754" cy="954107"/>
          </a:xfrm>
          <a:prstGeom prst="rect">
            <a:avLst/>
          </a:prstGeom>
          <a:noFill/>
        </p:spPr>
        <p:txBody>
          <a:bodyPr wrap="none" rtlCol="0">
            <a:spAutoFit/>
          </a:bodyPr>
          <a:lstStyle/>
          <a:p>
            <a:r>
              <a:rPr lang="en-US" sz="1400" b="1" dirty="0" smtClean="0"/>
              <a:t>NOTE: The relative cross-sectional areas of the time delay mixing section (provides </a:t>
            </a:r>
          </a:p>
          <a:p>
            <a:r>
              <a:rPr lang="en-US" sz="1400" b="1" dirty="0"/>
              <a:t> </a:t>
            </a:r>
            <a:r>
              <a:rPr lang="en-US" sz="1400" b="1" dirty="0" smtClean="0"/>
              <a:t>            delivery of stabilized enriched seawater) and the experiment chamber  must </a:t>
            </a:r>
          </a:p>
          <a:p>
            <a:r>
              <a:rPr lang="en-US" sz="1400" b="1" dirty="0"/>
              <a:t> </a:t>
            </a:r>
            <a:r>
              <a:rPr lang="en-US" sz="1400" b="1" dirty="0" smtClean="0"/>
              <a:t>            be considered when  desiring to minimize the time for stabilizing pH in the </a:t>
            </a:r>
          </a:p>
          <a:p>
            <a:r>
              <a:rPr lang="en-US" sz="1400" b="1" dirty="0"/>
              <a:t> </a:t>
            </a:r>
            <a:r>
              <a:rPr lang="en-US" sz="1400" b="1" dirty="0" smtClean="0"/>
              <a:t>            chamber.</a:t>
            </a:r>
            <a:endParaRPr lang="en-US" sz="1400" b="1" dirty="0"/>
          </a:p>
        </p:txBody>
      </p:sp>
      <p:sp>
        <p:nvSpPr>
          <p:cNvPr id="6" name="Rectangle 1"/>
          <p:cNvSpPr>
            <a:spLocks noChangeArrowheads="1"/>
          </p:cNvSpPr>
          <p:nvPr/>
        </p:nvSpPr>
        <p:spPr bwMode="auto">
          <a:xfrm>
            <a:off x="914400" y="4114800"/>
            <a:ext cx="1905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defTabSz="914400" rtl="0" eaLnBrk="0" fontAlgn="base" latinLnBrk="0" hangingPunct="0">
              <a:lnSpc>
                <a:spcPct val="100000"/>
              </a:lnSpc>
              <a:spcBef>
                <a:spcPct val="0"/>
              </a:spcBef>
              <a:spcAft>
                <a:spcPct val="0"/>
              </a:spcAft>
              <a:buClrTx/>
              <a:buSzTx/>
              <a:buFontTx/>
              <a:buNone/>
              <a:tabLst/>
            </a:pPr>
            <a:r>
              <a:rPr kumimoji="0" lang="en-US" sz="10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*3.785 liters = 1 gallon</a:t>
            </a:r>
            <a:endParaRPr kumimoji="0" lang="en-US" sz="1000" b="0" i="0" u="none" strike="noStrike" cap="none" normalizeH="0" baseline="0" dirty="0" smtClean="0">
              <a:ln>
                <a:noFill/>
              </a:ln>
              <a:solidFill>
                <a:schemeClr val="tx1"/>
              </a:solidFill>
              <a:effectLst/>
              <a:latin typeface="Arial" pitchFamily="34" charset="0"/>
            </a:endParaRPr>
          </a:p>
        </p:txBody>
      </p:sp>
      <p:cxnSp>
        <p:nvCxnSpPr>
          <p:cNvPr id="11" name="Straight Connector 10"/>
          <p:cNvCxnSpPr/>
          <p:nvPr/>
        </p:nvCxnSpPr>
        <p:spPr>
          <a:xfrm flipV="1">
            <a:off x="2438400" y="2743200"/>
            <a:ext cx="0" cy="228600"/>
          </a:xfrm>
          <a:prstGeom prst="line">
            <a:avLst/>
          </a:prstGeom>
          <a:ln w="9525"/>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a:off x="2438400" y="2743200"/>
            <a:ext cx="5105400" cy="0"/>
          </a:xfrm>
          <a:prstGeom prst="line">
            <a:avLst/>
          </a:prstGeom>
          <a:ln w="9525"/>
        </p:spPr>
        <p:style>
          <a:lnRef idx="2">
            <a:schemeClr val="dk1"/>
          </a:lnRef>
          <a:fillRef idx="0">
            <a:schemeClr val="dk1"/>
          </a:fillRef>
          <a:effectRef idx="1">
            <a:schemeClr val="dk1"/>
          </a:effectRef>
          <a:fontRef idx="minor">
            <a:schemeClr val="tx1"/>
          </a:fontRef>
        </p:style>
      </p:cxnSp>
      <p:cxnSp>
        <p:nvCxnSpPr>
          <p:cNvPr id="16" name="Straight Connector 15"/>
          <p:cNvCxnSpPr/>
          <p:nvPr/>
        </p:nvCxnSpPr>
        <p:spPr>
          <a:xfrm flipV="1">
            <a:off x="7543800" y="2743200"/>
            <a:ext cx="0" cy="228600"/>
          </a:xfrm>
          <a:prstGeom prst="line">
            <a:avLst/>
          </a:prstGeom>
          <a:ln w="9525"/>
        </p:spPr>
        <p:style>
          <a:lnRef idx="2">
            <a:schemeClr val="dk1"/>
          </a:lnRef>
          <a:fillRef idx="0">
            <a:schemeClr val="dk1"/>
          </a:fillRef>
          <a:effectRef idx="1">
            <a:schemeClr val="dk1"/>
          </a:effectRef>
          <a:fontRef idx="minor">
            <a:schemeClr val="tx1"/>
          </a:fontRef>
        </p:style>
      </p:cxnSp>
      <p:sp>
        <p:nvSpPr>
          <p:cNvPr id="17" name="Rectangle 1"/>
          <p:cNvSpPr>
            <a:spLocks noChangeArrowheads="1"/>
          </p:cNvSpPr>
          <p:nvPr/>
        </p:nvSpPr>
        <p:spPr bwMode="auto">
          <a:xfrm>
            <a:off x="4038600" y="2743200"/>
            <a:ext cx="1398140" cy="2462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1000" b="0" i="0" strike="noStrike" cap="none" normalizeH="0" dirty="0" smtClean="0">
                <a:ln>
                  <a:noFill/>
                </a:ln>
                <a:solidFill>
                  <a:schemeClr val="tx1"/>
                </a:solidFill>
                <a:effectLst/>
                <a:latin typeface="Calibri" pitchFamily="34" charset="0"/>
                <a:ea typeface="Calibri" pitchFamily="34" charset="0"/>
                <a:cs typeface="Times New Roman" pitchFamily="18" charset="0"/>
              </a:rPr>
              <a:t>Current Speed</a:t>
            </a:r>
            <a:endParaRPr kumimoji="0" lang="en-US" sz="1000" b="0" i="0" strike="noStrike" cap="none" normalizeH="0" dirty="0" smtClean="0">
              <a:ln>
                <a:noFill/>
              </a:ln>
              <a:solidFill>
                <a:schemeClr val="tx1"/>
              </a:solidFill>
              <a:effectLst/>
              <a:latin typeface="Arial" pitchFamily="34" charset="0"/>
            </a:endParaRPr>
          </a:p>
        </p:txBody>
      </p:sp>
      <p:sp>
        <p:nvSpPr>
          <p:cNvPr id="12" name="Rectangle 11"/>
          <p:cNvSpPr/>
          <p:nvPr/>
        </p:nvSpPr>
        <p:spPr>
          <a:xfrm>
            <a:off x="2667000" y="2286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1066800"/>
            <a:ext cx="8153400" cy="1938992"/>
          </a:xfrm>
          <a:prstGeom prst="rect">
            <a:avLst/>
          </a:prstGeom>
        </p:spPr>
        <p:txBody>
          <a:bodyPr wrap="square">
            <a:spAutoFit/>
          </a:bodyPr>
          <a:lstStyle/>
          <a:p>
            <a:pPr lvl="0"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Polycarbonate</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-colored or clear</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Nearly unbreakable</a:t>
            </a:r>
          </a:p>
          <a:p>
            <a:pPr lvl="0" eaLnBrk="0" fontAlgn="base" hangingPunct="0">
              <a:spcBef>
                <a:spcPct val="0"/>
              </a:spcBef>
              <a:spcAft>
                <a:spcPct val="0"/>
              </a:spcAft>
              <a:buFont typeface="Arial" pitchFamily="34" charset="0"/>
              <a:buChar char="•"/>
            </a:pPr>
            <a:r>
              <a:rPr lang="en-US" sz="1200" dirty="0">
                <a:latin typeface="Calibri" pitchFamily="34" charset="0"/>
                <a:cs typeface="Times New Roman" pitchFamily="18" charset="0"/>
              </a:rPr>
              <a:t> </a:t>
            </a:r>
            <a:r>
              <a:rPr lang="en-US" sz="1200" dirty="0" smtClean="0">
                <a:latin typeface="Calibri" pitchFamily="34" charset="0"/>
                <a:cs typeface="Times New Roman" pitchFamily="18" charset="0"/>
              </a:rPr>
              <a:t>Scratch resistant</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Relatively easy to fabricate</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Excellent corrosion resistance</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200" dirty="0" smtClean="0">
                <a:solidFill>
                  <a:srgbClr val="FF0000"/>
                </a:solidFill>
                <a:latin typeface="Calibri" pitchFamily="34" charset="0"/>
                <a:ea typeface="Calibri" pitchFamily="34" charset="0"/>
                <a:cs typeface="Times New Roman" pitchFamily="18" charset="0"/>
              </a:rPr>
              <a:t>High notch sensitivity (crack propagation)</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Difficult to saw </a:t>
            </a:r>
            <a:endParaRPr kumimoji="0" lang="en-US" sz="1200" b="0" i="0" u="none" strike="noStrike" cap="none" normalizeH="0" baseline="0" dirty="0" smtClean="0">
              <a:ln>
                <a:noFill/>
              </a:ln>
              <a:solidFill>
                <a:srgbClr val="FF0000"/>
              </a:solidFill>
              <a:effectLst/>
              <a:latin typeface="Arial" pitchFamily="34"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Visible light transmission good ~86%		 </a:t>
            </a:r>
          </a:p>
          <a:p>
            <a:pPr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Yellows when exposed to UV</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endParaRPr lang="en-US" sz="1200" dirty="0">
              <a:latin typeface="Calibri" pitchFamily="34" charset="0"/>
              <a:ea typeface="Calibri" pitchFamily="34" charset="0"/>
              <a:cs typeface="Times New Roman" pitchFamily="18" charset="0"/>
            </a:endParaRPr>
          </a:p>
        </p:txBody>
      </p:sp>
      <p:sp>
        <p:nvSpPr>
          <p:cNvPr id="4" name="Rectangle 3"/>
          <p:cNvSpPr/>
          <p:nvPr/>
        </p:nvSpPr>
        <p:spPr>
          <a:xfrm>
            <a:off x="4267200" y="1066800"/>
            <a:ext cx="4343400" cy="2308324"/>
          </a:xfrm>
          <a:prstGeom prst="rect">
            <a:avLst/>
          </a:prstGeom>
        </p:spPr>
        <p:txBody>
          <a:bodyPr wrap="square">
            <a:spAutoFit/>
          </a:bodyPr>
          <a:lstStyle/>
          <a:p>
            <a:pPr lvl="0"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Acrylic</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colored or clear</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Fair </a:t>
            </a:r>
            <a:r>
              <a:rPr lang="en-US" sz="1200" dirty="0" smtClean="0">
                <a:latin typeface="Calibri" pitchFamily="34" charset="0"/>
                <a:ea typeface="Calibri" pitchFamily="34" charset="0"/>
                <a:cs typeface="Times New Roman" pitchFamily="18" charset="0"/>
              </a:rPr>
              <a:t>impact resistance</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Excellent corrosion resistance</a:t>
            </a: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High notch sensitivity (crack propagation)</a:t>
            </a:r>
            <a:endParaRPr kumimoji="0" lang="en-US" sz="1200" b="0" i="0" u="none" strike="noStrike" cap="none" normalizeH="0" baseline="0" dirty="0" smtClean="0">
              <a:ln>
                <a:noFill/>
              </a:ln>
              <a:solidFill>
                <a:srgbClr val="FF0000"/>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solidFill>
                  <a:srgbClr val="FF0000"/>
                </a:solidFill>
                <a:latin typeface="Calibri" pitchFamily="34" charset="0"/>
                <a:ea typeface="Calibri" pitchFamily="34" charset="0"/>
                <a:cs typeface="Times New Roman" pitchFamily="18" charset="0"/>
              </a:rPr>
              <a:t>Difficult</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to work with</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Requires</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non-solvent based cutting fluid during fabrication</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Visible light transmission is very good, 92%</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UV transmission</a:t>
            </a:r>
            <a:r>
              <a:rPr kumimoji="0" lang="en-US" sz="12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falls off rapidly at ~350 nm </a:t>
            </a:r>
          </a:p>
          <a:p>
            <a:pPr lvl="1"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G UVT formulation available with 275 nm cut-off</a:t>
            </a:r>
          </a:p>
          <a:p>
            <a:pPr lvl="0" eaLnBrk="0" fontAlgn="base" hangingPunct="0">
              <a:spcBef>
                <a:spcPct val="0"/>
              </a:spcBef>
              <a:spcAft>
                <a:spcPct val="0"/>
              </a:spcAft>
              <a:buFont typeface="Arial" pitchFamily="34" charset="0"/>
              <a:buChar char="•"/>
            </a:pPr>
            <a:r>
              <a:rPr lang="en-US" sz="1200" dirty="0" smtClean="0">
                <a:latin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Less yellowing from UV</a:t>
            </a:r>
          </a:p>
          <a:p>
            <a:pPr lvl="0" eaLnBrk="0" fontAlgn="base" hangingPunct="0">
              <a:spcBef>
                <a:spcPct val="0"/>
              </a:spcBef>
              <a:spcAft>
                <a:spcPct val="0"/>
              </a:spcAft>
              <a:buFont typeface="Arial" pitchFamily="34" charset="0"/>
              <a:buChar char="•"/>
            </a:pPr>
            <a:r>
              <a:rPr lang="en-US" sz="1200" dirty="0" smtClean="0">
                <a:latin typeface="Calibri" pitchFamily="34" charset="0"/>
                <a:cs typeface="Times New Roman" pitchFamily="18" charset="0"/>
              </a:rPr>
              <a:t> Easily </a:t>
            </a:r>
            <a:r>
              <a:rPr lang="en-US" sz="1200" dirty="0" smtClean="0">
                <a:latin typeface="Calibri" pitchFamily="34" charset="0"/>
                <a:ea typeface="Calibri" pitchFamily="34" charset="0"/>
                <a:cs typeface="Times New Roman" pitchFamily="18" charset="0"/>
              </a:rPr>
              <a:t>bonded with methyl chloride, or Weld-On #16</a:t>
            </a:r>
            <a:endParaRPr lang="en-US" sz="1200" dirty="0" smtClean="0">
              <a:latin typeface="Arial" pitchFamily="34" charset="0"/>
            </a:endParaRPr>
          </a:p>
          <a:p>
            <a:pPr eaLnBrk="0" fontAlgn="base" hangingPunct="0">
              <a:spcBef>
                <a:spcPct val="0"/>
              </a:spcBef>
              <a:spcAft>
                <a:spcPct val="0"/>
              </a:spcAft>
              <a:buFont typeface="Arial" pitchFamily="34" charset="0"/>
              <a:buChar char="•"/>
            </a:pPr>
            <a:endParaRPr kumimoji="0" lang="en-US" sz="1200" b="0" i="0" u="none" strike="noStrike" cap="none" normalizeH="0" baseline="0" dirty="0" smtClean="0">
              <a:ln>
                <a:noFill/>
              </a:ln>
              <a:solidFill>
                <a:schemeClr val="tx1"/>
              </a:solidFill>
              <a:effectLst/>
              <a:latin typeface="Arial" pitchFamily="34" charset="0"/>
            </a:endParaRPr>
          </a:p>
        </p:txBody>
      </p:sp>
      <p:sp>
        <p:nvSpPr>
          <p:cNvPr id="12" name="TextBox 11"/>
          <p:cNvSpPr txBox="1"/>
          <p:nvPr/>
        </p:nvSpPr>
        <p:spPr>
          <a:xfrm>
            <a:off x="1524000" y="609600"/>
            <a:ext cx="5715000" cy="369332"/>
          </a:xfrm>
          <a:prstGeom prst="rect">
            <a:avLst/>
          </a:prstGeom>
          <a:noFill/>
        </p:spPr>
        <p:txBody>
          <a:bodyPr wrap="square" rtlCol="0">
            <a:spAutoFit/>
          </a:bodyPr>
          <a:lstStyle/>
          <a:p>
            <a:pPr algn="ctr"/>
            <a:r>
              <a:rPr lang="en-US" b="1" u="sng" dirty="0" smtClean="0"/>
              <a:t>Potential Polymer Materials for Large Panels</a:t>
            </a:r>
            <a:endParaRPr lang="en-US" b="1" u="sng" dirty="0"/>
          </a:p>
        </p:txBody>
      </p:sp>
      <p:sp>
        <p:nvSpPr>
          <p:cNvPr id="13" name="TextBox 12"/>
          <p:cNvSpPr txBox="1"/>
          <p:nvPr/>
        </p:nvSpPr>
        <p:spPr>
          <a:xfrm>
            <a:off x="609600" y="3352800"/>
            <a:ext cx="3535391" cy="1569660"/>
          </a:xfrm>
          <a:prstGeom prst="rect">
            <a:avLst/>
          </a:prstGeom>
          <a:noFill/>
        </p:spPr>
        <p:txBody>
          <a:bodyPr wrap="none" rtlCol="0">
            <a:spAutoFit/>
          </a:bodyPr>
          <a:lstStyle/>
          <a:p>
            <a:r>
              <a:rPr lang="en-US" sz="1200" b="1" u="sng" dirty="0" smtClean="0"/>
              <a:t>PVC</a:t>
            </a:r>
            <a:r>
              <a:rPr lang="en-US" sz="1200" b="1" dirty="0" smtClean="0"/>
              <a:t> – pale blue or clear</a:t>
            </a:r>
          </a:p>
          <a:p>
            <a:pPr>
              <a:buFont typeface="Arial" pitchFamily="34" charset="0"/>
              <a:buChar char="•"/>
            </a:pPr>
            <a:r>
              <a:rPr lang="en-US" sz="1200" b="1" dirty="0" smtClean="0"/>
              <a:t> </a:t>
            </a:r>
            <a:r>
              <a:rPr lang="en-US" sz="1200" dirty="0" smtClean="0"/>
              <a:t>Fair impact resistance</a:t>
            </a:r>
          </a:p>
          <a:p>
            <a:pPr>
              <a:buFont typeface="Arial" pitchFamily="34" charset="0"/>
              <a:buChar char="•"/>
            </a:pPr>
            <a:r>
              <a:rPr lang="en-US" sz="1200" dirty="0" smtClean="0"/>
              <a:t> Fair notch sensitivity (crack propagation)</a:t>
            </a:r>
          </a:p>
          <a:p>
            <a:pPr>
              <a:buFont typeface="Arial" pitchFamily="34" charset="0"/>
              <a:buChar char="•"/>
            </a:pPr>
            <a:r>
              <a:rPr lang="en-US" sz="1200" dirty="0" smtClean="0"/>
              <a:t> Good UV resistance</a:t>
            </a:r>
          </a:p>
          <a:p>
            <a:pPr lvl="1">
              <a:buFont typeface="Arial" pitchFamily="34" charset="0"/>
              <a:buChar char="•"/>
            </a:pPr>
            <a:r>
              <a:rPr lang="en-US" sz="1200" dirty="0" smtClean="0"/>
              <a:t> Thicker materials retain resistance longer</a:t>
            </a:r>
          </a:p>
          <a:p>
            <a:pPr lvl="1">
              <a:buFont typeface="Arial" pitchFamily="34" charset="0"/>
              <a:buChar char="•"/>
            </a:pPr>
            <a:r>
              <a:rPr lang="en-US" sz="1200" dirty="0" smtClean="0"/>
              <a:t> Starts to yellow over long term &gt; 20 months</a:t>
            </a:r>
          </a:p>
          <a:p>
            <a:pPr>
              <a:buFont typeface="Arial" pitchFamily="34" charset="0"/>
              <a:buChar char="•"/>
            </a:pPr>
            <a:r>
              <a:rPr lang="en-US" sz="1200" dirty="0" smtClean="0"/>
              <a:t> Good chemical resistance</a:t>
            </a:r>
          </a:p>
          <a:p>
            <a:pPr>
              <a:buFont typeface="Arial" pitchFamily="34" charset="0"/>
              <a:buChar char="•"/>
            </a:pPr>
            <a:r>
              <a:rPr lang="en-US" sz="1200" dirty="0" smtClean="0"/>
              <a:t> Excellent corrosion resistance</a:t>
            </a:r>
            <a:endParaRPr lang="en-US" sz="1200" dirty="0"/>
          </a:p>
        </p:txBody>
      </p:sp>
      <p:sp>
        <p:nvSpPr>
          <p:cNvPr id="14" name="Rectangle 13"/>
          <p:cNvSpPr/>
          <p:nvPr/>
        </p:nvSpPr>
        <p:spPr>
          <a:xfrm>
            <a:off x="25146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cxnSp>
        <p:nvCxnSpPr>
          <p:cNvPr id="15" name="Straight Connector 14"/>
          <p:cNvCxnSpPr/>
          <p:nvPr/>
        </p:nvCxnSpPr>
        <p:spPr>
          <a:xfrm>
            <a:off x="4114800" y="1143000"/>
            <a:ext cx="76200" cy="37338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33600" y="381000"/>
            <a:ext cx="5181600" cy="457200"/>
          </a:xfrm>
        </p:spPr>
        <p:txBody>
          <a:bodyPr>
            <a:normAutofit/>
          </a:bodyPr>
          <a:lstStyle/>
          <a:p>
            <a:pPr algn="ctr"/>
            <a:r>
              <a:rPr lang="en-US" sz="2400" b="1" dirty="0" smtClean="0"/>
              <a:t>Potential Materials and Components</a:t>
            </a:r>
            <a:endParaRPr lang="en-US" sz="2400" dirty="0"/>
          </a:p>
        </p:txBody>
      </p:sp>
      <p:sp>
        <p:nvSpPr>
          <p:cNvPr id="63490" name="Rectangle 2"/>
          <p:cNvSpPr>
            <a:spLocks noChangeArrowheads="1"/>
          </p:cNvSpPr>
          <p:nvPr/>
        </p:nvSpPr>
        <p:spPr bwMode="auto">
          <a:xfrm>
            <a:off x="0" y="-125344"/>
            <a:ext cx="10522432"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p.2</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63491" name="Rectangle 3"/>
          <p:cNvSpPr>
            <a:spLocks noChangeArrowheads="1"/>
          </p:cNvSpPr>
          <p:nvPr/>
        </p:nvSpPr>
        <p:spPr bwMode="auto">
          <a:xfrm>
            <a:off x="0" y="838200"/>
            <a:ext cx="4648200" cy="62170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all" normalizeH="0" dirty="0" smtClean="0">
                <a:ln>
                  <a:noFill/>
                </a:ln>
                <a:solidFill>
                  <a:schemeClr val="tx1"/>
                </a:solidFill>
                <a:effectLst/>
                <a:latin typeface="Calibri" pitchFamily="34" charset="0"/>
                <a:ea typeface="Calibri" pitchFamily="34" charset="0"/>
                <a:cs typeface="Times New Roman" pitchFamily="18" charset="0"/>
              </a:rPr>
              <a:t>If using an External Frame to support Panels: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FRP</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-fiber reinforced plastic (fiberglass)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Easy to </a:t>
            </a:r>
            <a:r>
              <a:rPr lang="en-US" sz="1100" dirty="0" smtClean="0">
                <a:latin typeface="Calibri" pitchFamily="34" charset="0"/>
                <a:ea typeface="Calibri" pitchFamily="34" charset="0"/>
                <a:cs typeface="Times New Roman" pitchFamily="18" charset="0"/>
              </a:rPr>
              <a:t>work with</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Available in many structural shapes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Excellent</a:t>
            </a:r>
            <a:r>
              <a:rPr kumimoji="0" lang="en-US" sz="11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for long term immersion</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Can dull cutting/boring tools quickly</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Does not hold threads well </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Sheet metal screws can be used in &gt;.25“ thick materials.</a:t>
            </a: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6061 Aluminum</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Easy to work with</a:t>
            </a:r>
          </a:p>
          <a:p>
            <a:pPr lvl="1" eaLnBrk="0" fontAlgn="base" hangingPunct="0">
              <a:spcBef>
                <a:spcPct val="0"/>
              </a:spcBef>
              <a:spcAft>
                <a:spcPct val="0"/>
              </a:spcAft>
              <a:buFont typeface="Arial" pitchFamily="34" charset="0"/>
              <a:buChar char="•"/>
            </a:pPr>
            <a:r>
              <a:rPr kumimoji="0" lang="en-US" sz="11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Available in many structural shapes</a:t>
            </a:r>
          </a:p>
          <a:p>
            <a:pPr lvl="1" eaLnBrk="0" fontAlgn="base" hangingPunct="0">
              <a:spcBef>
                <a:spcPct val="0"/>
              </a:spcBef>
              <a:spcAft>
                <a:spcPct val="0"/>
              </a:spcAft>
              <a:buFont typeface="Arial" pitchFamily="34" charset="0"/>
              <a:buChar char="•"/>
            </a:pPr>
            <a:r>
              <a:rPr lang="en-US" sz="1100" baseline="0" dirty="0" smtClean="0">
                <a:latin typeface="Calibri"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Corrosion issues when in contact with SS fasteners</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I</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nsulating washers may be used</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Excellent for long term immersion</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1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Cathodic</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protection may be used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PVC</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polyvinyl chloride</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Easy to work with</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Drilled and tapped easily</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Bonds well with adhesives</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Available in many structural shapes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Clear version is UV resistant </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Angles used for reinforcing edges allow good passage of light</a:t>
            </a:r>
            <a:r>
              <a:rPr lang="en-US" sz="1100" dirty="0" smtClean="0">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UHMW</a:t>
            </a:r>
            <a:r>
              <a:rPr lang="en-US" sz="1100" dirty="0" smtClean="0">
                <a:latin typeface="Calibri" pitchFamily="34" charset="0"/>
                <a:ea typeface="Calibri" pitchFamily="34" charset="0"/>
                <a:cs typeface="Times New Roman" pitchFamily="18" charset="0"/>
              </a:rPr>
              <a:t>- ultra-high molecular weight polyethylene</a:t>
            </a:r>
            <a:endPar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endParaRP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Easy to work with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Common shapes are sheets, bars, rods</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Lower specific gravity than seawater</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cs typeface="Times New Roman" pitchFamily="18" charset="0"/>
              </a:rPr>
              <a:t> </a:t>
            </a:r>
            <a:r>
              <a:rPr lang="en-US" sz="1100" dirty="0" smtClean="0">
                <a:latin typeface="Calibri" pitchFamily="34" charset="0"/>
                <a:cs typeface="Times New Roman" pitchFamily="18" charset="0"/>
              </a:rPr>
              <a:t>Black formulation precludes light but is UV resistant</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p:txBody>
      </p:sp>
      <p:sp>
        <p:nvSpPr>
          <p:cNvPr id="7" name="Rectangle 6"/>
          <p:cNvSpPr/>
          <p:nvPr/>
        </p:nvSpPr>
        <p:spPr>
          <a:xfrm>
            <a:off x="3962400" y="685800"/>
            <a:ext cx="622478" cy="276999"/>
          </a:xfrm>
          <a:prstGeom prst="rect">
            <a:avLst/>
          </a:prstGeom>
        </p:spPr>
        <p:txBody>
          <a:bodyPr wrap="none">
            <a:spAutoFit/>
          </a:bodyPr>
          <a:lstStyle/>
          <a:p>
            <a:r>
              <a:rPr lang="en-US" sz="1200" b="1" dirty="0" smtClean="0"/>
              <a:t>(Cont.)</a:t>
            </a:r>
            <a:endParaRPr lang="en-US" sz="1200" b="1" dirty="0"/>
          </a:p>
        </p:txBody>
      </p:sp>
      <p:sp>
        <p:nvSpPr>
          <p:cNvPr id="6" name="Rectangle 5"/>
          <p:cNvSpPr/>
          <p:nvPr/>
        </p:nvSpPr>
        <p:spPr>
          <a:xfrm>
            <a:off x="2667000" y="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8" name="Rectangle 7"/>
          <p:cNvSpPr/>
          <p:nvPr/>
        </p:nvSpPr>
        <p:spPr>
          <a:xfrm>
            <a:off x="4572000" y="1600200"/>
            <a:ext cx="4572000" cy="4216539"/>
          </a:xfrm>
          <a:prstGeom prst="rect">
            <a:avLst/>
          </a:prstGeom>
        </p:spPr>
        <p:txBody>
          <a:bodyPr>
            <a:spAutoFit/>
          </a:bodyPr>
          <a:lstStyle/>
          <a:p>
            <a:pPr lvl="0" eaLnBrk="0" fontAlgn="base" hangingPunct="0">
              <a:spcBef>
                <a:spcPct val="0"/>
              </a:spcBef>
              <a:spcAft>
                <a:spcPct val="0"/>
              </a:spcAft>
            </a:pPr>
            <a:endParaRPr lang="en-US" dirty="0" smtClean="0">
              <a:latin typeface="Calibri" pitchFamily="34" charset="0"/>
              <a:cs typeface="Times New Roman" pitchFamily="18" charset="0"/>
            </a:endParaRPr>
          </a:p>
          <a:p>
            <a:pPr lvl="0" eaLnBrk="0" fontAlgn="base" hangingPunct="0">
              <a:spcBef>
                <a:spcPct val="0"/>
              </a:spcBef>
              <a:spcAft>
                <a:spcPct val="0"/>
              </a:spcAft>
            </a:pPr>
            <a:endParaRPr lang="en-US" sz="800" dirty="0" smtClean="0">
              <a:latin typeface="Arial" pitchFamily="34" charset="0"/>
            </a:endParaRPr>
          </a:p>
          <a:p>
            <a:pPr lvl="0" eaLnBrk="0" fontAlgn="base" hangingPunct="0">
              <a:spcBef>
                <a:spcPct val="0"/>
              </a:spcBef>
              <a:spcAft>
                <a:spcPct val="0"/>
              </a:spcAft>
            </a:pPr>
            <a:endParaRPr lang="en-US" sz="1100" b="1" u="sng"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endParaRPr lang="en-US" sz="1100" b="1" u="sng"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LATCHES</a:t>
            </a:r>
            <a:r>
              <a:rPr lang="en-US" sz="1100" b="1" dirty="0" smtClean="0">
                <a:latin typeface="Calibri" pitchFamily="34" charset="0"/>
                <a:ea typeface="Calibri" pitchFamily="34" charset="0"/>
                <a:cs typeface="Times New Roman" pitchFamily="18" charset="0"/>
              </a:rPr>
              <a:t> </a:t>
            </a:r>
            <a:r>
              <a:rPr lang="en-US" b="1" dirty="0" smtClean="0">
                <a:latin typeface="Calibri" pitchFamily="34" charset="0"/>
                <a:ea typeface="Calibri" pitchFamily="34" charset="0"/>
                <a:cs typeface="Times New Roman" pitchFamily="18" charset="0"/>
              </a:rPr>
              <a:t>  </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Must be sturdy</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Corrosion resistant</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Easily operated by diver with gloves on</a:t>
            </a:r>
            <a:endParaRPr lang="en-US" sz="1100" dirty="0" smtClean="0">
              <a:latin typeface="Arial" pitchFamily="34" charset="0"/>
            </a:endParaRP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Commercially available</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Cabinet type, SS</a:t>
            </a:r>
          </a:p>
          <a:p>
            <a:pPr lvl="2" eaLnBrk="0" fontAlgn="base" hangingPunct="0">
              <a:spcBef>
                <a:spcPct val="0"/>
              </a:spcBef>
              <a:spcAft>
                <a:spcPct val="0"/>
              </a:spcAft>
              <a:buFont typeface="Arial" pitchFamily="34" charset="0"/>
              <a:buChar char="•"/>
            </a:pPr>
            <a:r>
              <a:rPr lang="en-US" sz="1100" dirty="0" smtClean="0">
                <a:latin typeface="Arial" pitchFamily="34" charset="0"/>
              </a:rPr>
              <a:t> </a:t>
            </a:r>
            <a:r>
              <a:rPr lang="en-US" sz="1100" dirty="0" smtClean="0">
                <a:latin typeface="Calibri" pitchFamily="34" charset="0"/>
                <a:ea typeface="Calibri" pitchFamily="34" charset="0"/>
                <a:cs typeface="Times New Roman" pitchFamily="18" charset="0"/>
              </a:rPr>
              <a:t>Block and pin, plastic or SS</a:t>
            </a:r>
          </a:p>
          <a:p>
            <a:pPr lvl="1" eaLnBrk="0" fontAlgn="base" hangingPunct="0">
              <a:spcBef>
                <a:spcPct val="0"/>
              </a:spcBef>
              <a:spcAft>
                <a:spcPct val="0"/>
              </a:spcAft>
              <a:buFont typeface="Arial" pitchFamily="34" charset="0"/>
              <a:buChar char="•"/>
            </a:pPr>
            <a:r>
              <a:rPr lang="en-US" sz="1100" dirty="0" smtClean="0">
                <a:latin typeface="Calibri" pitchFamily="34" charset="0"/>
                <a:cs typeface="Times New Roman" pitchFamily="18" charset="0"/>
              </a:rPr>
              <a:t> Custom Design</a:t>
            </a:r>
          </a:p>
          <a:p>
            <a:pPr lvl="2" eaLnBrk="0" fontAlgn="base" hangingPunct="0">
              <a:spcBef>
                <a:spcPct val="0"/>
              </a:spcBef>
              <a:spcAft>
                <a:spcPct val="0"/>
              </a:spcAft>
              <a:buFont typeface="Arial" pitchFamily="34" charset="0"/>
              <a:buChar char="•"/>
            </a:pPr>
            <a:r>
              <a:rPr lang="en-US" sz="1100" dirty="0" smtClean="0">
                <a:latin typeface="Calibri" pitchFamily="34" charset="0"/>
                <a:cs typeface="Times New Roman" pitchFamily="18" charset="0"/>
              </a:rPr>
              <a:t> C</a:t>
            </a:r>
            <a:r>
              <a:rPr lang="en-US" sz="1100" dirty="0" smtClean="0">
                <a:latin typeface="Calibri" pitchFamily="34" charset="0"/>
                <a:ea typeface="Calibri" pitchFamily="34" charset="0"/>
                <a:cs typeface="Times New Roman" pitchFamily="18" charset="0"/>
              </a:rPr>
              <a:t>am lock, single or paired</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Other</a:t>
            </a:r>
            <a:endParaRPr lang="en-US" sz="800" dirty="0" smtClean="0">
              <a:latin typeface="Arial" pitchFamily="34"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HINGES</a:t>
            </a:r>
            <a:r>
              <a:rPr lang="en-US" b="1" dirty="0" smtClean="0">
                <a:latin typeface="Calibri" pitchFamily="34" charset="0"/>
                <a:ea typeface="Calibri" pitchFamily="34" charset="0"/>
                <a:cs typeface="Times New Roman" pitchFamily="18" charset="0"/>
              </a:rPr>
              <a:t>  </a:t>
            </a:r>
          </a:p>
          <a:p>
            <a:pPr lvl="0"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Must be sturdy, corrosion resistant</a:t>
            </a:r>
            <a:endParaRPr lang="en-US" sz="1100" dirty="0" smtClean="0">
              <a:latin typeface="Arial" pitchFamily="34" charset="0"/>
            </a:endParaRPr>
          </a:p>
          <a:p>
            <a:pPr lvl="0" eaLnBrk="0" fontAlgn="base" hangingPunct="0">
              <a:spcBef>
                <a:spcPct val="0"/>
              </a:spcBef>
              <a:spcAft>
                <a:spcPct val="0"/>
              </a:spcAft>
            </a:pPr>
            <a:r>
              <a:rPr lang="en-US" sz="1100" dirty="0" smtClean="0">
                <a:latin typeface="Calibri" pitchFamily="34" charset="0"/>
                <a:ea typeface="Calibri" pitchFamily="34" charset="0"/>
                <a:cs typeface="Times New Roman" pitchFamily="18" charset="0"/>
              </a:rPr>
              <a:t>-piano type,  SS</a:t>
            </a:r>
            <a:endParaRPr lang="en-US" sz="1100" dirty="0" smtClean="0">
              <a:latin typeface="Arial" pitchFamily="34" charset="0"/>
            </a:endParaRPr>
          </a:p>
          <a:p>
            <a:pPr lvl="0" eaLnBrk="0" fontAlgn="base" hangingPunct="0">
              <a:spcBef>
                <a:spcPct val="0"/>
              </a:spcBef>
              <a:spcAft>
                <a:spcPct val="0"/>
              </a:spcAft>
            </a:pPr>
            <a:r>
              <a:rPr lang="en-US" sz="1100" dirty="0" smtClean="0">
                <a:latin typeface="Calibri" pitchFamily="34" charset="0"/>
                <a:ea typeface="Calibri" pitchFamily="34" charset="0"/>
                <a:cs typeface="Times New Roman" pitchFamily="18" charset="0"/>
              </a:rPr>
              <a:t>-solid rubber, 1/8-1/4” thick, screwed in with facing plate</a:t>
            </a:r>
          </a:p>
          <a:p>
            <a:pPr lvl="0" eaLnBrk="0" fontAlgn="base" hangingPunct="0">
              <a:spcBef>
                <a:spcPct val="0"/>
              </a:spcBef>
              <a:spcAft>
                <a:spcPct val="0"/>
              </a:spcAft>
            </a:pPr>
            <a:endParaRPr lang="en-US" sz="1100"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FASTENERS</a:t>
            </a:r>
          </a:p>
          <a:p>
            <a:pPr lvl="0" eaLnBrk="0" fontAlgn="base" hangingPunct="0">
              <a:spcBef>
                <a:spcPct val="0"/>
              </a:spcBef>
              <a:spcAft>
                <a:spcPct val="0"/>
              </a:spcAft>
              <a:buFont typeface="Arial" pitchFamily="34" charset="0"/>
              <a:buChar char="•"/>
            </a:pPr>
            <a:r>
              <a:rPr lang="en-US" sz="1100" b="1" dirty="0" smtClean="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Use stainless steel</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316 is preferable, 18-8 is acceptable</a:t>
            </a:r>
          </a:p>
        </p:txBody>
      </p:sp>
      <p:cxnSp>
        <p:nvCxnSpPr>
          <p:cNvPr id="10" name="Straight Connector 9"/>
          <p:cNvCxnSpPr/>
          <p:nvPr/>
        </p:nvCxnSpPr>
        <p:spPr>
          <a:xfrm>
            <a:off x="4495800" y="1219200"/>
            <a:ext cx="76200" cy="5486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4495800" y="1143000"/>
            <a:ext cx="1043876" cy="261610"/>
          </a:xfrm>
          <a:prstGeom prst="rect">
            <a:avLst/>
          </a:prstGeom>
        </p:spPr>
        <p:txBody>
          <a:bodyPr wrap="none">
            <a:spAutoFit/>
          </a:bodyPr>
          <a:lstStyle/>
          <a:p>
            <a:r>
              <a:rPr lang="en-US" sz="1100" b="1" dirty="0" smtClean="0">
                <a:latin typeface="Calibri" pitchFamily="34" charset="0"/>
                <a:ea typeface="Calibri" pitchFamily="34" charset="0"/>
                <a:cs typeface="Times New Roman" pitchFamily="18" charset="0"/>
              </a:rPr>
              <a:t>COMPONENTS</a:t>
            </a:r>
            <a:endParaRPr lang="en-US" sz="11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667000" y="381000"/>
            <a:ext cx="3965575" cy="533400"/>
          </a:xfrm>
        </p:spPr>
        <p:txBody>
          <a:bodyPr>
            <a:normAutofit/>
          </a:bodyPr>
          <a:lstStyle/>
          <a:p>
            <a:r>
              <a:rPr lang="en-US" sz="2400" b="1" u="sng" dirty="0" smtClean="0"/>
              <a:t>Proven Fabrication Methods</a:t>
            </a:r>
            <a:endParaRPr lang="en-US" sz="2400" b="1" u="sng" dirty="0"/>
          </a:p>
        </p:txBody>
      </p:sp>
      <p:pic>
        <p:nvPicPr>
          <p:cNvPr id="3" name="Picture 2" descr="C:\Users\scji\Pictures\2012-03-15\005.JPG"/>
          <p:cNvPicPr/>
          <p:nvPr/>
        </p:nvPicPr>
        <p:blipFill>
          <a:blip r:embed="rId3" cstate="print"/>
          <a:srcRect/>
          <a:stretch>
            <a:fillRect/>
          </a:stretch>
        </p:blipFill>
        <p:spPr bwMode="auto">
          <a:xfrm rot="5400000">
            <a:off x="209390" y="1162209"/>
            <a:ext cx="3509329" cy="3013710"/>
          </a:xfrm>
          <a:prstGeom prst="rect">
            <a:avLst/>
          </a:prstGeom>
          <a:noFill/>
          <a:ln w="9525">
            <a:noFill/>
            <a:miter lim="800000"/>
            <a:headEnd/>
            <a:tailEnd/>
          </a:ln>
        </p:spPr>
      </p:pic>
      <p:sp>
        <p:nvSpPr>
          <p:cNvPr id="4" name="Title 1"/>
          <p:cNvSpPr txBox="1">
            <a:spLocks/>
          </p:cNvSpPr>
          <p:nvPr/>
        </p:nvSpPr>
        <p:spPr>
          <a:xfrm>
            <a:off x="609600" y="4191000"/>
            <a:ext cx="2822448" cy="228600"/>
          </a:xfrm>
          <a:prstGeom prst="rect">
            <a:avLst/>
          </a:prstGeom>
          <a:ln>
            <a:noFill/>
          </a:ln>
        </p:spPr>
        <p:txBody>
          <a:bodyPr vert="horz" lIns="0" tIns="0" rIns="18288" bIns="0" anchor="b">
            <a:normAutofit lnSpcReduction="1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bg1"/>
                </a:solidFill>
                <a:effectLst>
                  <a:outerShdw blurRad="38100" dist="25400" dir="5400000" algn="tl" rotWithShape="0">
                    <a:srgbClr val="000000">
                      <a:alpha val="43000"/>
                    </a:srgbClr>
                  </a:outerShdw>
                </a:effectLst>
                <a:uLnTx/>
                <a:uFillTx/>
                <a:latin typeface="+mj-lt"/>
                <a:ea typeface="+mj-ea"/>
                <a:cs typeface="+mj-cs"/>
              </a:rPr>
              <a:t>Fastening Angles for Stiffness</a:t>
            </a:r>
            <a:endParaRPr kumimoji="0" lang="en-US" sz="1600" b="1" i="0" u="none" strike="noStrike" kern="1200" cap="none" spc="0" normalizeH="0" baseline="0" noProof="0" dirty="0">
              <a:ln>
                <a:noFill/>
              </a:ln>
              <a:solidFill>
                <a:schemeClr val="bg1"/>
              </a:solidFill>
              <a:effectLst>
                <a:outerShdw blurRad="38100" dist="25400" dir="5400000" algn="tl" rotWithShape="0">
                  <a:srgbClr val="000000">
                    <a:alpha val="43000"/>
                  </a:srgbClr>
                </a:outerShdw>
              </a:effectLst>
              <a:uLnTx/>
              <a:uFillTx/>
              <a:latin typeface="+mj-lt"/>
              <a:ea typeface="+mj-ea"/>
              <a:cs typeface="+mj-cs"/>
            </a:endParaRPr>
          </a:p>
        </p:txBody>
      </p:sp>
      <p:sp>
        <p:nvSpPr>
          <p:cNvPr id="5" name="Title 1"/>
          <p:cNvSpPr txBox="1">
            <a:spLocks/>
          </p:cNvSpPr>
          <p:nvPr/>
        </p:nvSpPr>
        <p:spPr>
          <a:xfrm>
            <a:off x="914400" y="3733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6" name="Title 1"/>
          <p:cNvSpPr txBox="1">
            <a:spLocks/>
          </p:cNvSpPr>
          <p:nvPr/>
        </p:nvSpPr>
        <p:spPr>
          <a:xfrm>
            <a:off x="1600200" y="2209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9" name="Straight Arrow Connector 8"/>
          <p:cNvCxnSpPr/>
          <p:nvPr/>
        </p:nvCxnSpPr>
        <p:spPr>
          <a:xfrm flipV="1">
            <a:off x="1219200" y="3276600"/>
            <a:ext cx="1219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609" name="Rectangle 1"/>
          <p:cNvSpPr>
            <a:spLocks noChangeArrowheads="1"/>
          </p:cNvSpPr>
          <p:nvPr/>
        </p:nvSpPr>
        <p:spPr bwMode="auto">
          <a:xfrm>
            <a:off x="0" y="4648200"/>
            <a:ext cx="3886200"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Use of appropriate materials will maximize light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transmission into the test chamber.</a:t>
            </a:r>
            <a:endParaRPr kumimoji="0" lang="en-US" sz="1200" b="1"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-1/4” Clear Acrylic Panels</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-3/16” x 1.5” x 1.5” clear PVC angle used as outside support structure.</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-3/16” x1.25” x1.25” clear PVC used inside.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-8-32 x 5/8” </a:t>
            </a:r>
            <a:r>
              <a:rPr kumimoji="0" lang="en-US" sz="10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screws tapped into inner PVC pieces, 6” Center to Center.</a:t>
            </a:r>
            <a:endParaRPr kumimoji="0" lang="en-US" sz="400" b="1" i="0" u="sng" strike="noStrike" cap="none" normalizeH="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graphicFrame>
        <p:nvGraphicFramePr>
          <p:cNvPr id="68610" name="Object 2"/>
          <p:cNvGraphicFramePr>
            <a:graphicFrameLocks noChangeAspect="1"/>
          </p:cNvGraphicFramePr>
          <p:nvPr/>
        </p:nvGraphicFramePr>
        <p:xfrm>
          <a:off x="4419600" y="990600"/>
          <a:ext cx="4238990" cy="2743200"/>
        </p:xfrm>
        <a:graphic>
          <a:graphicData uri="http://schemas.openxmlformats.org/presentationml/2006/ole">
            <p:oleObj spid="_x0000_s128002" name="Acrobat Document" r:id="rId4" imgW="11658600" imgH="7543800" progId="AcroExch.Document.7">
              <p:embed/>
            </p:oleObj>
          </a:graphicData>
        </a:graphic>
      </p:graphicFrame>
      <p:sp>
        <p:nvSpPr>
          <p:cNvPr id="13" name="Title 1"/>
          <p:cNvSpPr txBox="1">
            <a:spLocks/>
          </p:cNvSpPr>
          <p:nvPr/>
        </p:nvSpPr>
        <p:spPr>
          <a:xfrm>
            <a:off x="4953000" y="12954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14" name="Straight Arrow Connector 13"/>
          <p:cNvCxnSpPr/>
          <p:nvPr/>
        </p:nvCxnSpPr>
        <p:spPr>
          <a:xfrm>
            <a:off x="5715000" y="1524000"/>
            <a:ext cx="457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Title 1"/>
          <p:cNvSpPr txBox="1">
            <a:spLocks/>
          </p:cNvSpPr>
          <p:nvPr/>
        </p:nvSpPr>
        <p:spPr>
          <a:xfrm>
            <a:off x="5257800" y="2590800"/>
            <a:ext cx="3840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17" name="Title 1"/>
          <p:cNvSpPr txBox="1">
            <a:spLocks/>
          </p:cNvSpPr>
          <p:nvPr/>
        </p:nvSpPr>
        <p:spPr>
          <a:xfrm>
            <a:off x="7391400" y="13716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18" name="Straight Arrow Connector 17"/>
          <p:cNvCxnSpPr/>
          <p:nvPr/>
        </p:nvCxnSpPr>
        <p:spPr>
          <a:xfrm>
            <a:off x="5638800" y="2667000"/>
            <a:ext cx="7620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8001000" y="1524000"/>
            <a:ext cx="76200" cy="533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itle 1"/>
          <p:cNvSpPr txBox="1">
            <a:spLocks/>
          </p:cNvSpPr>
          <p:nvPr/>
        </p:nvSpPr>
        <p:spPr>
          <a:xfrm>
            <a:off x="6858000" y="12954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23" name="Straight Arrow Connector 22"/>
          <p:cNvCxnSpPr/>
          <p:nvPr/>
        </p:nvCxnSpPr>
        <p:spPr>
          <a:xfrm flipH="1">
            <a:off x="6858000" y="1447800"/>
            <a:ext cx="304800" cy="762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248400" y="2667000"/>
            <a:ext cx="304800"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6248400" y="2438400"/>
            <a:ext cx="304800"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6553200" y="2514600"/>
            <a:ext cx="128016"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H="1">
            <a:off x="6553200" y="2590800"/>
            <a:ext cx="128016"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6172200" y="2362200"/>
            <a:ext cx="533400" cy="533400"/>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itle 1"/>
          <p:cNvSpPr txBox="1">
            <a:spLocks/>
          </p:cNvSpPr>
          <p:nvPr/>
        </p:nvSpPr>
        <p:spPr>
          <a:xfrm>
            <a:off x="5105400" y="2057400"/>
            <a:ext cx="384048" cy="152400"/>
          </a:xfrm>
          <a:prstGeom prst="rect">
            <a:avLst/>
          </a:prstGeom>
          <a:ln>
            <a:noFill/>
          </a:ln>
        </p:spPr>
        <p:txBody>
          <a:bodyPr vert="horz" lIns="0" tIns="0" rIns="18288" bIns="0" anchor="b">
            <a:normAutofit fontScale="70000" lnSpcReduction="2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Clearance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35" name="Straight Arrow Connector 34"/>
          <p:cNvCxnSpPr/>
          <p:nvPr/>
        </p:nvCxnSpPr>
        <p:spPr>
          <a:xfrm>
            <a:off x="5486400" y="2133600"/>
            <a:ext cx="9144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5486400" y="2133600"/>
            <a:ext cx="8382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Title 1"/>
          <p:cNvSpPr txBox="1">
            <a:spLocks/>
          </p:cNvSpPr>
          <p:nvPr/>
        </p:nvSpPr>
        <p:spPr>
          <a:xfrm>
            <a:off x="7391400" y="3200400"/>
            <a:ext cx="384048" cy="152400"/>
          </a:xfrm>
          <a:prstGeom prst="rect">
            <a:avLst/>
          </a:prstGeom>
          <a:ln>
            <a:noFill/>
          </a:ln>
        </p:spPr>
        <p:txBody>
          <a:bodyPr vert="horz" lIns="0" tIns="0" rIns="18288" bIns="0" anchor="b">
            <a:normAutofit fontScale="70000" lnSpcReduction="2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Threaded</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41" name="Straight Arrow Connector 40"/>
          <p:cNvCxnSpPr/>
          <p:nvPr/>
        </p:nvCxnSpPr>
        <p:spPr>
          <a:xfrm flipH="1" flipV="1">
            <a:off x="6629400" y="2590800"/>
            <a:ext cx="762000" cy="609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28194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33" name="Rectangle 32"/>
          <p:cNvSpPr/>
          <p:nvPr/>
        </p:nvSpPr>
        <p:spPr>
          <a:xfrm>
            <a:off x="3962400" y="4724400"/>
            <a:ext cx="5105400" cy="1261884"/>
          </a:xfrm>
          <a:prstGeom prst="rect">
            <a:avLst/>
          </a:prstGeom>
        </p:spPr>
        <p:txBody>
          <a:bodyPr wrap="square">
            <a:spAutoFit/>
          </a:bodyPr>
          <a:lstStyle/>
          <a:p>
            <a:pPr lvl="0" eaLnBrk="0" fontAlgn="base" hangingPunct="0">
              <a:spcBef>
                <a:spcPct val="0"/>
              </a:spcBef>
              <a:spcAft>
                <a:spcPct val="0"/>
              </a:spcAft>
            </a:pPr>
            <a:r>
              <a:rPr lang="en-US" sz="1600" b="1" dirty="0" smtClean="0">
                <a:latin typeface="Calibri" pitchFamily="34" charset="0"/>
                <a:ea typeface="Calibri" pitchFamily="34" charset="0"/>
                <a:cs typeface="Times New Roman" pitchFamily="18" charset="0"/>
              </a:rPr>
              <a:t>FABRICATION Note:</a:t>
            </a:r>
            <a:r>
              <a:rPr lang="en-US" sz="16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Drilling holes in plastics, polycarbonate and especially acrylic can be difficult because the drill tends to grab and “dig” into the material.  Modify the cutting edge of the drill’s flutes by filing or sanding the cutting edge to a more vertical “scraping” edge (i.e. perpendicular to the surface being cut).  Keep it sharp and a very nice hole without breakout on the back surface will  result.  </a:t>
            </a:r>
            <a:endParaRPr lang="en-US" sz="1200" dirty="0" smtClean="0">
              <a:latin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1981200" y="2209800"/>
            <a:ext cx="4612749" cy="3048000"/>
          </a:xfrm>
          <a:prstGeom prst="rect">
            <a:avLst/>
          </a:prstGeom>
          <a:noFill/>
          <a:ln w="9525">
            <a:noFill/>
            <a:miter lim="800000"/>
            <a:headEnd/>
            <a:tailEnd/>
          </a:ln>
        </p:spPr>
      </p:pic>
      <p:sp>
        <p:nvSpPr>
          <p:cNvPr id="9" name="TextBox 8"/>
          <p:cNvSpPr txBox="1"/>
          <p:nvPr/>
        </p:nvSpPr>
        <p:spPr>
          <a:xfrm>
            <a:off x="2590800" y="990600"/>
            <a:ext cx="3032112" cy="646331"/>
          </a:xfrm>
          <a:prstGeom prst="rect">
            <a:avLst/>
          </a:prstGeom>
          <a:noFill/>
        </p:spPr>
        <p:txBody>
          <a:bodyPr wrap="none" rtlCol="0">
            <a:spAutoFit/>
          </a:bodyPr>
          <a:lstStyle/>
          <a:p>
            <a:r>
              <a:rPr lang="en-US" dirty="0" smtClean="0"/>
              <a:t>Light Transmission through</a:t>
            </a:r>
          </a:p>
          <a:p>
            <a:r>
              <a:rPr lang="en-US" dirty="0" smtClean="0"/>
              <a:t>Polycarbonate  and Acrylic </a:t>
            </a:r>
            <a:endParaRPr lang="en-US" dirty="0"/>
          </a:p>
        </p:txBody>
      </p:sp>
      <p:sp>
        <p:nvSpPr>
          <p:cNvPr id="4" name="Rectangle 3"/>
          <p:cNvSpPr/>
          <p:nvPr/>
        </p:nvSpPr>
        <p:spPr>
          <a:xfrm>
            <a:off x="25146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2400" y="1600200"/>
            <a:ext cx="1295400" cy="3429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idx="4294967295"/>
          </p:nvPr>
        </p:nvSpPr>
        <p:spPr>
          <a:xfrm>
            <a:off x="2667000" y="914400"/>
            <a:ext cx="3124200" cy="228600"/>
          </a:xfrm>
          <a:solidFill>
            <a:schemeClr val="bg1"/>
          </a:solidFill>
        </p:spPr>
        <p:txBody>
          <a:bodyPr>
            <a:noAutofit/>
          </a:bodyPr>
          <a:lstStyle/>
          <a:p>
            <a:pPr algn="ctr"/>
            <a:r>
              <a:rPr lang="en-US" sz="1600" dirty="0" smtClean="0">
                <a:solidFill>
                  <a:schemeClr val="tx1"/>
                </a:solidFill>
              </a:rPr>
              <a:t>400nm through 700 nm</a:t>
            </a:r>
            <a:endParaRPr lang="en-US" sz="1600" dirty="0">
              <a:solidFill>
                <a:schemeClr val="tx1"/>
              </a:solidFill>
            </a:endParaRPr>
          </a:p>
        </p:txBody>
      </p:sp>
      <p:pic>
        <p:nvPicPr>
          <p:cNvPr id="55298" name="Picture 2"/>
          <p:cNvPicPr>
            <a:picLocks noChangeAspect="1" noChangeArrowheads="1"/>
          </p:cNvPicPr>
          <p:nvPr/>
        </p:nvPicPr>
        <p:blipFill>
          <a:blip r:embed="rId2" cstate="print"/>
          <a:srcRect/>
          <a:stretch>
            <a:fillRect/>
          </a:stretch>
        </p:blipFill>
        <p:spPr bwMode="auto">
          <a:xfrm>
            <a:off x="1447800" y="1600200"/>
            <a:ext cx="2511942" cy="3429000"/>
          </a:xfrm>
          <a:prstGeom prst="rect">
            <a:avLst/>
          </a:prstGeom>
          <a:noFill/>
          <a:ln w="9525">
            <a:noFill/>
            <a:miter lim="800000"/>
            <a:headEnd/>
            <a:tailEnd/>
          </a:ln>
        </p:spPr>
      </p:pic>
      <p:pic>
        <p:nvPicPr>
          <p:cNvPr id="55299" name="Picture 3"/>
          <p:cNvPicPr>
            <a:picLocks noChangeAspect="1" noChangeArrowheads="1"/>
          </p:cNvPicPr>
          <p:nvPr/>
        </p:nvPicPr>
        <p:blipFill>
          <a:blip r:embed="rId3" cstate="print"/>
          <a:srcRect/>
          <a:stretch>
            <a:fillRect/>
          </a:stretch>
        </p:blipFill>
        <p:spPr bwMode="auto">
          <a:xfrm>
            <a:off x="2438400" y="5257800"/>
            <a:ext cx="3771390" cy="1376363"/>
          </a:xfrm>
          <a:prstGeom prst="rect">
            <a:avLst/>
          </a:prstGeom>
          <a:noFill/>
          <a:ln w="9525">
            <a:noFill/>
            <a:miter lim="800000"/>
            <a:headEnd/>
            <a:tailEnd/>
          </a:ln>
        </p:spPr>
      </p:pic>
      <p:sp>
        <p:nvSpPr>
          <p:cNvPr id="7" name="Rectangle 6"/>
          <p:cNvSpPr/>
          <p:nvPr/>
        </p:nvSpPr>
        <p:spPr>
          <a:xfrm>
            <a:off x="2133600" y="609600"/>
            <a:ext cx="4432817" cy="369332"/>
          </a:xfrm>
          <a:prstGeom prst="rect">
            <a:avLst/>
          </a:prstGeom>
        </p:spPr>
        <p:txBody>
          <a:bodyPr wrap="none">
            <a:spAutoFit/>
          </a:bodyPr>
          <a:lstStyle/>
          <a:p>
            <a:r>
              <a:rPr lang="en-US" b="1" i="1" dirty="0" err="1" smtClean="0"/>
              <a:t>Photosynthetically</a:t>
            </a:r>
            <a:r>
              <a:rPr lang="en-US" b="1" i="1" dirty="0" smtClean="0"/>
              <a:t>  Active  </a:t>
            </a:r>
            <a:r>
              <a:rPr lang="en-US" b="1" i="1" dirty="0"/>
              <a:t>R</a:t>
            </a:r>
            <a:r>
              <a:rPr lang="en-US" b="1" i="1" dirty="0" smtClean="0"/>
              <a:t>adiation</a:t>
            </a:r>
            <a:r>
              <a:rPr lang="en-US" b="1" dirty="0" smtClean="0"/>
              <a:t> (</a:t>
            </a:r>
            <a:r>
              <a:rPr lang="en-US" b="1" i="1" dirty="0" smtClean="0"/>
              <a:t>PAR</a:t>
            </a:r>
            <a:r>
              <a:rPr lang="en-US" b="1" dirty="0" smtClean="0"/>
              <a:t>)</a:t>
            </a:r>
            <a:endParaRPr lang="en-US" b="1" dirty="0"/>
          </a:p>
        </p:txBody>
      </p:sp>
      <p:sp>
        <p:nvSpPr>
          <p:cNvPr id="8" name="TextBox 7"/>
          <p:cNvSpPr txBox="1"/>
          <p:nvPr/>
        </p:nvSpPr>
        <p:spPr>
          <a:xfrm>
            <a:off x="76200" y="1600200"/>
            <a:ext cx="1524000" cy="2616101"/>
          </a:xfrm>
          <a:prstGeom prst="rect">
            <a:avLst/>
          </a:prstGeom>
          <a:noFill/>
        </p:spPr>
        <p:txBody>
          <a:bodyPr wrap="square" rtlCol="0">
            <a:spAutoFit/>
          </a:bodyPr>
          <a:lstStyle/>
          <a:p>
            <a:r>
              <a:rPr lang="en-US" sz="1600" b="1" dirty="0" smtClean="0">
                <a:solidFill>
                  <a:schemeClr val="bg1"/>
                </a:solidFill>
              </a:rPr>
              <a:t>(0 Meters)</a:t>
            </a:r>
          </a:p>
          <a:p>
            <a:endParaRPr lang="en-US" sz="1600" b="1" dirty="0"/>
          </a:p>
          <a:p>
            <a:r>
              <a:rPr lang="en-US" sz="1600" b="1" dirty="0" smtClean="0">
                <a:solidFill>
                  <a:srgbClr val="FF0000"/>
                </a:solidFill>
              </a:rPr>
              <a:t>(4.6 Meters)</a:t>
            </a:r>
          </a:p>
          <a:p>
            <a:endParaRPr lang="en-US" sz="2400" b="1" dirty="0" smtClean="0"/>
          </a:p>
          <a:p>
            <a:r>
              <a:rPr lang="en-US" sz="1600" b="1" dirty="0" smtClean="0">
                <a:solidFill>
                  <a:srgbClr val="CCFF66"/>
                </a:solidFill>
              </a:rPr>
              <a:t>(9.1 Meters) </a:t>
            </a:r>
          </a:p>
          <a:p>
            <a:endParaRPr lang="en-US" sz="1600" b="1" dirty="0"/>
          </a:p>
          <a:p>
            <a:endParaRPr lang="en-US" sz="1200" b="1" dirty="0" smtClean="0"/>
          </a:p>
          <a:p>
            <a:r>
              <a:rPr lang="en-US" sz="1600" b="1" dirty="0" smtClean="0">
                <a:solidFill>
                  <a:srgbClr val="00B050"/>
                </a:solidFill>
              </a:rPr>
              <a:t>(18.3 Meters)</a:t>
            </a:r>
          </a:p>
          <a:p>
            <a:endParaRPr lang="en-US" sz="1600" b="1" dirty="0" smtClean="0"/>
          </a:p>
          <a:p>
            <a:r>
              <a:rPr lang="en-US" sz="1600" b="1" dirty="0" smtClean="0">
                <a:solidFill>
                  <a:srgbClr val="2503EF"/>
                </a:solidFill>
              </a:rPr>
              <a:t>(22.9 Meters)</a:t>
            </a:r>
            <a:endParaRPr lang="en-US" sz="1600" b="1" dirty="0">
              <a:solidFill>
                <a:srgbClr val="2503EF"/>
              </a:solidFill>
            </a:endParaRPr>
          </a:p>
        </p:txBody>
      </p:sp>
      <p:pic>
        <p:nvPicPr>
          <p:cNvPr id="55301" name="Picture 5"/>
          <p:cNvPicPr>
            <a:picLocks noChangeAspect="1" noChangeArrowheads="1"/>
          </p:cNvPicPr>
          <p:nvPr/>
        </p:nvPicPr>
        <p:blipFill>
          <a:blip r:embed="rId4" cstate="print"/>
          <a:srcRect/>
          <a:stretch>
            <a:fillRect/>
          </a:stretch>
        </p:blipFill>
        <p:spPr bwMode="auto">
          <a:xfrm>
            <a:off x="4419600" y="1600200"/>
            <a:ext cx="4572000" cy="3429000"/>
          </a:xfrm>
          <a:prstGeom prst="rect">
            <a:avLst/>
          </a:prstGeom>
          <a:noFill/>
          <a:ln w="9525">
            <a:noFill/>
            <a:miter lim="800000"/>
            <a:headEnd/>
            <a:tailEnd/>
          </a:ln>
        </p:spPr>
      </p:pic>
      <p:sp>
        <p:nvSpPr>
          <p:cNvPr id="10" name="Rectangle 9"/>
          <p:cNvSpPr/>
          <p:nvPr/>
        </p:nvSpPr>
        <p:spPr>
          <a:xfrm>
            <a:off x="24384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819400" y="2514600"/>
            <a:ext cx="1752600" cy="259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2057400"/>
            <a:ext cx="2057400" cy="3733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nvGraphicFramePr>
        <p:xfrm>
          <a:off x="457200" y="2057400"/>
          <a:ext cx="1945471" cy="3733804"/>
        </p:xfrm>
        <a:graphic>
          <a:graphicData uri="http://schemas.openxmlformats.org/drawingml/2006/table">
            <a:tbl>
              <a:tblPr/>
              <a:tblGrid>
                <a:gridCol w="565316"/>
                <a:gridCol w="635980"/>
                <a:gridCol w="744175"/>
              </a:tblGrid>
              <a:tr h="205861">
                <a:tc gridSpan="3">
                  <a:txBody>
                    <a:bodyPr/>
                    <a:lstStyle/>
                    <a:p>
                      <a:pPr algn="ctr"/>
                      <a:r>
                        <a:rPr lang="en-US" sz="1000" dirty="0"/>
                        <a:t>PVC</a:t>
                      </a:r>
                    </a:p>
                  </a:txBody>
                  <a:tcPr marL="52779" marR="52779" marT="26390" marB="26390" anchor="ctr">
                    <a:lnL>
                      <a:noFill/>
                    </a:lnL>
                    <a:lnR>
                      <a:noFill/>
                    </a:lnR>
                    <a:lnT>
                      <a:noFill/>
                    </a:lnT>
                    <a:lnB>
                      <a:noFill/>
                    </a:lnB>
                  </a:tcPr>
                </a:tc>
                <a:tc hMerge="1">
                  <a:txBody>
                    <a:bodyPr/>
                    <a:lstStyle/>
                    <a:p>
                      <a:endParaRPr lang="en-US"/>
                    </a:p>
                  </a:txBody>
                  <a:tcPr/>
                </a:tc>
                <a:tc hMerge="1">
                  <a:txBody>
                    <a:bodyPr/>
                    <a:lstStyle/>
                    <a:p>
                      <a:endParaRPr lang="en-US"/>
                    </a:p>
                  </a:txBody>
                  <a:tcPr/>
                </a:tc>
              </a:tr>
              <a:tr h="645889">
                <a:tc>
                  <a:txBody>
                    <a:bodyPr/>
                    <a:lstStyle/>
                    <a:p>
                      <a:r>
                        <a:rPr lang="en-US" sz="800" dirty="0"/>
                        <a:t>Nominal Pipe Size</a:t>
                      </a:r>
                      <a:br>
                        <a:rPr lang="en-US" sz="800" dirty="0"/>
                      </a:br>
                      <a:r>
                        <a:rPr lang="en-US" sz="800" i="1" dirty="0"/>
                        <a:t>(inches)</a:t>
                      </a:r>
                      <a:endParaRPr lang="en-US" sz="800" dirty="0"/>
                    </a:p>
                  </a:txBody>
                  <a:tcPr marL="52779" marR="52779" marT="26390" marB="26390" anchor="ctr">
                    <a:lnL>
                      <a:noFill/>
                    </a:lnL>
                    <a:lnR>
                      <a:noFill/>
                    </a:lnR>
                    <a:lnT>
                      <a:noFill/>
                    </a:lnT>
                    <a:lnB>
                      <a:noFill/>
                    </a:lnB>
                  </a:tcPr>
                </a:tc>
                <a:tc>
                  <a:txBody>
                    <a:bodyPr/>
                    <a:lstStyle/>
                    <a:p>
                      <a:r>
                        <a:rPr lang="en-US" sz="1000"/>
                        <a:t>Schedule 40</a:t>
                      </a:r>
                    </a:p>
                  </a:txBody>
                  <a:tcPr marL="52779" marR="52779" marT="26390" marB="26390" anchor="ctr">
                    <a:lnL>
                      <a:noFill/>
                    </a:lnL>
                    <a:lnR>
                      <a:noFill/>
                    </a:lnR>
                    <a:lnT>
                      <a:noFill/>
                    </a:lnT>
                    <a:lnB>
                      <a:noFill/>
                    </a:lnB>
                  </a:tcPr>
                </a:tc>
                <a:tc>
                  <a:txBody>
                    <a:bodyPr/>
                    <a:lstStyle/>
                    <a:p>
                      <a:r>
                        <a:rPr lang="en-US" sz="1000" dirty="0"/>
                        <a:t>Schedule 80</a:t>
                      </a:r>
                    </a:p>
                  </a:txBody>
                  <a:tcPr marL="52779" marR="52779" marT="26390" marB="26390" anchor="ctr">
                    <a:lnL>
                      <a:noFill/>
                    </a:lnL>
                    <a:lnR>
                      <a:noFill/>
                    </a:lnR>
                    <a:lnT>
                      <a:noFill/>
                    </a:lnT>
                    <a:lnB>
                      <a:noFill/>
                    </a:lnB>
                  </a:tcPr>
                </a:tc>
              </a:tr>
              <a:tr h="205861">
                <a:tc>
                  <a:txBody>
                    <a:bodyPr/>
                    <a:lstStyle/>
                    <a:p>
                      <a:r>
                        <a:rPr lang="en-US" sz="1000" dirty="0"/>
                        <a:t>1/2</a:t>
                      </a:r>
                    </a:p>
                  </a:txBody>
                  <a:tcPr marL="52779" marR="52779" marT="26390" marB="26390" anchor="ctr">
                    <a:lnL>
                      <a:noFill/>
                    </a:lnL>
                    <a:lnR>
                      <a:noFill/>
                    </a:lnR>
                    <a:lnT>
                      <a:noFill/>
                    </a:lnT>
                    <a:lnB>
                      <a:noFill/>
                    </a:lnB>
                  </a:tcPr>
                </a:tc>
                <a:tc>
                  <a:txBody>
                    <a:bodyPr/>
                    <a:lstStyle/>
                    <a:p>
                      <a:r>
                        <a:rPr lang="en-US" sz="1000" dirty="0"/>
                        <a:t>358</a:t>
                      </a:r>
                    </a:p>
                  </a:txBody>
                  <a:tcPr marL="52779" marR="52779" marT="26390" marB="26390" anchor="ctr">
                    <a:lnL>
                      <a:noFill/>
                    </a:lnL>
                    <a:lnR>
                      <a:noFill/>
                    </a:lnR>
                    <a:lnT>
                      <a:noFill/>
                    </a:lnT>
                    <a:lnB>
                      <a:noFill/>
                    </a:lnB>
                    <a:solidFill>
                      <a:srgbClr val="00B050"/>
                    </a:solidFill>
                  </a:tcPr>
                </a:tc>
                <a:tc>
                  <a:txBody>
                    <a:bodyPr/>
                    <a:lstStyle/>
                    <a:p>
                      <a:r>
                        <a:rPr lang="en-US" sz="1000" dirty="0"/>
                        <a:t>509</a:t>
                      </a:r>
                    </a:p>
                  </a:txBody>
                  <a:tcPr marL="52779" marR="52779" marT="26390" marB="26390" anchor="ctr">
                    <a:lnL>
                      <a:noFill/>
                    </a:lnL>
                    <a:lnR>
                      <a:noFill/>
                    </a:lnR>
                    <a:lnT>
                      <a:noFill/>
                    </a:lnT>
                    <a:lnB>
                      <a:noFill/>
                    </a:lnB>
                    <a:solidFill>
                      <a:srgbClr val="00B050"/>
                    </a:solidFill>
                  </a:tcPr>
                </a:tc>
              </a:tr>
              <a:tr h="205861">
                <a:tc>
                  <a:txBody>
                    <a:bodyPr/>
                    <a:lstStyle/>
                    <a:p>
                      <a:r>
                        <a:rPr lang="en-US" sz="1000"/>
                        <a:t>3/4</a:t>
                      </a:r>
                    </a:p>
                  </a:txBody>
                  <a:tcPr marL="52779" marR="52779" marT="26390" marB="26390" anchor="ctr">
                    <a:lnL>
                      <a:noFill/>
                    </a:lnL>
                    <a:lnR>
                      <a:noFill/>
                    </a:lnR>
                    <a:lnT>
                      <a:noFill/>
                    </a:lnT>
                    <a:lnB>
                      <a:noFill/>
                    </a:lnB>
                  </a:tcPr>
                </a:tc>
                <a:tc>
                  <a:txBody>
                    <a:bodyPr/>
                    <a:lstStyle/>
                    <a:p>
                      <a:r>
                        <a:rPr lang="en-US" sz="1000" dirty="0"/>
                        <a:t>289</a:t>
                      </a:r>
                    </a:p>
                  </a:txBody>
                  <a:tcPr marL="52779" marR="52779" marT="26390" marB="26390" anchor="ctr">
                    <a:lnL>
                      <a:noFill/>
                    </a:lnL>
                    <a:lnR>
                      <a:noFill/>
                    </a:lnR>
                    <a:lnT>
                      <a:noFill/>
                    </a:lnT>
                    <a:lnB>
                      <a:noFill/>
                    </a:lnB>
                    <a:solidFill>
                      <a:srgbClr val="00B050"/>
                    </a:solidFill>
                  </a:tcPr>
                </a:tc>
                <a:tc>
                  <a:txBody>
                    <a:bodyPr/>
                    <a:lstStyle/>
                    <a:p>
                      <a:r>
                        <a:rPr lang="en-US" sz="1000"/>
                        <a:t>413</a:t>
                      </a:r>
                    </a:p>
                  </a:txBody>
                  <a:tcPr marL="52779" marR="52779" marT="26390" marB="26390" anchor="ctr">
                    <a:lnL>
                      <a:noFill/>
                    </a:lnL>
                    <a:lnR>
                      <a:noFill/>
                    </a:lnR>
                    <a:lnT>
                      <a:noFill/>
                    </a:lnT>
                    <a:lnB>
                      <a:noFill/>
                    </a:lnB>
                    <a:solidFill>
                      <a:srgbClr val="00B050"/>
                    </a:solidFill>
                  </a:tcPr>
                </a:tc>
              </a:tr>
              <a:tr h="205861">
                <a:tc>
                  <a:txBody>
                    <a:bodyPr/>
                    <a:lstStyle/>
                    <a:p>
                      <a:r>
                        <a:rPr lang="en-US" sz="1000"/>
                        <a:t>1</a:t>
                      </a:r>
                    </a:p>
                  </a:txBody>
                  <a:tcPr marL="52779" marR="52779" marT="26390" marB="26390" anchor="ctr">
                    <a:lnL>
                      <a:noFill/>
                    </a:lnL>
                    <a:lnR>
                      <a:noFill/>
                    </a:lnR>
                    <a:lnT>
                      <a:noFill/>
                    </a:lnT>
                    <a:lnB>
                      <a:noFill/>
                    </a:lnB>
                  </a:tcPr>
                </a:tc>
                <a:tc>
                  <a:txBody>
                    <a:bodyPr/>
                    <a:lstStyle/>
                    <a:p>
                      <a:r>
                        <a:rPr lang="en-US" sz="1000" dirty="0"/>
                        <a:t>270</a:t>
                      </a:r>
                    </a:p>
                  </a:txBody>
                  <a:tcPr marL="52779" marR="52779" marT="26390" marB="26390" anchor="ctr">
                    <a:lnL>
                      <a:noFill/>
                    </a:lnL>
                    <a:lnR>
                      <a:noFill/>
                    </a:lnR>
                    <a:lnT>
                      <a:noFill/>
                    </a:lnT>
                    <a:lnB>
                      <a:noFill/>
                    </a:lnB>
                    <a:solidFill>
                      <a:srgbClr val="00B050"/>
                    </a:solidFill>
                  </a:tcPr>
                </a:tc>
                <a:tc>
                  <a:txBody>
                    <a:bodyPr/>
                    <a:lstStyle/>
                    <a:p>
                      <a:r>
                        <a:rPr lang="en-US" sz="1000" dirty="0"/>
                        <a:t>378</a:t>
                      </a:r>
                    </a:p>
                  </a:txBody>
                  <a:tcPr marL="52779" marR="52779" marT="26390" marB="26390" anchor="ctr">
                    <a:lnL>
                      <a:noFill/>
                    </a:lnL>
                    <a:lnR>
                      <a:noFill/>
                    </a:lnR>
                    <a:lnT>
                      <a:noFill/>
                    </a:lnT>
                    <a:lnB>
                      <a:noFill/>
                    </a:lnB>
                    <a:solidFill>
                      <a:srgbClr val="00B050"/>
                    </a:solidFill>
                  </a:tcPr>
                </a:tc>
              </a:tr>
              <a:tr h="205861">
                <a:tc>
                  <a:txBody>
                    <a:bodyPr/>
                    <a:lstStyle/>
                    <a:p>
                      <a:r>
                        <a:rPr lang="en-US" sz="1000"/>
                        <a:t>1 1/4</a:t>
                      </a:r>
                    </a:p>
                  </a:txBody>
                  <a:tcPr marL="52779" marR="52779" marT="26390" marB="26390" anchor="ctr">
                    <a:lnL>
                      <a:noFill/>
                    </a:lnL>
                    <a:lnR>
                      <a:noFill/>
                    </a:lnR>
                    <a:lnT>
                      <a:noFill/>
                    </a:lnT>
                    <a:lnB>
                      <a:noFill/>
                    </a:lnB>
                  </a:tcPr>
                </a:tc>
                <a:tc>
                  <a:txBody>
                    <a:bodyPr/>
                    <a:lstStyle/>
                    <a:p>
                      <a:r>
                        <a:rPr lang="en-US" sz="1000" dirty="0"/>
                        <a:t>221</a:t>
                      </a:r>
                    </a:p>
                  </a:txBody>
                  <a:tcPr marL="52779" marR="52779" marT="26390" marB="26390" anchor="ctr">
                    <a:lnL>
                      <a:noFill/>
                    </a:lnL>
                    <a:lnR>
                      <a:noFill/>
                    </a:lnR>
                    <a:lnT>
                      <a:noFill/>
                    </a:lnT>
                    <a:lnB>
                      <a:noFill/>
                    </a:lnB>
                    <a:solidFill>
                      <a:srgbClr val="00B050"/>
                    </a:solidFill>
                  </a:tcPr>
                </a:tc>
                <a:tc>
                  <a:txBody>
                    <a:bodyPr/>
                    <a:lstStyle/>
                    <a:p>
                      <a:r>
                        <a:rPr lang="en-US" sz="1000" dirty="0"/>
                        <a:t>312</a:t>
                      </a:r>
                    </a:p>
                  </a:txBody>
                  <a:tcPr marL="52779" marR="52779" marT="26390" marB="26390" anchor="ctr">
                    <a:lnL>
                      <a:noFill/>
                    </a:lnL>
                    <a:lnR>
                      <a:noFill/>
                    </a:lnR>
                    <a:lnT>
                      <a:noFill/>
                    </a:lnT>
                    <a:lnB>
                      <a:noFill/>
                    </a:lnB>
                    <a:solidFill>
                      <a:srgbClr val="00B050"/>
                    </a:solidFill>
                  </a:tcPr>
                </a:tc>
              </a:tr>
              <a:tr h="205861">
                <a:tc>
                  <a:txBody>
                    <a:bodyPr/>
                    <a:lstStyle/>
                    <a:p>
                      <a:r>
                        <a:rPr lang="en-US" sz="1000"/>
                        <a:t>1 1/2</a:t>
                      </a:r>
                    </a:p>
                  </a:txBody>
                  <a:tcPr marL="52779" marR="52779" marT="26390" marB="26390" anchor="ctr">
                    <a:lnL>
                      <a:noFill/>
                    </a:lnL>
                    <a:lnR>
                      <a:noFill/>
                    </a:lnR>
                    <a:lnT>
                      <a:noFill/>
                    </a:lnT>
                    <a:lnB>
                      <a:noFill/>
                    </a:lnB>
                  </a:tcPr>
                </a:tc>
                <a:tc>
                  <a:txBody>
                    <a:bodyPr/>
                    <a:lstStyle/>
                    <a:p>
                      <a:r>
                        <a:rPr lang="en-US" sz="1000"/>
                        <a:t>198</a:t>
                      </a:r>
                    </a:p>
                  </a:txBody>
                  <a:tcPr marL="52779" marR="52779" marT="26390" marB="26390" anchor="ctr">
                    <a:lnL>
                      <a:noFill/>
                    </a:lnL>
                    <a:lnR>
                      <a:noFill/>
                    </a:lnR>
                    <a:lnT>
                      <a:noFill/>
                    </a:lnT>
                    <a:lnB>
                      <a:noFill/>
                    </a:lnB>
                    <a:solidFill>
                      <a:srgbClr val="00B050"/>
                    </a:solidFill>
                  </a:tcPr>
                </a:tc>
                <a:tc>
                  <a:txBody>
                    <a:bodyPr/>
                    <a:lstStyle/>
                    <a:p>
                      <a:r>
                        <a:rPr lang="en-US" sz="1000" dirty="0"/>
                        <a:t>282</a:t>
                      </a:r>
                    </a:p>
                  </a:txBody>
                  <a:tcPr marL="52779" marR="52779" marT="26390" marB="26390" anchor="ctr">
                    <a:lnL>
                      <a:noFill/>
                    </a:lnL>
                    <a:lnR>
                      <a:noFill/>
                    </a:lnR>
                    <a:lnT>
                      <a:noFill/>
                    </a:lnT>
                    <a:lnB>
                      <a:noFill/>
                    </a:lnB>
                    <a:solidFill>
                      <a:srgbClr val="00B050"/>
                    </a:solidFill>
                  </a:tcPr>
                </a:tc>
              </a:tr>
              <a:tr h="205861">
                <a:tc>
                  <a:txBody>
                    <a:bodyPr/>
                    <a:lstStyle/>
                    <a:p>
                      <a:r>
                        <a:rPr lang="en-US" sz="1000"/>
                        <a:t>2</a:t>
                      </a:r>
                    </a:p>
                  </a:txBody>
                  <a:tcPr marL="52779" marR="52779" marT="26390" marB="26390" anchor="ctr">
                    <a:lnL>
                      <a:noFill/>
                    </a:lnL>
                    <a:lnR>
                      <a:noFill/>
                    </a:lnR>
                    <a:lnT>
                      <a:noFill/>
                    </a:lnT>
                    <a:lnB>
                      <a:noFill/>
                    </a:lnB>
                  </a:tcPr>
                </a:tc>
                <a:tc>
                  <a:txBody>
                    <a:bodyPr/>
                    <a:lstStyle/>
                    <a:p>
                      <a:r>
                        <a:rPr lang="en-US" sz="1000"/>
                        <a:t>166</a:t>
                      </a:r>
                    </a:p>
                  </a:txBody>
                  <a:tcPr marL="52779" marR="52779" marT="26390" marB="26390" anchor="ctr">
                    <a:lnL>
                      <a:noFill/>
                    </a:lnL>
                    <a:lnR>
                      <a:noFill/>
                    </a:lnR>
                    <a:lnT>
                      <a:noFill/>
                    </a:lnT>
                    <a:lnB>
                      <a:noFill/>
                    </a:lnB>
                    <a:solidFill>
                      <a:srgbClr val="00B050"/>
                    </a:solidFill>
                  </a:tcPr>
                </a:tc>
                <a:tc>
                  <a:txBody>
                    <a:bodyPr/>
                    <a:lstStyle/>
                    <a:p>
                      <a:r>
                        <a:rPr lang="en-US" sz="1000" dirty="0"/>
                        <a:t>243</a:t>
                      </a:r>
                    </a:p>
                  </a:txBody>
                  <a:tcPr marL="52779" marR="52779" marT="26390" marB="26390" anchor="ctr">
                    <a:lnL>
                      <a:noFill/>
                    </a:lnL>
                    <a:lnR>
                      <a:noFill/>
                    </a:lnR>
                    <a:lnT>
                      <a:noFill/>
                    </a:lnT>
                    <a:lnB>
                      <a:noFill/>
                    </a:lnB>
                    <a:solidFill>
                      <a:srgbClr val="00B050"/>
                    </a:solidFill>
                  </a:tcPr>
                </a:tc>
              </a:tr>
              <a:tr h="205861">
                <a:tc>
                  <a:txBody>
                    <a:bodyPr/>
                    <a:lstStyle/>
                    <a:p>
                      <a:r>
                        <a:rPr lang="en-US" sz="1000"/>
                        <a:t>2 1/2</a:t>
                      </a:r>
                    </a:p>
                  </a:txBody>
                  <a:tcPr marL="52779" marR="52779" marT="26390" marB="26390" anchor="ctr">
                    <a:lnL>
                      <a:noFill/>
                    </a:lnL>
                    <a:lnR>
                      <a:noFill/>
                    </a:lnR>
                    <a:lnT>
                      <a:noFill/>
                    </a:lnT>
                    <a:lnB>
                      <a:noFill/>
                    </a:lnB>
                  </a:tcPr>
                </a:tc>
                <a:tc>
                  <a:txBody>
                    <a:bodyPr/>
                    <a:lstStyle/>
                    <a:p>
                      <a:r>
                        <a:rPr lang="en-US" sz="1000"/>
                        <a:t>182</a:t>
                      </a:r>
                    </a:p>
                  </a:txBody>
                  <a:tcPr marL="52779" marR="52779" marT="26390" marB="26390" anchor="ctr">
                    <a:lnL>
                      <a:noFill/>
                    </a:lnL>
                    <a:lnR>
                      <a:noFill/>
                    </a:lnR>
                    <a:lnT>
                      <a:noFill/>
                    </a:lnT>
                    <a:lnB>
                      <a:noFill/>
                    </a:lnB>
                    <a:solidFill>
                      <a:srgbClr val="00B050"/>
                    </a:solidFill>
                  </a:tcPr>
                </a:tc>
                <a:tc>
                  <a:txBody>
                    <a:bodyPr/>
                    <a:lstStyle/>
                    <a:p>
                      <a:r>
                        <a:rPr lang="en-US" sz="1000" dirty="0"/>
                        <a:t>255</a:t>
                      </a:r>
                    </a:p>
                  </a:txBody>
                  <a:tcPr marL="52779" marR="52779" marT="26390" marB="26390" anchor="ctr">
                    <a:lnL>
                      <a:noFill/>
                    </a:lnL>
                    <a:lnR>
                      <a:noFill/>
                    </a:lnR>
                    <a:lnT>
                      <a:noFill/>
                    </a:lnT>
                    <a:lnB>
                      <a:noFill/>
                    </a:lnB>
                    <a:solidFill>
                      <a:srgbClr val="00B050"/>
                    </a:solidFill>
                  </a:tcPr>
                </a:tc>
              </a:tr>
              <a:tr h="205861">
                <a:tc>
                  <a:txBody>
                    <a:bodyPr/>
                    <a:lstStyle/>
                    <a:p>
                      <a:r>
                        <a:rPr lang="en-US" sz="1000"/>
                        <a:t>3</a:t>
                      </a:r>
                    </a:p>
                  </a:txBody>
                  <a:tcPr marL="52779" marR="52779" marT="26390" marB="26390" anchor="ctr">
                    <a:lnL>
                      <a:noFill/>
                    </a:lnL>
                    <a:lnR>
                      <a:noFill/>
                    </a:lnR>
                    <a:lnT>
                      <a:noFill/>
                    </a:lnT>
                    <a:lnB>
                      <a:noFill/>
                    </a:lnB>
                  </a:tcPr>
                </a:tc>
                <a:tc>
                  <a:txBody>
                    <a:bodyPr/>
                    <a:lstStyle/>
                    <a:p>
                      <a:r>
                        <a:rPr lang="en-US" sz="1000"/>
                        <a:t>158</a:t>
                      </a:r>
                    </a:p>
                  </a:txBody>
                  <a:tcPr marL="52779" marR="52779" marT="26390" marB="26390" anchor="ctr">
                    <a:lnL>
                      <a:noFill/>
                    </a:lnL>
                    <a:lnR>
                      <a:noFill/>
                    </a:lnR>
                    <a:lnT>
                      <a:noFill/>
                    </a:lnT>
                    <a:lnB>
                      <a:noFill/>
                    </a:lnB>
                    <a:solidFill>
                      <a:srgbClr val="00B050"/>
                    </a:solidFill>
                  </a:tcPr>
                </a:tc>
                <a:tc>
                  <a:txBody>
                    <a:bodyPr/>
                    <a:lstStyle/>
                    <a:p>
                      <a:r>
                        <a:rPr lang="en-US" sz="1000" dirty="0"/>
                        <a:t>225</a:t>
                      </a:r>
                    </a:p>
                  </a:txBody>
                  <a:tcPr marL="52779" marR="52779" marT="26390" marB="26390" anchor="ctr">
                    <a:lnL>
                      <a:noFill/>
                    </a:lnL>
                    <a:lnR>
                      <a:noFill/>
                    </a:lnR>
                    <a:lnT>
                      <a:noFill/>
                    </a:lnT>
                    <a:lnB>
                      <a:noFill/>
                    </a:lnB>
                    <a:solidFill>
                      <a:srgbClr val="00B050"/>
                    </a:solidFill>
                  </a:tcPr>
                </a:tc>
              </a:tr>
              <a:tr h="205861">
                <a:tc>
                  <a:txBody>
                    <a:bodyPr/>
                    <a:lstStyle/>
                    <a:p>
                      <a:r>
                        <a:rPr lang="en-US" sz="1000" dirty="0"/>
                        <a:t>4</a:t>
                      </a:r>
                    </a:p>
                  </a:txBody>
                  <a:tcPr marL="52779" marR="52779" marT="26390" marB="26390" anchor="ctr">
                    <a:lnL>
                      <a:noFill/>
                    </a:lnL>
                    <a:lnR>
                      <a:noFill/>
                    </a:lnR>
                    <a:lnT>
                      <a:noFill/>
                    </a:lnT>
                    <a:lnB>
                      <a:noFill/>
                    </a:lnB>
                  </a:tcPr>
                </a:tc>
                <a:tc>
                  <a:txBody>
                    <a:bodyPr/>
                    <a:lstStyle/>
                    <a:p>
                      <a:r>
                        <a:rPr lang="en-US" sz="1000" dirty="0"/>
                        <a:t>133</a:t>
                      </a:r>
                    </a:p>
                  </a:txBody>
                  <a:tcPr marL="52779" marR="52779" marT="26390" marB="26390" anchor="ctr">
                    <a:lnL>
                      <a:noFill/>
                    </a:lnL>
                    <a:lnR>
                      <a:noFill/>
                    </a:lnR>
                    <a:lnT>
                      <a:noFill/>
                    </a:lnT>
                    <a:lnB>
                      <a:noFill/>
                    </a:lnB>
                    <a:solidFill>
                      <a:srgbClr val="FF0000"/>
                    </a:solidFill>
                  </a:tcPr>
                </a:tc>
                <a:tc>
                  <a:txBody>
                    <a:bodyPr/>
                    <a:lstStyle/>
                    <a:p>
                      <a:r>
                        <a:rPr lang="en-US" sz="1000" dirty="0"/>
                        <a:t>194</a:t>
                      </a:r>
                    </a:p>
                  </a:txBody>
                  <a:tcPr marL="52779" marR="52779" marT="26390" marB="26390" anchor="ctr">
                    <a:lnL>
                      <a:noFill/>
                    </a:lnL>
                    <a:lnR>
                      <a:noFill/>
                    </a:lnR>
                    <a:lnT>
                      <a:noFill/>
                    </a:lnT>
                    <a:lnB>
                      <a:noFill/>
                    </a:lnB>
                    <a:solidFill>
                      <a:srgbClr val="00B050"/>
                    </a:solidFill>
                  </a:tcPr>
                </a:tc>
              </a:tr>
              <a:tr h="205861">
                <a:tc>
                  <a:txBody>
                    <a:bodyPr/>
                    <a:lstStyle/>
                    <a:p>
                      <a:r>
                        <a:rPr lang="en-US" sz="1000"/>
                        <a:t>5</a:t>
                      </a:r>
                    </a:p>
                  </a:txBody>
                  <a:tcPr marL="52779" marR="52779" marT="26390" marB="26390" anchor="ctr">
                    <a:lnL>
                      <a:noFill/>
                    </a:lnL>
                    <a:lnR>
                      <a:noFill/>
                    </a:lnR>
                    <a:lnT>
                      <a:noFill/>
                    </a:lnT>
                    <a:lnB>
                      <a:noFill/>
                    </a:lnB>
                  </a:tcPr>
                </a:tc>
                <a:tc>
                  <a:txBody>
                    <a:bodyPr/>
                    <a:lstStyle/>
                    <a:p>
                      <a:r>
                        <a:rPr lang="en-US" sz="1000" dirty="0"/>
                        <a:t>117</a:t>
                      </a:r>
                    </a:p>
                  </a:txBody>
                  <a:tcPr marL="52779" marR="52779" marT="26390" marB="26390" anchor="ctr">
                    <a:lnL>
                      <a:noFill/>
                    </a:lnL>
                    <a:lnR>
                      <a:noFill/>
                    </a:lnR>
                    <a:lnT>
                      <a:noFill/>
                    </a:lnT>
                    <a:lnB>
                      <a:noFill/>
                    </a:lnB>
                    <a:solidFill>
                      <a:srgbClr val="FF0000"/>
                    </a:solidFill>
                  </a:tcPr>
                </a:tc>
                <a:tc>
                  <a:txBody>
                    <a:bodyPr/>
                    <a:lstStyle/>
                    <a:p>
                      <a:r>
                        <a:rPr lang="en-US" sz="1000" dirty="0"/>
                        <a:t>173</a:t>
                      </a:r>
                    </a:p>
                  </a:txBody>
                  <a:tcPr marL="52779" marR="52779" marT="26390" marB="26390" anchor="ctr">
                    <a:lnL>
                      <a:noFill/>
                    </a:lnL>
                    <a:lnR>
                      <a:noFill/>
                    </a:lnR>
                    <a:lnT>
                      <a:noFill/>
                    </a:lnT>
                    <a:lnB>
                      <a:noFill/>
                    </a:lnB>
                    <a:solidFill>
                      <a:srgbClr val="00B050"/>
                    </a:solidFill>
                  </a:tcPr>
                </a:tc>
              </a:tr>
              <a:tr h="205861">
                <a:tc>
                  <a:txBody>
                    <a:bodyPr/>
                    <a:lstStyle/>
                    <a:p>
                      <a:r>
                        <a:rPr lang="en-US" sz="1000"/>
                        <a:t>6</a:t>
                      </a:r>
                    </a:p>
                  </a:txBody>
                  <a:tcPr marL="52779" marR="52779" marT="26390" marB="26390" anchor="ctr">
                    <a:lnL>
                      <a:noFill/>
                    </a:lnL>
                    <a:lnR>
                      <a:noFill/>
                    </a:lnR>
                    <a:lnT>
                      <a:noFill/>
                    </a:lnT>
                    <a:lnB>
                      <a:noFill/>
                    </a:lnB>
                  </a:tcPr>
                </a:tc>
                <a:tc>
                  <a:txBody>
                    <a:bodyPr/>
                    <a:lstStyle/>
                    <a:p>
                      <a:r>
                        <a:rPr lang="en-US" sz="1000" dirty="0"/>
                        <a:t>106</a:t>
                      </a:r>
                    </a:p>
                  </a:txBody>
                  <a:tcPr marL="52779" marR="52779" marT="26390" marB="26390" anchor="ctr">
                    <a:lnL>
                      <a:noFill/>
                    </a:lnL>
                    <a:lnR>
                      <a:noFill/>
                    </a:lnR>
                    <a:lnT>
                      <a:noFill/>
                    </a:lnT>
                    <a:lnB>
                      <a:noFill/>
                    </a:lnB>
                    <a:solidFill>
                      <a:srgbClr val="FF0000"/>
                    </a:solidFill>
                  </a:tcPr>
                </a:tc>
                <a:tc>
                  <a:txBody>
                    <a:bodyPr/>
                    <a:lstStyle/>
                    <a:p>
                      <a:r>
                        <a:rPr lang="en-US" sz="1000" dirty="0"/>
                        <a:t>167</a:t>
                      </a:r>
                    </a:p>
                  </a:txBody>
                  <a:tcPr marL="52779" marR="52779" marT="26390" marB="26390" anchor="ctr">
                    <a:lnL>
                      <a:noFill/>
                    </a:lnL>
                    <a:lnR>
                      <a:noFill/>
                    </a:lnR>
                    <a:lnT>
                      <a:noFill/>
                    </a:lnT>
                    <a:lnB>
                      <a:noFill/>
                    </a:lnB>
                    <a:solidFill>
                      <a:srgbClr val="00B050"/>
                    </a:solidFill>
                  </a:tcPr>
                </a:tc>
              </a:tr>
              <a:tr h="205861">
                <a:tc>
                  <a:txBody>
                    <a:bodyPr/>
                    <a:lstStyle/>
                    <a:p>
                      <a:r>
                        <a:rPr lang="en-US" sz="1000" dirty="0"/>
                        <a:t>8</a:t>
                      </a:r>
                    </a:p>
                  </a:txBody>
                  <a:tcPr marL="52779" marR="52779" marT="26390" marB="26390" anchor="ctr">
                    <a:lnL>
                      <a:noFill/>
                    </a:lnL>
                    <a:lnR>
                      <a:noFill/>
                    </a:lnR>
                    <a:lnT>
                      <a:noFill/>
                    </a:lnT>
                    <a:lnB>
                      <a:noFill/>
                    </a:lnB>
                  </a:tcPr>
                </a:tc>
                <a:tc>
                  <a:txBody>
                    <a:bodyPr/>
                    <a:lstStyle/>
                    <a:p>
                      <a:r>
                        <a:rPr lang="en-US" sz="1000" dirty="0"/>
                        <a:t>93</a:t>
                      </a:r>
                    </a:p>
                  </a:txBody>
                  <a:tcPr marL="52779" marR="52779" marT="26390" marB="26390" anchor="ctr">
                    <a:lnL>
                      <a:noFill/>
                    </a:lnL>
                    <a:lnR>
                      <a:noFill/>
                    </a:lnR>
                    <a:lnT>
                      <a:noFill/>
                    </a:lnT>
                    <a:lnB>
                      <a:noFill/>
                    </a:lnB>
                    <a:solidFill>
                      <a:srgbClr val="FF0000"/>
                    </a:solidFill>
                  </a:tcPr>
                </a:tc>
                <a:tc>
                  <a:txBody>
                    <a:bodyPr/>
                    <a:lstStyle/>
                    <a:p>
                      <a:r>
                        <a:rPr lang="en-US" sz="1000" dirty="0"/>
                        <a:t>148</a:t>
                      </a:r>
                    </a:p>
                  </a:txBody>
                  <a:tcPr marL="52779" marR="52779" marT="26390" marB="26390" anchor="ctr">
                    <a:lnL>
                      <a:noFill/>
                    </a:lnL>
                    <a:lnR>
                      <a:noFill/>
                    </a:lnR>
                    <a:lnT>
                      <a:noFill/>
                    </a:lnT>
                    <a:lnB>
                      <a:noFill/>
                    </a:lnB>
                    <a:solidFill>
                      <a:srgbClr val="00B050"/>
                    </a:solidFill>
                  </a:tcPr>
                </a:tc>
              </a:tr>
              <a:tr h="205861">
                <a:tc>
                  <a:txBody>
                    <a:bodyPr/>
                    <a:lstStyle/>
                    <a:p>
                      <a:r>
                        <a:rPr lang="en-US" sz="1000" dirty="0"/>
                        <a:t>10</a:t>
                      </a:r>
                    </a:p>
                  </a:txBody>
                  <a:tcPr marL="52779" marR="52779" marT="26390" marB="26390" anchor="ctr">
                    <a:lnL>
                      <a:noFill/>
                    </a:lnL>
                    <a:lnR>
                      <a:noFill/>
                    </a:lnR>
                    <a:lnT>
                      <a:noFill/>
                    </a:lnT>
                    <a:lnB>
                      <a:noFill/>
                    </a:lnB>
                  </a:tcPr>
                </a:tc>
                <a:tc>
                  <a:txBody>
                    <a:bodyPr/>
                    <a:lstStyle/>
                    <a:p>
                      <a:r>
                        <a:rPr lang="en-US" sz="1000" dirty="0"/>
                        <a:t>84</a:t>
                      </a:r>
                    </a:p>
                  </a:txBody>
                  <a:tcPr marL="52779" marR="52779" marT="26390" marB="26390" anchor="ctr">
                    <a:lnL>
                      <a:noFill/>
                    </a:lnL>
                    <a:lnR>
                      <a:noFill/>
                    </a:lnR>
                    <a:lnT>
                      <a:noFill/>
                    </a:lnT>
                    <a:lnB>
                      <a:noFill/>
                    </a:lnB>
                    <a:solidFill>
                      <a:srgbClr val="FF0000"/>
                    </a:solidFill>
                  </a:tcPr>
                </a:tc>
                <a:tc>
                  <a:txBody>
                    <a:bodyPr/>
                    <a:lstStyle/>
                    <a:p>
                      <a:r>
                        <a:rPr lang="en-US" sz="1000" dirty="0"/>
                        <a:t>140</a:t>
                      </a:r>
                    </a:p>
                  </a:txBody>
                  <a:tcPr marL="52779" marR="52779" marT="26390" marB="26390" anchor="ctr">
                    <a:lnL>
                      <a:noFill/>
                    </a:lnL>
                    <a:lnR>
                      <a:noFill/>
                    </a:lnR>
                    <a:lnT>
                      <a:noFill/>
                    </a:lnT>
                    <a:lnB>
                      <a:noFill/>
                    </a:lnB>
                    <a:solidFill>
                      <a:srgbClr val="FF0000"/>
                    </a:solidFill>
                  </a:tcPr>
                </a:tc>
              </a:tr>
              <a:tr h="205861">
                <a:tc>
                  <a:txBody>
                    <a:bodyPr/>
                    <a:lstStyle/>
                    <a:p>
                      <a:r>
                        <a:rPr lang="en-US" sz="1000"/>
                        <a:t>12</a:t>
                      </a:r>
                    </a:p>
                  </a:txBody>
                  <a:tcPr marL="52779" marR="52779" marT="26390" marB="26390" anchor="ctr">
                    <a:lnL>
                      <a:noFill/>
                    </a:lnL>
                    <a:lnR>
                      <a:noFill/>
                    </a:lnR>
                    <a:lnT>
                      <a:noFill/>
                    </a:lnT>
                    <a:lnB>
                      <a:noFill/>
                    </a:lnB>
                  </a:tcPr>
                </a:tc>
                <a:tc>
                  <a:txBody>
                    <a:bodyPr/>
                    <a:lstStyle/>
                    <a:p>
                      <a:r>
                        <a:rPr lang="en-US" sz="1000" dirty="0"/>
                        <a:t>79</a:t>
                      </a:r>
                    </a:p>
                  </a:txBody>
                  <a:tcPr marL="52779" marR="52779" marT="26390" marB="26390" anchor="ctr">
                    <a:lnL>
                      <a:noFill/>
                    </a:lnL>
                    <a:lnR>
                      <a:noFill/>
                    </a:lnR>
                    <a:lnT>
                      <a:noFill/>
                    </a:lnT>
                    <a:lnB>
                      <a:noFill/>
                    </a:lnB>
                    <a:solidFill>
                      <a:srgbClr val="FF0000"/>
                    </a:solidFill>
                  </a:tcPr>
                </a:tc>
                <a:tc>
                  <a:txBody>
                    <a:bodyPr/>
                    <a:lstStyle/>
                    <a:p>
                      <a:r>
                        <a:rPr lang="en-US" sz="1000" dirty="0"/>
                        <a:t>137</a:t>
                      </a:r>
                    </a:p>
                  </a:txBody>
                  <a:tcPr marL="52779" marR="52779" marT="26390" marB="26390" anchor="ctr">
                    <a:lnL>
                      <a:noFill/>
                    </a:lnL>
                    <a:lnR>
                      <a:noFill/>
                    </a:lnR>
                    <a:lnT>
                      <a:noFill/>
                    </a:lnT>
                    <a:lnB>
                      <a:noFill/>
                    </a:lnB>
                    <a:solidFill>
                      <a:srgbClr val="FF0000"/>
                    </a:solidFill>
                  </a:tcPr>
                </a:tc>
              </a:tr>
            </a:tbl>
          </a:graphicData>
        </a:graphic>
      </p:graphicFrame>
      <p:graphicFrame>
        <p:nvGraphicFramePr>
          <p:cNvPr id="18" name="Table 17"/>
          <p:cNvGraphicFramePr>
            <a:graphicFrameLocks noGrp="1"/>
          </p:cNvGraphicFramePr>
          <p:nvPr/>
        </p:nvGraphicFramePr>
        <p:xfrm>
          <a:off x="2819400" y="2438400"/>
          <a:ext cx="1828800" cy="2651760"/>
        </p:xfrm>
        <a:graphic>
          <a:graphicData uri="http://schemas.openxmlformats.org/drawingml/2006/table">
            <a:tbl>
              <a:tblPr/>
              <a:tblGrid>
                <a:gridCol w="914400"/>
                <a:gridCol w="914400"/>
              </a:tblGrid>
              <a:tr h="0">
                <a:tc>
                  <a:txBody>
                    <a:bodyPr/>
                    <a:lstStyle/>
                    <a:p>
                      <a:r>
                        <a:rPr lang="en-US" sz="1200" dirty="0"/>
                        <a:t>Operating Temp (°F)</a:t>
                      </a:r>
                    </a:p>
                  </a:txBody>
                  <a:tcPr anchor="ctr">
                    <a:lnL>
                      <a:noFill/>
                    </a:lnL>
                    <a:lnR>
                      <a:noFill/>
                    </a:lnR>
                    <a:lnT>
                      <a:noFill/>
                    </a:lnT>
                    <a:lnB>
                      <a:noFill/>
                    </a:lnB>
                  </a:tcPr>
                </a:tc>
                <a:tc>
                  <a:txBody>
                    <a:bodyPr/>
                    <a:lstStyle/>
                    <a:p>
                      <a:r>
                        <a:rPr lang="en-US" sz="1200" dirty="0"/>
                        <a:t>De-Rating </a:t>
                      </a:r>
                      <a:endParaRPr lang="en-US" sz="1200" dirty="0" smtClean="0"/>
                    </a:p>
                    <a:p>
                      <a:r>
                        <a:rPr lang="en-US" sz="1200" dirty="0" smtClean="0"/>
                        <a:t>Factor</a:t>
                      </a:r>
                      <a:endParaRPr lang="en-US" sz="1200" dirty="0"/>
                    </a:p>
                  </a:txBody>
                  <a:tcPr anchor="ctr">
                    <a:lnL>
                      <a:noFill/>
                    </a:lnL>
                    <a:lnR>
                      <a:noFill/>
                    </a:lnR>
                    <a:lnT>
                      <a:noFill/>
                    </a:lnT>
                    <a:lnB>
                      <a:noFill/>
                    </a:lnB>
                  </a:tcPr>
                </a:tc>
              </a:tr>
              <a:tr h="0">
                <a:tc>
                  <a:txBody>
                    <a:bodyPr/>
                    <a:lstStyle/>
                    <a:p>
                      <a:r>
                        <a:rPr lang="en-US" sz="1200" dirty="0"/>
                        <a:t>73</a:t>
                      </a:r>
                    </a:p>
                  </a:txBody>
                  <a:tcPr anchor="ctr">
                    <a:lnL>
                      <a:noFill/>
                    </a:lnL>
                    <a:lnR>
                      <a:noFill/>
                    </a:lnR>
                    <a:lnT>
                      <a:noFill/>
                    </a:lnT>
                    <a:lnB>
                      <a:noFill/>
                    </a:lnB>
                  </a:tcPr>
                </a:tc>
                <a:tc>
                  <a:txBody>
                    <a:bodyPr/>
                    <a:lstStyle/>
                    <a:p>
                      <a:r>
                        <a:rPr lang="en-US" sz="1200"/>
                        <a:t>1.00</a:t>
                      </a:r>
                    </a:p>
                  </a:txBody>
                  <a:tcPr anchor="ctr">
                    <a:lnL>
                      <a:noFill/>
                    </a:lnL>
                    <a:lnR>
                      <a:noFill/>
                    </a:lnR>
                    <a:lnT>
                      <a:noFill/>
                    </a:lnT>
                    <a:lnB>
                      <a:noFill/>
                    </a:lnB>
                  </a:tcPr>
                </a:tc>
              </a:tr>
              <a:tr h="0">
                <a:tc>
                  <a:txBody>
                    <a:bodyPr/>
                    <a:lstStyle/>
                    <a:p>
                      <a:r>
                        <a:rPr lang="en-US" sz="1200" dirty="0"/>
                        <a:t>80</a:t>
                      </a:r>
                    </a:p>
                  </a:txBody>
                  <a:tcPr anchor="ctr">
                    <a:lnL>
                      <a:noFill/>
                    </a:lnL>
                    <a:lnR>
                      <a:noFill/>
                    </a:lnR>
                    <a:lnT>
                      <a:noFill/>
                    </a:lnT>
                    <a:lnB>
                      <a:noFill/>
                    </a:lnB>
                  </a:tcPr>
                </a:tc>
                <a:tc>
                  <a:txBody>
                    <a:bodyPr/>
                    <a:lstStyle/>
                    <a:p>
                      <a:r>
                        <a:rPr lang="en-US" sz="1200"/>
                        <a:t>0.88</a:t>
                      </a:r>
                    </a:p>
                  </a:txBody>
                  <a:tcPr anchor="ctr">
                    <a:lnL>
                      <a:noFill/>
                    </a:lnL>
                    <a:lnR>
                      <a:noFill/>
                    </a:lnR>
                    <a:lnT>
                      <a:noFill/>
                    </a:lnT>
                    <a:lnB>
                      <a:noFill/>
                    </a:lnB>
                  </a:tcPr>
                </a:tc>
              </a:tr>
              <a:tr h="0">
                <a:tc>
                  <a:txBody>
                    <a:bodyPr/>
                    <a:lstStyle/>
                    <a:p>
                      <a:r>
                        <a:rPr lang="en-US" sz="1200" dirty="0"/>
                        <a:t>90</a:t>
                      </a:r>
                    </a:p>
                  </a:txBody>
                  <a:tcPr anchor="ctr">
                    <a:lnL>
                      <a:noFill/>
                    </a:lnL>
                    <a:lnR>
                      <a:noFill/>
                    </a:lnR>
                    <a:lnT>
                      <a:noFill/>
                    </a:lnT>
                    <a:lnB>
                      <a:noFill/>
                    </a:lnB>
                  </a:tcPr>
                </a:tc>
                <a:tc>
                  <a:txBody>
                    <a:bodyPr/>
                    <a:lstStyle/>
                    <a:p>
                      <a:r>
                        <a:rPr lang="en-US" sz="1200"/>
                        <a:t>0.75</a:t>
                      </a:r>
                    </a:p>
                  </a:txBody>
                  <a:tcPr anchor="ctr">
                    <a:lnL>
                      <a:noFill/>
                    </a:lnL>
                    <a:lnR>
                      <a:noFill/>
                    </a:lnR>
                    <a:lnT>
                      <a:noFill/>
                    </a:lnT>
                    <a:lnB>
                      <a:noFill/>
                    </a:lnB>
                  </a:tcPr>
                </a:tc>
              </a:tr>
              <a:tr h="0">
                <a:tc>
                  <a:txBody>
                    <a:bodyPr/>
                    <a:lstStyle/>
                    <a:p>
                      <a:r>
                        <a:rPr lang="en-US" sz="1200" dirty="0"/>
                        <a:t>100</a:t>
                      </a:r>
                    </a:p>
                  </a:txBody>
                  <a:tcPr anchor="ctr">
                    <a:lnL>
                      <a:noFill/>
                    </a:lnL>
                    <a:lnR>
                      <a:noFill/>
                    </a:lnR>
                    <a:lnT>
                      <a:noFill/>
                    </a:lnT>
                    <a:lnB>
                      <a:noFill/>
                    </a:lnB>
                  </a:tcPr>
                </a:tc>
                <a:tc>
                  <a:txBody>
                    <a:bodyPr/>
                    <a:lstStyle/>
                    <a:p>
                      <a:r>
                        <a:rPr lang="en-US" sz="1200" dirty="0"/>
                        <a:t>0.62</a:t>
                      </a:r>
                    </a:p>
                  </a:txBody>
                  <a:tcPr anchor="ctr">
                    <a:lnL>
                      <a:noFill/>
                    </a:lnL>
                    <a:lnR>
                      <a:noFill/>
                    </a:lnR>
                    <a:lnT>
                      <a:noFill/>
                    </a:lnT>
                    <a:lnB>
                      <a:noFill/>
                    </a:lnB>
                  </a:tcPr>
                </a:tc>
              </a:tr>
              <a:tr h="0">
                <a:tc>
                  <a:txBody>
                    <a:bodyPr/>
                    <a:lstStyle/>
                    <a:p>
                      <a:r>
                        <a:rPr lang="en-US" sz="1200" dirty="0"/>
                        <a:t>110</a:t>
                      </a:r>
                    </a:p>
                  </a:txBody>
                  <a:tcPr anchor="ctr">
                    <a:lnL>
                      <a:noFill/>
                    </a:lnL>
                    <a:lnR>
                      <a:noFill/>
                    </a:lnR>
                    <a:lnT>
                      <a:noFill/>
                    </a:lnT>
                    <a:lnB>
                      <a:noFill/>
                    </a:lnB>
                  </a:tcPr>
                </a:tc>
                <a:tc>
                  <a:txBody>
                    <a:bodyPr/>
                    <a:lstStyle/>
                    <a:p>
                      <a:r>
                        <a:rPr lang="en-US" sz="1200" dirty="0"/>
                        <a:t>0.51</a:t>
                      </a:r>
                    </a:p>
                  </a:txBody>
                  <a:tcPr anchor="ctr">
                    <a:lnL>
                      <a:noFill/>
                    </a:lnL>
                    <a:lnR>
                      <a:noFill/>
                    </a:lnR>
                    <a:lnT>
                      <a:noFill/>
                    </a:lnT>
                    <a:lnB>
                      <a:noFill/>
                    </a:lnB>
                  </a:tcPr>
                </a:tc>
              </a:tr>
              <a:tr h="0">
                <a:tc>
                  <a:txBody>
                    <a:bodyPr/>
                    <a:lstStyle/>
                    <a:p>
                      <a:r>
                        <a:rPr lang="en-US" sz="1200"/>
                        <a:t>120</a:t>
                      </a:r>
                    </a:p>
                  </a:txBody>
                  <a:tcPr anchor="ctr">
                    <a:lnL>
                      <a:noFill/>
                    </a:lnL>
                    <a:lnR>
                      <a:noFill/>
                    </a:lnR>
                    <a:lnT>
                      <a:noFill/>
                    </a:lnT>
                    <a:lnB>
                      <a:noFill/>
                    </a:lnB>
                  </a:tcPr>
                </a:tc>
                <a:tc>
                  <a:txBody>
                    <a:bodyPr/>
                    <a:lstStyle/>
                    <a:p>
                      <a:r>
                        <a:rPr lang="en-US" sz="1200" dirty="0"/>
                        <a:t>0.40</a:t>
                      </a:r>
                    </a:p>
                  </a:txBody>
                  <a:tcPr anchor="ctr">
                    <a:lnL>
                      <a:noFill/>
                    </a:lnL>
                    <a:lnR>
                      <a:noFill/>
                    </a:lnR>
                    <a:lnT>
                      <a:noFill/>
                    </a:lnT>
                    <a:lnB>
                      <a:noFill/>
                    </a:lnB>
                  </a:tcPr>
                </a:tc>
              </a:tr>
              <a:tr h="0">
                <a:tc>
                  <a:txBody>
                    <a:bodyPr/>
                    <a:lstStyle/>
                    <a:p>
                      <a:r>
                        <a:rPr lang="en-US" sz="1200"/>
                        <a:t>130</a:t>
                      </a:r>
                    </a:p>
                  </a:txBody>
                  <a:tcPr anchor="ctr">
                    <a:lnL>
                      <a:noFill/>
                    </a:lnL>
                    <a:lnR>
                      <a:noFill/>
                    </a:lnR>
                    <a:lnT>
                      <a:noFill/>
                    </a:lnT>
                    <a:lnB>
                      <a:noFill/>
                    </a:lnB>
                  </a:tcPr>
                </a:tc>
                <a:tc>
                  <a:txBody>
                    <a:bodyPr/>
                    <a:lstStyle/>
                    <a:p>
                      <a:r>
                        <a:rPr lang="en-US" sz="1200" dirty="0"/>
                        <a:t>0.31</a:t>
                      </a:r>
                    </a:p>
                  </a:txBody>
                  <a:tcPr anchor="ctr">
                    <a:lnL>
                      <a:noFill/>
                    </a:lnL>
                    <a:lnR>
                      <a:noFill/>
                    </a:lnR>
                    <a:lnT>
                      <a:noFill/>
                    </a:lnT>
                    <a:lnB>
                      <a:noFill/>
                    </a:lnB>
                  </a:tcPr>
                </a:tc>
              </a:tr>
              <a:tr h="0">
                <a:tc>
                  <a:txBody>
                    <a:bodyPr/>
                    <a:lstStyle/>
                    <a:p>
                      <a:r>
                        <a:rPr lang="en-US" sz="1200"/>
                        <a:t>140</a:t>
                      </a:r>
                    </a:p>
                  </a:txBody>
                  <a:tcPr anchor="ctr">
                    <a:lnL>
                      <a:noFill/>
                    </a:lnL>
                    <a:lnR>
                      <a:noFill/>
                    </a:lnR>
                    <a:lnT>
                      <a:noFill/>
                    </a:lnT>
                    <a:lnB>
                      <a:noFill/>
                    </a:lnB>
                  </a:tcPr>
                </a:tc>
                <a:tc>
                  <a:txBody>
                    <a:bodyPr/>
                    <a:lstStyle/>
                    <a:p>
                      <a:r>
                        <a:rPr lang="en-US" sz="1200" dirty="0"/>
                        <a:t>0.22</a:t>
                      </a:r>
                    </a:p>
                  </a:txBody>
                  <a:tcPr anchor="ctr">
                    <a:lnL>
                      <a:noFill/>
                    </a:lnL>
                    <a:lnR>
                      <a:noFill/>
                    </a:lnR>
                    <a:lnT>
                      <a:noFill/>
                    </a:lnT>
                    <a:lnB>
                      <a:noFill/>
                    </a:lnB>
                  </a:tcPr>
                </a:tc>
              </a:tr>
            </a:tbl>
          </a:graphicData>
        </a:graphic>
      </p:graphicFrame>
      <p:sp>
        <p:nvSpPr>
          <p:cNvPr id="50178" name="Rectangle 2"/>
          <p:cNvSpPr>
            <a:spLocks noChangeArrowheads="1"/>
          </p:cNvSpPr>
          <p:nvPr/>
        </p:nvSpPr>
        <p:spPr bwMode="auto">
          <a:xfrm>
            <a:off x="2438400" y="990600"/>
            <a:ext cx="3243645"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rPr>
              <a:t>PVC - Polyvinyl Chloride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strong and rigid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resistant to a variety of acids and bases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maximum usable temperature </a:t>
            </a:r>
            <a:r>
              <a:rPr kumimoji="0" lang="en-US" sz="1200" b="0" i="1" u="none" strike="noStrike" cap="none" normalizeH="0" baseline="0" dirty="0" smtClean="0">
                <a:ln>
                  <a:noFill/>
                </a:ln>
                <a:solidFill>
                  <a:schemeClr val="tx1"/>
                </a:solidFill>
                <a:effectLst/>
                <a:latin typeface="Arial" pitchFamily="34" charset="0"/>
              </a:rPr>
              <a:t>140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F (60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C)</a:t>
            </a:r>
            <a:r>
              <a:rPr kumimoji="0" lang="en-US" sz="1200" b="0" i="0" u="none" strike="noStrike" cap="none" normalizeH="0" baseline="0" dirty="0" smtClean="0">
                <a:ln>
                  <a:noFill/>
                </a:ln>
                <a:solidFill>
                  <a:schemeClr val="tx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cxnSp>
        <p:nvCxnSpPr>
          <p:cNvPr id="22" name="Straight Connector 21"/>
          <p:cNvCxnSpPr/>
          <p:nvPr/>
        </p:nvCxnSpPr>
        <p:spPr>
          <a:xfrm>
            <a:off x="2819400" y="2895600"/>
            <a:ext cx="175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657600" y="2514600"/>
            <a:ext cx="0" cy="2590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676400" y="5867400"/>
            <a:ext cx="5846665" cy="923330"/>
          </a:xfrm>
          <a:prstGeom prst="rect">
            <a:avLst/>
          </a:prstGeom>
          <a:noFill/>
        </p:spPr>
        <p:txBody>
          <a:bodyPr wrap="none" rtlCol="0">
            <a:spAutoFit/>
          </a:bodyPr>
          <a:lstStyle/>
          <a:p>
            <a:r>
              <a:rPr lang="en-US" dirty="0" smtClean="0"/>
              <a:t>Operating Depth = 40 Meters (~131 ft.) </a:t>
            </a:r>
          </a:p>
          <a:p>
            <a:r>
              <a:rPr lang="en-US" dirty="0" smtClean="0"/>
              <a:t>Maximum Pressure = .444 x Depth (ft.) +14.7 psi </a:t>
            </a:r>
            <a:r>
              <a:rPr lang="en-US" dirty="0" smtClean="0">
                <a:sym typeface="Wingdings" pitchFamily="2" charset="2"/>
              </a:rPr>
              <a:t> 73 psi</a:t>
            </a:r>
          </a:p>
          <a:p>
            <a:r>
              <a:rPr lang="en-US" dirty="0" smtClean="0">
                <a:sym typeface="Wingdings" pitchFamily="2" charset="2"/>
              </a:rPr>
              <a:t>Factor of Safety = 2   Therefore 2 x 73 psi = ~146 psi</a:t>
            </a:r>
            <a:endParaRPr lang="en-US" dirty="0"/>
          </a:p>
        </p:txBody>
      </p:sp>
      <p:sp>
        <p:nvSpPr>
          <p:cNvPr id="28" name="TextBox 27"/>
          <p:cNvSpPr txBox="1"/>
          <p:nvPr/>
        </p:nvSpPr>
        <p:spPr>
          <a:xfrm>
            <a:off x="1295400" y="685800"/>
            <a:ext cx="6089424" cy="369332"/>
          </a:xfrm>
          <a:prstGeom prst="rect">
            <a:avLst/>
          </a:prstGeom>
          <a:noFill/>
        </p:spPr>
        <p:txBody>
          <a:bodyPr wrap="none" rtlCol="0">
            <a:spAutoFit/>
          </a:bodyPr>
          <a:lstStyle/>
          <a:p>
            <a:r>
              <a:rPr lang="en-US" dirty="0" smtClean="0"/>
              <a:t>Low Cost Shallow Water Pressure Housing Case Fabrication</a:t>
            </a:r>
            <a:endParaRPr lang="en-US" dirty="0"/>
          </a:p>
        </p:txBody>
      </p:sp>
      <p:graphicFrame>
        <p:nvGraphicFramePr>
          <p:cNvPr id="124930" name="Object 2"/>
          <p:cNvGraphicFramePr>
            <a:graphicFrameLocks noChangeAspect="1"/>
          </p:cNvGraphicFramePr>
          <p:nvPr/>
        </p:nvGraphicFramePr>
        <p:xfrm>
          <a:off x="4876800" y="2438400"/>
          <a:ext cx="4003490" cy="2590800"/>
        </p:xfrm>
        <a:graphic>
          <a:graphicData uri="http://schemas.openxmlformats.org/presentationml/2006/ole">
            <p:oleObj spid="_x0000_s124930" name="Acrobat Document" r:id="rId3" imgW="11658600" imgH="7543800" progId="AcroExch.Document.7">
              <p:embed/>
            </p:oleObj>
          </a:graphicData>
        </a:graphic>
      </p:graphicFrame>
      <p:sp>
        <p:nvSpPr>
          <p:cNvPr id="17" name="Rectangle 16"/>
          <p:cNvSpPr/>
          <p:nvPr/>
        </p:nvSpPr>
        <p:spPr>
          <a:xfrm>
            <a:off x="22098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1"/>
          <p:cNvGraphicFramePr>
            <a:graphicFrameLocks noChangeAspect="1"/>
          </p:cNvGraphicFramePr>
          <p:nvPr/>
        </p:nvGraphicFramePr>
        <p:xfrm>
          <a:off x="228600" y="762000"/>
          <a:ext cx="8763000" cy="5867400"/>
        </p:xfrm>
        <a:graphic>
          <a:graphicData uri="http://schemas.openxmlformats.org/presentationml/2006/ole">
            <p:oleObj spid="_x0000_s56322" name="Acrobat Document" r:id="rId3" imgW="11658600" imgH="7543800" progId="AcroExch.Document.7">
              <p:embed/>
            </p:oleObj>
          </a:graphicData>
        </a:graphic>
      </p:graphicFrame>
      <p:sp>
        <p:nvSpPr>
          <p:cNvPr id="2" name="Title 1"/>
          <p:cNvSpPr>
            <a:spLocks noGrp="1"/>
          </p:cNvSpPr>
          <p:nvPr>
            <p:ph type="ctrTitle" idx="4294967295"/>
          </p:nvPr>
        </p:nvSpPr>
        <p:spPr>
          <a:xfrm>
            <a:off x="1371600" y="76200"/>
            <a:ext cx="6477000" cy="609600"/>
          </a:xfrm>
        </p:spPr>
        <p:txBody>
          <a:bodyPr>
            <a:noAutofit/>
          </a:bodyPr>
          <a:lstStyle/>
          <a:p>
            <a:pPr algn="ctr"/>
            <a:r>
              <a:rPr lang="en-US" sz="2400" b="1" u="sng" dirty="0" smtClean="0"/>
              <a:t>Typical Seafloor System Comprising an xFOCE</a:t>
            </a:r>
            <a:endParaRPr lang="en-US" sz="2400" b="1" u="sng" dirty="0"/>
          </a:p>
        </p:txBody>
      </p:sp>
      <p:sp>
        <p:nvSpPr>
          <p:cNvPr id="6" name="Rectangle 5"/>
          <p:cNvSpPr/>
          <p:nvPr/>
        </p:nvSpPr>
        <p:spPr>
          <a:xfrm>
            <a:off x="304800" y="3505200"/>
            <a:ext cx="1964449" cy="369332"/>
          </a:xfrm>
          <a:prstGeom prst="rect">
            <a:avLst/>
          </a:prstGeom>
        </p:spPr>
        <p:txBody>
          <a:bodyPr wrap="none">
            <a:spAutoFit/>
          </a:bodyPr>
          <a:lstStyle/>
          <a:p>
            <a:r>
              <a:rPr lang="en-US" b="1" dirty="0" smtClean="0"/>
              <a:t>Delay Path Section</a:t>
            </a:r>
            <a:endParaRPr lang="en-US" b="1" dirty="0"/>
          </a:p>
        </p:txBody>
      </p:sp>
      <p:sp>
        <p:nvSpPr>
          <p:cNvPr id="7" name="Rectangle 6"/>
          <p:cNvSpPr/>
          <p:nvPr/>
        </p:nvSpPr>
        <p:spPr>
          <a:xfrm>
            <a:off x="5181600" y="5715000"/>
            <a:ext cx="1964449" cy="369332"/>
          </a:xfrm>
          <a:prstGeom prst="rect">
            <a:avLst/>
          </a:prstGeom>
        </p:spPr>
        <p:txBody>
          <a:bodyPr wrap="none">
            <a:spAutoFit/>
          </a:bodyPr>
          <a:lstStyle/>
          <a:p>
            <a:r>
              <a:rPr lang="en-US" b="1" dirty="0" smtClean="0"/>
              <a:t>Delay Path Section</a:t>
            </a:r>
            <a:endParaRPr lang="en-US" b="1" dirty="0"/>
          </a:p>
        </p:txBody>
      </p:sp>
      <p:sp>
        <p:nvSpPr>
          <p:cNvPr id="8" name="Rectangle 7"/>
          <p:cNvSpPr/>
          <p:nvPr/>
        </p:nvSpPr>
        <p:spPr>
          <a:xfrm>
            <a:off x="5105400" y="2133600"/>
            <a:ext cx="2203937" cy="369332"/>
          </a:xfrm>
          <a:prstGeom prst="rect">
            <a:avLst/>
          </a:prstGeom>
        </p:spPr>
        <p:txBody>
          <a:bodyPr wrap="none">
            <a:spAutoFit/>
          </a:bodyPr>
          <a:lstStyle/>
          <a:p>
            <a:r>
              <a:rPr lang="en-US" b="1" dirty="0" smtClean="0"/>
              <a:t>Experiment Chamber</a:t>
            </a:r>
            <a:endParaRPr lang="en-US" b="1" dirty="0"/>
          </a:p>
        </p:txBody>
      </p:sp>
      <p:sp>
        <p:nvSpPr>
          <p:cNvPr id="9" name="Rectangle 8"/>
          <p:cNvSpPr/>
          <p:nvPr/>
        </p:nvSpPr>
        <p:spPr>
          <a:xfrm>
            <a:off x="228600" y="2895600"/>
            <a:ext cx="1563633" cy="369332"/>
          </a:xfrm>
          <a:prstGeom prst="rect">
            <a:avLst/>
          </a:prstGeom>
        </p:spPr>
        <p:txBody>
          <a:bodyPr wrap="none">
            <a:spAutoFit/>
          </a:bodyPr>
          <a:lstStyle/>
          <a:p>
            <a:r>
              <a:rPr lang="en-US" b="1" dirty="0" smtClean="0"/>
              <a:t>Seawater Inlet</a:t>
            </a:r>
            <a:endParaRPr lang="en-US" b="1" dirty="0"/>
          </a:p>
        </p:txBody>
      </p:sp>
      <p:sp>
        <p:nvSpPr>
          <p:cNvPr id="10" name="Rectangle 9"/>
          <p:cNvSpPr/>
          <p:nvPr/>
        </p:nvSpPr>
        <p:spPr>
          <a:xfrm>
            <a:off x="7315200" y="4419600"/>
            <a:ext cx="1563633" cy="369332"/>
          </a:xfrm>
          <a:prstGeom prst="rect">
            <a:avLst/>
          </a:prstGeom>
        </p:spPr>
        <p:txBody>
          <a:bodyPr wrap="none">
            <a:spAutoFit/>
          </a:bodyPr>
          <a:lstStyle/>
          <a:p>
            <a:r>
              <a:rPr lang="en-US" b="1" dirty="0" smtClean="0"/>
              <a:t>Seawater Inlet</a:t>
            </a:r>
            <a:endParaRPr lang="en-US" b="1" dirty="0"/>
          </a:p>
        </p:txBody>
      </p:sp>
      <p:sp>
        <p:nvSpPr>
          <p:cNvPr id="11" name="Rectangle 10"/>
          <p:cNvSpPr/>
          <p:nvPr/>
        </p:nvSpPr>
        <p:spPr>
          <a:xfrm>
            <a:off x="1981200" y="5181600"/>
            <a:ext cx="2603213" cy="369332"/>
          </a:xfrm>
          <a:prstGeom prst="rect">
            <a:avLst/>
          </a:prstGeom>
        </p:spPr>
        <p:txBody>
          <a:bodyPr wrap="none">
            <a:spAutoFit/>
          </a:bodyPr>
          <a:lstStyle/>
          <a:p>
            <a:r>
              <a:rPr lang="en-US" b="1" dirty="0" smtClean="0"/>
              <a:t>Conformal Sealing Mat(s)</a:t>
            </a:r>
            <a:endParaRPr lang="en-US" dirty="0"/>
          </a:p>
        </p:txBody>
      </p:sp>
      <p:cxnSp>
        <p:nvCxnSpPr>
          <p:cNvPr id="12" name="Straight Arrow Connector 11"/>
          <p:cNvCxnSpPr/>
          <p:nvPr/>
        </p:nvCxnSpPr>
        <p:spPr>
          <a:xfrm flipV="1">
            <a:off x="1676400" y="3048000"/>
            <a:ext cx="6858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762000" y="2590800"/>
            <a:ext cx="3810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8001000" y="4724400"/>
            <a:ext cx="228600" cy="533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7" idx="0"/>
          </p:cNvCxnSpPr>
          <p:nvPr/>
        </p:nvCxnSpPr>
        <p:spPr>
          <a:xfrm flipV="1">
            <a:off x="6163825" y="4800600"/>
            <a:ext cx="694175" cy="914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4572000" y="2438400"/>
            <a:ext cx="1219200" cy="1447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1" idx="0"/>
          </p:cNvCxnSpPr>
          <p:nvPr/>
        </p:nvCxnSpPr>
        <p:spPr>
          <a:xfrm flipV="1">
            <a:off x="3282807" y="4495800"/>
            <a:ext cx="1746393" cy="685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1" idx="0"/>
          </p:cNvCxnSpPr>
          <p:nvPr/>
        </p:nvCxnSpPr>
        <p:spPr>
          <a:xfrm flipV="1">
            <a:off x="3282807" y="4114800"/>
            <a:ext cx="908193" cy="1066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04800" y="4267200"/>
            <a:ext cx="3202223" cy="369332"/>
          </a:xfrm>
          <a:prstGeom prst="rect">
            <a:avLst/>
          </a:prstGeom>
        </p:spPr>
        <p:txBody>
          <a:bodyPr wrap="none">
            <a:spAutoFit/>
          </a:bodyPr>
          <a:lstStyle/>
          <a:p>
            <a:r>
              <a:rPr lang="en-US" b="1" dirty="0" smtClean="0"/>
              <a:t>Chamber Anchors (at 4 corners)</a:t>
            </a:r>
            <a:endParaRPr lang="en-US" b="1" dirty="0"/>
          </a:p>
        </p:txBody>
      </p:sp>
      <p:cxnSp>
        <p:nvCxnSpPr>
          <p:cNvPr id="24" name="Straight Arrow Connector 23"/>
          <p:cNvCxnSpPr/>
          <p:nvPr/>
        </p:nvCxnSpPr>
        <p:spPr>
          <a:xfrm flipV="1">
            <a:off x="3429000" y="3886200"/>
            <a:ext cx="457200" cy="609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869577" y="2373854"/>
            <a:ext cx="7055223" cy="2883946"/>
          </a:xfrm>
          <a:custGeom>
            <a:avLst/>
            <a:gdLst>
              <a:gd name="connsiteX0" fmla="*/ 82475 w 7058809"/>
              <a:gd name="connsiteY0" fmla="*/ 62753 h 2692998"/>
              <a:gd name="connsiteX1" fmla="*/ 23308 w 7058809"/>
              <a:gd name="connsiteY1" fmla="*/ 3586 h 2692998"/>
              <a:gd name="connsiteX2" fmla="*/ 222324 w 7058809"/>
              <a:gd name="connsiteY2" fmla="*/ 84268 h 2692998"/>
              <a:gd name="connsiteX3" fmla="*/ 7058809 w 7058809"/>
              <a:gd name="connsiteY3" fmla="*/ 2692998 h 2692998"/>
            </a:gdLst>
            <a:ahLst/>
            <a:cxnLst>
              <a:cxn ang="0">
                <a:pos x="connsiteX0" y="connsiteY0"/>
              </a:cxn>
              <a:cxn ang="0">
                <a:pos x="connsiteX1" y="connsiteY1"/>
              </a:cxn>
              <a:cxn ang="0">
                <a:pos x="connsiteX2" y="connsiteY2"/>
              </a:cxn>
              <a:cxn ang="0">
                <a:pos x="connsiteX3" y="connsiteY3"/>
              </a:cxn>
            </a:cxnLst>
            <a:rect l="l" t="t" r="r" b="b"/>
            <a:pathLst>
              <a:path w="7058809" h="2692998">
                <a:moveTo>
                  <a:pt x="82475" y="62753"/>
                </a:moveTo>
                <a:cubicBezTo>
                  <a:pt x="41237" y="31376"/>
                  <a:pt x="0" y="0"/>
                  <a:pt x="23308" y="3586"/>
                </a:cubicBezTo>
                <a:cubicBezTo>
                  <a:pt x="46616" y="7172"/>
                  <a:pt x="222324" y="84268"/>
                  <a:pt x="222324" y="84268"/>
                </a:cubicBezTo>
                <a:cubicBezTo>
                  <a:pt x="1394907" y="532503"/>
                  <a:pt x="6405282" y="2130911"/>
                  <a:pt x="7058809" y="2692998"/>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Freeform 63"/>
          <p:cNvSpPr/>
          <p:nvPr/>
        </p:nvSpPr>
        <p:spPr>
          <a:xfrm>
            <a:off x="7924800" y="5257800"/>
            <a:ext cx="291354" cy="171226"/>
          </a:xfrm>
          <a:custGeom>
            <a:avLst/>
            <a:gdLst>
              <a:gd name="connsiteX0" fmla="*/ 0 w 291354"/>
              <a:gd name="connsiteY0" fmla="*/ 0 h 171226"/>
              <a:gd name="connsiteX1" fmla="*/ 263563 w 291354"/>
              <a:gd name="connsiteY1" fmla="*/ 161365 h 171226"/>
              <a:gd name="connsiteX2" fmla="*/ 166744 w 291354"/>
              <a:gd name="connsiteY2" fmla="*/ 59167 h 171226"/>
            </a:gdLst>
            <a:ahLst/>
            <a:cxnLst>
              <a:cxn ang="0">
                <a:pos x="connsiteX0" y="connsiteY0"/>
              </a:cxn>
              <a:cxn ang="0">
                <a:pos x="connsiteX1" y="connsiteY1"/>
              </a:cxn>
              <a:cxn ang="0">
                <a:pos x="connsiteX2" y="connsiteY2"/>
              </a:cxn>
            </a:cxnLst>
            <a:rect l="l" t="t" r="r" b="b"/>
            <a:pathLst>
              <a:path w="291354" h="171226">
                <a:moveTo>
                  <a:pt x="0" y="0"/>
                </a:moveTo>
                <a:cubicBezTo>
                  <a:pt x="117886" y="75752"/>
                  <a:pt x="235772" y="151504"/>
                  <a:pt x="263563" y="161365"/>
                </a:cubicBezTo>
                <a:cubicBezTo>
                  <a:pt x="291354" y="171226"/>
                  <a:pt x="229049" y="115196"/>
                  <a:pt x="166744" y="5916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9" name="Rounded Rectangle 88"/>
          <p:cNvSpPr/>
          <p:nvPr/>
        </p:nvSpPr>
        <p:spPr>
          <a:xfrm rot="1206824">
            <a:off x="4428055" y="3605281"/>
            <a:ext cx="152400" cy="76200"/>
          </a:xfrm>
          <a:prstGeom prst="roundRect">
            <a:avLst/>
          </a:prstGeom>
          <a:gradFill>
            <a:gsLst>
              <a:gs pos="0">
                <a:srgbClr val="FFEFD1"/>
              </a:gs>
              <a:gs pos="64999">
                <a:srgbClr val="F0EBD5"/>
              </a:gs>
              <a:gs pos="100000">
                <a:srgbClr val="D1C39F"/>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0" name="Freeform 89"/>
          <p:cNvSpPr/>
          <p:nvPr/>
        </p:nvSpPr>
        <p:spPr>
          <a:xfrm>
            <a:off x="1371600" y="1905000"/>
            <a:ext cx="3282875" cy="1818042"/>
          </a:xfrm>
          <a:custGeom>
            <a:avLst/>
            <a:gdLst>
              <a:gd name="connsiteX0" fmla="*/ 3103581 w 3282875"/>
              <a:gd name="connsiteY0" fmla="*/ 1818042 h 1818042"/>
              <a:gd name="connsiteX1" fmla="*/ 3259567 w 3282875"/>
              <a:gd name="connsiteY1" fmla="*/ 1484555 h 1818042"/>
              <a:gd name="connsiteX2" fmla="*/ 3221915 w 3282875"/>
              <a:gd name="connsiteY2" fmla="*/ 1328569 h 1818042"/>
              <a:gd name="connsiteX3" fmla="*/ 2893807 w 3282875"/>
              <a:gd name="connsiteY3" fmla="*/ 1156447 h 1818042"/>
              <a:gd name="connsiteX4" fmla="*/ 2630245 w 3282875"/>
              <a:gd name="connsiteY4" fmla="*/ 1048870 h 1818042"/>
              <a:gd name="connsiteX5" fmla="*/ 0 w 3282875"/>
              <a:gd name="connsiteY5" fmla="*/ 0 h 1818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2875" h="1818042">
                <a:moveTo>
                  <a:pt x="3103581" y="1818042"/>
                </a:moveTo>
                <a:cubicBezTo>
                  <a:pt x="3171713" y="1692088"/>
                  <a:pt x="3239845" y="1566134"/>
                  <a:pt x="3259567" y="1484555"/>
                </a:cubicBezTo>
                <a:cubicBezTo>
                  <a:pt x="3279289" y="1402976"/>
                  <a:pt x="3282875" y="1383254"/>
                  <a:pt x="3221915" y="1328569"/>
                </a:cubicBezTo>
                <a:cubicBezTo>
                  <a:pt x="3160955" y="1273884"/>
                  <a:pt x="2992419" y="1203064"/>
                  <a:pt x="2893807" y="1156447"/>
                </a:cubicBezTo>
                <a:cubicBezTo>
                  <a:pt x="2795195" y="1109831"/>
                  <a:pt x="2630245" y="1048870"/>
                  <a:pt x="2630245" y="1048870"/>
                </a:cubicBezTo>
                <a:cubicBezTo>
                  <a:pt x="2147944" y="856129"/>
                  <a:pt x="480508" y="93233"/>
                  <a:pt x="0" y="0"/>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1" name="Rectangle 90"/>
          <p:cNvSpPr/>
          <p:nvPr/>
        </p:nvSpPr>
        <p:spPr>
          <a:xfrm>
            <a:off x="1752600" y="990600"/>
            <a:ext cx="3247299" cy="369332"/>
          </a:xfrm>
          <a:prstGeom prst="rect">
            <a:avLst/>
          </a:prstGeom>
        </p:spPr>
        <p:txBody>
          <a:bodyPr wrap="none">
            <a:spAutoFit/>
          </a:bodyPr>
          <a:lstStyle/>
          <a:p>
            <a:r>
              <a:rPr lang="en-US" b="1" dirty="0" smtClean="0"/>
              <a:t>Enriched Seawater Delivery Line</a:t>
            </a:r>
            <a:endParaRPr lang="en-US" b="1" dirty="0"/>
          </a:p>
        </p:txBody>
      </p:sp>
      <p:cxnSp>
        <p:nvCxnSpPr>
          <p:cNvPr id="92" name="Straight Arrow Connector 91"/>
          <p:cNvCxnSpPr/>
          <p:nvPr/>
        </p:nvCxnSpPr>
        <p:spPr>
          <a:xfrm flipH="1">
            <a:off x="2362200" y="1295400"/>
            <a:ext cx="283442" cy="990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4" name="Rectangle 93"/>
          <p:cNvSpPr/>
          <p:nvPr/>
        </p:nvSpPr>
        <p:spPr>
          <a:xfrm>
            <a:off x="381000" y="1752600"/>
            <a:ext cx="1066800" cy="276999"/>
          </a:xfrm>
          <a:prstGeom prst="rect">
            <a:avLst/>
          </a:prstGeom>
        </p:spPr>
        <p:txBody>
          <a:bodyPr wrap="square">
            <a:spAutoFit/>
          </a:bodyPr>
          <a:lstStyle/>
          <a:p>
            <a:pPr algn="ctr"/>
            <a:r>
              <a:rPr lang="en-US" sz="1200" b="1" dirty="0" smtClean="0"/>
              <a:t>From Surface</a:t>
            </a:r>
            <a:endParaRPr lang="en-US" sz="1200" b="1" dirty="0"/>
          </a:p>
        </p:txBody>
      </p:sp>
      <p:cxnSp>
        <p:nvCxnSpPr>
          <p:cNvPr id="96" name="Curved Connector 95"/>
          <p:cNvCxnSpPr/>
          <p:nvPr/>
        </p:nvCxnSpPr>
        <p:spPr>
          <a:xfrm rot="5400000">
            <a:off x="1257300" y="1866900"/>
            <a:ext cx="304800" cy="76200"/>
          </a:xfrm>
          <a:prstGeom prst="curvedConnector3">
            <a:avLst>
              <a:gd name="adj1" fmla="val 46471"/>
            </a:avLst>
          </a:prstGeom>
        </p:spPr>
        <p:style>
          <a:lnRef idx="2">
            <a:schemeClr val="accent1"/>
          </a:lnRef>
          <a:fillRef idx="0">
            <a:schemeClr val="accent1"/>
          </a:fillRef>
          <a:effectRef idx="1">
            <a:schemeClr val="accent1"/>
          </a:effectRef>
          <a:fontRef idx="minor">
            <a:schemeClr val="tx1"/>
          </a:fontRef>
        </p:style>
      </p:cxnSp>
      <p:sp>
        <p:nvSpPr>
          <p:cNvPr id="100" name="Oval 99"/>
          <p:cNvSpPr/>
          <p:nvPr/>
        </p:nvSpPr>
        <p:spPr>
          <a:xfrm>
            <a:off x="6400800" y="3581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9" name="Rectangle 98"/>
          <p:cNvSpPr/>
          <p:nvPr/>
        </p:nvSpPr>
        <p:spPr>
          <a:xfrm>
            <a:off x="6553200" y="3581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105" name="Oval 104"/>
          <p:cNvSpPr/>
          <p:nvPr/>
        </p:nvSpPr>
        <p:spPr>
          <a:xfrm>
            <a:off x="7848600" y="1066800"/>
            <a:ext cx="8382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6" name="TextBox 105"/>
          <p:cNvSpPr txBox="1"/>
          <p:nvPr/>
        </p:nvSpPr>
        <p:spPr>
          <a:xfrm>
            <a:off x="7848600" y="1066800"/>
            <a:ext cx="914400" cy="276999"/>
          </a:xfrm>
          <a:prstGeom prst="rect">
            <a:avLst/>
          </a:prstGeom>
          <a:noFill/>
        </p:spPr>
        <p:txBody>
          <a:bodyPr wrap="square" rtlCol="0">
            <a:spAutoFit/>
          </a:bodyPr>
          <a:lstStyle/>
          <a:p>
            <a:r>
              <a:rPr lang="en-US" sz="1200" b="1" dirty="0" smtClean="0"/>
              <a:t>As needed</a:t>
            </a:r>
            <a:endParaRPr lang="en-US" sz="1200" b="1" dirty="0"/>
          </a:p>
        </p:txBody>
      </p:sp>
      <p:sp>
        <p:nvSpPr>
          <p:cNvPr id="49" name="Oval 48"/>
          <p:cNvSpPr/>
          <p:nvPr/>
        </p:nvSpPr>
        <p:spPr>
          <a:xfrm>
            <a:off x="3048000" y="1676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Arrow Connector 20"/>
          <p:cNvCxnSpPr/>
          <p:nvPr/>
        </p:nvCxnSpPr>
        <p:spPr>
          <a:xfrm flipH="1">
            <a:off x="5791200" y="3810000"/>
            <a:ext cx="1371600" cy="228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9" idx="2"/>
          </p:cNvCxnSpPr>
          <p:nvPr/>
        </p:nvCxnSpPr>
        <p:spPr>
          <a:xfrm flipH="1">
            <a:off x="3657600" y="1953399"/>
            <a:ext cx="553166" cy="132320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276600" y="1676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56" name="Oval 55"/>
          <p:cNvSpPr/>
          <p:nvPr/>
        </p:nvSpPr>
        <p:spPr>
          <a:xfrm>
            <a:off x="6019800" y="2743200"/>
            <a:ext cx="16764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ectangle 54"/>
          <p:cNvSpPr/>
          <p:nvPr/>
        </p:nvSpPr>
        <p:spPr>
          <a:xfrm>
            <a:off x="6248400" y="2743200"/>
            <a:ext cx="1371401" cy="276999"/>
          </a:xfrm>
          <a:prstGeom prst="rect">
            <a:avLst/>
          </a:prstGeom>
        </p:spPr>
        <p:txBody>
          <a:bodyPr wrap="none">
            <a:spAutoFit/>
          </a:bodyPr>
          <a:lstStyle/>
          <a:p>
            <a:r>
              <a:rPr lang="en-US" sz="1200" b="1" dirty="0" smtClean="0"/>
              <a:t>Perimeter Weights</a:t>
            </a:r>
            <a:endParaRPr lang="en-US" sz="1200" b="1" dirty="0"/>
          </a:p>
        </p:txBody>
      </p:sp>
      <p:cxnSp>
        <p:nvCxnSpPr>
          <p:cNvPr id="57" name="Straight Arrow Connector 56"/>
          <p:cNvCxnSpPr>
            <a:stCxn id="55" idx="2"/>
          </p:cNvCxnSpPr>
          <p:nvPr/>
        </p:nvCxnSpPr>
        <p:spPr>
          <a:xfrm flipH="1">
            <a:off x="4876800" y="3020199"/>
            <a:ext cx="2057301" cy="63740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55" idx="2"/>
          </p:cNvCxnSpPr>
          <p:nvPr/>
        </p:nvCxnSpPr>
        <p:spPr>
          <a:xfrm flipH="1">
            <a:off x="5410200" y="3020199"/>
            <a:ext cx="1523901" cy="86600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9" name="Rectangle 68"/>
          <p:cNvSpPr/>
          <p:nvPr/>
        </p:nvSpPr>
        <p:spPr>
          <a:xfrm>
            <a:off x="1905000" y="3886200"/>
            <a:ext cx="521425" cy="369332"/>
          </a:xfrm>
          <a:prstGeom prst="rect">
            <a:avLst/>
          </a:prstGeom>
        </p:spPr>
        <p:txBody>
          <a:bodyPr wrap="none">
            <a:spAutoFit/>
          </a:bodyPr>
          <a:lstStyle/>
          <a:p>
            <a:r>
              <a:rPr lang="en-US" b="1" dirty="0" smtClean="0"/>
              <a:t>Fan</a:t>
            </a:r>
            <a:endParaRPr lang="en-US" b="1" dirty="0"/>
          </a:p>
        </p:txBody>
      </p:sp>
      <p:sp>
        <p:nvSpPr>
          <p:cNvPr id="70" name="Rectangle 69"/>
          <p:cNvSpPr/>
          <p:nvPr/>
        </p:nvSpPr>
        <p:spPr>
          <a:xfrm>
            <a:off x="5410200" y="4953000"/>
            <a:ext cx="521425" cy="369332"/>
          </a:xfrm>
          <a:prstGeom prst="rect">
            <a:avLst/>
          </a:prstGeom>
        </p:spPr>
        <p:txBody>
          <a:bodyPr wrap="none">
            <a:spAutoFit/>
          </a:bodyPr>
          <a:lstStyle/>
          <a:p>
            <a:r>
              <a:rPr lang="en-US" b="1" dirty="0" smtClean="0"/>
              <a:t>Fan</a:t>
            </a:r>
            <a:endParaRPr lang="en-US" b="1" dirty="0"/>
          </a:p>
        </p:txBody>
      </p:sp>
      <p:cxnSp>
        <p:nvCxnSpPr>
          <p:cNvPr id="71" name="Straight Arrow Connector 70"/>
          <p:cNvCxnSpPr/>
          <p:nvPr/>
        </p:nvCxnSpPr>
        <p:spPr>
          <a:xfrm flipH="1" flipV="1">
            <a:off x="4953000" y="4114800"/>
            <a:ext cx="533400" cy="990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V="1">
            <a:off x="2362200" y="3733800"/>
            <a:ext cx="16764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0"/>
            <a:ext cx="8458200" cy="6986528"/>
          </a:xfrm>
          <a:prstGeom prst="rect">
            <a:avLst/>
          </a:prstGeom>
        </p:spPr>
        <p:txBody>
          <a:bodyPr wrap="square">
            <a:spAutoFit/>
          </a:bodyPr>
          <a:lstStyle/>
          <a:p>
            <a:pPr algn="ctr"/>
            <a:r>
              <a:rPr lang="en-US" sz="1600" b="1" u="sng" dirty="0" smtClean="0"/>
              <a:t>Experiment Chamber</a:t>
            </a:r>
          </a:p>
          <a:p>
            <a:r>
              <a:rPr lang="en-US" sz="1600" dirty="0" smtClean="0"/>
              <a:t>          Requirements</a:t>
            </a:r>
          </a:p>
          <a:p>
            <a:pPr lvl="1">
              <a:buFont typeface="Arial" pitchFamily="34" charset="0"/>
              <a:buChar char="•"/>
            </a:pPr>
            <a:r>
              <a:rPr lang="en-US" sz="1600" dirty="0" smtClean="0"/>
              <a:t> Diver Accessible</a:t>
            </a:r>
          </a:p>
          <a:p>
            <a:pPr lvl="2">
              <a:buFont typeface="Arial" pitchFamily="34" charset="0"/>
              <a:buChar char="•"/>
            </a:pPr>
            <a:r>
              <a:rPr lang="en-US" sz="1600" dirty="0" smtClean="0"/>
              <a:t> 40 meters or less</a:t>
            </a:r>
          </a:p>
          <a:p>
            <a:pPr lvl="1">
              <a:buFont typeface="Arial" pitchFamily="34" charset="0"/>
              <a:buChar char="•"/>
            </a:pPr>
            <a:r>
              <a:rPr lang="en-US" sz="1600" dirty="0" smtClean="0"/>
              <a:t> Design focus on modularity </a:t>
            </a:r>
          </a:p>
          <a:p>
            <a:pPr lvl="2">
              <a:buFont typeface="Arial" pitchFamily="34" charset="0"/>
              <a:buChar char="•"/>
            </a:pPr>
            <a:r>
              <a:rPr lang="en-US" sz="1600" dirty="0" smtClean="0"/>
              <a:t> Addition, Removal, or maintenance of equipment and instrumentation</a:t>
            </a:r>
          </a:p>
          <a:p>
            <a:pPr lvl="1">
              <a:buFont typeface="Arial" pitchFamily="34" charset="0"/>
              <a:buChar char="•"/>
            </a:pPr>
            <a:r>
              <a:rPr lang="en-US" sz="1600" dirty="0" smtClean="0"/>
              <a:t>Sized for desired site and area of experimentation.</a:t>
            </a:r>
          </a:p>
          <a:p>
            <a:pPr lvl="1">
              <a:buFont typeface="Arial" pitchFamily="34" charset="0"/>
              <a:buChar char="•"/>
            </a:pPr>
            <a:r>
              <a:rPr lang="en-US" sz="1600" dirty="0" smtClean="0"/>
              <a:t> Capable of accommodating all required instrumentation and ancillary equipment.</a:t>
            </a:r>
          </a:p>
          <a:p>
            <a:pPr lvl="1">
              <a:buFont typeface="Arial" pitchFamily="34" charset="0"/>
              <a:buChar char="•"/>
            </a:pPr>
            <a:r>
              <a:rPr lang="en-US" sz="1600" dirty="0" smtClean="0"/>
              <a:t>At least one seawater entrance and one exit.</a:t>
            </a:r>
          </a:p>
          <a:p>
            <a:pPr lvl="2">
              <a:buFont typeface="Arial" pitchFamily="34" charset="0"/>
              <a:buChar char="•"/>
            </a:pPr>
            <a:r>
              <a:rPr lang="en-US" sz="1600" dirty="0" smtClean="0"/>
              <a:t> Permits local current access.</a:t>
            </a:r>
          </a:p>
          <a:p>
            <a:pPr lvl="2">
              <a:buFont typeface="Arial" pitchFamily="34" charset="0"/>
              <a:buChar char="•"/>
            </a:pPr>
            <a:r>
              <a:rPr lang="en-US" sz="1600" dirty="0" smtClean="0"/>
              <a:t> Permits active simulation of local current.</a:t>
            </a:r>
          </a:p>
          <a:p>
            <a:pPr lvl="3">
              <a:buFont typeface="Arial" pitchFamily="34" charset="0"/>
              <a:buChar char="•"/>
            </a:pPr>
            <a:r>
              <a:rPr lang="en-US" sz="1600" dirty="0" smtClean="0"/>
              <a:t> Fan or Pump</a:t>
            </a:r>
          </a:p>
          <a:p>
            <a:pPr lvl="1">
              <a:buFont typeface="Arial" pitchFamily="34" charset="0"/>
              <a:buChar char="•"/>
            </a:pPr>
            <a:r>
              <a:rPr lang="en-US" sz="1600" dirty="0" smtClean="0"/>
              <a:t> Access Hatch(</a:t>
            </a:r>
            <a:r>
              <a:rPr lang="en-US" sz="1600" dirty="0" err="1" smtClean="0"/>
              <a:t>es</a:t>
            </a:r>
            <a:r>
              <a:rPr lang="en-US" sz="1600" dirty="0" smtClean="0"/>
              <a:t>)</a:t>
            </a:r>
          </a:p>
          <a:p>
            <a:pPr lvl="2">
              <a:buFont typeface="Arial" pitchFamily="34" charset="0"/>
              <a:buChar char="•"/>
            </a:pPr>
            <a:r>
              <a:rPr lang="en-US" sz="1600" dirty="0" smtClean="0"/>
              <a:t> Internal observation subject access.</a:t>
            </a:r>
          </a:p>
          <a:p>
            <a:pPr lvl="2">
              <a:buFont typeface="Arial" pitchFamily="34" charset="0"/>
              <a:buChar char="•"/>
            </a:pPr>
            <a:r>
              <a:rPr lang="en-US" sz="1600" dirty="0" smtClean="0"/>
              <a:t> Access for maintenance of chamber, internal instrumentation, and ancillary equipment.</a:t>
            </a:r>
          </a:p>
          <a:p>
            <a:pPr lvl="1">
              <a:buFont typeface="Arial" pitchFamily="34" charset="0"/>
              <a:buChar char="•"/>
            </a:pPr>
            <a:r>
              <a:rPr lang="en-US" sz="1600" dirty="0" smtClean="0"/>
              <a:t> Delay Path Connections</a:t>
            </a:r>
          </a:p>
          <a:p>
            <a:pPr lvl="2">
              <a:buFont typeface="Arial" pitchFamily="34" charset="0"/>
              <a:buChar char="•"/>
            </a:pPr>
            <a:r>
              <a:rPr lang="en-US" sz="1600" dirty="0" smtClean="0"/>
              <a:t> Inlet to the Chamber for the mixed Enriched Seawater.</a:t>
            </a:r>
          </a:p>
          <a:p>
            <a:pPr lvl="2">
              <a:buFont typeface="Arial" pitchFamily="34" charset="0"/>
              <a:buChar char="•"/>
            </a:pPr>
            <a:r>
              <a:rPr lang="en-US" sz="1600" dirty="0" smtClean="0"/>
              <a:t> Permits attachment of the duct</a:t>
            </a:r>
          </a:p>
          <a:p>
            <a:pPr lvl="2">
              <a:buFont typeface="Arial" pitchFamily="34" charset="0"/>
              <a:buChar char="•"/>
            </a:pPr>
            <a:r>
              <a:rPr lang="en-US" sz="1600" dirty="0" smtClean="0"/>
              <a:t> Inlet for nutrients</a:t>
            </a:r>
          </a:p>
          <a:p>
            <a:pPr lvl="1">
              <a:buFont typeface="Arial" pitchFamily="34" charset="0"/>
              <a:buChar char="•"/>
            </a:pPr>
            <a:r>
              <a:rPr lang="en-US" sz="1600" dirty="0" smtClean="0"/>
              <a:t>Anchoring points</a:t>
            </a:r>
          </a:p>
          <a:p>
            <a:pPr lvl="1">
              <a:buFont typeface="Arial" pitchFamily="34" charset="0"/>
              <a:buChar char="•"/>
            </a:pPr>
            <a:r>
              <a:rPr lang="en-US" sz="1600" dirty="0" smtClean="0"/>
              <a:t> Site Interface Seal</a:t>
            </a:r>
          </a:p>
          <a:p>
            <a:pPr lvl="2">
              <a:buFont typeface="Arial" pitchFamily="34" charset="0"/>
              <a:buChar char="•"/>
            </a:pPr>
            <a:r>
              <a:rPr lang="en-US" sz="1600" dirty="0" smtClean="0"/>
              <a:t> Mitigate enriched seawater leakage/ intrusion.</a:t>
            </a:r>
          </a:p>
          <a:p>
            <a:pPr lvl="2">
              <a:buFont typeface="Arial" pitchFamily="34" charset="0"/>
              <a:buChar char="•"/>
            </a:pPr>
            <a:r>
              <a:rPr lang="en-US" sz="1600" dirty="0" smtClean="0"/>
              <a:t> Inhibit undesired local critter incursion.</a:t>
            </a:r>
          </a:p>
          <a:p>
            <a:pPr lvl="1">
              <a:buFont typeface="Arial" pitchFamily="34" charset="0"/>
              <a:buChar char="•"/>
            </a:pPr>
            <a:r>
              <a:rPr lang="en-US" sz="1600" dirty="0" smtClean="0"/>
              <a:t>Optional</a:t>
            </a:r>
          </a:p>
          <a:p>
            <a:pPr lvl="2">
              <a:buFont typeface="Arial" pitchFamily="34" charset="0"/>
              <a:buChar char="•"/>
            </a:pPr>
            <a:r>
              <a:rPr lang="en-US" sz="1600" dirty="0" smtClean="0"/>
              <a:t>Local surge internally translated by mechanical or other method.</a:t>
            </a:r>
          </a:p>
          <a:p>
            <a:pPr lvl="2">
              <a:buFont typeface="Arial" pitchFamily="34" charset="0"/>
              <a:buChar char="•"/>
            </a:pPr>
            <a:r>
              <a:rPr lang="en-US" sz="1600" dirty="0" smtClean="0"/>
              <a:t> Detachable </a:t>
            </a:r>
            <a:r>
              <a:rPr lang="en-US" sz="1600" dirty="0" err="1" smtClean="0"/>
              <a:t>baseplate</a:t>
            </a:r>
            <a:r>
              <a:rPr lang="en-US" sz="1600" dirty="0" smtClean="0"/>
              <a:t> for securing to the site for ease of replacing/cleaning chamber.</a:t>
            </a:r>
          </a:p>
          <a:p>
            <a:pPr lvl="2"/>
            <a:endParaRPr lang="en-US" sz="16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152400"/>
            <a:ext cx="5718175" cy="533400"/>
          </a:xfrm>
        </p:spPr>
        <p:txBody>
          <a:bodyPr>
            <a:normAutofit/>
          </a:bodyPr>
          <a:lstStyle/>
          <a:p>
            <a:r>
              <a:rPr lang="en-US" sz="2400" b="1" u="sng" dirty="0" smtClean="0"/>
              <a:t>Sample Experiment Chambers</a:t>
            </a:r>
            <a:endParaRPr lang="en-US" sz="2400" b="1" u="sng" dirty="0"/>
          </a:p>
        </p:txBody>
      </p:sp>
      <p:sp>
        <p:nvSpPr>
          <p:cNvPr id="4" name="TextBox 3"/>
          <p:cNvSpPr txBox="1"/>
          <p:nvPr/>
        </p:nvSpPr>
        <p:spPr>
          <a:xfrm>
            <a:off x="1219200" y="3505200"/>
            <a:ext cx="2133600" cy="369332"/>
          </a:xfrm>
          <a:prstGeom prst="rect">
            <a:avLst/>
          </a:prstGeom>
          <a:noFill/>
        </p:spPr>
        <p:txBody>
          <a:bodyPr wrap="square" rtlCol="0">
            <a:spAutoFit/>
          </a:bodyPr>
          <a:lstStyle/>
          <a:p>
            <a:r>
              <a:rPr lang="en-US" b="1" dirty="0" smtClean="0"/>
              <a:t>MBARI Deep FOCE</a:t>
            </a:r>
          </a:p>
        </p:txBody>
      </p:sp>
      <p:pic>
        <p:nvPicPr>
          <p:cNvPr id="5" name="Picture 2" descr="C:\Documents and Settings\shfa\Desktop\XFOCE, SWFOCE PDR\Truncated Triangle SWFOCE Enclosure.JPG"/>
          <p:cNvPicPr>
            <a:picLocks noChangeAspect="1" noChangeArrowheads="1"/>
          </p:cNvPicPr>
          <p:nvPr/>
        </p:nvPicPr>
        <p:blipFill>
          <a:blip r:embed="rId3" cstate="print"/>
          <a:srcRect/>
          <a:stretch>
            <a:fillRect/>
          </a:stretch>
        </p:blipFill>
        <p:spPr bwMode="auto">
          <a:xfrm>
            <a:off x="4724400" y="4038600"/>
            <a:ext cx="4114800" cy="2305050"/>
          </a:xfrm>
          <a:prstGeom prst="rect">
            <a:avLst/>
          </a:prstGeom>
          <a:noFill/>
        </p:spPr>
      </p:pic>
      <p:sp>
        <p:nvSpPr>
          <p:cNvPr id="6" name="Rectangle 5"/>
          <p:cNvSpPr/>
          <p:nvPr/>
        </p:nvSpPr>
        <p:spPr>
          <a:xfrm>
            <a:off x="5943600" y="6248400"/>
            <a:ext cx="1621164" cy="369332"/>
          </a:xfrm>
          <a:prstGeom prst="rect">
            <a:avLst/>
          </a:prstGeom>
        </p:spPr>
        <p:txBody>
          <a:bodyPr wrap="square">
            <a:spAutoFit/>
          </a:bodyPr>
          <a:lstStyle/>
          <a:p>
            <a:pPr algn="ctr"/>
            <a:r>
              <a:rPr lang="en-US" b="1" dirty="0" smtClean="0"/>
              <a:t>Trapezoidal</a:t>
            </a:r>
          </a:p>
        </p:txBody>
      </p:sp>
      <p:sp>
        <p:nvSpPr>
          <p:cNvPr id="8" name="Rectangle 7"/>
          <p:cNvSpPr/>
          <p:nvPr/>
        </p:nvSpPr>
        <p:spPr>
          <a:xfrm>
            <a:off x="1524000" y="6324600"/>
            <a:ext cx="1805559" cy="369332"/>
          </a:xfrm>
          <a:prstGeom prst="rect">
            <a:avLst/>
          </a:prstGeom>
        </p:spPr>
        <p:txBody>
          <a:bodyPr wrap="none">
            <a:spAutoFit/>
          </a:bodyPr>
          <a:lstStyle/>
          <a:p>
            <a:pPr algn="ctr"/>
            <a:r>
              <a:rPr lang="en-US" b="1" dirty="0" smtClean="0"/>
              <a:t>Hemi- Cylindrical</a:t>
            </a:r>
          </a:p>
        </p:txBody>
      </p:sp>
      <p:graphicFrame>
        <p:nvGraphicFramePr>
          <p:cNvPr id="57346" name="Object 2"/>
          <p:cNvGraphicFramePr>
            <a:graphicFrameLocks noChangeAspect="1"/>
          </p:cNvGraphicFramePr>
          <p:nvPr/>
        </p:nvGraphicFramePr>
        <p:xfrm>
          <a:off x="4724400" y="990600"/>
          <a:ext cx="4038600" cy="2613521"/>
        </p:xfrm>
        <a:graphic>
          <a:graphicData uri="http://schemas.openxmlformats.org/presentationml/2006/ole">
            <p:oleObj spid="_x0000_s57346" name="Acrobat Document" r:id="rId4" imgW="11658600" imgH="7543800" progId="AcroExch.Document.7">
              <p:embed/>
            </p:oleObj>
          </a:graphicData>
        </a:graphic>
      </p:graphicFrame>
      <p:sp>
        <p:nvSpPr>
          <p:cNvPr id="12" name="Rectangle 11"/>
          <p:cNvSpPr/>
          <p:nvPr/>
        </p:nvSpPr>
        <p:spPr>
          <a:xfrm>
            <a:off x="5562600" y="3505200"/>
            <a:ext cx="2003690" cy="369332"/>
          </a:xfrm>
          <a:prstGeom prst="rect">
            <a:avLst/>
          </a:prstGeom>
        </p:spPr>
        <p:txBody>
          <a:bodyPr wrap="none">
            <a:spAutoFit/>
          </a:bodyPr>
          <a:lstStyle/>
          <a:p>
            <a:pPr algn="ctr"/>
            <a:r>
              <a:rPr lang="en-US" b="1" dirty="0" smtClean="0"/>
              <a:t>SWFOCE Prototype</a:t>
            </a:r>
          </a:p>
        </p:txBody>
      </p:sp>
      <p:graphicFrame>
        <p:nvGraphicFramePr>
          <p:cNvPr id="57348" name="Object 4"/>
          <p:cNvGraphicFramePr>
            <a:graphicFrameLocks noChangeAspect="1"/>
          </p:cNvGraphicFramePr>
          <p:nvPr/>
        </p:nvGraphicFramePr>
        <p:xfrm>
          <a:off x="332552" y="4038600"/>
          <a:ext cx="4010848" cy="2358727"/>
        </p:xfrm>
        <a:graphic>
          <a:graphicData uri="http://schemas.openxmlformats.org/presentationml/2006/ole">
            <p:oleObj spid="_x0000_s57348" name="Acrobat Document" r:id="rId5" imgW="11658600" imgH="7543800" progId="AcroExch.Document.7">
              <p:embed/>
            </p:oleObj>
          </a:graphicData>
        </a:graphic>
      </p:graphicFrame>
      <p:sp>
        <p:nvSpPr>
          <p:cNvPr id="15" name="TextBox 14"/>
          <p:cNvSpPr txBox="1"/>
          <p:nvPr/>
        </p:nvSpPr>
        <p:spPr>
          <a:xfrm>
            <a:off x="914400" y="6019800"/>
            <a:ext cx="1504514" cy="276999"/>
          </a:xfrm>
          <a:prstGeom prst="rect">
            <a:avLst/>
          </a:prstGeom>
          <a:noFill/>
        </p:spPr>
        <p:txBody>
          <a:bodyPr wrap="none" rtlCol="0">
            <a:spAutoFit/>
          </a:bodyPr>
          <a:lstStyle/>
          <a:p>
            <a:r>
              <a:rPr lang="en-US" sz="1200" b="1" dirty="0" smtClean="0"/>
              <a:t>Modular Fan Section</a:t>
            </a:r>
            <a:endParaRPr lang="en-US" sz="1200" b="1" dirty="0"/>
          </a:p>
        </p:txBody>
      </p:sp>
      <p:sp>
        <p:nvSpPr>
          <p:cNvPr id="16" name="TextBox 15"/>
          <p:cNvSpPr txBox="1"/>
          <p:nvPr/>
        </p:nvSpPr>
        <p:spPr>
          <a:xfrm>
            <a:off x="1219200" y="4114800"/>
            <a:ext cx="1758879" cy="276999"/>
          </a:xfrm>
          <a:prstGeom prst="rect">
            <a:avLst/>
          </a:prstGeom>
          <a:noFill/>
        </p:spPr>
        <p:txBody>
          <a:bodyPr wrap="none" rtlCol="0">
            <a:spAutoFit/>
          </a:bodyPr>
          <a:lstStyle/>
          <a:p>
            <a:r>
              <a:rPr lang="en-US" sz="1200" b="1" dirty="0" smtClean="0"/>
              <a:t>Surge Translation Paddle</a:t>
            </a:r>
            <a:endParaRPr lang="en-US" sz="1200" b="1" dirty="0"/>
          </a:p>
        </p:txBody>
      </p:sp>
      <p:cxnSp>
        <p:nvCxnSpPr>
          <p:cNvPr id="18" name="Straight Arrow Connector 17"/>
          <p:cNvCxnSpPr>
            <a:stCxn id="15" idx="0"/>
          </p:cNvCxnSpPr>
          <p:nvPr/>
        </p:nvCxnSpPr>
        <p:spPr>
          <a:xfrm flipH="1" flipV="1">
            <a:off x="1524000" y="5486400"/>
            <a:ext cx="142657"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362200" y="4343400"/>
            <a:ext cx="8382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867400" y="1066800"/>
            <a:ext cx="1141595" cy="276999"/>
          </a:xfrm>
          <a:prstGeom prst="rect">
            <a:avLst/>
          </a:prstGeom>
          <a:noFill/>
        </p:spPr>
        <p:txBody>
          <a:bodyPr wrap="none" rtlCol="0">
            <a:spAutoFit/>
          </a:bodyPr>
          <a:lstStyle/>
          <a:p>
            <a:r>
              <a:rPr lang="en-US" sz="1200" b="1" dirty="0" smtClean="0"/>
              <a:t>Access Hatches</a:t>
            </a:r>
            <a:endParaRPr lang="en-US" sz="1200" b="1" dirty="0"/>
          </a:p>
        </p:txBody>
      </p:sp>
      <p:cxnSp>
        <p:nvCxnSpPr>
          <p:cNvPr id="25" name="Straight Arrow Connector 24"/>
          <p:cNvCxnSpPr>
            <a:stCxn id="24" idx="2"/>
          </p:cNvCxnSpPr>
          <p:nvPr/>
        </p:nvCxnSpPr>
        <p:spPr>
          <a:xfrm>
            <a:off x="6438198" y="1343799"/>
            <a:ext cx="648402" cy="7136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4" idx="2"/>
          </p:cNvCxnSpPr>
          <p:nvPr/>
        </p:nvCxnSpPr>
        <p:spPr>
          <a:xfrm flipH="1">
            <a:off x="6096000" y="1343799"/>
            <a:ext cx="342198" cy="5612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4953000" y="5791200"/>
            <a:ext cx="1489510" cy="461665"/>
          </a:xfrm>
          <a:prstGeom prst="rect">
            <a:avLst/>
          </a:prstGeom>
          <a:noFill/>
        </p:spPr>
        <p:txBody>
          <a:bodyPr wrap="none" rtlCol="0">
            <a:spAutoFit/>
          </a:bodyPr>
          <a:lstStyle/>
          <a:p>
            <a:r>
              <a:rPr lang="en-US" sz="1200" b="1" dirty="0" smtClean="0"/>
              <a:t>Side Access Opening</a:t>
            </a:r>
          </a:p>
          <a:p>
            <a:r>
              <a:rPr lang="en-US" sz="1200" b="1" dirty="0" smtClean="0"/>
              <a:t>(Hatch Not Shown)</a:t>
            </a:r>
            <a:endParaRPr lang="en-US" sz="1200" b="1" dirty="0"/>
          </a:p>
        </p:txBody>
      </p:sp>
      <p:cxnSp>
        <p:nvCxnSpPr>
          <p:cNvPr id="32" name="Straight Arrow Connector 31"/>
          <p:cNvCxnSpPr/>
          <p:nvPr/>
        </p:nvCxnSpPr>
        <p:spPr>
          <a:xfrm flipV="1">
            <a:off x="5562600" y="5257800"/>
            <a:ext cx="91440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2438400" y="5791200"/>
            <a:ext cx="639919" cy="276999"/>
          </a:xfrm>
          <a:prstGeom prst="rect">
            <a:avLst/>
          </a:prstGeom>
          <a:noFill/>
        </p:spPr>
        <p:txBody>
          <a:bodyPr wrap="none" rtlCol="0">
            <a:spAutoFit/>
          </a:bodyPr>
          <a:lstStyle/>
          <a:p>
            <a:r>
              <a:rPr lang="en-US" sz="1200" b="1" dirty="0" smtClean="0"/>
              <a:t>Handle</a:t>
            </a:r>
            <a:endParaRPr lang="en-US" sz="1200" b="1" dirty="0"/>
          </a:p>
        </p:txBody>
      </p:sp>
      <p:cxnSp>
        <p:nvCxnSpPr>
          <p:cNvPr id="36" name="Straight Arrow Connector 35"/>
          <p:cNvCxnSpPr/>
          <p:nvPr/>
        </p:nvCxnSpPr>
        <p:spPr>
          <a:xfrm flipV="1">
            <a:off x="2743200" y="5257800"/>
            <a:ext cx="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5334000" y="3048000"/>
            <a:ext cx="1152944" cy="276999"/>
          </a:xfrm>
          <a:prstGeom prst="rect">
            <a:avLst/>
          </a:prstGeom>
          <a:noFill/>
        </p:spPr>
        <p:txBody>
          <a:bodyPr wrap="none" rtlCol="0">
            <a:spAutoFit/>
          </a:bodyPr>
          <a:lstStyle/>
          <a:p>
            <a:r>
              <a:rPr lang="en-US" sz="1200" b="1" dirty="0" smtClean="0"/>
              <a:t>Conformal Seal</a:t>
            </a:r>
            <a:endParaRPr lang="en-US" sz="1200" b="1" dirty="0"/>
          </a:p>
        </p:txBody>
      </p:sp>
      <p:cxnSp>
        <p:nvCxnSpPr>
          <p:cNvPr id="54" name="Straight Arrow Connector 53"/>
          <p:cNvCxnSpPr/>
          <p:nvPr/>
        </p:nvCxnSpPr>
        <p:spPr>
          <a:xfrm flipV="1">
            <a:off x="5638800" y="2590800"/>
            <a:ext cx="4572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410200" y="4114800"/>
            <a:ext cx="2573910" cy="276999"/>
          </a:xfrm>
          <a:prstGeom prst="rect">
            <a:avLst/>
          </a:prstGeom>
          <a:noFill/>
        </p:spPr>
        <p:txBody>
          <a:bodyPr wrap="none" rtlCol="0">
            <a:spAutoFit/>
          </a:bodyPr>
          <a:lstStyle/>
          <a:p>
            <a:r>
              <a:rPr lang="en-US" sz="1200" b="1" dirty="0" smtClean="0"/>
              <a:t>Surface Available for Instrumentation</a:t>
            </a:r>
            <a:endParaRPr lang="en-US" sz="1200" b="1" dirty="0"/>
          </a:p>
        </p:txBody>
      </p:sp>
      <p:cxnSp>
        <p:nvCxnSpPr>
          <p:cNvPr id="57" name="Straight Arrow Connector 56"/>
          <p:cNvCxnSpPr>
            <a:stCxn id="56" idx="2"/>
          </p:cNvCxnSpPr>
          <p:nvPr/>
        </p:nvCxnSpPr>
        <p:spPr>
          <a:xfrm>
            <a:off x="6697155" y="4391799"/>
            <a:ext cx="8450" cy="4850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6781800" y="6019800"/>
            <a:ext cx="1541832" cy="276999"/>
          </a:xfrm>
          <a:prstGeom prst="rect">
            <a:avLst/>
          </a:prstGeom>
          <a:noFill/>
        </p:spPr>
        <p:txBody>
          <a:bodyPr wrap="none" rtlCol="0">
            <a:spAutoFit/>
          </a:bodyPr>
          <a:lstStyle/>
          <a:p>
            <a:r>
              <a:rPr lang="en-US" sz="1200" b="1" dirty="0" smtClean="0"/>
              <a:t>Perimeter Shear Skirt</a:t>
            </a:r>
            <a:endParaRPr lang="en-US" sz="1200" b="1" dirty="0"/>
          </a:p>
        </p:txBody>
      </p:sp>
      <p:cxnSp>
        <p:nvCxnSpPr>
          <p:cNvPr id="61" name="Straight Arrow Connector 60"/>
          <p:cNvCxnSpPr/>
          <p:nvPr/>
        </p:nvCxnSpPr>
        <p:spPr>
          <a:xfrm flipV="1">
            <a:off x="7696200" y="5715000"/>
            <a:ext cx="76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7467600" y="1143000"/>
            <a:ext cx="1164806" cy="461665"/>
          </a:xfrm>
          <a:prstGeom prst="rect">
            <a:avLst/>
          </a:prstGeom>
          <a:noFill/>
        </p:spPr>
        <p:txBody>
          <a:bodyPr wrap="none" rtlCol="0">
            <a:spAutoFit/>
          </a:bodyPr>
          <a:lstStyle/>
          <a:p>
            <a:r>
              <a:rPr lang="en-US" sz="1200" b="1" dirty="0" smtClean="0"/>
              <a:t>Fitting for Time</a:t>
            </a:r>
          </a:p>
          <a:p>
            <a:r>
              <a:rPr lang="en-US" sz="1200" b="1" dirty="0" smtClean="0"/>
              <a:t>Delay Section</a:t>
            </a:r>
            <a:endParaRPr lang="en-US" sz="1200" b="1" dirty="0"/>
          </a:p>
        </p:txBody>
      </p:sp>
      <p:cxnSp>
        <p:nvCxnSpPr>
          <p:cNvPr id="78" name="Straight Arrow Connector 77"/>
          <p:cNvCxnSpPr/>
          <p:nvPr/>
        </p:nvCxnSpPr>
        <p:spPr>
          <a:xfrm flipH="1">
            <a:off x="7696200" y="1676400"/>
            <a:ext cx="228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7543800" y="3276600"/>
            <a:ext cx="705386" cy="276999"/>
          </a:xfrm>
          <a:prstGeom prst="rect">
            <a:avLst/>
          </a:prstGeom>
          <a:noFill/>
        </p:spPr>
        <p:txBody>
          <a:bodyPr wrap="none" rtlCol="0">
            <a:spAutoFit/>
          </a:bodyPr>
          <a:lstStyle/>
          <a:p>
            <a:r>
              <a:rPr lang="en-US" sz="1200" b="1" dirty="0" smtClean="0"/>
              <a:t>Anchors</a:t>
            </a:r>
            <a:endParaRPr lang="en-US" sz="1200" b="1" dirty="0"/>
          </a:p>
        </p:txBody>
      </p:sp>
      <p:cxnSp>
        <p:nvCxnSpPr>
          <p:cNvPr id="81" name="Straight Arrow Connector 80"/>
          <p:cNvCxnSpPr>
            <a:stCxn id="80" idx="0"/>
          </p:cNvCxnSpPr>
          <p:nvPr/>
        </p:nvCxnSpPr>
        <p:spPr>
          <a:xfrm flipV="1">
            <a:off x="7896493" y="2895600"/>
            <a:ext cx="256907"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a:stCxn id="80" idx="0"/>
          </p:cNvCxnSpPr>
          <p:nvPr/>
        </p:nvCxnSpPr>
        <p:spPr>
          <a:xfrm flipH="1" flipV="1">
            <a:off x="7620000" y="3200400"/>
            <a:ext cx="276493"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57349" name="Object 5"/>
          <p:cNvGraphicFramePr>
            <a:graphicFrameLocks noChangeAspect="1"/>
          </p:cNvGraphicFramePr>
          <p:nvPr/>
        </p:nvGraphicFramePr>
        <p:xfrm>
          <a:off x="381000" y="990600"/>
          <a:ext cx="4003490" cy="2590800"/>
        </p:xfrm>
        <a:graphic>
          <a:graphicData uri="http://schemas.openxmlformats.org/presentationml/2006/ole">
            <p:oleObj spid="_x0000_s57349" name="Acrobat Document" r:id="rId6" imgW="11658600" imgH="7543800" progId="AcroExch.Document.7">
              <p:embed/>
            </p:oleObj>
          </a:graphicData>
        </a:graphic>
      </p:graphicFrame>
      <p:sp>
        <p:nvSpPr>
          <p:cNvPr id="45" name="TextBox 44"/>
          <p:cNvSpPr txBox="1"/>
          <p:nvPr/>
        </p:nvSpPr>
        <p:spPr>
          <a:xfrm>
            <a:off x="457200" y="2743200"/>
            <a:ext cx="1536190" cy="276999"/>
          </a:xfrm>
          <a:prstGeom prst="rect">
            <a:avLst/>
          </a:prstGeom>
          <a:noFill/>
        </p:spPr>
        <p:txBody>
          <a:bodyPr wrap="none" rtlCol="0">
            <a:spAutoFit/>
          </a:bodyPr>
          <a:lstStyle/>
          <a:p>
            <a:r>
              <a:rPr lang="en-US" sz="1200" b="1" dirty="0" smtClean="0"/>
              <a:t>Experiment Chamber</a:t>
            </a:r>
            <a:endParaRPr lang="en-US" sz="1200" b="1" dirty="0"/>
          </a:p>
        </p:txBody>
      </p:sp>
      <p:sp>
        <p:nvSpPr>
          <p:cNvPr id="46" name="Rectangle 45"/>
          <p:cNvSpPr/>
          <p:nvPr/>
        </p:nvSpPr>
        <p:spPr>
          <a:xfrm>
            <a:off x="457200" y="3276600"/>
            <a:ext cx="1571841" cy="276999"/>
          </a:xfrm>
          <a:prstGeom prst="rect">
            <a:avLst/>
          </a:prstGeom>
        </p:spPr>
        <p:txBody>
          <a:bodyPr wrap="none">
            <a:spAutoFit/>
          </a:bodyPr>
          <a:lstStyle/>
          <a:p>
            <a:r>
              <a:rPr lang="en-US" sz="1200" b="1" dirty="0" smtClean="0"/>
              <a:t>Subsea CO</a:t>
            </a:r>
            <a:r>
              <a:rPr lang="en-US" sz="800" b="1" dirty="0" smtClean="0"/>
              <a:t>2</a:t>
            </a:r>
            <a:r>
              <a:rPr lang="en-US" sz="1200" b="1" dirty="0" smtClean="0"/>
              <a:t> Reservoir</a:t>
            </a:r>
            <a:endParaRPr lang="en-US" sz="1200" b="1" dirty="0"/>
          </a:p>
        </p:txBody>
      </p:sp>
      <p:cxnSp>
        <p:nvCxnSpPr>
          <p:cNvPr id="47" name="Straight Arrow Connector 46"/>
          <p:cNvCxnSpPr/>
          <p:nvPr/>
        </p:nvCxnSpPr>
        <p:spPr>
          <a:xfrm flipV="1">
            <a:off x="1905000" y="3048000"/>
            <a:ext cx="5334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V="1">
            <a:off x="1600200" y="2514600"/>
            <a:ext cx="685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3470031" y="3244334"/>
            <a:ext cx="866776" cy="276999"/>
          </a:xfrm>
          <a:prstGeom prst="rect">
            <a:avLst/>
          </a:prstGeom>
        </p:spPr>
        <p:txBody>
          <a:bodyPr wrap="none">
            <a:spAutoFit/>
          </a:bodyPr>
          <a:lstStyle/>
          <a:p>
            <a:r>
              <a:rPr lang="en-US" sz="1200" b="1" dirty="0" smtClean="0"/>
              <a:t>Delay Path</a:t>
            </a:r>
            <a:endParaRPr lang="en-US" sz="1200" b="1" dirty="0"/>
          </a:p>
        </p:txBody>
      </p:sp>
      <p:cxnSp>
        <p:nvCxnSpPr>
          <p:cNvPr id="53" name="Straight Arrow Connector 52"/>
          <p:cNvCxnSpPr/>
          <p:nvPr/>
        </p:nvCxnSpPr>
        <p:spPr>
          <a:xfrm flipH="1" flipV="1">
            <a:off x="3429000" y="2819400"/>
            <a:ext cx="3810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8" name="Freeform 57"/>
          <p:cNvSpPr/>
          <p:nvPr/>
        </p:nvSpPr>
        <p:spPr>
          <a:xfrm>
            <a:off x="2667000" y="2743200"/>
            <a:ext cx="1906794" cy="547743"/>
          </a:xfrm>
          <a:custGeom>
            <a:avLst/>
            <a:gdLst>
              <a:gd name="connsiteX0" fmla="*/ 0 w 1906794"/>
              <a:gd name="connsiteY0" fmla="*/ 247426 h 547743"/>
              <a:gd name="connsiteX1" fmla="*/ 521746 w 1906794"/>
              <a:gd name="connsiteY1" fmla="*/ 295835 h 547743"/>
              <a:gd name="connsiteX2" fmla="*/ 1151069 w 1906794"/>
              <a:gd name="connsiteY2" fmla="*/ 333487 h 547743"/>
              <a:gd name="connsiteX3" fmla="*/ 1086523 w 1906794"/>
              <a:gd name="connsiteY3" fmla="*/ 0 h 547743"/>
            </a:gdLst>
            <a:ahLst/>
            <a:cxnLst>
              <a:cxn ang="0">
                <a:pos x="connsiteX0" y="connsiteY0"/>
              </a:cxn>
              <a:cxn ang="0">
                <a:pos x="connsiteX1" y="connsiteY1"/>
              </a:cxn>
              <a:cxn ang="0">
                <a:pos x="connsiteX2" y="connsiteY2"/>
              </a:cxn>
              <a:cxn ang="0">
                <a:pos x="connsiteX3" y="connsiteY3"/>
              </a:cxn>
            </a:cxnLst>
            <a:rect l="l" t="t" r="r" b="b"/>
            <a:pathLst>
              <a:path w="1906794" h="547743">
                <a:moveTo>
                  <a:pt x="0" y="247426"/>
                </a:moveTo>
                <a:cubicBezTo>
                  <a:pt x="164950" y="264459"/>
                  <a:pt x="329901" y="281492"/>
                  <a:pt x="521746" y="295835"/>
                </a:cubicBezTo>
                <a:cubicBezTo>
                  <a:pt x="713591" y="310178"/>
                  <a:pt x="1056940" y="382793"/>
                  <a:pt x="1151069" y="333487"/>
                </a:cubicBezTo>
                <a:cubicBezTo>
                  <a:pt x="1245198" y="284181"/>
                  <a:pt x="1906794" y="547743"/>
                  <a:pt x="1086523" y="0"/>
                </a:cubicBezTo>
              </a:path>
            </a:pathLst>
          </a:cu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Rectangle 58"/>
          <p:cNvSpPr/>
          <p:nvPr/>
        </p:nvSpPr>
        <p:spPr>
          <a:xfrm>
            <a:off x="2362200" y="3276600"/>
            <a:ext cx="1025089" cy="276999"/>
          </a:xfrm>
          <a:prstGeom prst="rect">
            <a:avLst/>
          </a:prstGeom>
        </p:spPr>
        <p:txBody>
          <a:bodyPr wrap="none">
            <a:spAutoFit/>
          </a:bodyPr>
          <a:lstStyle/>
          <a:p>
            <a:r>
              <a:rPr lang="en-US" sz="1200" b="1" dirty="0" smtClean="0"/>
              <a:t>Enriched SW </a:t>
            </a:r>
            <a:endParaRPr lang="en-US" sz="1200" b="1" dirty="0"/>
          </a:p>
        </p:txBody>
      </p:sp>
      <p:cxnSp>
        <p:nvCxnSpPr>
          <p:cNvPr id="62" name="Straight Arrow Connector 61"/>
          <p:cNvCxnSpPr/>
          <p:nvPr/>
        </p:nvCxnSpPr>
        <p:spPr>
          <a:xfrm flipV="1">
            <a:off x="2819400" y="3048000"/>
            <a:ext cx="1524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2971800" y="1143000"/>
            <a:ext cx="1304781" cy="461665"/>
          </a:xfrm>
          <a:prstGeom prst="rect">
            <a:avLst/>
          </a:prstGeom>
        </p:spPr>
        <p:txBody>
          <a:bodyPr wrap="none">
            <a:spAutoFit/>
          </a:bodyPr>
          <a:lstStyle/>
          <a:p>
            <a:r>
              <a:rPr lang="en-US" sz="1200" b="1" dirty="0" smtClean="0"/>
              <a:t>Control System in</a:t>
            </a:r>
          </a:p>
          <a:p>
            <a:r>
              <a:rPr lang="en-US" sz="1200" b="1" dirty="0" smtClean="0"/>
              <a:t>Pressure Housing</a:t>
            </a:r>
            <a:endParaRPr lang="en-US" sz="1200" b="1" dirty="0"/>
          </a:p>
        </p:txBody>
      </p:sp>
      <p:cxnSp>
        <p:nvCxnSpPr>
          <p:cNvPr id="66" name="Straight Arrow Connector 65"/>
          <p:cNvCxnSpPr/>
          <p:nvPr/>
        </p:nvCxnSpPr>
        <p:spPr>
          <a:xfrm flipH="1">
            <a:off x="25908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9" name="Rectangle 68"/>
          <p:cNvSpPr/>
          <p:nvPr/>
        </p:nvSpPr>
        <p:spPr>
          <a:xfrm>
            <a:off x="838200" y="1066800"/>
            <a:ext cx="1178528" cy="461665"/>
          </a:xfrm>
          <a:prstGeom prst="rect">
            <a:avLst/>
          </a:prstGeom>
        </p:spPr>
        <p:txBody>
          <a:bodyPr wrap="none">
            <a:spAutoFit/>
          </a:bodyPr>
          <a:lstStyle/>
          <a:p>
            <a:r>
              <a:rPr lang="en-US" sz="1200" b="1" dirty="0" smtClean="0"/>
              <a:t>Fans to</a:t>
            </a:r>
          </a:p>
          <a:p>
            <a:r>
              <a:rPr lang="en-US" sz="1200" b="1" dirty="0" smtClean="0"/>
              <a:t>Control Current</a:t>
            </a:r>
            <a:endParaRPr lang="en-US" sz="1200" b="1" dirty="0"/>
          </a:p>
        </p:txBody>
      </p:sp>
      <p:cxnSp>
        <p:nvCxnSpPr>
          <p:cNvPr id="70" name="Straight Arrow Connector 69"/>
          <p:cNvCxnSpPr/>
          <p:nvPr/>
        </p:nvCxnSpPr>
        <p:spPr>
          <a:xfrm>
            <a:off x="1371600" y="1524000"/>
            <a:ext cx="609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13716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1905000" y="990600"/>
            <a:ext cx="1242969" cy="276999"/>
          </a:xfrm>
          <a:prstGeom prst="rect">
            <a:avLst/>
          </a:prstGeom>
        </p:spPr>
        <p:txBody>
          <a:bodyPr wrap="none">
            <a:spAutoFit/>
          </a:bodyPr>
          <a:lstStyle/>
          <a:p>
            <a:r>
              <a:rPr lang="en-US" sz="1200" b="1" dirty="0" smtClean="0"/>
              <a:t>Buoyancy Blocks</a:t>
            </a:r>
            <a:endParaRPr lang="en-US" sz="1200" b="1" dirty="0"/>
          </a:p>
        </p:txBody>
      </p:sp>
      <p:cxnSp>
        <p:nvCxnSpPr>
          <p:cNvPr id="75" name="Straight Arrow Connector 74"/>
          <p:cNvCxnSpPr/>
          <p:nvPr/>
        </p:nvCxnSpPr>
        <p:spPr>
          <a:xfrm>
            <a:off x="2362200" y="1219200"/>
            <a:ext cx="7620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6" name="Rectangle 85"/>
          <p:cNvSpPr/>
          <p:nvPr/>
        </p:nvSpPr>
        <p:spPr>
          <a:xfrm>
            <a:off x="381000" y="1524000"/>
            <a:ext cx="866776" cy="276999"/>
          </a:xfrm>
          <a:prstGeom prst="rect">
            <a:avLst/>
          </a:prstGeom>
        </p:spPr>
        <p:txBody>
          <a:bodyPr wrap="none">
            <a:spAutoFit/>
          </a:bodyPr>
          <a:lstStyle/>
          <a:p>
            <a:r>
              <a:rPr lang="en-US" sz="1200" b="1" dirty="0" smtClean="0"/>
              <a:t>Delay Path</a:t>
            </a:r>
            <a:endParaRPr lang="en-US" sz="1200" b="1" dirty="0"/>
          </a:p>
        </p:txBody>
      </p:sp>
      <p:cxnSp>
        <p:nvCxnSpPr>
          <p:cNvPr id="87" name="Straight Arrow Connector 86"/>
          <p:cNvCxnSpPr/>
          <p:nvPr/>
        </p:nvCxnSpPr>
        <p:spPr>
          <a:xfrm>
            <a:off x="685800" y="1752600"/>
            <a:ext cx="304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4724400" y="1143000"/>
            <a:ext cx="855812" cy="276999"/>
          </a:xfrm>
          <a:prstGeom prst="rect">
            <a:avLst/>
          </a:prstGeom>
        </p:spPr>
        <p:txBody>
          <a:bodyPr wrap="none">
            <a:spAutoFit/>
          </a:bodyPr>
          <a:lstStyle/>
          <a:p>
            <a:r>
              <a:rPr lang="en-US" sz="1200" b="1" dirty="0" err="1" smtClean="0"/>
              <a:t>Exo</a:t>
            </a:r>
            <a:r>
              <a:rPr lang="en-US" sz="1200" b="1" dirty="0" smtClean="0"/>
              <a:t>-Frame</a:t>
            </a:r>
            <a:endParaRPr lang="en-US" sz="1200" b="1" dirty="0"/>
          </a:p>
        </p:txBody>
      </p:sp>
      <p:cxnSp>
        <p:nvCxnSpPr>
          <p:cNvPr id="91" name="Straight Arrow Connector 90"/>
          <p:cNvCxnSpPr/>
          <p:nvPr/>
        </p:nvCxnSpPr>
        <p:spPr>
          <a:xfrm>
            <a:off x="5142798" y="1371600"/>
            <a:ext cx="343602"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457200" y="4343400"/>
            <a:ext cx="409664" cy="276999"/>
          </a:xfrm>
          <a:prstGeom prst="rect">
            <a:avLst/>
          </a:prstGeom>
        </p:spPr>
        <p:txBody>
          <a:bodyPr wrap="none">
            <a:spAutoFit/>
          </a:bodyPr>
          <a:lstStyle/>
          <a:p>
            <a:r>
              <a:rPr lang="en-US" sz="1200" b="1" dirty="0" smtClean="0"/>
              <a:t>Fan</a:t>
            </a:r>
            <a:endParaRPr lang="en-US" sz="1200" b="1" dirty="0"/>
          </a:p>
        </p:txBody>
      </p:sp>
      <p:sp>
        <p:nvSpPr>
          <p:cNvPr id="95" name="Rectangle 94"/>
          <p:cNvSpPr/>
          <p:nvPr/>
        </p:nvSpPr>
        <p:spPr>
          <a:xfrm>
            <a:off x="3810000" y="4267200"/>
            <a:ext cx="409664" cy="276999"/>
          </a:xfrm>
          <a:prstGeom prst="rect">
            <a:avLst/>
          </a:prstGeom>
        </p:spPr>
        <p:txBody>
          <a:bodyPr wrap="none">
            <a:spAutoFit/>
          </a:bodyPr>
          <a:lstStyle/>
          <a:p>
            <a:r>
              <a:rPr lang="en-US" sz="1200" b="1" dirty="0" smtClean="0"/>
              <a:t>Fan</a:t>
            </a:r>
            <a:endParaRPr lang="en-US" sz="1200" b="1" dirty="0"/>
          </a:p>
        </p:txBody>
      </p:sp>
      <p:cxnSp>
        <p:nvCxnSpPr>
          <p:cNvPr id="96" name="Straight Arrow Connector 95"/>
          <p:cNvCxnSpPr/>
          <p:nvPr/>
        </p:nvCxnSpPr>
        <p:spPr>
          <a:xfrm flipH="1">
            <a:off x="3733800" y="4495800"/>
            <a:ext cx="3048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609600" y="4572000"/>
            <a:ext cx="457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C:\Documents and Settings\shfa\Desktop\XFOCE, SWFOCE PDR\Guggenheim SWFOCE Concept.JPG"/>
          <p:cNvPicPr>
            <a:picLocks noChangeAspect="1" noChangeArrowheads="1"/>
          </p:cNvPicPr>
          <p:nvPr/>
        </p:nvPicPr>
        <p:blipFill>
          <a:blip r:embed="rId2" cstate="print"/>
          <a:srcRect/>
          <a:stretch>
            <a:fillRect/>
          </a:stretch>
        </p:blipFill>
        <p:spPr bwMode="auto">
          <a:xfrm>
            <a:off x="381000" y="1295400"/>
            <a:ext cx="3855662" cy="2628405"/>
          </a:xfrm>
          <a:prstGeom prst="rect">
            <a:avLst/>
          </a:prstGeom>
          <a:noFill/>
        </p:spPr>
      </p:pic>
      <p:sp>
        <p:nvSpPr>
          <p:cNvPr id="4" name="Rectangle 3"/>
          <p:cNvSpPr/>
          <p:nvPr/>
        </p:nvSpPr>
        <p:spPr>
          <a:xfrm>
            <a:off x="542995" y="3581400"/>
            <a:ext cx="1392304" cy="276999"/>
          </a:xfrm>
          <a:prstGeom prst="rect">
            <a:avLst/>
          </a:prstGeom>
        </p:spPr>
        <p:txBody>
          <a:bodyPr wrap="none">
            <a:spAutoFit/>
          </a:bodyPr>
          <a:lstStyle/>
          <a:p>
            <a:pPr algn="ctr"/>
            <a:r>
              <a:rPr lang="en-US" sz="1200" b="1" dirty="0" smtClean="0"/>
              <a:t>Integral Delay Path</a:t>
            </a:r>
            <a:endParaRPr lang="en-US" sz="1200" b="1" dirty="0"/>
          </a:p>
        </p:txBody>
      </p:sp>
      <p:sp>
        <p:nvSpPr>
          <p:cNvPr id="5" name="Rectangle 4"/>
          <p:cNvSpPr/>
          <p:nvPr/>
        </p:nvSpPr>
        <p:spPr>
          <a:xfrm>
            <a:off x="2133600" y="76200"/>
            <a:ext cx="4800600" cy="523220"/>
          </a:xfrm>
          <a:prstGeom prst="rect">
            <a:avLst/>
          </a:prstGeom>
        </p:spPr>
        <p:txBody>
          <a:bodyPr wrap="square">
            <a:spAutoFit/>
          </a:bodyPr>
          <a:lstStyle/>
          <a:p>
            <a:pPr algn="ctr"/>
            <a:r>
              <a:rPr lang="en-US" b="1" u="sng" dirty="0" smtClean="0"/>
              <a:t>Sample Experiment Chambers</a:t>
            </a:r>
            <a:endParaRPr lang="en-US" b="1" dirty="0" smtClean="0"/>
          </a:p>
          <a:p>
            <a:pPr algn="ctr"/>
            <a:r>
              <a:rPr lang="en-US" sz="1000" dirty="0" smtClean="0"/>
              <a:t>(Cont.)</a:t>
            </a:r>
            <a:endParaRPr lang="en-US" sz="1000" dirty="0"/>
          </a:p>
        </p:txBody>
      </p:sp>
      <p:sp>
        <p:nvSpPr>
          <p:cNvPr id="8" name="TextBox 7"/>
          <p:cNvSpPr txBox="1"/>
          <p:nvPr/>
        </p:nvSpPr>
        <p:spPr>
          <a:xfrm>
            <a:off x="3581400" y="1905000"/>
            <a:ext cx="684675" cy="523220"/>
          </a:xfrm>
          <a:prstGeom prst="rect">
            <a:avLst/>
          </a:prstGeom>
          <a:noFill/>
        </p:spPr>
        <p:txBody>
          <a:bodyPr wrap="none" rtlCol="0">
            <a:spAutoFit/>
          </a:bodyPr>
          <a:lstStyle/>
          <a:p>
            <a:r>
              <a:rPr lang="en-US" sz="1200" b="1" dirty="0" smtClean="0"/>
              <a:t>Exhaust</a:t>
            </a:r>
          </a:p>
          <a:p>
            <a:pPr algn="ctr"/>
            <a:r>
              <a:rPr lang="en-US" sz="1200" b="1" dirty="0" smtClean="0"/>
              <a:t>Fan</a:t>
            </a:r>
            <a:r>
              <a:rPr lang="en-US" sz="1600" dirty="0" smtClean="0">
                <a:solidFill>
                  <a:schemeClr val="bg1"/>
                </a:solidFill>
              </a:rPr>
              <a:t> </a:t>
            </a:r>
            <a:endParaRPr lang="en-US" sz="1600" dirty="0">
              <a:solidFill>
                <a:schemeClr val="bg1"/>
              </a:solidFill>
            </a:endParaRPr>
          </a:p>
        </p:txBody>
      </p:sp>
      <p:cxnSp>
        <p:nvCxnSpPr>
          <p:cNvPr id="11" name="Straight Arrow Connector 10"/>
          <p:cNvCxnSpPr/>
          <p:nvPr/>
        </p:nvCxnSpPr>
        <p:spPr>
          <a:xfrm flipH="1">
            <a:off x="3429000" y="2209800"/>
            <a:ext cx="304800" cy="1524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304800" y="3962400"/>
            <a:ext cx="4016933" cy="369332"/>
          </a:xfrm>
          <a:prstGeom prst="rect">
            <a:avLst/>
          </a:prstGeom>
        </p:spPr>
        <p:txBody>
          <a:bodyPr wrap="none">
            <a:spAutoFit/>
          </a:bodyPr>
          <a:lstStyle/>
          <a:p>
            <a:r>
              <a:rPr lang="en-US" b="1" dirty="0" smtClean="0"/>
              <a:t>Guggenheim Museum/Stadium Concept</a:t>
            </a:r>
            <a:endParaRPr lang="en-US" b="1" dirty="0"/>
          </a:p>
        </p:txBody>
      </p:sp>
      <p:sp>
        <p:nvSpPr>
          <p:cNvPr id="29" name="Rectangle 28"/>
          <p:cNvSpPr/>
          <p:nvPr/>
        </p:nvSpPr>
        <p:spPr>
          <a:xfrm>
            <a:off x="2819400" y="3505200"/>
            <a:ext cx="855683" cy="276999"/>
          </a:xfrm>
          <a:prstGeom prst="rect">
            <a:avLst/>
          </a:prstGeom>
        </p:spPr>
        <p:txBody>
          <a:bodyPr wrap="none">
            <a:spAutoFit/>
          </a:bodyPr>
          <a:lstStyle/>
          <a:p>
            <a:r>
              <a:rPr lang="en-US" sz="1200" b="1" dirty="0" smtClean="0"/>
              <a:t>Inlet vents</a:t>
            </a:r>
            <a:endParaRPr lang="en-US" sz="1200" b="1" dirty="0"/>
          </a:p>
        </p:txBody>
      </p:sp>
      <p:sp>
        <p:nvSpPr>
          <p:cNvPr id="31" name="Rectangle 30"/>
          <p:cNvSpPr/>
          <p:nvPr/>
        </p:nvSpPr>
        <p:spPr>
          <a:xfrm>
            <a:off x="838200" y="1295400"/>
            <a:ext cx="1536190" cy="276999"/>
          </a:xfrm>
          <a:prstGeom prst="rect">
            <a:avLst/>
          </a:prstGeom>
        </p:spPr>
        <p:txBody>
          <a:bodyPr wrap="none">
            <a:spAutoFit/>
          </a:bodyPr>
          <a:lstStyle/>
          <a:p>
            <a:r>
              <a:rPr lang="en-US" sz="1200" b="1" dirty="0" smtClean="0"/>
              <a:t>Experiment Chamber</a:t>
            </a:r>
          </a:p>
        </p:txBody>
      </p:sp>
      <p:sp>
        <p:nvSpPr>
          <p:cNvPr id="32" name="Rectangle 31"/>
          <p:cNvSpPr/>
          <p:nvPr/>
        </p:nvSpPr>
        <p:spPr>
          <a:xfrm>
            <a:off x="457200" y="1752600"/>
            <a:ext cx="1076128" cy="276999"/>
          </a:xfrm>
          <a:prstGeom prst="rect">
            <a:avLst/>
          </a:prstGeom>
        </p:spPr>
        <p:txBody>
          <a:bodyPr wrap="none">
            <a:spAutoFit/>
          </a:bodyPr>
          <a:lstStyle/>
          <a:p>
            <a:r>
              <a:rPr lang="en-US" sz="1200" b="1" dirty="0" smtClean="0"/>
              <a:t>Exhaust Vents</a:t>
            </a:r>
            <a:endParaRPr lang="en-US" sz="1200" b="1" dirty="0"/>
          </a:p>
        </p:txBody>
      </p:sp>
      <p:cxnSp>
        <p:nvCxnSpPr>
          <p:cNvPr id="34" name="Straight Arrow Connector 33"/>
          <p:cNvCxnSpPr>
            <a:stCxn id="29" idx="1"/>
          </p:cNvCxnSpPr>
          <p:nvPr/>
        </p:nvCxnSpPr>
        <p:spPr>
          <a:xfrm flipH="1" flipV="1">
            <a:off x="2590800" y="3124200"/>
            <a:ext cx="228600" cy="5195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9" idx="1"/>
          </p:cNvCxnSpPr>
          <p:nvPr/>
        </p:nvCxnSpPr>
        <p:spPr>
          <a:xfrm flipH="1" flipV="1">
            <a:off x="2209800" y="3124200"/>
            <a:ext cx="609600" cy="5195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1447800" y="1905000"/>
            <a:ext cx="533400" cy="5334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2438400" y="1905000"/>
            <a:ext cx="609600" cy="4572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flipV="1">
            <a:off x="1219200" y="3124200"/>
            <a:ext cx="152400" cy="5334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1828800" y="1524000"/>
            <a:ext cx="533400" cy="10668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2286000" y="1600200"/>
            <a:ext cx="1349793" cy="276999"/>
          </a:xfrm>
          <a:prstGeom prst="rect">
            <a:avLst/>
          </a:prstGeom>
        </p:spPr>
        <p:txBody>
          <a:bodyPr wrap="none">
            <a:spAutoFit/>
          </a:bodyPr>
          <a:lstStyle/>
          <a:p>
            <a:r>
              <a:rPr lang="en-US" sz="1200" b="1" dirty="0" smtClean="0"/>
              <a:t>Transparent Cover</a:t>
            </a:r>
            <a:endParaRPr lang="en-US" sz="1200" b="1" dirty="0"/>
          </a:p>
        </p:txBody>
      </p:sp>
      <p:pic>
        <p:nvPicPr>
          <p:cNvPr id="43" name="Picture 6"/>
          <p:cNvPicPr>
            <a:picLocks noChangeAspect="1" noChangeArrowheads="1"/>
          </p:cNvPicPr>
          <p:nvPr/>
        </p:nvPicPr>
        <p:blipFill>
          <a:blip r:embed="rId3" cstate="print"/>
          <a:srcRect/>
          <a:stretch>
            <a:fillRect/>
          </a:stretch>
        </p:blipFill>
        <p:spPr bwMode="auto">
          <a:xfrm>
            <a:off x="4800600" y="1295400"/>
            <a:ext cx="3864730" cy="2590800"/>
          </a:xfrm>
          <a:prstGeom prst="rect">
            <a:avLst/>
          </a:prstGeom>
          <a:noFill/>
          <a:ln w="9525">
            <a:noFill/>
            <a:miter lim="800000"/>
            <a:headEnd/>
            <a:tailEnd/>
          </a:ln>
        </p:spPr>
      </p:pic>
      <p:sp>
        <p:nvSpPr>
          <p:cNvPr id="44" name="Rectangle 43"/>
          <p:cNvSpPr/>
          <p:nvPr/>
        </p:nvSpPr>
        <p:spPr>
          <a:xfrm>
            <a:off x="4953000" y="4648200"/>
            <a:ext cx="3581400" cy="1200329"/>
          </a:xfrm>
          <a:prstGeom prst="rect">
            <a:avLst/>
          </a:prstGeom>
        </p:spPr>
        <p:txBody>
          <a:bodyPr wrap="square">
            <a:spAutoFit/>
          </a:bodyPr>
          <a:lstStyle/>
          <a:p>
            <a:pPr>
              <a:buFont typeface="Arial" pitchFamily="34" charset="0"/>
              <a:buChar char="•"/>
            </a:pPr>
            <a:r>
              <a:rPr lang="en-US" sz="1200" b="1" dirty="0" smtClean="0"/>
              <a:t> Polyethylene film </a:t>
            </a:r>
          </a:p>
          <a:p>
            <a:pPr>
              <a:buFont typeface="Arial" pitchFamily="34" charset="0"/>
              <a:buChar char="•"/>
            </a:pPr>
            <a:r>
              <a:rPr lang="en-US" sz="1200" b="1" dirty="0" smtClean="0"/>
              <a:t> Frame made of plastic or metal tubing.</a:t>
            </a:r>
            <a:endParaRPr lang="en-US" sz="1200" b="1" dirty="0"/>
          </a:p>
          <a:p>
            <a:pPr>
              <a:buFont typeface="Arial" pitchFamily="34" charset="0"/>
              <a:buChar char="•"/>
            </a:pPr>
            <a:r>
              <a:rPr lang="en-US" sz="1200" b="1" dirty="0" smtClean="0"/>
              <a:t> Requires a fairly benign environment.</a:t>
            </a:r>
          </a:p>
          <a:p>
            <a:pPr>
              <a:buFont typeface="Arial" pitchFamily="34" charset="0"/>
              <a:buChar char="•"/>
            </a:pPr>
            <a:r>
              <a:rPr lang="en-US" sz="1200" b="1" dirty="0" smtClean="0"/>
              <a:t> Translates surge.</a:t>
            </a:r>
          </a:p>
          <a:p>
            <a:pPr>
              <a:buFont typeface="Arial" pitchFamily="34" charset="0"/>
              <a:buChar char="•"/>
            </a:pPr>
            <a:r>
              <a:rPr lang="en-US" sz="1200" b="1" dirty="0" smtClean="0"/>
              <a:t> Isolates waterborne nutrients.</a:t>
            </a:r>
          </a:p>
          <a:p>
            <a:pPr>
              <a:buFont typeface="Arial" pitchFamily="34" charset="0"/>
              <a:buChar char="•"/>
            </a:pPr>
            <a:r>
              <a:rPr lang="en-US" sz="1200" b="1" dirty="0"/>
              <a:t> </a:t>
            </a:r>
            <a:r>
              <a:rPr lang="en-US" sz="1200" b="1" dirty="0" smtClean="0"/>
              <a:t>Requires creative instrument attachment.</a:t>
            </a:r>
          </a:p>
        </p:txBody>
      </p:sp>
      <p:sp>
        <p:nvSpPr>
          <p:cNvPr id="45" name="Rectangle 44"/>
          <p:cNvSpPr/>
          <p:nvPr/>
        </p:nvSpPr>
        <p:spPr>
          <a:xfrm>
            <a:off x="4800600" y="4343400"/>
            <a:ext cx="4013535" cy="276999"/>
          </a:xfrm>
          <a:prstGeom prst="rect">
            <a:avLst/>
          </a:prstGeom>
        </p:spPr>
        <p:txBody>
          <a:bodyPr wrap="none">
            <a:spAutoFit/>
          </a:bodyPr>
          <a:lstStyle/>
          <a:p>
            <a:pPr algn="ctr"/>
            <a:r>
              <a:rPr lang="en-US" sz="1200" dirty="0" smtClean="0"/>
              <a:t>Submersible Habitat for Analyzing Reef Quality (SHARQ)</a:t>
            </a:r>
            <a:endParaRPr lang="en-US" sz="1200" dirty="0"/>
          </a:p>
        </p:txBody>
      </p:sp>
      <p:sp>
        <p:nvSpPr>
          <p:cNvPr id="46" name="Rectangle 45"/>
          <p:cNvSpPr/>
          <p:nvPr/>
        </p:nvSpPr>
        <p:spPr>
          <a:xfrm>
            <a:off x="5715001" y="3886200"/>
            <a:ext cx="2088520" cy="523220"/>
          </a:xfrm>
          <a:prstGeom prst="rect">
            <a:avLst/>
          </a:prstGeom>
        </p:spPr>
        <p:txBody>
          <a:bodyPr wrap="none">
            <a:spAutoFit/>
          </a:bodyPr>
          <a:lstStyle/>
          <a:p>
            <a:pPr algn="ctr"/>
            <a:r>
              <a:rPr lang="en-US" b="1" dirty="0" smtClean="0"/>
              <a:t>Compliant Chamber</a:t>
            </a:r>
          </a:p>
          <a:p>
            <a:pPr algn="ctr"/>
            <a:r>
              <a:rPr lang="en-US" sz="1000" b="1" dirty="0" smtClean="0"/>
              <a:t>(Not a FOCE as shown)</a:t>
            </a:r>
            <a:endParaRPr lang="en-US" sz="1000" b="1" dirty="0"/>
          </a:p>
        </p:txBody>
      </p:sp>
      <p:sp>
        <p:nvSpPr>
          <p:cNvPr id="28" name="Rectangle 27"/>
          <p:cNvSpPr/>
          <p:nvPr/>
        </p:nvSpPr>
        <p:spPr>
          <a:xfrm>
            <a:off x="381000" y="2057400"/>
            <a:ext cx="989823" cy="461665"/>
          </a:xfrm>
          <a:prstGeom prst="rect">
            <a:avLst/>
          </a:prstGeom>
        </p:spPr>
        <p:txBody>
          <a:bodyPr wrap="none">
            <a:spAutoFit/>
          </a:bodyPr>
          <a:lstStyle/>
          <a:p>
            <a:r>
              <a:rPr lang="en-US" sz="1200" b="1" dirty="0" smtClean="0"/>
              <a:t>Enriched SW</a:t>
            </a:r>
          </a:p>
          <a:p>
            <a:r>
              <a:rPr lang="en-US" sz="1200" b="1" dirty="0" smtClean="0"/>
              <a:t> Inlet</a:t>
            </a:r>
            <a:endParaRPr lang="en-US" sz="1200" b="1" dirty="0"/>
          </a:p>
        </p:txBody>
      </p:sp>
      <p:cxnSp>
        <p:nvCxnSpPr>
          <p:cNvPr id="41" name="Straight Arrow Connector 40"/>
          <p:cNvCxnSpPr/>
          <p:nvPr/>
        </p:nvCxnSpPr>
        <p:spPr>
          <a:xfrm>
            <a:off x="838200" y="2286000"/>
            <a:ext cx="228600" cy="2286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219200" y="228600"/>
            <a:ext cx="6403975" cy="609600"/>
          </a:xfrm>
        </p:spPr>
        <p:txBody>
          <a:bodyPr>
            <a:normAutofit/>
          </a:bodyPr>
          <a:lstStyle/>
          <a:p>
            <a:pPr algn="ctr"/>
            <a:r>
              <a:rPr lang="en-US" sz="2400" b="1" u="sng" dirty="0" smtClean="0"/>
              <a:t>Chamber Shear Skirt and Interface Seal</a:t>
            </a:r>
            <a:endParaRPr lang="en-US" sz="2400" b="1" u="sng" dirty="0"/>
          </a:p>
        </p:txBody>
      </p:sp>
      <p:sp>
        <p:nvSpPr>
          <p:cNvPr id="6" name="TextBox 5"/>
          <p:cNvSpPr txBox="1"/>
          <p:nvPr/>
        </p:nvSpPr>
        <p:spPr>
          <a:xfrm>
            <a:off x="1371600" y="948690"/>
            <a:ext cx="5645776" cy="5909310"/>
          </a:xfrm>
          <a:prstGeom prst="rect">
            <a:avLst/>
          </a:prstGeom>
          <a:noFill/>
        </p:spPr>
        <p:txBody>
          <a:bodyPr wrap="square" rtlCol="0">
            <a:spAutoFit/>
          </a:bodyPr>
          <a:lstStyle/>
          <a:p>
            <a:endParaRPr lang="en-US" dirty="0"/>
          </a:p>
          <a:p>
            <a:pPr>
              <a:buFont typeface="Arial" pitchFamily="34" charset="0"/>
              <a:buChar char="•"/>
            </a:pPr>
            <a:r>
              <a:rPr lang="en-US" dirty="0" smtClean="0"/>
              <a:t>Chamber Shear Skirt </a:t>
            </a:r>
          </a:p>
          <a:p>
            <a:pPr lvl="1">
              <a:buFont typeface="Arial" pitchFamily="34" charset="0"/>
              <a:buChar char="•"/>
            </a:pPr>
            <a:r>
              <a:rPr lang="en-US" dirty="0" smtClean="0"/>
              <a:t>Extend into the seafloor 8-10 cm.</a:t>
            </a:r>
          </a:p>
          <a:p>
            <a:pPr lvl="2">
              <a:buFont typeface="Arial" pitchFamily="34" charset="0"/>
              <a:buChar char="•"/>
            </a:pPr>
            <a:r>
              <a:rPr lang="en-US" dirty="0" smtClean="0"/>
              <a:t> Resists lateral movement</a:t>
            </a:r>
          </a:p>
          <a:p>
            <a:pPr lvl="2">
              <a:buFont typeface="Arial" pitchFamily="34" charset="0"/>
              <a:buChar char="•"/>
            </a:pPr>
            <a:r>
              <a:rPr lang="en-US" dirty="0" smtClean="0"/>
              <a:t> Seals perimeter of chamber at seafloor</a:t>
            </a:r>
          </a:p>
          <a:p>
            <a:pPr lvl="2">
              <a:buFont typeface="Arial" pitchFamily="34" charset="0"/>
              <a:buChar char="•"/>
            </a:pPr>
            <a:r>
              <a:rPr lang="en-US" dirty="0" smtClean="0"/>
              <a:t> Assists in preventing critter intrusion</a:t>
            </a:r>
          </a:p>
          <a:p>
            <a:pPr>
              <a:buFont typeface="Arial" pitchFamily="34" charset="0"/>
              <a:buChar char="•"/>
            </a:pPr>
            <a:r>
              <a:rPr lang="en-US" dirty="0" smtClean="0"/>
              <a:t> Chamber Interface Seal</a:t>
            </a:r>
          </a:p>
          <a:p>
            <a:pPr lvl="1">
              <a:buFont typeface="Arial" pitchFamily="34" charset="0"/>
              <a:buChar char="•"/>
            </a:pPr>
            <a:r>
              <a:rPr lang="en-US" dirty="0" smtClean="0"/>
              <a:t> Extend 30 – 40 cm on seafloor surface from perimeter of Chamber</a:t>
            </a:r>
          </a:p>
          <a:p>
            <a:pPr lvl="1">
              <a:buFont typeface="Arial" pitchFamily="34" charset="0"/>
              <a:buChar char="•"/>
            </a:pPr>
            <a:r>
              <a:rPr lang="en-US" dirty="0" smtClean="0"/>
              <a:t>Assists in sealing chamber at uneven seafloor surface</a:t>
            </a:r>
          </a:p>
          <a:p>
            <a:pPr lvl="1">
              <a:buFont typeface="Arial" pitchFamily="34" charset="0"/>
              <a:buChar char="•"/>
            </a:pPr>
            <a:r>
              <a:rPr lang="en-US" dirty="0" smtClean="0"/>
              <a:t> Can assist in scour prevention and erosion from currents</a:t>
            </a:r>
          </a:p>
          <a:p>
            <a:pPr lvl="1">
              <a:buFont typeface="Arial" pitchFamily="34" charset="0"/>
              <a:buChar char="•"/>
            </a:pPr>
            <a:r>
              <a:rPr lang="en-US" dirty="0" smtClean="0"/>
              <a:t> Variety of applicable materials</a:t>
            </a:r>
          </a:p>
          <a:p>
            <a:pPr lvl="2">
              <a:buFont typeface="Arial" pitchFamily="34" charset="0"/>
              <a:buChar char="•"/>
            </a:pPr>
            <a:r>
              <a:rPr lang="en-US" dirty="0" smtClean="0"/>
              <a:t> Canvas</a:t>
            </a:r>
          </a:p>
          <a:p>
            <a:pPr lvl="2">
              <a:buFont typeface="Arial" pitchFamily="34" charset="0"/>
              <a:buChar char="•"/>
            </a:pPr>
            <a:r>
              <a:rPr lang="en-US" dirty="0" smtClean="0"/>
              <a:t>Reinforced Plastic Sheet</a:t>
            </a:r>
          </a:p>
          <a:p>
            <a:pPr lvl="2">
              <a:buFont typeface="Arial" pitchFamily="34" charset="0"/>
              <a:buChar char="•"/>
            </a:pPr>
            <a:r>
              <a:rPr lang="en-US" dirty="0" smtClean="0"/>
              <a:t>Rubber/</a:t>
            </a:r>
            <a:r>
              <a:rPr lang="en-US" dirty="0" err="1" smtClean="0"/>
              <a:t>Nitrile</a:t>
            </a:r>
            <a:r>
              <a:rPr lang="en-US" dirty="0" smtClean="0"/>
              <a:t>/ sheet</a:t>
            </a:r>
          </a:p>
          <a:p>
            <a:pPr lvl="1">
              <a:buFont typeface="Arial" pitchFamily="34" charset="0"/>
              <a:buChar char="•"/>
            </a:pPr>
            <a:r>
              <a:rPr lang="en-US" dirty="0" smtClean="0"/>
              <a:t> Should be weighted</a:t>
            </a:r>
          </a:p>
          <a:p>
            <a:pPr lvl="2">
              <a:buFont typeface="Arial" pitchFamily="34" charset="0"/>
              <a:buChar char="•"/>
            </a:pPr>
            <a:r>
              <a:rPr lang="en-US" dirty="0" smtClean="0"/>
              <a:t>Lead</a:t>
            </a:r>
          </a:p>
          <a:p>
            <a:pPr lvl="2">
              <a:buFont typeface="Arial" pitchFamily="34" charset="0"/>
              <a:buChar char="•"/>
            </a:pPr>
            <a:r>
              <a:rPr lang="en-US" dirty="0" smtClean="0"/>
              <a:t>Concrete blocks</a:t>
            </a:r>
          </a:p>
          <a:p>
            <a:pPr lvl="2">
              <a:buFont typeface="Arial" pitchFamily="34" charset="0"/>
              <a:buChar char="•"/>
            </a:pPr>
            <a:r>
              <a:rPr lang="en-US" dirty="0" smtClean="0"/>
              <a:t>Grout Bags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62200" y="152400"/>
            <a:ext cx="3432175" cy="609600"/>
          </a:xfrm>
        </p:spPr>
        <p:txBody>
          <a:bodyPr>
            <a:normAutofit fontScale="90000"/>
          </a:bodyPr>
          <a:lstStyle/>
          <a:p>
            <a:r>
              <a:rPr lang="en-US" sz="2400" b="1" u="sng" dirty="0" smtClean="0"/>
              <a:t>Time Delay Mixing Section</a:t>
            </a:r>
            <a:endParaRPr lang="en-US" sz="2400" b="1" u="sng" dirty="0"/>
          </a:p>
        </p:txBody>
      </p:sp>
      <p:sp>
        <p:nvSpPr>
          <p:cNvPr id="3" name="Rectangle 2"/>
          <p:cNvSpPr/>
          <p:nvPr/>
        </p:nvSpPr>
        <p:spPr>
          <a:xfrm>
            <a:off x="152400" y="762000"/>
            <a:ext cx="4953000" cy="3293209"/>
          </a:xfrm>
          <a:prstGeom prst="rect">
            <a:avLst/>
          </a:prstGeom>
        </p:spPr>
        <p:txBody>
          <a:bodyPr wrap="square">
            <a:spAutoFit/>
          </a:bodyPr>
          <a:lstStyle/>
          <a:p>
            <a:pPr>
              <a:buFont typeface="Arial" pitchFamily="34" charset="0"/>
              <a:buChar char="•"/>
            </a:pPr>
            <a:r>
              <a:rPr lang="en-US" sz="1600" dirty="0" smtClean="0"/>
              <a:t> Duct that provides the necessary time for the CO2 </a:t>
            </a:r>
          </a:p>
          <a:p>
            <a:r>
              <a:rPr lang="en-US" sz="1600" dirty="0" smtClean="0"/>
              <a:t>  and seawater to chemically react and establish </a:t>
            </a:r>
          </a:p>
          <a:p>
            <a:r>
              <a:rPr lang="en-US" sz="1600" dirty="0" smtClean="0"/>
              <a:t>  a stabilized </a:t>
            </a:r>
            <a:r>
              <a:rPr lang="en-US" sz="1600" dirty="0" err="1" smtClean="0"/>
              <a:t>pH.</a:t>
            </a:r>
            <a:endParaRPr lang="en-US" sz="1600" dirty="0" smtClean="0"/>
          </a:p>
          <a:p>
            <a:pPr>
              <a:buFont typeface="Arial" pitchFamily="34" charset="0"/>
              <a:buChar char="•"/>
            </a:pPr>
            <a:r>
              <a:rPr lang="en-US" sz="1600" dirty="0" smtClean="0"/>
              <a:t> Reference the </a:t>
            </a:r>
            <a:r>
              <a:rPr lang="en-US" sz="1600" dirty="0" err="1" smtClean="0"/>
              <a:t>Zeebe</a:t>
            </a:r>
            <a:r>
              <a:rPr lang="en-US" sz="1600" dirty="0" smtClean="0"/>
              <a:t>-Wolf  </a:t>
            </a:r>
            <a:r>
              <a:rPr lang="en-US" sz="1600" dirty="0" err="1" smtClean="0"/>
              <a:t>Gladrow</a:t>
            </a:r>
            <a:r>
              <a:rPr lang="en-US" sz="1600" dirty="0" smtClean="0"/>
              <a:t> CO2 Kinetic </a:t>
            </a:r>
          </a:p>
          <a:p>
            <a:r>
              <a:rPr lang="en-US" sz="1600" dirty="0" smtClean="0"/>
              <a:t>  Model to determine Tau (shown previously and </a:t>
            </a:r>
          </a:p>
          <a:p>
            <a:r>
              <a:rPr lang="en-US" sz="1600" dirty="0" smtClean="0"/>
              <a:t>  here).</a:t>
            </a:r>
          </a:p>
          <a:p>
            <a:pPr>
              <a:buFont typeface="Arial" pitchFamily="34" charset="0"/>
              <a:buChar char="•"/>
            </a:pPr>
            <a:r>
              <a:rPr lang="en-US" sz="1600" dirty="0" smtClean="0"/>
              <a:t> Duct length is determined by using a 2 Tau time delay and the desired maximum current speed. </a:t>
            </a:r>
          </a:p>
          <a:p>
            <a:pPr>
              <a:buFont typeface="Arial" pitchFamily="34" charset="0"/>
              <a:buChar char="•"/>
            </a:pPr>
            <a:r>
              <a:rPr lang="en-US" sz="1600" dirty="0" smtClean="0"/>
              <a:t> The cross-sectional area and the current speed </a:t>
            </a:r>
          </a:p>
          <a:p>
            <a:r>
              <a:rPr lang="en-US" sz="1600" dirty="0" smtClean="0"/>
              <a:t>   (volume/time) will approximate the rate of change </a:t>
            </a:r>
          </a:p>
          <a:p>
            <a:r>
              <a:rPr lang="en-US" sz="1600" dirty="0" smtClean="0"/>
              <a:t>   of the enriched seawater in the Experiment Chamber.</a:t>
            </a:r>
          </a:p>
          <a:p>
            <a:endParaRPr lang="en-US" sz="1600" dirty="0"/>
          </a:p>
          <a:p>
            <a:endParaRPr lang="en-US" sz="1600" dirty="0" smtClean="0"/>
          </a:p>
        </p:txBody>
      </p:sp>
      <p:pic>
        <p:nvPicPr>
          <p:cNvPr id="6" name="Picture 1"/>
          <p:cNvPicPr>
            <a:picLocks noChangeAspect="1" noChangeArrowheads="1"/>
          </p:cNvPicPr>
          <p:nvPr/>
        </p:nvPicPr>
        <p:blipFill>
          <a:blip r:embed="rId3" cstate="print"/>
          <a:srcRect/>
          <a:stretch>
            <a:fillRect/>
          </a:stretch>
        </p:blipFill>
        <p:spPr bwMode="auto">
          <a:xfrm>
            <a:off x="5029200" y="1280160"/>
            <a:ext cx="4107152" cy="4114800"/>
          </a:xfrm>
          <a:prstGeom prst="rect">
            <a:avLst/>
          </a:prstGeom>
          <a:noFill/>
          <a:ln w="9525">
            <a:noFill/>
            <a:miter lim="800000"/>
            <a:headEnd/>
            <a:tailEnd/>
          </a:ln>
        </p:spPr>
      </p:pic>
      <p:sp>
        <p:nvSpPr>
          <p:cNvPr id="14" name="TextBox 13"/>
          <p:cNvSpPr txBox="1"/>
          <p:nvPr/>
        </p:nvSpPr>
        <p:spPr>
          <a:xfrm>
            <a:off x="6629400" y="3810000"/>
            <a:ext cx="973343" cy="246221"/>
          </a:xfrm>
          <a:prstGeom prst="rect">
            <a:avLst/>
          </a:prstGeom>
          <a:noFill/>
        </p:spPr>
        <p:txBody>
          <a:bodyPr wrap="none" rtlCol="0">
            <a:spAutoFit/>
          </a:bodyPr>
          <a:lstStyle/>
          <a:p>
            <a:r>
              <a:rPr lang="en-US" sz="1000" dirty="0" smtClean="0"/>
              <a:t>Tau = 67.8 </a:t>
            </a:r>
            <a:r>
              <a:rPr lang="en-US" sz="1000" dirty="0" err="1" smtClean="0"/>
              <a:t>secs</a:t>
            </a:r>
            <a:endParaRPr lang="en-US" sz="1000" dirty="0"/>
          </a:p>
        </p:txBody>
      </p:sp>
      <p:sp>
        <p:nvSpPr>
          <p:cNvPr id="15" name="Rectangle 14"/>
          <p:cNvSpPr/>
          <p:nvPr/>
        </p:nvSpPr>
        <p:spPr>
          <a:xfrm>
            <a:off x="6096000" y="4038600"/>
            <a:ext cx="979755" cy="246221"/>
          </a:xfrm>
          <a:prstGeom prst="rect">
            <a:avLst/>
          </a:prstGeom>
        </p:spPr>
        <p:txBody>
          <a:bodyPr wrap="none">
            <a:spAutoFit/>
          </a:bodyPr>
          <a:lstStyle/>
          <a:p>
            <a:r>
              <a:rPr lang="en-US" sz="1000" dirty="0" smtClean="0"/>
              <a:t>Tau = 51.3 </a:t>
            </a:r>
            <a:r>
              <a:rPr lang="en-US" sz="1000" dirty="0" err="1" smtClean="0"/>
              <a:t>secs</a:t>
            </a:r>
            <a:endParaRPr lang="en-US" sz="1000" dirty="0"/>
          </a:p>
        </p:txBody>
      </p:sp>
      <p:sp>
        <p:nvSpPr>
          <p:cNvPr id="16" name="Rectangle 15"/>
          <p:cNvSpPr/>
          <p:nvPr/>
        </p:nvSpPr>
        <p:spPr>
          <a:xfrm>
            <a:off x="5562600" y="4343400"/>
            <a:ext cx="973343" cy="246221"/>
          </a:xfrm>
          <a:prstGeom prst="rect">
            <a:avLst/>
          </a:prstGeom>
        </p:spPr>
        <p:txBody>
          <a:bodyPr wrap="none">
            <a:spAutoFit/>
          </a:bodyPr>
          <a:lstStyle/>
          <a:p>
            <a:r>
              <a:rPr lang="en-US" sz="1000" dirty="0" smtClean="0"/>
              <a:t>Tau = 31.1 </a:t>
            </a:r>
            <a:r>
              <a:rPr lang="en-US" sz="1000" dirty="0" err="1" smtClean="0"/>
              <a:t>secs</a:t>
            </a:r>
            <a:endParaRPr lang="en-US" sz="1000" dirty="0"/>
          </a:p>
        </p:txBody>
      </p:sp>
      <p:sp>
        <p:nvSpPr>
          <p:cNvPr id="51" name="TextBox 50"/>
          <p:cNvSpPr txBox="1"/>
          <p:nvPr/>
        </p:nvSpPr>
        <p:spPr>
          <a:xfrm>
            <a:off x="6477000" y="1600200"/>
            <a:ext cx="1003801" cy="246221"/>
          </a:xfrm>
          <a:prstGeom prst="rect">
            <a:avLst/>
          </a:prstGeom>
          <a:noFill/>
        </p:spPr>
        <p:txBody>
          <a:bodyPr wrap="none" rtlCol="0">
            <a:spAutoFit/>
          </a:bodyPr>
          <a:lstStyle/>
          <a:p>
            <a:r>
              <a:rPr lang="en-US" sz="1000" dirty="0" smtClean="0"/>
              <a:t>Offset pH = -0.7</a:t>
            </a:r>
            <a:endParaRPr lang="en-US" sz="1000" dirty="0"/>
          </a:p>
        </p:txBody>
      </p:sp>
      <p:sp>
        <p:nvSpPr>
          <p:cNvPr id="53" name="TextBox 52"/>
          <p:cNvSpPr txBox="1"/>
          <p:nvPr/>
        </p:nvSpPr>
        <p:spPr>
          <a:xfrm>
            <a:off x="6248400" y="1981200"/>
            <a:ext cx="1003801" cy="246221"/>
          </a:xfrm>
          <a:prstGeom prst="rect">
            <a:avLst/>
          </a:prstGeom>
          <a:noFill/>
        </p:spPr>
        <p:txBody>
          <a:bodyPr wrap="none" rtlCol="0">
            <a:spAutoFit/>
          </a:bodyPr>
          <a:lstStyle/>
          <a:p>
            <a:r>
              <a:rPr lang="en-US" sz="1000" dirty="0" smtClean="0"/>
              <a:t>Offset pH = -0.3</a:t>
            </a:r>
            <a:endParaRPr lang="en-US" sz="1000" dirty="0"/>
          </a:p>
        </p:txBody>
      </p:sp>
      <p:sp>
        <p:nvSpPr>
          <p:cNvPr id="54" name="TextBox 53"/>
          <p:cNvSpPr txBox="1"/>
          <p:nvPr/>
        </p:nvSpPr>
        <p:spPr>
          <a:xfrm>
            <a:off x="8077200" y="1524000"/>
            <a:ext cx="947695" cy="246221"/>
          </a:xfrm>
          <a:prstGeom prst="rect">
            <a:avLst/>
          </a:prstGeom>
          <a:noFill/>
        </p:spPr>
        <p:txBody>
          <a:bodyPr wrap="none" rtlCol="0">
            <a:spAutoFit/>
          </a:bodyPr>
          <a:lstStyle/>
          <a:p>
            <a:r>
              <a:rPr lang="en-US" sz="1000" dirty="0" err="1" smtClean="0"/>
              <a:t>Bkgrd</a:t>
            </a:r>
            <a:r>
              <a:rPr lang="en-US" sz="1000" dirty="0" smtClean="0"/>
              <a:t> pH ~ 8.1</a:t>
            </a:r>
            <a:endParaRPr lang="en-US" sz="1000" dirty="0"/>
          </a:p>
        </p:txBody>
      </p:sp>
      <p:cxnSp>
        <p:nvCxnSpPr>
          <p:cNvPr id="55" name="Straight Connector 54"/>
          <p:cNvCxnSpPr/>
          <p:nvPr/>
        </p:nvCxnSpPr>
        <p:spPr>
          <a:xfrm>
            <a:off x="7391400" y="1752600"/>
            <a:ext cx="304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239000" y="1905000"/>
            <a:ext cx="533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162800" y="2133600"/>
            <a:ext cx="685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077200" y="1676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04672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5562600" y="402336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680960" y="4151376"/>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7" name="TextBox 66"/>
          <p:cNvSpPr txBox="1"/>
          <p:nvPr/>
        </p:nvSpPr>
        <p:spPr>
          <a:xfrm>
            <a:off x="7589520" y="43891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8" name="TextBox 67"/>
          <p:cNvSpPr txBox="1"/>
          <p:nvPr/>
        </p:nvSpPr>
        <p:spPr>
          <a:xfrm>
            <a:off x="7763256" y="39319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9" name="TextBox 68"/>
          <p:cNvSpPr txBox="1"/>
          <p:nvPr/>
        </p:nvSpPr>
        <p:spPr>
          <a:xfrm>
            <a:off x="7936992" y="3858768"/>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71" name="TextBox 70"/>
          <p:cNvSpPr txBox="1"/>
          <p:nvPr/>
        </p:nvSpPr>
        <p:spPr>
          <a:xfrm>
            <a:off x="6248400" y="1752600"/>
            <a:ext cx="1003801" cy="246221"/>
          </a:xfrm>
          <a:prstGeom prst="rect">
            <a:avLst/>
          </a:prstGeom>
          <a:noFill/>
        </p:spPr>
        <p:txBody>
          <a:bodyPr wrap="none" rtlCol="0">
            <a:spAutoFit/>
          </a:bodyPr>
          <a:lstStyle/>
          <a:p>
            <a:r>
              <a:rPr lang="en-US" sz="1000" dirty="0" smtClean="0"/>
              <a:t>Offset pH = -0.5</a:t>
            </a:r>
            <a:endParaRPr lang="en-US" sz="1000" dirty="0"/>
          </a:p>
        </p:txBody>
      </p:sp>
      <p:cxnSp>
        <p:nvCxnSpPr>
          <p:cNvPr id="83" name="Straight Connector 82"/>
          <p:cNvCxnSpPr/>
          <p:nvPr/>
        </p:nvCxnSpPr>
        <p:spPr>
          <a:xfrm>
            <a:off x="786384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777240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768096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5562600" y="4242816"/>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562600" y="449580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5029200" y="5334000"/>
            <a:ext cx="4191000" cy="646331"/>
          </a:xfrm>
          <a:prstGeom prst="rect">
            <a:avLst/>
          </a:prstGeom>
        </p:spPr>
        <p:txBody>
          <a:bodyPr wrap="square">
            <a:spAutoFit/>
          </a:bodyPr>
          <a:lstStyle/>
          <a:p>
            <a:r>
              <a:rPr lang="en-US" sz="1200" dirty="0"/>
              <a:t>Curves from the </a:t>
            </a:r>
            <a:r>
              <a:rPr lang="en-US" sz="1200" dirty="0" err="1"/>
              <a:t>Zeebe</a:t>
            </a:r>
            <a:r>
              <a:rPr lang="en-US" sz="1200" dirty="0"/>
              <a:t>-Wolf </a:t>
            </a:r>
            <a:r>
              <a:rPr lang="en-US" sz="1200" dirty="0" err="1"/>
              <a:t>Gladrow</a:t>
            </a:r>
            <a:r>
              <a:rPr lang="en-US" sz="1200" dirty="0"/>
              <a:t> CO2 kinetic model</a:t>
            </a:r>
          </a:p>
          <a:p>
            <a:r>
              <a:rPr lang="en-US" sz="1200" dirty="0"/>
              <a:t>showing e-folding time at various temperatures as a function of </a:t>
            </a:r>
            <a:r>
              <a:rPr lang="en-US" sz="1200" dirty="0" err="1"/>
              <a:t>pH.</a:t>
            </a:r>
            <a:endParaRPr lang="en-US" sz="1200" dirty="0"/>
          </a:p>
        </p:txBody>
      </p:sp>
      <p:pic>
        <p:nvPicPr>
          <p:cNvPr id="105473" name="Picture 1"/>
          <p:cNvPicPr>
            <a:picLocks noChangeAspect="1" noChangeArrowheads="1"/>
          </p:cNvPicPr>
          <p:nvPr/>
        </p:nvPicPr>
        <p:blipFill>
          <a:blip r:embed="rId4" cstate="print"/>
          <a:srcRect/>
          <a:stretch>
            <a:fillRect/>
          </a:stretch>
        </p:blipFill>
        <p:spPr bwMode="auto">
          <a:xfrm>
            <a:off x="1752600" y="3505200"/>
            <a:ext cx="1905000" cy="1582951"/>
          </a:xfrm>
          <a:prstGeom prst="rect">
            <a:avLst/>
          </a:prstGeom>
          <a:noFill/>
          <a:ln w="9525">
            <a:noFill/>
            <a:miter lim="800000"/>
            <a:headEnd/>
            <a:tailEnd/>
          </a:ln>
        </p:spPr>
      </p:pic>
      <p:sp>
        <p:nvSpPr>
          <p:cNvPr id="95" name="TextBox 94"/>
          <p:cNvSpPr txBox="1"/>
          <p:nvPr/>
        </p:nvSpPr>
        <p:spPr>
          <a:xfrm>
            <a:off x="304800" y="4038600"/>
            <a:ext cx="1389868" cy="369332"/>
          </a:xfrm>
          <a:prstGeom prst="rect">
            <a:avLst/>
          </a:prstGeom>
          <a:noFill/>
        </p:spPr>
        <p:txBody>
          <a:bodyPr wrap="none" rtlCol="0">
            <a:spAutoFit/>
          </a:bodyPr>
          <a:lstStyle/>
          <a:p>
            <a:r>
              <a:rPr lang="en-US" dirty="0" smtClean="0"/>
              <a:t>Flexible Duct</a:t>
            </a:r>
            <a:endParaRPr lang="en-US" dirty="0"/>
          </a:p>
        </p:txBody>
      </p:sp>
      <p:sp>
        <p:nvSpPr>
          <p:cNvPr id="96" name="Rectangle 95"/>
          <p:cNvSpPr/>
          <p:nvPr/>
        </p:nvSpPr>
        <p:spPr>
          <a:xfrm>
            <a:off x="304800" y="5029200"/>
            <a:ext cx="4038600" cy="1569660"/>
          </a:xfrm>
          <a:prstGeom prst="rect">
            <a:avLst/>
          </a:prstGeom>
        </p:spPr>
        <p:txBody>
          <a:bodyPr wrap="square">
            <a:spAutoFit/>
          </a:bodyPr>
          <a:lstStyle/>
          <a:p>
            <a:pPr eaLnBrk="0" fontAlgn="base" hangingPunct="0">
              <a:spcBef>
                <a:spcPct val="0"/>
              </a:spcBef>
              <a:spcAft>
                <a:spcPct val="0"/>
              </a:spcAft>
            </a:pPr>
            <a:r>
              <a:rPr lang="en-US" sz="1600" dirty="0" smtClean="0">
                <a:latin typeface="Calibri" pitchFamily="34" charset="0"/>
                <a:ea typeface="Calibri" pitchFamily="34" charset="0"/>
                <a:cs typeface="Times New Roman" pitchFamily="18" charset="0"/>
              </a:rPr>
              <a:t>Commonly used for</a:t>
            </a:r>
            <a:r>
              <a:rPr lang="en-US" sz="1600" b="1" dirty="0" smtClean="0">
                <a:latin typeface="Calibri" pitchFamily="34" charset="0"/>
                <a:ea typeface="Calibri" pitchFamily="34" charset="0"/>
                <a:cs typeface="Times New Roman" pitchFamily="18" charset="0"/>
              </a:rPr>
              <a:t> </a:t>
            </a:r>
            <a:r>
              <a:rPr lang="en-US" sz="1600" dirty="0" smtClean="0">
                <a:latin typeface="Calibri" pitchFamily="34" charset="0"/>
                <a:ea typeface="Calibri" pitchFamily="34" charset="0"/>
                <a:cs typeface="Times New Roman" pitchFamily="18" charset="0"/>
              </a:rPr>
              <a:t>air</a:t>
            </a:r>
            <a:r>
              <a:rPr lang="en-US" sz="1600" b="1" dirty="0" smtClean="0">
                <a:latin typeface="Calibri" pitchFamily="34" charset="0"/>
                <a:ea typeface="Calibri" pitchFamily="34" charset="0"/>
                <a:cs typeface="Times New Roman" pitchFamily="18" charset="0"/>
              </a:rPr>
              <a:t> </a:t>
            </a:r>
            <a:r>
              <a:rPr lang="en-US" sz="1600" dirty="0" smtClean="0">
                <a:latin typeface="Calibri" pitchFamily="34" charset="0"/>
                <a:ea typeface="Calibri" pitchFamily="34" charset="0"/>
                <a:cs typeface="Times New Roman" pitchFamily="18" charset="0"/>
              </a:rPr>
              <a:t>handling</a:t>
            </a:r>
            <a:r>
              <a:rPr lang="en-US" sz="1600" b="1" dirty="0" smtClean="0">
                <a:latin typeface="Calibri" pitchFamily="34" charset="0"/>
                <a:ea typeface="Calibri" pitchFamily="34" charset="0"/>
                <a:cs typeface="Times New Roman" pitchFamily="18" charset="0"/>
              </a:rPr>
              <a:t> </a:t>
            </a:r>
          </a:p>
          <a:p>
            <a:pPr eaLnBrk="0" fontAlgn="base" hangingPunct="0">
              <a:spcBef>
                <a:spcPct val="0"/>
              </a:spcBef>
              <a:spcAft>
                <a:spcPct val="0"/>
              </a:spcAft>
              <a:buFont typeface="Arial" pitchFamily="34" charset="0"/>
              <a:buChar char="•"/>
            </a:pPr>
            <a:r>
              <a:rPr lang="en-US" sz="1600" dirty="0" smtClean="0">
                <a:latin typeface="Calibri" pitchFamily="34" charset="0"/>
                <a:ea typeface="Calibri" pitchFamily="34" charset="0"/>
                <a:cs typeface="Times New Roman" pitchFamily="18" charset="0"/>
              </a:rPr>
              <a:t> Integrated coil to maintain flow (use plastic instead of metals)</a:t>
            </a:r>
          </a:p>
          <a:p>
            <a:pPr eaLnBrk="0" fontAlgn="base" hangingPunct="0">
              <a:spcBef>
                <a:spcPct val="0"/>
              </a:spcBef>
              <a:spcAft>
                <a:spcPct val="0"/>
              </a:spcAft>
              <a:buFont typeface="Arial" pitchFamily="34" charset="0"/>
              <a:buChar char="•"/>
            </a:pPr>
            <a:r>
              <a:rPr lang="en-US" sz="1600" dirty="0" smtClean="0">
                <a:latin typeface="Calibri" pitchFamily="34" charset="0"/>
                <a:ea typeface="Calibri" pitchFamily="34" charset="0"/>
                <a:cs typeface="Times New Roman" pitchFamily="18" charset="0"/>
              </a:rPr>
              <a:t> Use all plastic. </a:t>
            </a:r>
          </a:p>
          <a:p>
            <a:pPr eaLnBrk="0" fontAlgn="base" hangingPunct="0">
              <a:spcBef>
                <a:spcPct val="0"/>
              </a:spcBef>
              <a:spcAft>
                <a:spcPct val="0"/>
              </a:spcAft>
              <a:buFont typeface="Arial" pitchFamily="34" charset="0"/>
              <a:buChar char="•"/>
            </a:pPr>
            <a:r>
              <a:rPr lang="en-US" sz="1600" dirty="0" smtClean="0">
                <a:latin typeface="Calibri" pitchFamily="34" charset="0"/>
                <a:ea typeface="Calibri" pitchFamily="34" charset="0"/>
                <a:cs typeface="Times New Roman" pitchFamily="18" charset="0"/>
              </a:rPr>
              <a:t> 2 “ - 12” diameter commonly available</a:t>
            </a:r>
          </a:p>
          <a:p>
            <a:pPr eaLnBrk="0" fontAlgn="base" hangingPunct="0">
              <a:spcBef>
                <a:spcPct val="0"/>
              </a:spcBef>
              <a:spcAft>
                <a:spcPct val="0"/>
              </a:spcAft>
              <a:buFont typeface="Arial" pitchFamily="34" charset="0"/>
              <a:buChar char="•"/>
            </a:pPr>
            <a:r>
              <a:rPr lang="en-US" sz="1600" dirty="0" smtClean="0">
                <a:latin typeface="Calibri" pitchFamily="34" charset="0"/>
                <a:cs typeface="Times New Roman" pitchFamily="18" charset="0"/>
              </a:rPr>
              <a:t> Low cost</a:t>
            </a:r>
            <a:endParaRPr lang="en-US" sz="1600" dirty="0" smtClean="0">
              <a:latin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ChangeArrowheads="1"/>
          </p:cNvSpPr>
          <p:nvPr/>
        </p:nvSpPr>
        <p:spPr bwMode="auto">
          <a:xfrm>
            <a:off x="0" y="3057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9" name="Rectangle 8"/>
          <p:cNvSpPr/>
          <p:nvPr/>
        </p:nvSpPr>
        <p:spPr>
          <a:xfrm>
            <a:off x="609600" y="914400"/>
            <a:ext cx="7162800" cy="3970318"/>
          </a:xfrm>
          <a:prstGeom prst="rect">
            <a:avLst/>
          </a:prstGeom>
        </p:spPr>
        <p:txBody>
          <a:bodyPr wrap="square">
            <a:spAutoFit/>
          </a:bodyPr>
          <a:lstStyle/>
          <a:p>
            <a:pPr lvl="0" fontAlgn="base">
              <a:spcBef>
                <a:spcPct val="0"/>
              </a:spcBef>
              <a:spcAft>
                <a:spcPct val="0"/>
              </a:spcAf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Trolling Motors</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Reasonably predictable reliability (MTBF)</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Easy maintenance/replacement</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available power (AC/DC, etc.)</a:t>
            </a:r>
          </a:p>
          <a:p>
            <a:pPr lvl="1" fontAlgn="base">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Controllable according to requirements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Capable of reasonable volume/rate delivery</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fontAlgn="base">
              <a:spcBef>
                <a:spcPct val="0"/>
              </a:spcBef>
              <a:spcAft>
                <a:spcPct val="0"/>
              </a:spcAft>
            </a:pPr>
            <a:r>
              <a:rPr lang="en-US" sz="1200" b="1" dirty="0" smtClean="0">
                <a:latin typeface="Calibri" pitchFamily="34" charset="0"/>
                <a:ea typeface="Calibri" pitchFamily="34" charset="0"/>
                <a:cs typeface="Times New Roman" pitchFamily="18" charset="0"/>
              </a:rPr>
              <a:t>Commercial Thrusters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Technadyne</a:t>
            </a:r>
            <a:r>
              <a:rPr lang="en-US" sz="1200" dirty="0" smtClean="0">
                <a:latin typeface="Calibri" pitchFamily="34" charset="0"/>
                <a:ea typeface="Calibri" pitchFamily="34" charset="0"/>
                <a:cs typeface="Times New Roman" pitchFamily="18" charset="0"/>
              </a:rPr>
              <a:t> Model 520 DC Brushless - $3700, 520 Watts, various voltages available, analog or digital control, magnetically coupled prop</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CrustCrawler</a:t>
            </a:r>
            <a:r>
              <a:rPr lang="en-US" sz="1200" dirty="0" smtClean="0">
                <a:latin typeface="Calibri" pitchFamily="34" charset="0"/>
                <a:ea typeface="Calibri" pitchFamily="34" charset="0"/>
                <a:cs typeface="Times New Roman" pitchFamily="18" charset="0"/>
              </a:rPr>
              <a:t> 400 HFL - $600, 0-50 VDC, 400 watts, lip seals, 300 ft</a:t>
            </a:r>
          </a:p>
          <a:p>
            <a:pPr fontAlgn="base">
              <a:spcBef>
                <a:spcPct val="0"/>
              </a:spcBef>
              <a:spcAft>
                <a:spcPct val="0"/>
              </a:spcAft>
            </a:pPr>
            <a:r>
              <a:rPr lang="en-US" sz="1200" b="1" dirty="0" smtClean="0">
                <a:latin typeface="Calibri" pitchFamily="34" charset="0"/>
                <a:ea typeface="Calibri" pitchFamily="34" charset="0"/>
                <a:cs typeface="Times New Roman" pitchFamily="18" charset="0"/>
              </a:rPr>
              <a:t>Submersible Bilge Pumps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flow rates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DC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Readily available/replaceable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Very inexpensive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Brand Names: Rule, Attwood, Lovett, Johnson, </a:t>
            </a:r>
            <a:r>
              <a:rPr lang="en-US" sz="1200" dirty="0" err="1" smtClean="0">
                <a:latin typeface="Calibri" pitchFamily="34" charset="0"/>
                <a:ea typeface="Calibri" pitchFamily="34" charset="0"/>
                <a:cs typeface="Times New Roman" pitchFamily="18" charset="0"/>
              </a:rPr>
              <a:t>Jabsco</a:t>
            </a:r>
            <a:r>
              <a:rPr lang="en-US" sz="1200" dirty="0" smtClean="0">
                <a:latin typeface="Calibri" pitchFamily="34" charset="0"/>
                <a:ea typeface="Calibri" pitchFamily="34" charset="0"/>
                <a:cs typeface="Times New Roman" pitchFamily="18" charset="0"/>
              </a:rPr>
              <a:t>,…</a:t>
            </a:r>
          </a:p>
          <a:p>
            <a:pPr lvl="1" fontAlgn="base">
              <a:spcBef>
                <a:spcPct val="0"/>
              </a:spcBef>
              <a:spcAft>
                <a:spcPct val="0"/>
              </a:spcAft>
              <a:buFont typeface="Arial" pitchFamily="34" charset="0"/>
              <a:buChar char="•"/>
            </a:pPr>
            <a:r>
              <a:rPr lang="en-US" sz="1200" dirty="0" smtClean="0">
                <a:solidFill>
                  <a:srgbClr val="FF0000"/>
                </a:solidFill>
                <a:latin typeface="Calibri" pitchFamily="34" charset="0"/>
                <a:ea typeface="Calibri" pitchFamily="34" charset="0"/>
                <a:cs typeface="Times New Roman" pitchFamily="18" charset="0"/>
              </a:rPr>
              <a:t>May need replacing more often</a:t>
            </a:r>
          </a:p>
          <a:p>
            <a:pPr lvl="1" fontAlgn="base">
              <a:spcBef>
                <a:spcPct val="0"/>
              </a:spcBef>
              <a:spcAft>
                <a:spcPct val="0"/>
              </a:spcAft>
              <a:buFont typeface="Arial" pitchFamily="34" charset="0"/>
              <a:buChar char="•"/>
            </a:pPr>
            <a:r>
              <a:rPr lang="en-US" sz="1200" dirty="0" smtClean="0">
                <a:solidFill>
                  <a:srgbClr val="FF0000"/>
                </a:solidFill>
                <a:latin typeface="Calibri" pitchFamily="34" charset="0"/>
                <a:ea typeface="Calibri" pitchFamily="34" charset="0"/>
                <a:cs typeface="Times New Roman" pitchFamily="18" charset="0"/>
              </a:rPr>
              <a:t>Not designed to run continuously</a:t>
            </a:r>
          </a:p>
          <a:p>
            <a:pPr lvl="1" fontAlgn="base">
              <a:spcBef>
                <a:spcPct val="0"/>
              </a:spcBef>
              <a:spcAft>
                <a:spcPct val="0"/>
              </a:spcAft>
            </a:pPr>
            <a:endParaRPr lang="en-US" sz="1200" dirty="0" smtClean="0">
              <a:solidFill>
                <a:srgbClr val="FF0000"/>
              </a:solidFill>
              <a:latin typeface="Calibri" pitchFamily="34" charset="0"/>
              <a:ea typeface="Calibri" pitchFamily="34" charset="0"/>
              <a:cs typeface="Times New Roman" pitchFamily="18" charset="0"/>
            </a:endParaRPr>
          </a:p>
        </p:txBody>
      </p:sp>
      <p:sp>
        <p:nvSpPr>
          <p:cNvPr id="8" name="TextBox 7"/>
          <p:cNvSpPr txBox="1"/>
          <p:nvPr/>
        </p:nvSpPr>
        <p:spPr>
          <a:xfrm>
            <a:off x="2590800" y="228600"/>
            <a:ext cx="3368679" cy="369332"/>
          </a:xfrm>
          <a:prstGeom prst="rect">
            <a:avLst/>
          </a:prstGeom>
          <a:noFill/>
        </p:spPr>
        <p:txBody>
          <a:bodyPr wrap="none" rtlCol="0">
            <a:spAutoFit/>
          </a:bodyPr>
          <a:lstStyle/>
          <a:p>
            <a:r>
              <a:rPr lang="en-US" b="1" u="sng" dirty="0" smtClean="0"/>
              <a:t>Components to Simulate Current </a:t>
            </a:r>
            <a:endParaRPr lang="en-US" b="1" u="sng" dirty="0"/>
          </a:p>
        </p:txBody>
      </p:sp>
      <p:pic>
        <p:nvPicPr>
          <p:cNvPr id="126978" name="Picture 2"/>
          <p:cNvPicPr>
            <a:picLocks noChangeAspect="1" noChangeArrowheads="1"/>
          </p:cNvPicPr>
          <p:nvPr/>
        </p:nvPicPr>
        <p:blipFill>
          <a:blip r:embed="rId2" cstate="print"/>
          <a:srcRect/>
          <a:stretch>
            <a:fillRect/>
          </a:stretch>
        </p:blipFill>
        <p:spPr bwMode="auto">
          <a:xfrm>
            <a:off x="6019800" y="3048000"/>
            <a:ext cx="2071687" cy="2071687"/>
          </a:xfrm>
          <a:prstGeom prst="rect">
            <a:avLst/>
          </a:prstGeom>
          <a:noFill/>
          <a:ln w="9525">
            <a:noFill/>
            <a:miter lim="800000"/>
            <a:headEnd/>
            <a:tailEnd/>
          </a:ln>
        </p:spPr>
      </p:pic>
      <p:sp>
        <p:nvSpPr>
          <p:cNvPr id="12" name="Rectangle 11"/>
          <p:cNvSpPr/>
          <p:nvPr/>
        </p:nvSpPr>
        <p:spPr>
          <a:xfrm>
            <a:off x="1828800" y="6019800"/>
            <a:ext cx="1732847" cy="276999"/>
          </a:xfrm>
          <a:prstGeom prst="rect">
            <a:avLst/>
          </a:prstGeom>
        </p:spPr>
        <p:txBody>
          <a:bodyPr wrap="none">
            <a:spAutoFit/>
          </a:bodyPr>
          <a:lstStyle/>
          <a:p>
            <a:r>
              <a:rPr lang="en-US" sz="1200" b="1" dirty="0" smtClean="0">
                <a:latin typeface="Calibri" pitchFamily="34" charset="0"/>
                <a:ea typeface="Calibri" pitchFamily="34" charset="0"/>
                <a:cs typeface="Times New Roman" pitchFamily="18" charset="0"/>
              </a:rPr>
              <a:t>Submersible Bilge Pump</a:t>
            </a:r>
            <a:endParaRPr lang="en-US" sz="1200" b="1" dirty="0"/>
          </a:p>
        </p:txBody>
      </p:sp>
      <p:pic>
        <p:nvPicPr>
          <p:cNvPr id="126979" name="Picture 3"/>
          <p:cNvPicPr>
            <a:picLocks noChangeAspect="1" noChangeArrowheads="1"/>
          </p:cNvPicPr>
          <p:nvPr/>
        </p:nvPicPr>
        <p:blipFill>
          <a:blip r:embed="rId3" cstate="print"/>
          <a:srcRect/>
          <a:stretch>
            <a:fillRect/>
          </a:stretch>
        </p:blipFill>
        <p:spPr bwMode="auto">
          <a:xfrm>
            <a:off x="3581400" y="5105400"/>
            <a:ext cx="1276350" cy="1276350"/>
          </a:xfrm>
          <a:prstGeom prst="rect">
            <a:avLst/>
          </a:prstGeom>
          <a:noFill/>
          <a:ln w="9525">
            <a:noFill/>
            <a:miter lim="800000"/>
            <a:headEnd/>
            <a:tailEnd/>
          </a:ln>
        </p:spPr>
      </p:pic>
      <p:sp>
        <p:nvSpPr>
          <p:cNvPr id="13" name="Rectangle 12"/>
          <p:cNvSpPr/>
          <p:nvPr/>
        </p:nvSpPr>
        <p:spPr>
          <a:xfrm>
            <a:off x="6248400" y="5181600"/>
            <a:ext cx="1520609" cy="276999"/>
          </a:xfrm>
          <a:prstGeom prst="rect">
            <a:avLst/>
          </a:prstGeom>
        </p:spPr>
        <p:txBody>
          <a:bodyPr wrap="none">
            <a:spAutoFit/>
          </a:bodyPr>
          <a:lstStyle/>
          <a:p>
            <a:r>
              <a:rPr lang="en-US" sz="1200" b="1" dirty="0" smtClean="0">
                <a:latin typeface="Calibri" pitchFamily="34" charset="0"/>
                <a:ea typeface="Calibri" pitchFamily="34" charset="0"/>
                <a:cs typeface="Times New Roman" pitchFamily="18" charset="0"/>
              </a:rPr>
              <a:t>Commercial Thruster</a:t>
            </a:r>
            <a:endParaRPr lang="en-US" sz="1200" b="1" dirty="0"/>
          </a:p>
        </p:txBody>
      </p:sp>
      <p:pic>
        <p:nvPicPr>
          <p:cNvPr id="126980" name="Picture 4"/>
          <p:cNvPicPr>
            <a:picLocks noChangeAspect="1" noChangeArrowheads="1"/>
          </p:cNvPicPr>
          <p:nvPr/>
        </p:nvPicPr>
        <p:blipFill>
          <a:blip r:embed="rId4" cstate="print"/>
          <a:srcRect/>
          <a:stretch>
            <a:fillRect/>
          </a:stretch>
        </p:blipFill>
        <p:spPr bwMode="auto">
          <a:xfrm>
            <a:off x="6858000" y="533400"/>
            <a:ext cx="1676400" cy="1676400"/>
          </a:xfrm>
          <a:prstGeom prst="rect">
            <a:avLst/>
          </a:prstGeom>
          <a:noFill/>
          <a:ln w="9525">
            <a:noFill/>
            <a:miter lim="800000"/>
            <a:headEnd/>
            <a:tailEnd/>
          </a:ln>
        </p:spPr>
      </p:pic>
      <p:sp>
        <p:nvSpPr>
          <p:cNvPr id="14" name="Rectangle 13"/>
          <p:cNvSpPr/>
          <p:nvPr/>
        </p:nvSpPr>
        <p:spPr>
          <a:xfrm>
            <a:off x="7696200" y="1981200"/>
            <a:ext cx="1104790" cy="276999"/>
          </a:xfrm>
          <a:prstGeom prst="rect">
            <a:avLst/>
          </a:prstGeom>
        </p:spPr>
        <p:txBody>
          <a:bodyPr wrap="none">
            <a:spAutoFit/>
          </a:bodyPr>
          <a:lstStyle/>
          <a:p>
            <a:r>
              <a:rPr lang="en-US" sz="1200" b="1" dirty="0" smtClean="0">
                <a:latin typeface="Calibri" pitchFamily="34" charset="0"/>
                <a:ea typeface="Calibri" pitchFamily="34" charset="0"/>
                <a:cs typeface="Times New Roman" pitchFamily="18" charset="0"/>
              </a:rPr>
              <a:t>Trolling Motor</a:t>
            </a:r>
            <a:endParaRPr lang="en-US" sz="1200" b="1" dirty="0"/>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50439</TotalTime>
  <Words>2616</Words>
  <Application>Microsoft Office PowerPoint</Application>
  <PresentationFormat>On-screen Show (4:3)</PresentationFormat>
  <Paragraphs>656</Paragraphs>
  <Slides>27</Slides>
  <Notes>2</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27</vt:i4>
      </vt:variant>
    </vt:vector>
  </HeadingPairs>
  <TitlesOfParts>
    <vt:vector size="31" baseType="lpstr">
      <vt:lpstr>1_Office Theme</vt:lpstr>
      <vt:lpstr>Office Theme</vt:lpstr>
      <vt:lpstr>Custom Design</vt:lpstr>
      <vt:lpstr>Acrobat Document</vt:lpstr>
      <vt:lpstr>Slide 1</vt:lpstr>
      <vt:lpstr>xFOCE Mechanical   Sub-Systems</vt:lpstr>
      <vt:lpstr>Typical Seafloor System Comprising an xFOCE</vt:lpstr>
      <vt:lpstr>Slide 4</vt:lpstr>
      <vt:lpstr>Sample Experiment Chambers</vt:lpstr>
      <vt:lpstr>Slide 6</vt:lpstr>
      <vt:lpstr>Chamber Shear Skirt and Interface Seal</vt:lpstr>
      <vt:lpstr>Time Delay Mixing Section</vt:lpstr>
      <vt:lpstr>Slide 9</vt:lpstr>
      <vt:lpstr>Slide 10</vt:lpstr>
      <vt:lpstr>Slide 11</vt:lpstr>
      <vt:lpstr>Slide 12</vt:lpstr>
      <vt:lpstr>Slide 13</vt:lpstr>
      <vt:lpstr>Slide 14</vt:lpstr>
      <vt:lpstr>Slide 15</vt:lpstr>
      <vt:lpstr>Slide 16</vt:lpstr>
      <vt:lpstr>Power for XFOCE</vt:lpstr>
      <vt:lpstr>Slide 18</vt:lpstr>
      <vt:lpstr>Slide 19</vt:lpstr>
      <vt:lpstr>Slide 20</vt:lpstr>
      <vt:lpstr>Flow Rate of Stabilized Enriched Seawater Relative to Chamber Cross-Section and Internal Current Speed</vt:lpstr>
      <vt:lpstr>Slide 22</vt:lpstr>
      <vt:lpstr>Potential Materials and Components</vt:lpstr>
      <vt:lpstr>Proven Fabrication Methods</vt:lpstr>
      <vt:lpstr>Slide 25</vt:lpstr>
      <vt:lpstr>400nm through 700 nm</vt:lpstr>
      <vt:lpstr>Slide 27</vt:lpstr>
    </vt:vector>
  </TitlesOfParts>
  <Company>MBARI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shfa</dc:creator>
  <cp:lastModifiedBy>shfa</cp:lastModifiedBy>
  <cp:revision>7192</cp:revision>
  <dcterms:created xsi:type="dcterms:W3CDTF">2012-03-21T21:10:07Z</dcterms:created>
  <dcterms:modified xsi:type="dcterms:W3CDTF">2012-04-26T15:31:40Z</dcterms:modified>
</cp:coreProperties>
</file>