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4" r:id="rId2"/>
    <p:sldId id="265" r:id="rId3"/>
    <p:sldId id="282" r:id="rId4"/>
    <p:sldId id="286" r:id="rId5"/>
    <p:sldId id="287" r:id="rId6"/>
    <p:sldId id="288" r:id="rId7"/>
    <p:sldId id="289" r:id="rId8"/>
    <p:sldId id="290" r:id="rId9"/>
    <p:sldId id="269" r:id="rId10"/>
    <p:sldId id="285" r:id="rId11"/>
    <p:sldId id="270" r:id="rId12"/>
    <p:sldId id="272" r:id="rId13"/>
    <p:sldId id="257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12" r:id="rId22"/>
    <p:sldId id="313" r:id="rId23"/>
    <p:sldId id="314" r:id="rId24"/>
    <p:sldId id="277" r:id="rId25"/>
    <p:sldId id="291" r:id="rId26"/>
    <p:sldId id="278" r:id="rId27"/>
    <p:sldId id="310" r:id="rId28"/>
    <p:sldId id="292" r:id="rId29"/>
    <p:sldId id="303" r:id="rId30"/>
    <p:sldId id="307" r:id="rId31"/>
    <p:sldId id="306" r:id="rId32"/>
    <p:sldId id="304" r:id="rId33"/>
    <p:sldId id="305" r:id="rId34"/>
    <p:sldId id="308" r:id="rId35"/>
    <p:sldId id="309" r:id="rId36"/>
    <p:sldId id="311" r:id="rId37"/>
    <p:sldId id="281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77" autoAdjust="0"/>
    <p:restoredTop sz="94680" autoAdjust="0"/>
  </p:normalViewPr>
  <p:slideViewPr>
    <p:cSldViewPr snapToGrid="0">
      <p:cViewPr varScale="1">
        <p:scale>
          <a:sx n="81" d="100"/>
          <a:sy n="81" d="100"/>
        </p:scale>
        <p:origin x="8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735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8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86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4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209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44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113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9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22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68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8B7A9-2010-4420-9461-1D244515859A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C321B-788D-40B3-999B-F47A152AB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2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"/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63438" y="1803850"/>
            <a:ext cx="7772400" cy="2387600"/>
          </a:xfrm>
        </p:spPr>
        <p:txBody>
          <a:bodyPr>
            <a:normAutofit/>
          </a:bodyPr>
          <a:lstStyle/>
          <a:p>
            <a:r>
              <a:rPr lang="en-US" dirty="0" smtClean="0"/>
              <a:t>Ultra-fast fluorescence imaging of phytoplankton for species identification and monitoring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43000" y="4361162"/>
            <a:ext cx="6858000" cy="165576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Robert Chan</a:t>
            </a:r>
          </a:p>
          <a:p>
            <a:r>
              <a:rPr lang="en-US" sz="2000" dirty="0" smtClean="0"/>
              <a:t>HKBU</a:t>
            </a:r>
          </a:p>
          <a:p>
            <a:r>
              <a:rPr lang="en-US" sz="2000" dirty="0" smtClean="0"/>
              <a:t>SKLMP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0969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Field Psi-Fi instrumentation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90"/>
            <a:ext cx="8058150" cy="483042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Use high power laser 100 mW CW laser</a:t>
            </a:r>
          </a:p>
          <a:p>
            <a:pPr lvl="1"/>
            <a:r>
              <a:rPr lang="en-US" sz="2800" dirty="0" smtClean="0"/>
              <a:t>Increase flow rate by 5 time to 5 ml/min</a:t>
            </a:r>
          </a:p>
          <a:p>
            <a:r>
              <a:rPr lang="en-US" sz="3200" dirty="0" smtClean="0"/>
              <a:t>Use 300 µm square tubes</a:t>
            </a:r>
          </a:p>
          <a:p>
            <a:pPr lvl="1"/>
            <a:r>
              <a:rPr lang="en-US" sz="2800" dirty="0" smtClean="0"/>
              <a:t>Increase flow rate to 10 ml/min</a:t>
            </a:r>
          </a:p>
          <a:p>
            <a:r>
              <a:rPr lang="en-US" sz="3200" dirty="0" smtClean="0"/>
              <a:t>WHOI needs to sample 100 ml</a:t>
            </a:r>
          </a:p>
          <a:p>
            <a:pPr lvl="1"/>
            <a:r>
              <a:rPr lang="en-US" sz="2800" dirty="0" smtClean="0"/>
              <a:t>Acquisition time is 10 min. for Psi-Fi</a:t>
            </a:r>
          </a:p>
          <a:p>
            <a:pPr lvl="1"/>
            <a:r>
              <a:rPr lang="en-US" sz="2800" dirty="0" smtClean="0"/>
              <a:t>Acquisition time is over 6 hours for IFCB</a:t>
            </a:r>
          </a:p>
          <a:p>
            <a:r>
              <a:rPr lang="en-US" sz="3200" dirty="0" smtClean="0"/>
              <a:t>Lake Tai phytoplankton density is much larger and particles are also larger in size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6341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2D imaging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00" y="1557067"/>
            <a:ext cx="4938264" cy="49382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65013" y="1802920"/>
            <a:ext cx="2702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Image acquisition speed 1 s/frame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165015" y="3656866"/>
            <a:ext cx="2771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Large size range discrimination </a:t>
            </a:r>
          </a:p>
          <a:p>
            <a:r>
              <a:rPr lang="en-US" sz="2400" dirty="0" smtClean="0"/>
              <a:t>1 – 200 µm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835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PSF deconvolution </a:t>
            </a:r>
            <a:r>
              <a:rPr lang="en-US" dirty="0"/>
              <a:t>image processing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Tikhonov</a:t>
            </a:r>
            <a:r>
              <a:rPr lang="en-US" dirty="0" smtClean="0"/>
              <a:t>-Miller)</a:t>
            </a:r>
            <a:endParaRPr lang="en-US" dirty="0"/>
          </a:p>
        </p:txBody>
      </p:sp>
      <p:grpSp>
        <p:nvGrpSpPr>
          <p:cNvPr id="11" name="Canvas 182"/>
          <p:cNvGrpSpPr/>
          <p:nvPr/>
        </p:nvGrpSpPr>
        <p:grpSpPr>
          <a:xfrm>
            <a:off x="689035" y="2674190"/>
            <a:ext cx="7639768" cy="2760452"/>
            <a:chOff x="0" y="0"/>
            <a:chExt cx="4396105" cy="141859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4396105" cy="1418590"/>
            </a:xfrm>
            <a:prstGeom prst="rect">
              <a:avLst/>
            </a:prstGeom>
            <a:noFill/>
          </p:spPr>
        </p:sp>
        <p:grpSp>
          <p:nvGrpSpPr>
            <p:cNvPr id="13" name="Group 12"/>
            <p:cNvGrpSpPr>
              <a:grpSpLocks noChangeAspect="1"/>
            </p:cNvGrpSpPr>
            <p:nvPr/>
          </p:nvGrpSpPr>
          <p:grpSpPr bwMode="auto">
            <a:xfrm>
              <a:off x="0" y="0"/>
              <a:ext cx="1828800" cy="1418590"/>
              <a:chOff x="1688" y="7258"/>
              <a:chExt cx="3595" cy="2792"/>
            </a:xfrm>
          </p:grpSpPr>
          <p:pic>
            <p:nvPicPr>
              <p:cNvPr id="17" name="Picture 16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8" y="7258"/>
                <a:ext cx="3595" cy="27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1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8" y="9525"/>
                <a:ext cx="3595" cy="5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Group 13"/>
            <p:cNvGrpSpPr>
              <a:grpSpLocks noChangeAspect="1"/>
            </p:cNvGrpSpPr>
            <p:nvPr/>
          </p:nvGrpSpPr>
          <p:grpSpPr bwMode="auto">
            <a:xfrm>
              <a:off x="2567305" y="0"/>
              <a:ext cx="1828800" cy="1418590"/>
              <a:chOff x="5684" y="7257"/>
              <a:chExt cx="3596" cy="2792"/>
            </a:xfrm>
          </p:grpSpPr>
          <p:pic>
            <p:nvPicPr>
              <p:cNvPr id="15" name="Picture 1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84" y="7257"/>
                <a:ext cx="3596" cy="27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84" y="9531"/>
                <a:ext cx="3596" cy="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53640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292" y="1756554"/>
            <a:ext cx="3922777" cy="39227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14" y="1756555"/>
            <a:ext cx="3922776" cy="39227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Image deconvolution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4717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5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3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21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0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6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4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Team membership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781" y="1621766"/>
            <a:ext cx="5028811" cy="4986068"/>
          </a:xfrm>
        </p:spPr>
        <p:txBody>
          <a:bodyPr/>
          <a:lstStyle/>
          <a:p>
            <a:r>
              <a:rPr lang="en-US" b="1" dirty="0" smtClean="0"/>
              <a:t>P</a:t>
            </a:r>
            <a:r>
              <a:rPr lang="en-US" dirty="0" smtClean="0"/>
              <a:t>hytoplankton </a:t>
            </a:r>
            <a:r>
              <a:rPr lang="en-US" b="1" dirty="0" smtClean="0"/>
              <a:t>S</a:t>
            </a:r>
            <a:r>
              <a:rPr lang="en-US" dirty="0" smtClean="0"/>
              <a:t>pecies Identification by fluorescence imaging (Psi- Fi)</a:t>
            </a:r>
          </a:p>
          <a:p>
            <a:pPr lvl="1"/>
            <a:r>
              <a:rPr lang="en-US" sz="1800" b="1" dirty="0">
                <a:solidFill>
                  <a:srgbClr val="00B050"/>
                </a:solidFill>
              </a:rPr>
              <a:t>HKBU</a:t>
            </a:r>
            <a:r>
              <a:rPr lang="en-US" sz="1800" dirty="0"/>
              <a:t> members: </a:t>
            </a:r>
            <a:r>
              <a:rPr lang="en-US" sz="1800" dirty="0" smtClean="0"/>
              <a:t>JX Fu and </a:t>
            </a:r>
            <a:r>
              <a:rPr lang="en-US" sz="1800" dirty="0"/>
              <a:t>R.K.Y. Chan</a:t>
            </a:r>
          </a:p>
          <a:p>
            <a:pPr lvl="1"/>
            <a:r>
              <a:rPr lang="en-US" sz="1800" b="1" dirty="0">
                <a:solidFill>
                  <a:srgbClr val="00B050"/>
                </a:solidFill>
              </a:rPr>
              <a:t>SKLMP</a:t>
            </a:r>
            <a:r>
              <a:rPr lang="en-US" sz="1800" dirty="0"/>
              <a:t> members: </a:t>
            </a:r>
            <a:r>
              <a:rPr lang="en-US" sz="1800" dirty="0" smtClean="0"/>
              <a:t>Paul Lam, Leo </a:t>
            </a:r>
            <a:r>
              <a:rPr lang="en-US" sz="1800" dirty="0"/>
              <a:t>Chan</a:t>
            </a:r>
            <a:r>
              <a:rPr lang="en-US" sz="1800" dirty="0" smtClean="0"/>
              <a:t>, </a:t>
            </a:r>
            <a:r>
              <a:rPr lang="en-US" sz="1800" dirty="0"/>
              <a:t>Maggie </a:t>
            </a:r>
            <a:r>
              <a:rPr lang="en-US" sz="1800" dirty="0" smtClean="0"/>
              <a:t>Mak, Vicky Wu, </a:t>
            </a:r>
            <a:r>
              <a:rPr lang="en-US" sz="1800" dirty="0" err="1" smtClean="0"/>
              <a:t>Jianglai</a:t>
            </a:r>
            <a:r>
              <a:rPr lang="en-US" sz="1800" dirty="0" smtClean="0"/>
              <a:t> Wu and Yin Hang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Woods Hole</a:t>
            </a:r>
            <a:r>
              <a:rPr lang="en-US" dirty="0" smtClean="0"/>
              <a:t> </a:t>
            </a:r>
            <a:r>
              <a:rPr lang="en-US" dirty="0"/>
              <a:t>members: </a:t>
            </a:r>
            <a:r>
              <a:rPr lang="en-US" dirty="0" smtClean="0"/>
              <a:t>Don Anderson, Michael Brosnahan, Mindy </a:t>
            </a:r>
            <a:r>
              <a:rPr lang="en-US" dirty="0" err="1" smtClean="0"/>
              <a:t>Richien</a:t>
            </a:r>
            <a:r>
              <a:rPr lang="en-US" dirty="0" smtClean="0"/>
              <a:t>, Heidi </a:t>
            </a:r>
            <a:r>
              <a:rPr lang="en-US" dirty="0" err="1" smtClean="0"/>
              <a:t>Sosik</a:t>
            </a:r>
            <a:endParaRPr lang="en-US" dirty="0"/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OUC</a:t>
            </a:r>
            <a:r>
              <a:rPr lang="en-US" sz="1800" dirty="0" smtClean="0"/>
              <a:t> </a:t>
            </a:r>
            <a:r>
              <a:rPr lang="en-US" sz="1800" dirty="0"/>
              <a:t>member: Xuzhu </a:t>
            </a:r>
            <a:r>
              <a:rPr lang="en-US" sz="1800" dirty="0" smtClean="0"/>
              <a:t>Wang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Nanjing</a:t>
            </a:r>
            <a:r>
              <a:rPr lang="en-US" dirty="0" smtClean="0"/>
              <a:t> </a:t>
            </a:r>
            <a:r>
              <a:rPr lang="en-US" dirty="0"/>
              <a:t>member: Y</a:t>
            </a:r>
            <a:r>
              <a:rPr lang="en-US" dirty="0" smtClean="0"/>
              <a:t>u </a:t>
            </a:r>
            <a:r>
              <a:rPr lang="en-US" dirty="0" err="1" smtClean="0"/>
              <a:t>Hongxia</a:t>
            </a:r>
            <a:r>
              <a:rPr lang="en-US" dirty="0" smtClean="0"/>
              <a:t>, Zhang Xiaowei</a:t>
            </a:r>
            <a:endParaRPr lang="en-US" dirty="0"/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Industrial </a:t>
            </a:r>
            <a:r>
              <a:rPr lang="en-US" dirty="0" smtClean="0"/>
              <a:t>members: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135" y="1270411"/>
            <a:ext cx="3365079" cy="45841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88264" y="5392873"/>
            <a:ext cx="7344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ym typeface="Symbol" panose="05050102010706020507" pitchFamily="18" charset="2"/>
              </a:rPr>
              <a:t>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82632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45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3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2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81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5571" y="0"/>
            <a:ext cx="3296369" cy="4960189"/>
          </a:xfrm>
        </p:spPr>
        <p:txBody>
          <a:bodyPr/>
          <a:lstStyle/>
          <a:p>
            <a:r>
              <a:rPr lang="en-US" dirty="0" smtClean="0"/>
              <a:t>A small selection of species in one water sample</a:t>
            </a:r>
            <a:endParaRPr lang="en-US" dirty="0"/>
          </a:p>
        </p:txBody>
      </p:sp>
      <p:pic>
        <p:nvPicPr>
          <p:cNvPr id="5" name="圖片 0" descr="Images of phytoplankton.t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6882" y="0"/>
            <a:ext cx="55381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9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Results of experiment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09344"/>
            <a:ext cx="7886700" cy="456761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Clear images of whole internal structure</a:t>
            </a:r>
          </a:p>
          <a:p>
            <a:pPr lvl="1"/>
            <a:r>
              <a:rPr lang="en-US" sz="2400" dirty="0" smtClean="0"/>
              <a:t>No motion blur</a:t>
            </a:r>
          </a:p>
          <a:p>
            <a:pPr lvl="1"/>
            <a:r>
              <a:rPr lang="en-US" sz="2400" dirty="0" smtClean="0"/>
              <a:t>No depth of focus problems</a:t>
            </a:r>
          </a:p>
          <a:p>
            <a:r>
              <a:rPr lang="en-US" sz="2800" dirty="0" smtClean="0"/>
              <a:t>Good dark background</a:t>
            </a:r>
          </a:p>
          <a:p>
            <a:pPr lvl="1"/>
            <a:r>
              <a:rPr lang="en-US" sz="2400" dirty="0" smtClean="0"/>
              <a:t>High S/N</a:t>
            </a:r>
          </a:p>
          <a:p>
            <a:r>
              <a:rPr lang="en-US" sz="2800" dirty="0" smtClean="0"/>
              <a:t>Distinct patterns of chlorophyll organelle</a:t>
            </a:r>
          </a:p>
          <a:p>
            <a:pPr lvl="1"/>
            <a:r>
              <a:rPr lang="en-US" sz="2400" dirty="0" smtClean="0"/>
              <a:t>Species specific for particle identification?</a:t>
            </a:r>
          </a:p>
          <a:p>
            <a:pPr lvl="1"/>
            <a:r>
              <a:rPr lang="en-US" sz="2400" dirty="0" smtClean="0"/>
              <a:t>Taxonomy</a:t>
            </a:r>
          </a:p>
          <a:p>
            <a:pPr lvl="1"/>
            <a:r>
              <a:rPr lang="en-US" sz="2400" dirty="0" smtClean="0"/>
              <a:t>Life cycle studies</a:t>
            </a:r>
          </a:p>
          <a:p>
            <a:pPr lvl="1"/>
            <a:r>
              <a:rPr lang="en-US" sz="2400" dirty="0" smtClean="0"/>
              <a:t>Parasitic activities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09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ym typeface="Symbol" panose="05050102010706020507" pitchFamily="18" charset="2"/>
              </a:rPr>
              <a:t>1: Vertical water column phytoplankton identification by light sheet flow tube microscopy</a:t>
            </a:r>
            <a:endParaRPr lang="en-US" b="1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>
          <a:xfrm>
            <a:off x="1507897" y="2097944"/>
            <a:ext cx="5695160" cy="4216592"/>
            <a:chOff x="0" y="0"/>
            <a:chExt cx="7341079" cy="4460575"/>
          </a:xfrm>
        </p:grpSpPr>
        <p:sp>
          <p:nvSpPr>
            <p:cNvPr id="4" name="Rounded Rectangle 3"/>
            <p:cNvSpPr/>
            <p:nvPr/>
          </p:nvSpPr>
          <p:spPr>
            <a:xfrm>
              <a:off x="2009955" y="2108439"/>
              <a:ext cx="129396" cy="207034"/>
            </a:xfrm>
            <a:prstGeom prst="round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2009955" y="1579352"/>
              <a:ext cx="129396" cy="207034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0" y="909227"/>
              <a:ext cx="7341079" cy="200912"/>
            </a:xfrm>
            <a:custGeom>
              <a:avLst/>
              <a:gdLst>
                <a:gd name="connsiteX0" fmla="*/ 0 w 7341079"/>
                <a:gd name="connsiteY0" fmla="*/ 120910 h 200912"/>
                <a:gd name="connsiteX1" fmla="*/ 301925 w 7341079"/>
                <a:gd name="connsiteY1" fmla="*/ 60525 h 200912"/>
                <a:gd name="connsiteX2" fmla="*/ 612475 w 7341079"/>
                <a:gd name="connsiteY2" fmla="*/ 43273 h 200912"/>
                <a:gd name="connsiteX3" fmla="*/ 1052423 w 7341079"/>
                <a:gd name="connsiteY3" fmla="*/ 112284 h 200912"/>
                <a:gd name="connsiteX4" fmla="*/ 1259457 w 7341079"/>
                <a:gd name="connsiteY4" fmla="*/ 103658 h 200912"/>
                <a:gd name="connsiteX5" fmla="*/ 1431985 w 7341079"/>
                <a:gd name="connsiteY5" fmla="*/ 95031 h 200912"/>
                <a:gd name="connsiteX6" fmla="*/ 1880559 w 7341079"/>
                <a:gd name="connsiteY6" fmla="*/ 172669 h 200912"/>
                <a:gd name="connsiteX7" fmla="*/ 2380891 w 7341079"/>
                <a:gd name="connsiteY7" fmla="*/ 181295 h 200912"/>
                <a:gd name="connsiteX8" fmla="*/ 2544792 w 7341079"/>
                <a:gd name="connsiteY8" fmla="*/ 77778 h 200912"/>
                <a:gd name="connsiteX9" fmla="*/ 2691442 w 7341079"/>
                <a:gd name="connsiteY9" fmla="*/ 138163 h 200912"/>
                <a:gd name="connsiteX10" fmla="*/ 2889849 w 7341079"/>
                <a:gd name="connsiteY10" fmla="*/ 146790 h 200912"/>
                <a:gd name="connsiteX11" fmla="*/ 3079630 w 7341079"/>
                <a:gd name="connsiteY11" fmla="*/ 86405 h 200912"/>
                <a:gd name="connsiteX12" fmla="*/ 3381555 w 7341079"/>
                <a:gd name="connsiteY12" fmla="*/ 198548 h 200912"/>
                <a:gd name="connsiteX13" fmla="*/ 3812875 w 7341079"/>
                <a:gd name="connsiteY13" fmla="*/ 155416 h 200912"/>
                <a:gd name="connsiteX14" fmla="*/ 4028536 w 7341079"/>
                <a:gd name="connsiteY14" fmla="*/ 69152 h 200912"/>
                <a:gd name="connsiteX15" fmla="*/ 4226943 w 7341079"/>
                <a:gd name="connsiteY15" fmla="*/ 141 h 200912"/>
                <a:gd name="connsiteX16" fmla="*/ 4494362 w 7341079"/>
                <a:gd name="connsiteY16" fmla="*/ 51899 h 200912"/>
                <a:gd name="connsiteX17" fmla="*/ 4761781 w 7341079"/>
                <a:gd name="connsiteY17" fmla="*/ 77778 h 200912"/>
                <a:gd name="connsiteX18" fmla="*/ 5037826 w 7341079"/>
                <a:gd name="connsiteY18" fmla="*/ 129537 h 200912"/>
                <a:gd name="connsiteX19" fmla="*/ 5262113 w 7341079"/>
                <a:gd name="connsiteY19" fmla="*/ 129537 h 200912"/>
                <a:gd name="connsiteX20" fmla="*/ 5382883 w 7341079"/>
                <a:gd name="connsiteY20" fmla="*/ 86405 h 200912"/>
                <a:gd name="connsiteX21" fmla="*/ 5624423 w 7341079"/>
                <a:gd name="connsiteY21" fmla="*/ 86405 h 200912"/>
                <a:gd name="connsiteX22" fmla="*/ 5840083 w 7341079"/>
                <a:gd name="connsiteY22" fmla="*/ 112284 h 200912"/>
                <a:gd name="connsiteX23" fmla="*/ 6064370 w 7341079"/>
                <a:gd name="connsiteY23" fmla="*/ 120910 h 200912"/>
                <a:gd name="connsiteX24" fmla="*/ 6271404 w 7341079"/>
                <a:gd name="connsiteY24" fmla="*/ 86405 h 200912"/>
                <a:gd name="connsiteX25" fmla="*/ 6599208 w 7341079"/>
                <a:gd name="connsiteY25" fmla="*/ 95031 h 200912"/>
                <a:gd name="connsiteX26" fmla="*/ 6711351 w 7341079"/>
                <a:gd name="connsiteY26" fmla="*/ 112284 h 200912"/>
                <a:gd name="connsiteX27" fmla="*/ 6858000 w 7341079"/>
                <a:gd name="connsiteY27" fmla="*/ 51899 h 200912"/>
                <a:gd name="connsiteX28" fmla="*/ 6970143 w 7341079"/>
                <a:gd name="connsiteY28" fmla="*/ 77778 h 200912"/>
                <a:gd name="connsiteX29" fmla="*/ 7021902 w 7341079"/>
                <a:gd name="connsiteY29" fmla="*/ 129537 h 200912"/>
                <a:gd name="connsiteX30" fmla="*/ 7073660 w 7341079"/>
                <a:gd name="connsiteY30" fmla="*/ 138163 h 200912"/>
                <a:gd name="connsiteX31" fmla="*/ 7168551 w 7341079"/>
                <a:gd name="connsiteY31" fmla="*/ 77778 h 200912"/>
                <a:gd name="connsiteX32" fmla="*/ 7237562 w 7341079"/>
                <a:gd name="connsiteY32" fmla="*/ 51899 h 200912"/>
                <a:gd name="connsiteX33" fmla="*/ 7323826 w 7341079"/>
                <a:gd name="connsiteY33" fmla="*/ 146790 h 200912"/>
                <a:gd name="connsiteX34" fmla="*/ 7341079 w 7341079"/>
                <a:gd name="connsiteY34" fmla="*/ 155416 h 20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41079" h="200912">
                  <a:moveTo>
                    <a:pt x="0" y="120910"/>
                  </a:moveTo>
                  <a:cubicBezTo>
                    <a:pt x="99923" y="97187"/>
                    <a:pt x="199846" y="73464"/>
                    <a:pt x="301925" y="60525"/>
                  </a:cubicBezTo>
                  <a:cubicBezTo>
                    <a:pt x="404004" y="47586"/>
                    <a:pt x="487392" y="34647"/>
                    <a:pt x="612475" y="43273"/>
                  </a:cubicBezTo>
                  <a:cubicBezTo>
                    <a:pt x="737558" y="51899"/>
                    <a:pt x="944593" y="102220"/>
                    <a:pt x="1052423" y="112284"/>
                  </a:cubicBezTo>
                  <a:cubicBezTo>
                    <a:pt x="1160253" y="122348"/>
                    <a:pt x="1259457" y="103658"/>
                    <a:pt x="1259457" y="103658"/>
                  </a:cubicBezTo>
                  <a:cubicBezTo>
                    <a:pt x="1322717" y="100783"/>
                    <a:pt x="1328468" y="83529"/>
                    <a:pt x="1431985" y="95031"/>
                  </a:cubicBezTo>
                  <a:cubicBezTo>
                    <a:pt x="1535502" y="106533"/>
                    <a:pt x="1722408" y="158292"/>
                    <a:pt x="1880559" y="172669"/>
                  </a:cubicBezTo>
                  <a:cubicBezTo>
                    <a:pt x="2038710" y="187046"/>
                    <a:pt x="2270186" y="197110"/>
                    <a:pt x="2380891" y="181295"/>
                  </a:cubicBezTo>
                  <a:cubicBezTo>
                    <a:pt x="2491596" y="165480"/>
                    <a:pt x="2493034" y="84967"/>
                    <a:pt x="2544792" y="77778"/>
                  </a:cubicBezTo>
                  <a:cubicBezTo>
                    <a:pt x="2596550" y="70589"/>
                    <a:pt x="2633933" y="126661"/>
                    <a:pt x="2691442" y="138163"/>
                  </a:cubicBezTo>
                  <a:cubicBezTo>
                    <a:pt x="2748951" y="149665"/>
                    <a:pt x="2825151" y="155416"/>
                    <a:pt x="2889849" y="146790"/>
                  </a:cubicBezTo>
                  <a:cubicBezTo>
                    <a:pt x="2954547" y="138164"/>
                    <a:pt x="2997679" y="77779"/>
                    <a:pt x="3079630" y="86405"/>
                  </a:cubicBezTo>
                  <a:cubicBezTo>
                    <a:pt x="3161581" y="95031"/>
                    <a:pt x="3259348" y="187046"/>
                    <a:pt x="3381555" y="198548"/>
                  </a:cubicBezTo>
                  <a:cubicBezTo>
                    <a:pt x="3503762" y="210050"/>
                    <a:pt x="3705045" y="176982"/>
                    <a:pt x="3812875" y="155416"/>
                  </a:cubicBezTo>
                  <a:cubicBezTo>
                    <a:pt x="3920705" y="133850"/>
                    <a:pt x="3959525" y="95031"/>
                    <a:pt x="4028536" y="69152"/>
                  </a:cubicBezTo>
                  <a:cubicBezTo>
                    <a:pt x="4097547" y="43273"/>
                    <a:pt x="4149305" y="3016"/>
                    <a:pt x="4226943" y="141"/>
                  </a:cubicBezTo>
                  <a:cubicBezTo>
                    <a:pt x="4304581" y="-2734"/>
                    <a:pt x="4405222" y="38960"/>
                    <a:pt x="4494362" y="51899"/>
                  </a:cubicBezTo>
                  <a:cubicBezTo>
                    <a:pt x="4583502" y="64838"/>
                    <a:pt x="4671204" y="64838"/>
                    <a:pt x="4761781" y="77778"/>
                  </a:cubicBezTo>
                  <a:cubicBezTo>
                    <a:pt x="4852358" y="90718"/>
                    <a:pt x="4954437" y="120911"/>
                    <a:pt x="5037826" y="129537"/>
                  </a:cubicBezTo>
                  <a:cubicBezTo>
                    <a:pt x="5121215" y="138163"/>
                    <a:pt x="5204603" y="136726"/>
                    <a:pt x="5262113" y="129537"/>
                  </a:cubicBezTo>
                  <a:cubicBezTo>
                    <a:pt x="5319623" y="122348"/>
                    <a:pt x="5322498" y="93594"/>
                    <a:pt x="5382883" y="86405"/>
                  </a:cubicBezTo>
                  <a:cubicBezTo>
                    <a:pt x="5443268" y="79216"/>
                    <a:pt x="5548223" y="82092"/>
                    <a:pt x="5624423" y="86405"/>
                  </a:cubicBezTo>
                  <a:cubicBezTo>
                    <a:pt x="5700623" y="90718"/>
                    <a:pt x="5766759" y="106533"/>
                    <a:pt x="5840083" y="112284"/>
                  </a:cubicBezTo>
                  <a:cubicBezTo>
                    <a:pt x="5913407" y="118035"/>
                    <a:pt x="5992483" y="125223"/>
                    <a:pt x="6064370" y="120910"/>
                  </a:cubicBezTo>
                  <a:cubicBezTo>
                    <a:pt x="6136257" y="116597"/>
                    <a:pt x="6182264" y="90718"/>
                    <a:pt x="6271404" y="86405"/>
                  </a:cubicBezTo>
                  <a:cubicBezTo>
                    <a:pt x="6360544" y="82092"/>
                    <a:pt x="6525884" y="90718"/>
                    <a:pt x="6599208" y="95031"/>
                  </a:cubicBezTo>
                  <a:cubicBezTo>
                    <a:pt x="6672533" y="99344"/>
                    <a:pt x="6668219" y="119473"/>
                    <a:pt x="6711351" y="112284"/>
                  </a:cubicBezTo>
                  <a:cubicBezTo>
                    <a:pt x="6754483" y="105095"/>
                    <a:pt x="6814868" y="57650"/>
                    <a:pt x="6858000" y="51899"/>
                  </a:cubicBezTo>
                  <a:cubicBezTo>
                    <a:pt x="6901132" y="46148"/>
                    <a:pt x="6942826" y="64838"/>
                    <a:pt x="6970143" y="77778"/>
                  </a:cubicBezTo>
                  <a:cubicBezTo>
                    <a:pt x="6997460" y="90718"/>
                    <a:pt x="7004649" y="119473"/>
                    <a:pt x="7021902" y="129537"/>
                  </a:cubicBezTo>
                  <a:cubicBezTo>
                    <a:pt x="7039155" y="139601"/>
                    <a:pt x="7049219" y="146789"/>
                    <a:pt x="7073660" y="138163"/>
                  </a:cubicBezTo>
                  <a:cubicBezTo>
                    <a:pt x="7098101" y="129537"/>
                    <a:pt x="7141234" y="92155"/>
                    <a:pt x="7168551" y="77778"/>
                  </a:cubicBezTo>
                  <a:cubicBezTo>
                    <a:pt x="7195868" y="63401"/>
                    <a:pt x="7211683" y="40397"/>
                    <a:pt x="7237562" y="51899"/>
                  </a:cubicBezTo>
                  <a:cubicBezTo>
                    <a:pt x="7263441" y="63401"/>
                    <a:pt x="7306573" y="129537"/>
                    <a:pt x="7323826" y="146790"/>
                  </a:cubicBezTo>
                  <a:cubicBezTo>
                    <a:pt x="7341079" y="164043"/>
                    <a:pt x="7341079" y="159729"/>
                    <a:pt x="7341079" y="155416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277373" y="840356"/>
              <a:ext cx="4761781" cy="748974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009955" y="2637526"/>
              <a:ext cx="129396" cy="207034"/>
            </a:xfrm>
            <a:prstGeom prst="round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009955" y="4253541"/>
              <a:ext cx="129396" cy="207034"/>
            </a:xfrm>
            <a:prstGeom prst="round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2074653" y="2971081"/>
              <a:ext cx="0" cy="1121434"/>
            </a:xfrm>
            <a:prstGeom prst="line">
              <a:avLst/>
            </a:prstGeom>
            <a:ln w="381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Freeform 10"/>
            <p:cNvSpPr/>
            <p:nvPr/>
          </p:nvSpPr>
          <p:spPr>
            <a:xfrm>
              <a:off x="2074653" y="712137"/>
              <a:ext cx="614912" cy="877193"/>
            </a:xfrm>
            <a:custGeom>
              <a:avLst/>
              <a:gdLst>
                <a:gd name="connsiteX0" fmla="*/ 11063 w 614912"/>
                <a:gd name="connsiteY0" fmla="*/ 865343 h 865343"/>
                <a:gd name="connsiteX1" fmla="*/ 19689 w 614912"/>
                <a:gd name="connsiteY1" fmla="*/ 201109 h 865343"/>
                <a:gd name="connsiteX2" fmla="*/ 192218 w 614912"/>
                <a:gd name="connsiteY2" fmla="*/ 19954 h 865343"/>
                <a:gd name="connsiteX3" fmla="*/ 390625 w 614912"/>
                <a:gd name="connsiteY3" fmla="*/ 2701 h 865343"/>
                <a:gd name="connsiteX4" fmla="*/ 614912 w 614912"/>
                <a:gd name="connsiteY4" fmla="*/ 2701 h 865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912" h="865343">
                  <a:moveTo>
                    <a:pt x="11063" y="865343"/>
                  </a:moveTo>
                  <a:cubicBezTo>
                    <a:pt x="279" y="603675"/>
                    <a:pt x="-10504" y="342007"/>
                    <a:pt x="19689" y="201109"/>
                  </a:cubicBezTo>
                  <a:cubicBezTo>
                    <a:pt x="49882" y="60211"/>
                    <a:pt x="130395" y="53022"/>
                    <a:pt x="192218" y="19954"/>
                  </a:cubicBezTo>
                  <a:cubicBezTo>
                    <a:pt x="254041" y="-13114"/>
                    <a:pt x="320176" y="5577"/>
                    <a:pt x="390625" y="2701"/>
                  </a:cubicBezTo>
                  <a:cubicBezTo>
                    <a:pt x="461074" y="-175"/>
                    <a:pt x="537993" y="1263"/>
                    <a:pt x="614912" y="2701"/>
                  </a:cubicBezTo>
                </a:path>
              </a:pathLst>
            </a:custGeom>
            <a:noFill/>
            <a:ln w="412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947249" y="632604"/>
              <a:ext cx="1244525" cy="1475836"/>
            </a:xfrm>
            <a:custGeom>
              <a:avLst/>
              <a:gdLst>
                <a:gd name="connsiteX0" fmla="*/ 131717 w 1244525"/>
                <a:gd name="connsiteY0" fmla="*/ 1633357 h 1633357"/>
                <a:gd name="connsiteX1" fmla="*/ 131717 w 1244525"/>
                <a:gd name="connsiteY1" fmla="*/ 1538467 h 1633357"/>
                <a:gd name="connsiteX2" fmla="*/ 62706 w 1244525"/>
                <a:gd name="connsiteY2" fmla="*/ 1443576 h 1633357"/>
                <a:gd name="connsiteX3" fmla="*/ 10947 w 1244525"/>
                <a:gd name="connsiteY3" fmla="*/ 1158904 h 1633357"/>
                <a:gd name="connsiteX4" fmla="*/ 19574 w 1244525"/>
                <a:gd name="connsiteY4" fmla="*/ 417033 h 1633357"/>
                <a:gd name="connsiteX5" fmla="*/ 209355 w 1244525"/>
                <a:gd name="connsiteY5" fmla="*/ 192746 h 1633357"/>
                <a:gd name="connsiteX6" fmla="*/ 459521 w 1244525"/>
                <a:gd name="connsiteY6" fmla="*/ 115108 h 1633357"/>
                <a:gd name="connsiteX7" fmla="*/ 1071996 w 1244525"/>
                <a:gd name="connsiteY7" fmla="*/ 2965 h 1633357"/>
                <a:gd name="connsiteX8" fmla="*/ 1201393 w 1244525"/>
                <a:gd name="connsiteY8" fmla="*/ 244504 h 1633357"/>
                <a:gd name="connsiteX9" fmla="*/ 1244525 w 1244525"/>
                <a:gd name="connsiteY9" fmla="*/ 244504 h 1633357"/>
                <a:gd name="connsiteX0" fmla="*/ 131717 w 1244525"/>
                <a:gd name="connsiteY0" fmla="*/ 1518391 h 1518391"/>
                <a:gd name="connsiteX1" fmla="*/ 131717 w 1244525"/>
                <a:gd name="connsiteY1" fmla="*/ 1423501 h 1518391"/>
                <a:gd name="connsiteX2" fmla="*/ 62706 w 1244525"/>
                <a:gd name="connsiteY2" fmla="*/ 1328610 h 1518391"/>
                <a:gd name="connsiteX3" fmla="*/ 10947 w 1244525"/>
                <a:gd name="connsiteY3" fmla="*/ 1043938 h 1518391"/>
                <a:gd name="connsiteX4" fmla="*/ 19574 w 1244525"/>
                <a:gd name="connsiteY4" fmla="*/ 302067 h 1518391"/>
                <a:gd name="connsiteX5" fmla="*/ 209355 w 1244525"/>
                <a:gd name="connsiteY5" fmla="*/ 77780 h 1518391"/>
                <a:gd name="connsiteX6" fmla="*/ 459521 w 1244525"/>
                <a:gd name="connsiteY6" fmla="*/ 142 h 1518391"/>
                <a:gd name="connsiteX7" fmla="*/ 1037490 w 1244525"/>
                <a:gd name="connsiteY7" fmla="*/ 60527 h 1518391"/>
                <a:gd name="connsiteX8" fmla="*/ 1201393 w 1244525"/>
                <a:gd name="connsiteY8" fmla="*/ 129538 h 1518391"/>
                <a:gd name="connsiteX9" fmla="*/ 1244525 w 1244525"/>
                <a:gd name="connsiteY9" fmla="*/ 129538 h 1518391"/>
                <a:gd name="connsiteX0" fmla="*/ 131717 w 1244525"/>
                <a:gd name="connsiteY0" fmla="*/ 1475836 h 1475836"/>
                <a:gd name="connsiteX1" fmla="*/ 131717 w 1244525"/>
                <a:gd name="connsiteY1" fmla="*/ 1380946 h 1475836"/>
                <a:gd name="connsiteX2" fmla="*/ 62706 w 1244525"/>
                <a:gd name="connsiteY2" fmla="*/ 1286055 h 1475836"/>
                <a:gd name="connsiteX3" fmla="*/ 10947 w 1244525"/>
                <a:gd name="connsiteY3" fmla="*/ 1001383 h 1475836"/>
                <a:gd name="connsiteX4" fmla="*/ 19574 w 1244525"/>
                <a:gd name="connsiteY4" fmla="*/ 259512 h 1475836"/>
                <a:gd name="connsiteX5" fmla="*/ 209355 w 1244525"/>
                <a:gd name="connsiteY5" fmla="*/ 35225 h 1475836"/>
                <a:gd name="connsiteX6" fmla="*/ 459521 w 1244525"/>
                <a:gd name="connsiteY6" fmla="*/ 719 h 1475836"/>
                <a:gd name="connsiteX7" fmla="*/ 1037490 w 1244525"/>
                <a:gd name="connsiteY7" fmla="*/ 17972 h 1475836"/>
                <a:gd name="connsiteX8" fmla="*/ 1201393 w 1244525"/>
                <a:gd name="connsiteY8" fmla="*/ 86983 h 1475836"/>
                <a:gd name="connsiteX9" fmla="*/ 1244525 w 1244525"/>
                <a:gd name="connsiteY9" fmla="*/ 86983 h 14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4525" h="1475836">
                  <a:moveTo>
                    <a:pt x="131717" y="1475836"/>
                  </a:moveTo>
                  <a:cubicBezTo>
                    <a:pt x="137468" y="1444206"/>
                    <a:pt x="143219" y="1412576"/>
                    <a:pt x="131717" y="1380946"/>
                  </a:cubicBezTo>
                  <a:cubicBezTo>
                    <a:pt x="120215" y="1349316"/>
                    <a:pt x="82834" y="1349315"/>
                    <a:pt x="62706" y="1286055"/>
                  </a:cubicBezTo>
                  <a:cubicBezTo>
                    <a:pt x="42578" y="1222795"/>
                    <a:pt x="18136" y="1172473"/>
                    <a:pt x="10947" y="1001383"/>
                  </a:cubicBezTo>
                  <a:cubicBezTo>
                    <a:pt x="3758" y="830293"/>
                    <a:pt x="-13494" y="420538"/>
                    <a:pt x="19574" y="259512"/>
                  </a:cubicBezTo>
                  <a:cubicBezTo>
                    <a:pt x="52642" y="98486"/>
                    <a:pt x="136031" y="78357"/>
                    <a:pt x="209355" y="35225"/>
                  </a:cubicBezTo>
                  <a:cubicBezTo>
                    <a:pt x="282680" y="-7907"/>
                    <a:pt x="321499" y="3594"/>
                    <a:pt x="459521" y="719"/>
                  </a:cubicBezTo>
                  <a:cubicBezTo>
                    <a:pt x="597543" y="-2156"/>
                    <a:pt x="913845" y="3595"/>
                    <a:pt x="1037490" y="17972"/>
                  </a:cubicBezTo>
                  <a:cubicBezTo>
                    <a:pt x="1161135" y="32349"/>
                    <a:pt x="1166887" y="75481"/>
                    <a:pt x="1201393" y="86983"/>
                  </a:cubicBezTo>
                  <a:cubicBezTo>
                    <a:pt x="1235899" y="98485"/>
                    <a:pt x="1237336" y="107111"/>
                    <a:pt x="1244525" y="86983"/>
                  </a:cubicBezTo>
                </a:path>
              </a:pathLst>
            </a:custGeom>
            <a:noFill/>
            <a:ln w="508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191774" y="564312"/>
              <a:ext cx="321054" cy="27029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2689565" y="564311"/>
              <a:ext cx="321054" cy="27604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1832713" y="477888"/>
              <a:ext cx="1817258" cy="2153883"/>
            </a:xfrm>
            <a:custGeom>
              <a:avLst/>
              <a:gdLst>
                <a:gd name="connsiteX0" fmla="*/ 131717 w 1244525"/>
                <a:gd name="connsiteY0" fmla="*/ 1633357 h 1633357"/>
                <a:gd name="connsiteX1" fmla="*/ 131717 w 1244525"/>
                <a:gd name="connsiteY1" fmla="*/ 1538467 h 1633357"/>
                <a:gd name="connsiteX2" fmla="*/ 62706 w 1244525"/>
                <a:gd name="connsiteY2" fmla="*/ 1443576 h 1633357"/>
                <a:gd name="connsiteX3" fmla="*/ 10947 w 1244525"/>
                <a:gd name="connsiteY3" fmla="*/ 1158904 h 1633357"/>
                <a:gd name="connsiteX4" fmla="*/ 19574 w 1244525"/>
                <a:gd name="connsiteY4" fmla="*/ 417033 h 1633357"/>
                <a:gd name="connsiteX5" fmla="*/ 209355 w 1244525"/>
                <a:gd name="connsiteY5" fmla="*/ 192746 h 1633357"/>
                <a:gd name="connsiteX6" fmla="*/ 459521 w 1244525"/>
                <a:gd name="connsiteY6" fmla="*/ 115108 h 1633357"/>
                <a:gd name="connsiteX7" fmla="*/ 1071996 w 1244525"/>
                <a:gd name="connsiteY7" fmla="*/ 2965 h 1633357"/>
                <a:gd name="connsiteX8" fmla="*/ 1201393 w 1244525"/>
                <a:gd name="connsiteY8" fmla="*/ 244504 h 1633357"/>
                <a:gd name="connsiteX9" fmla="*/ 1244525 w 1244525"/>
                <a:gd name="connsiteY9" fmla="*/ 244504 h 1633357"/>
                <a:gd name="connsiteX0" fmla="*/ 131717 w 1244525"/>
                <a:gd name="connsiteY0" fmla="*/ 1518391 h 1518391"/>
                <a:gd name="connsiteX1" fmla="*/ 131717 w 1244525"/>
                <a:gd name="connsiteY1" fmla="*/ 1423501 h 1518391"/>
                <a:gd name="connsiteX2" fmla="*/ 62706 w 1244525"/>
                <a:gd name="connsiteY2" fmla="*/ 1328610 h 1518391"/>
                <a:gd name="connsiteX3" fmla="*/ 10947 w 1244525"/>
                <a:gd name="connsiteY3" fmla="*/ 1043938 h 1518391"/>
                <a:gd name="connsiteX4" fmla="*/ 19574 w 1244525"/>
                <a:gd name="connsiteY4" fmla="*/ 302067 h 1518391"/>
                <a:gd name="connsiteX5" fmla="*/ 209355 w 1244525"/>
                <a:gd name="connsiteY5" fmla="*/ 77780 h 1518391"/>
                <a:gd name="connsiteX6" fmla="*/ 459521 w 1244525"/>
                <a:gd name="connsiteY6" fmla="*/ 142 h 1518391"/>
                <a:gd name="connsiteX7" fmla="*/ 1037490 w 1244525"/>
                <a:gd name="connsiteY7" fmla="*/ 60527 h 1518391"/>
                <a:gd name="connsiteX8" fmla="*/ 1201393 w 1244525"/>
                <a:gd name="connsiteY8" fmla="*/ 129538 h 1518391"/>
                <a:gd name="connsiteX9" fmla="*/ 1244525 w 1244525"/>
                <a:gd name="connsiteY9" fmla="*/ 129538 h 1518391"/>
                <a:gd name="connsiteX0" fmla="*/ 131717 w 1244525"/>
                <a:gd name="connsiteY0" fmla="*/ 1475836 h 1475836"/>
                <a:gd name="connsiteX1" fmla="*/ 131717 w 1244525"/>
                <a:gd name="connsiteY1" fmla="*/ 1380946 h 1475836"/>
                <a:gd name="connsiteX2" fmla="*/ 62706 w 1244525"/>
                <a:gd name="connsiteY2" fmla="*/ 1286055 h 1475836"/>
                <a:gd name="connsiteX3" fmla="*/ 10947 w 1244525"/>
                <a:gd name="connsiteY3" fmla="*/ 1001383 h 1475836"/>
                <a:gd name="connsiteX4" fmla="*/ 19574 w 1244525"/>
                <a:gd name="connsiteY4" fmla="*/ 259512 h 1475836"/>
                <a:gd name="connsiteX5" fmla="*/ 209355 w 1244525"/>
                <a:gd name="connsiteY5" fmla="*/ 35225 h 1475836"/>
                <a:gd name="connsiteX6" fmla="*/ 459521 w 1244525"/>
                <a:gd name="connsiteY6" fmla="*/ 719 h 1475836"/>
                <a:gd name="connsiteX7" fmla="*/ 1037490 w 1244525"/>
                <a:gd name="connsiteY7" fmla="*/ 17972 h 1475836"/>
                <a:gd name="connsiteX8" fmla="*/ 1201393 w 1244525"/>
                <a:gd name="connsiteY8" fmla="*/ 86983 h 1475836"/>
                <a:gd name="connsiteX9" fmla="*/ 1244525 w 1244525"/>
                <a:gd name="connsiteY9" fmla="*/ 86983 h 1475836"/>
                <a:gd name="connsiteX0" fmla="*/ 216234 w 1329042"/>
                <a:gd name="connsiteY0" fmla="*/ 1475836 h 1475836"/>
                <a:gd name="connsiteX1" fmla="*/ 216234 w 1329042"/>
                <a:gd name="connsiteY1" fmla="*/ 1380946 h 1475836"/>
                <a:gd name="connsiteX2" fmla="*/ 147223 w 1329042"/>
                <a:gd name="connsiteY2" fmla="*/ 1286055 h 1475836"/>
                <a:gd name="connsiteX3" fmla="*/ 573 w 1329042"/>
                <a:gd name="connsiteY3" fmla="*/ 1018636 h 1475836"/>
                <a:gd name="connsiteX4" fmla="*/ 104091 w 1329042"/>
                <a:gd name="connsiteY4" fmla="*/ 259512 h 1475836"/>
                <a:gd name="connsiteX5" fmla="*/ 293872 w 1329042"/>
                <a:gd name="connsiteY5" fmla="*/ 35225 h 1475836"/>
                <a:gd name="connsiteX6" fmla="*/ 544038 w 1329042"/>
                <a:gd name="connsiteY6" fmla="*/ 719 h 1475836"/>
                <a:gd name="connsiteX7" fmla="*/ 1122007 w 1329042"/>
                <a:gd name="connsiteY7" fmla="*/ 17972 h 1475836"/>
                <a:gd name="connsiteX8" fmla="*/ 1285910 w 1329042"/>
                <a:gd name="connsiteY8" fmla="*/ 86983 h 1475836"/>
                <a:gd name="connsiteX9" fmla="*/ 1329042 w 1329042"/>
                <a:gd name="connsiteY9" fmla="*/ 86983 h 1475836"/>
                <a:gd name="connsiteX0" fmla="*/ 238400 w 1351208"/>
                <a:gd name="connsiteY0" fmla="*/ 1862001 h 1862001"/>
                <a:gd name="connsiteX1" fmla="*/ 238400 w 1351208"/>
                <a:gd name="connsiteY1" fmla="*/ 1767111 h 1862001"/>
                <a:gd name="connsiteX2" fmla="*/ 169389 w 1351208"/>
                <a:gd name="connsiteY2" fmla="*/ 1672220 h 1862001"/>
                <a:gd name="connsiteX3" fmla="*/ 22739 w 1351208"/>
                <a:gd name="connsiteY3" fmla="*/ 1404801 h 1862001"/>
                <a:gd name="connsiteX4" fmla="*/ 31366 w 1351208"/>
                <a:gd name="connsiteY4" fmla="*/ 33201 h 1862001"/>
                <a:gd name="connsiteX5" fmla="*/ 316038 w 1351208"/>
                <a:gd name="connsiteY5" fmla="*/ 421390 h 1862001"/>
                <a:gd name="connsiteX6" fmla="*/ 566204 w 1351208"/>
                <a:gd name="connsiteY6" fmla="*/ 386884 h 1862001"/>
                <a:gd name="connsiteX7" fmla="*/ 1144173 w 1351208"/>
                <a:gd name="connsiteY7" fmla="*/ 404137 h 1862001"/>
                <a:gd name="connsiteX8" fmla="*/ 1308076 w 1351208"/>
                <a:gd name="connsiteY8" fmla="*/ 473148 h 1862001"/>
                <a:gd name="connsiteX9" fmla="*/ 1351208 w 1351208"/>
                <a:gd name="connsiteY9" fmla="*/ 473148 h 1862001"/>
                <a:gd name="connsiteX0" fmla="*/ 248462 w 1361270"/>
                <a:gd name="connsiteY0" fmla="*/ 2088112 h 2088112"/>
                <a:gd name="connsiteX1" fmla="*/ 248462 w 1361270"/>
                <a:gd name="connsiteY1" fmla="*/ 1993222 h 2088112"/>
                <a:gd name="connsiteX2" fmla="*/ 179451 w 1361270"/>
                <a:gd name="connsiteY2" fmla="*/ 1898331 h 2088112"/>
                <a:gd name="connsiteX3" fmla="*/ 32801 w 1361270"/>
                <a:gd name="connsiteY3" fmla="*/ 1630912 h 2088112"/>
                <a:gd name="connsiteX4" fmla="*/ 41428 w 1361270"/>
                <a:gd name="connsiteY4" fmla="*/ 259312 h 2088112"/>
                <a:gd name="connsiteX5" fmla="*/ 472749 w 1361270"/>
                <a:gd name="connsiteY5" fmla="*/ 26399 h 2088112"/>
                <a:gd name="connsiteX6" fmla="*/ 576266 w 1361270"/>
                <a:gd name="connsiteY6" fmla="*/ 612995 h 2088112"/>
                <a:gd name="connsiteX7" fmla="*/ 1154235 w 1361270"/>
                <a:gd name="connsiteY7" fmla="*/ 630248 h 2088112"/>
                <a:gd name="connsiteX8" fmla="*/ 1318138 w 1361270"/>
                <a:gd name="connsiteY8" fmla="*/ 699259 h 2088112"/>
                <a:gd name="connsiteX9" fmla="*/ 1361270 w 1361270"/>
                <a:gd name="connsiteY9" fmla="*/ 699259 h 2088112"/>
                <a:gd name="connsiteX0" fmla="*/ 248462 w 1361270"/>
                <a:gd name="connsiteY0" fmla="*/ 2110509 h 2110509"/>
                <a:gd name="connsiteX1" fmla="*/ 248462 w 1361270"/>
                <a:gd name="connsiteY1" fmla="*/ 2015619 h 2110509"/>
                <a:gd name="connsiteX2" fmla="*/ 179451 w 1361270"/>
                <a:gd name="connsiteY2" fmla="*/ 1920728 h 2110509"/>
                <a:gd name="connsiteX3" fmla="*/ 32801 w 1361270"/>
                <a:gd name="connsiteY3" fmla="*/ 1653309 h 2110509"/>
                <a:gd name="connsiteX4" fmla="*/ 41428 w 1361270"/>
                <a:gd name="connsiteY4" fmla="*/ 281709 h 2110509"/>
                <a:gd name="connsiteX5" fmla="*/ 472749 w 1361270"/>
                <a:gd name="connsiteY5" fmla="*/ 48796 h 2110509"/>
                <a:gd name="connsiteX6" fmla="*/ 1154236 w 1361270"/>
                <a:gd name="connsiteY6" fmla="*/ 57422 h 2110509"/>
                <a:gd name="connsiteX7" fmla="*/ 1154235 w 1361270"/>
                <a:gd name="connsiteY7" fmla="*/ 652645 h 2110509"/>
                <a:gd name="connsiteX8" fmla="*/ 1318138 w 1361270"/>
                <a:gd name="connsiteY8" fmla="*/ 721656 h 2110509"/>
                <a:gd name="connsiteX9" fmla="*/ 1361270 w 1361270"/>
                <a:gd name="connsiteY9" fmla="*/ 721656 h 2110509"/>
                <a:gd name="connsiteX0" fmla="*/ 247250 w 1360058"/>
                <a:gd name="connsiteY0" fmla="*/ 2128765 h 2128765"/>
                <a:gd name="connsiteX1" fmla="*/ 247250 w 1360058"/>
                <a:gd name="connsiteY1" fmla="*/ 2033875 h 2128765"/>
                <a:gd name="connsiteX2" fmla="*/ 178239 w 1360058"/>
                <a:gd name="connsiteY2" fmla="*/ 1938984 h 2128765"/>
                <a:gd name="connsiteX3" fmla="*/ 31589 w 1360058"/>
                <a:gd name="connsiteY3" fmla="*/ 1671565 h 2128765"/>
                <a:gd name="connsiteX4" fmla="*/ 40216 w 1360058"/>
                <a:gd name="connsiteY4" fmla="*/ 299965 h 2128765"/>
                <a:gd name="connsiteX5" fmla="*/ 454284 w 1360058"/>
                <a:gd name="connsiteY5" fmla="*/ 32546 h 2128765"/>
                <a:gd name="connsiteX6" fmla="*/ 1153024 w 1360058"/>
                <a:gd name="connsiteY6" fmla="*/ 75678 h 2128765"/>
                <a:gd name="connsiteX7" fmla="*/ 1153023 w 1360058"/>
                <a:gd name="connsiteY7" fmla="*/ 670901 h 2128765"/>
                <a:gd name="connsiteX8" fmla="*/ 1316926 w 1360058"/>
                <a:gd name="connsiteY8" fmla="*/ 739912 h 2128765"/>
                <a:gd name="connsiteX9" fmla="*/ 1360058 w 1360058"/>
                <a:gd name="connsiteY9" fmla="*/ 739912 h 2128765"/>
                <a:gd name="connsiteX0" fmla="*/ 247250 w 1360058"/>
                <a:gd name="connsiteY0" fmla="*/ 2138402 h 2138402"/>
                <a:gd name="connsiteX1" fmla="*/ 247250 w 1360058"/>
                <a:gd name="connsiteY1" fmla="*/ 2043512 h 2138402"/>
                <a:gd name="connsiteX2" fmla="*/ 178239 w 1360058"/>
                <a:gd name="connsiteY2" fmla="*/ 1948621 h 2138402"/>
                <a:gd name="connsiteX3" fmla="*/ 31589 w 1360058"/>
                <a:gd name="connsiteY3" fmla="*/ 1681202 h 2138402"/>
                <a:gd name="connsiteX4" fmla="*/ 40216 w 1360058"/>
                <a:gd name="connsiteY4" fmla="*/ 309602 h 2138402"/>
                <a:gd name="connsiteX5" fmla="*/ 454284 w 1360058"/>
                <a:gd name="connsiteY5" fmla="*/ 42183 h 2138402"/>
                <a:gd name="connsiteX6" fmla="*/ 1256541 w 1360058"/>
                <a:gd name="connsiteY6" fmla="*/ 68062 h 2138402"/>
                <a:gd name="connsiteX7" fmla="*/ 1153023 w 1360058"/>
                <a:gd name="connsiteY7" fmla="*/ 680538 h 2138402"/>
                <a:gd name="connsiteX8" fmla="*/ 1316926 w 1360058"/>
                <a:gd name="connsiteY8" fmla="*/ 749549 h 2138402"/>
                <a:gd name="connsiteX9" fmla="*/ 1360058 w 1360058"/>
                <a:gd name="connsiteY9" fmla="*/ 749549 h 2138402"/>
                <a:gd name="connsiteX0" fmla="*/ 247250 w 1748443"/>
                <a:gd name="connsiteY0" fmla="*/ 2140765 h 2140765"/>
                <a:gd name="connsiteX1" fmla="*/ 247250 w 1748443"/>
                <a:gd name="connsiteY1" fmla="*/ 2045875 h 2140765"/>
                <a:gd name="connsiteX2" fmla="*/ 178239 w 1748443"/>
                <a:gd name="connsiteY2" fmla="*/ 1950984 h 2140765"/>
                <a:gd name="connsiteX3" fmla="*/ 31589 w 1748443"/>
                <a:gd name="connsiteY3" fmla="*/ 1683565 h 2140765"/>
                <a:gd name="connsiteX4" fmla="*/ 40216 w 1748443"/>
                <a:gd name="connsiteY4" fmla="*/ 311965 h 2140765"/>
                <a:gd name="connsiteX5" fmla="*/ 454284 w 1748443"/>
                <a:gd name="connsiteY5" fmla="*/ 44546 h 2140765"/>
                <a:gd name="connsiteX6" fmla="*/ 1256541 w 1748443"/>
                <a:gd name="connsiteY6" fmla="*/ 70425 h 2140765"/>
                <a:gd name="connsiteX7" fmla="*/ 1748246 w 1748443"/>
                <a:gd name="connsiteY7" fmla="*/ 44546 h 2140765"/>
                <a:gd name="connsiteX8" fmla="*/ 1316926 w 1748443"/>
                <a:gd name="connsiteY8" fmla="*/ 751912 h 2140765"/>
                <a:gd name="connsiteX9" fmla="*/ 1360058 w 1748443"/>
                <a:gd name="connsiteY9" fmla="*/ 751912 h 2140765"/>
                <a:gd name="connsiteX0" fmla="*/ 247250 w 1748903"/>
                <a:gd name="connsiteY0" fmla="*/ 2154764 h 2154764"/>
                <a:gd name="connsiteX1" fmla="*/ 247250 w 1748903"/>
                <a:gd name="connsiteY1" fmla="*/ 2059874 h 2154764"/>
                <a:gd name="connsiteX2" fmla="*/ 178239 w 1748903"/>
                <a:gd name="connsiteY2" fmla="*/ 1964983 h 2154764"/>
                <a:gd name="connsiteX3" fmla="*/ 31589 w 1748903"/>
                <a:gd name="connsiteY3" fmla="*/ 1697564 h 2154764"/>
                <a:gd name="connsiteX4" fmla="*/ 40216 w 1748903"/>
                <a:gd name="connsiteY4" fmla="*/ 325964 h 2154764"/>
                <a:gd name="connsiteX5" fmla="*/ 454284 w 1748903"/>
                <a:gd name="connsiteY5" fmla="*/ 58545 h 2154764"/>
                <a:gd name="connsiteX6" fmla="*/ 1204782 w 1748903"/>
                <a:gd name="connsiteY6" fmla="*/ 41292 h 2154764"/>
                <a:gd name="connsiteX7" fmla="*/ 1748246 w 1748903"/>
                <a:gd name="connsiteY7" fmla="*/ 58545 h 2154764"/>
                <a:gd name="connsiteX8" fmla="*/ 1316926 w 1748903"/>
                <a:gd name="connsiteY8" fmla="*/ 765911 h 2154764"/>
                <a:gd name="connsiteX9" fmla="*/ 1360058 w 1748903"/>
                <a:gd name="connsiteY9" fmla="*/ 765911 h 2154764"/>
                <a:gd name="connsiteX0" fmla="*/ 247250 w 1817258"/>
                <a:gd name="connsiteY0" fmla="*/ 2154764 h 2154764"/>
                <a:gd name="connsiteX1" fmla="*/ 247250 w 1817258"/>
                <a:gd name="connsiteY1" fmla="*/ 2059874 h 2154764"/>
                <a:gd name="connsiteX2" fmla="*/ 178239 w 1817258"/>
                <a:gd name="connsiteY2" fmla="*/ 1964983 h 2154764"/>
                <a:gd name="connsiteX3" fmla="*/ 31589 w 1817258"/>
                <a:gd name="connsiteY3" fmla="*/ 1697564 h 2154764"/>
                <a:gd name="connsiteX4" fmla="*/ 40216 w 1817258"/>
                <a:gd name="connsiteY4" fmla="*/ 325964 h 2154764"/>
                <a:gd name="connsiteX5" fmla="*/ 454284 w 1817258"/>
                <a:gd name="connsiteY5" fmla="*/ 58545 h 2154764"/>
                <a:gd name="connsiteX6" fmla="*/ 1204782 w 1817258"/>
                <a:gd name="connsiteY6" fmla="*/ 41292 h 2154764"/>
                <a:gd name="connsiteX7" fmla="*/ 1748246 w 1817258"/>
                <a:gd name="connsiteY7" fmla="*/ 58545 h 2154764"/>
                <a:gd name="connsiteX8" fmla="*/ 1316926 w 1817258"/>
                <a:gd name="connsiteY8" fmla="*/ 765911 h 2154764"/>
                <a:gd name="connsiteX9" fmla="*/ 1817258 w 1817258"/>
                <a:gd name="connsiteY9" fmla="*/ 256953 h 2154764"/>
                <a:gd name="connsiteX0" fmla="*/ 247250 w 1817258"/>
                <a:gd name="connsiteY0" fmla="*/ 2122941 h 2122941"/>
                <a:gd name="connsiteX1" fmla="*/ 247250 w 1817258"/>
                <a:gd name="connsiteY1" fmla="*/ 2028051 h 2122941"/>
                <a:gd name="connsiteX2" fmla="*/ 178239 w 1817258"/>
                <a:gd name="connsiteY2" fmla="*/ 1933160 h 2122941"/>
                <a:gd name="connsiteX3" fmla="*/ 31589 w 1817258"/>
                <a:gd name="connsiteY3" fmla="*/ 1665741 h 2122941"/>
                <a:gd name="connsiteX4" fmla="*/ 40216 w 1817258"/>
                <a:gd name="connsiteY4" fmla="*/ 294141 h 2122941"/>
                <a:gd name="connsiteX5" fmla="*/ 454284 w 1817258"/>
                <a:gd name="connsiteY5" fmla="*/ 26722 h 2122941"/>
                <a:gd name="connsiteX6" fmla="*/ 1204782 w 1817258"/>
                <a:gd name="connsiteY6" fmla="*/ 9469 h 2122941"/>
                <a:gd name="connsiteX7" fmla="*/ 1748246 w 1817258"/>
                <a:gd name="connsiteY7" fmla="*/ 26722 h 2122941"/>
                <a:gd name="connsiteX8" fmla="*/ 1765500 w 1817258"/>
                <a:gd name="connsiteY8" fmla="*/ 156118 h 2122941"/>
                <a:gd name="connsiteX9" fmla="*/ 1817258 w 1817258"/>
                <a:gd name="connsiteY9" fmla="*/ 225130 h 2122941"/>
                <a:gd name="connsiteX0" fmla="*/ 247250 w 1817258"/>
                <a:gd name="connsiteY0" fmla="*/ 2139890 h 2139890"/>
                <a:gd name="connsiteX1" fmla="*/ 247250 w 1817258"/>
                <a:gd name="connsiteY1" fmla="*/ 2045000 h 2139890"/>
                <a:gd name="connsiteX2" fmla="*/ 178239 w 1817258"/>
                <a:gd name="connsiteY2" fmla="*/ 1950109 h 2139890"/>
                <a:gd name="connsiteX3" fmla="*/ 31589 w 1817258"/>
                <a:gd name="connsiteY3" fmla="*/ 1682690 h 2139890"/>
                <a:gd name="connsiteX4" fmla="*/ 40216 w 1817258"/>
                <a:gd name="connsiteY4" fmla="*/ 311090 h 2139890"/>
                <a:gd name="connsiteX5" fmla="*/ 454284 w 1817258"/>
                <a:gd name="connsiteY5" fmla="*/ 43671 h 2139890"/>
                <a:gd name="connsiteX6" fmla="*/ 1204782 w 1817258"/>
                <a:gd name="connsiteY6" fmla="*/ 539 h 2139890"/>
                <a:gd name="connsiteX7" fmla="*/ 1748246 w 1817258"/>
                <a:gd name="connsiteY7" fmla="*/ 43671 h 2139890"/>
                <a:gd name="connsiteX8" fmla="*/ 1765500 w 1817258"/>
                <a:gd name="connsiteY8" fmla="*/ 173067 h 2139890"/>
                <a:gd name="connsiteX9" fmla="*/ 1817258 w 1817258"/>
                <a:gd name="connsiteY9" fmla="*/ 242079 h 2139890"/>
                <a:gd name="connsiteX0" fmla="*/ 247250 w 1817258"/>
                <a:gd name="connsiteY0" fmla="*/ 2153883 h 2153883"/>
                <a:gd name="connsiteX1" fmla="*/ 247250 w 1817258"/>
                <a:gd name="connsiteY1" fmla="*/ 2058993 h 2153883"/>
                <a:gd name="connsiteX2" fmla="*/ 178239 w 1817258"/>
                <a:gd name="connsiteY2" fmla="*/ 1964102 h 2153883"/>
                <a:gd name="connsiteX3" fmla="*/ 31589 w 1817258"/>
                <a:gd name="connsiteY3" fmla="*/ 1696683 h 2153883"/>
                <a:gd name="connsiteX4" fmla="*/ 40216 w 1817258"/>
                <a:gd name="connsiteY4" fmla="*/ 325083 h 2153883"/>
                <a:gd name="connsiteX5" fmla="*/ 454284 w 1817258"/>
                <a:gd name="connsiteY5" fmla="*/ 57664 h 2153883"/>
                <a:gd name="connsiteX6" fmla="*/ 1204782 w 1817258"/>
                <a:gd name="connsiteY6" fmla="*/ 14532 h 2153883"/>
                <a:gd name="connsiteX7" fmla="*/ 1679235 w 1817258"/>
                <a:gd name="connsiteY7" fmla="*/ 14532 h 2153883"/>
                <a:gd name="connsiteX8" fmla="*/ 1765500 w 1817258"/>
                <a:gd name="connsiteY8" fmla="*/ 187060 h 2153883"/>
                <a:gd name="connsiteX9" fmla="*/ 1817258 w 1817258"/>
                <a:gd name="connsiteY9" fmla="*/ 256072 h 2153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17258" h="2153883">
                  <a:moveTo>
                    <a:pt x="247250" y="2153883"/>
                  </a:moveTo>
                  <a:cubicBezTo>
                    <a:pt x="253001" y="2122253"/>
                    <a:pt x="258752" y="2090623"/>
                    <a:pt x="247250" y="2058993"/>
                  </a:cubicBezTo>
                  <a:cubicBezTo>
                    <a:pt x="235748" y="2027363"/>
                    <a:pt x="214182" y="2024487"/>
                    <a:pt x="178239" y="1964102"/>
                  </a:cubicBezTo>
                  <a:cubicBezTo>
                    <a:pt x="142296" y="1903717"/>
                    <a:pt x="54593" y="1969853"/>
                    <a:pt x="31589" y="1696683"/>
                  </a:cubicBezTo>
                  <a:cubicBezTo>
                    <a:pt x="8585" y="1423513"/>
                    <a:pt x="-30233" y="598253"/>
                    <a:pt x="40216" y="325083"/>
                  </a:cubicBezTo>
                  <a:cubicBezTo>
                    <a:pt x="110665" y="51913"/>
                    <a:pt x="260190" y="109422"/>
                    <a:pt x="454284" y="57664"/>
                  </a:cubicBezTo>
                  <a:cubicBezTo>
                    <a:pt x="648378" y="5906"/>
                    <a:pt x="1000624" y="21721"/>
                    <a:pt x="1204782" y="14532"/>
                  </a:cubicBezTo>
                  <a:cubicBezTo>
                    <a:pt x="1408940" y="7343"/>
                    <a:pt x="1585782" y="-14223"/>
                    <a:pt x="1679235" y="14532"/>
                  </a:cubicBezTo>
                  <a:cubicBezTo>
                    <a:pt x="1772688" y="43287"/>
                    <a:pt x="1742496" y="146803"/>
                    <a:pt x="1765500" y="187060"/>
                  </a:cubicBezTo>
                  <a:cubicBezTo>
                    <a:pt x="1788504" y="227317"/>
                    <a:pt x="1810069" y="276200"/>
                    <a:pt x="1817258" y="256072"/>
                  </a:cubicBezTo>
                </a:path>
              </a:pathLst>
            </a:custGeom>
            <a:noFill/>
            <a:ln w="508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649971" y="566900"/>
              <a:ext cx="321054" cy="27029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081732" y="699457"/>
              <a:ext cx="310555" cy="12680"/>
            </a:xfrm>
            <a:prstGeom prst="line">
              <a:avLst/>
            </a:prstGeom>
            <a:ln w="381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ounded Rectangle 17"/>
            <p:cNvSpPr/>
            <p:nvPr/>
          </p:nvSpPr>
          <p:spPr>
            <a:xfrm>
              <a:off x="4620041" y="564312"/>
              <a:ext cx="321054" cy="27029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268994" y="0"/>
              <a:ext cx="1933049" cy="6326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>
                  <a:solidFill>
                    <a:srgbClr val="FFFFFF"/>
                  </a:solidFill>
                  <a:effectLst/>
                  <a:ea typeface="PMingLiU" panose="02020500000000000000" pitchFamily="18" charset="-120"/>
                  <a:cs typeface="Times New Roman" panose="02020603050405020304" pitchFamily="18" charset="0"/>
                </a:rPr>
                <a:t>Light sheet imaging</a:t>
              </a:r>
              <a:endParaRPr lang="en-US">
                <a:effectLst/>
                <a:latin typeface="Times New Roman" panose="02020603050405020304" pitchFamily="18" charset="0"/>
                <a:ea typeface="PMingLiU" panose="02020500000000000000" pitchFamily="18" charset="-12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889849" y="218978"/>
              <a:ext cx="2380891" cy="483356"/>
            </a:xfrm>
            <a:custGeom>
              <a:avLst/>
              <a:gdLst>
                <a:gd name="connsiteX0" fmla="*/ 0 w 2380891"/>
                <a:gd name="connsiteY0" fmla="*/ 483356 h 483356"/>
                <a:gd name="connsiteX1" fmla="*/ 224287 w 2380891"/>
                <a:gd name="connsiteY1" fmla="*/ 112420 h 483356"/>
                <a:gd name="connsiteX2" fmla="*/ 1242204 w 2380891"/>
                <a:gd name="connsiteY2" fmla="*/ 17529 h 483356"/>
                <a:gd name="connsiteX3" fmla="*/ 2380891 w 2380891"/>
                <a:gd name="connsiteY3" fmla="*/ 276 h 4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0891" h="483356">
                  <a:moveTo>
                    <a:pt x="0" y="483356"/>
                  </a:moveTo>
                  <a:cubicBezTo>
                    <a:pt x="8626" y="336707"/>
                    <a:pt x="17253" y="190058"/>
                    <a:pt x="224287" y="112420"/>
                  </a:cubicBezTo>
                  <a:cubicBezTo>
                    <a:pt x="431321" y="34782"/>
                    <a:pt x="882770" y="36220"/>
                    <a:pt x="1242204" y="17529"/>
                  </a:cubicBezTo>
                  <a:cubicBezTo>
                    <a:pt x="1601638" y="-1162"/>
                    <a:pt x="1991264" y="-443"/>
                    <a:pt x="2380891" y="276"/>
                  </a:cubicBezTo>
                </a:path>
              </a:pathLst>
            </a:custGeom>
            <a:noFill/>
            <a:ln w="222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3372879" y="331398"/>
              <a:ext cx="1889234" cy="345057"/>
            </a:xfrm>
            <a:custGeom>
              <a:avLst/>
              <a:gdLst>
                <a:gd name="connsiteX0" fmla="*/ 166 w 1880724"/>
                <a:gd name="connsiteY0" fmla="*/ 232913 h 232913"/>
                <a:gd name="connsiteX1" fmla="*/ 51924 w 1880724"/>
                <a:gd name="connsiteY1" fmla="*/ 94890 h 232913"/>
                <a:gd name="connsiteX2" fmla="*/ 319343 w 1880724"/>
                <a:gd name="connsiteY2" fmla="*/ 25879 h 232913"/>
                <a:gd name="connsiteX3" fmla="*/ 1181985 w 1880724"/>
                <a:gd name="connsiteY3" fmla="*/ 0 h 232913"/>
                <a:gd name="connsiteX4" fmla="*/ 1880724 w 1880724"/>
                <a:gd name="connsiteY4" fmla="*/ 8626 h 232913"/>
                <a:gd name="connsiteX0" fmla="*/ 49 w 1889234"/>
                <a:gd name="connsiteY0" fmla="*/ 345057 h 345057"/>
                <a:gd name="connsiteX1" fmla="*/ 60434 w 1889234"/>
                <a:gd name="connsiteY1" fmla="*/ 94890 h 345057"/>
                <a:gd name="connsiteX2" fmla="*/ 327853 w 1889234"/>
                <a:gd name="connsiteY2" fmla="*/ 25879 h 345057"/>
                <a:gd name="connsiteX3" fmla="*/ 1190495 w 1889234"/>
                <a:gd name="connsiteY3" fmla="*/ 0 h 345057"/>
                <a:gd name="connsiteX4" fmla="*/ 1889234 w 1889234"/>
                <a:gd name="connsiteY4" fmla="*/ 8626 h 34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234" h="345057">
                  <a:moveTo>
                    <a:pt x="49" y="345057"/>
                  </a:moveTo>
                  <a:cubicBezTo>
                    <a:pt x="-670" y="293298"/>
                    <a:pt x="5800" y="148086"/>
                    <a:pt x="60434" y="94890"/>
                  </a:cubicBezTo>
                  <a:cubicBezTo>
                    <a:pt x="115068" y="41694"/>
                    <a:pt x="139510" y="41694"/>
                    <a:pt x="327853" y="25879"/>
                  </a:cubicBezTo>
                  <a:cubicBezTo>
                    <a:pt x="516197" y="10064"/>
                    <a:pt x="1190495" y="0"/>
                    <a:pt x="1190495" y="0"/>
                  </a:cubicBezTo>
                  <a:lnTo>
                    <a:pt x="1889234" y="8626"/>
                  </a:lnTo>
                </a:path>
              </a:pathLst>
            </a:cu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3800456" y="430736"/>
              <a:ext cx="1461657" cy="228466"/>
            </a:xfrm>
            <a:custGeom>
              <a:avLst/>
              <a:gdLst>
                <a:gd name="connsiteX0" fmla="*/ 21046 w 1461657"/>
                <a:gd name="connsiteY0" fmla="*/ 228466 h 228466"/>
                <a:gd name="connsiteX1" fmla="*/ 46925 w 1461657"/>
                <a:gd name="connsiteY1" fmla="*/ 90443 h 228466"/>
                <a:gd name="connsiteX2" fmla="*/ 435114 w 1461657"/>
                <a:gd name="connsiteY2" fmla="*/ 4179 h 228466"/>
                <a:gd name="connsiteX3" fmla="*/ 1461657 w 1461657"/>
                <a:gd name="connsiteY3" fmla="*/ 21432 h 228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1657" h="228466">
                  <a:moveTo>
                    <a:pt x="21046" y="228466"/>
                  </a:moveTo>
                  <a:cubicBezTo>
                    <a:pt x="-520" y="178145"/>
                    <a:pt x="-22086" y="127824"/>
                    <a:pt x="46925" y="90443"/>
                  </a:cubicBezTo>
                  <a:cubicBezTo>
                    <a:pt x="115936" y="53062"/>
                    <a:pt x="199325" y="15681"/>
                    <a:pt x="435114" y="4179"/>
                  </a:cubicBezTo>
                  <a:cubicBezTo>
                    <a:pt x="670903" y="-7323"/>
                    <a:pt x="1066280" y="7054"/>
                    <a:pt x="1461657" y="21432"/>
                  </a:cubicBezTo>
                </a:path>
              </a:pathLst>
            </a:cu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1837426" y="3712952"/>
              <a:ext cx="250166" cy="543465"/>
            </a:xfrm>
            <a:custGeom>
              <a:avLst/>
              <a:gdLst>
                <a:gd name="connsiteX0" fmla="*/ 250166 w 250166"/>
                <a:gd name="connsiteY0" fmla="*/ 543465 h 543465"/>
                <a:gd name="connsiteX1" fmla="*/ 172529 w 250166"/>
                <a:gd name="connsiteY1" fmla="*/ 431321 h 543465"/>
                <a:gd name="connsiteX2" fmla="*/ 34506 w 250166"/>
                <a:gd name="connsiteY2" fmla="*/ 301925 h 543465"/>
                <a:gd name="connsiteX3" fmla="*/ 0 w 250166"/>
                <a:gd name="connsiteY3" fmla="*/ 0 h 54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166" h="543465">
                  <a:moveTo>
                    <a:pt x="250166" y="543465"/>
                  </a:moveTo>
                  <a:cubicBezTo>
                    <a:pt x="229319" y="507521"/>
                    <a:pt x="208472" y="471578"/>
                    <a:pt x="172529" y="431321"/>
                  </a:cubicBezTo>
                  <a:cubicBezTo>
                    <a:pt x="136586" y="391064"/>
                    <a:pt x="63261" y="373812"/>
                    <a:pt x="34506" y="301925"/>
                  </a:cubicBezTo>
                  <a:cubicBezTo>
                    <a:pt x="5751" y="230038"/>
                    <a:pt x="2875" y="115019"/>
                    <a:pt x="0" y="0"/>
                  </a:cubicBezTo>
                </a:path>
              </a:pathLst>
            </a:custGeom>
            <a:noFill/>
            <a:ln w="508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769754" y="530354"/>
              <a:ext cx="492359" cy="197859"/>
            </a:xfrm>
            <a:custGeom>
              <a:avLst/>
              <a:gdLst>
                <a:gd name="connsiteX0" fmla="*/ 9280 w 492359"/>
                <a:gd name="connsiteY0" fmla="*/ 197859 h 197859"/>
                <a:gd name="connsiteX1" fmla="*/ 35159 w 492359"/>
                <a:gd name="connsiteY1" fmla="*/ 16704 h 197859"/>
                <a:gd name="connsiteX2" fmla="*/ 293952 w 492359"/>
                <a:gd name="connsiteY2" fmla="*/ 8078 h 197859"/>
                <a:gd name="connsiteX3" fmla="*/ 492359 w 492359"/>
                <a:gd name="connsiteY3" fmla="*/ 16704 h 197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2359" h="197859">
                  <a:moveTo>
                    <a:pt x="9280" y="197859"/>
                  </a:moveTo>
                  <a:cubicBezTo>
                    <a:pt x="-1503" y="123096"/>
                    <a:pt x="-12286" y="48334"/>
                    <a:pt x="35159" y="16704"/>
                  </a:cubicBezTo>
                  <a:cubicBezTo>
                    <a:pt x="82604" y="-14926"/>
                    <a:pt x="217752" y="8078"/>
                    <a:pt x="293952" y="8078"/>
                  </a:cubicBezTo>
                  <a:cubicBezTo>
                    <a:pt x="370152" y="8078"/>
                    <a:pt x="431255" y="12391"/>
                    <a:pt x="492359" y="16704"/>
                  </a:cubicBezTo>
                </a:path>
              </a:pathLst>
            </a:cu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25" name="TextBox 28"/>
            <p:cNvSpPr txBox="1"/>
            <p:nvPr/>
          </p:nvSpPr>
          <p:spPr>
            <a:xfrm>
              <a:off x="0" y="2211956"/>
              <a:ext cx="1561465" cy="149632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20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MingLiU" panose="02020500000000000000" pitchFamily="18" charset="-120"/>
                  <a:cs typeface="Times New Roman" panose="02020603050405020304" pitchFamily="18" charset="0"/>
                </a:rPr>
                <a:t>Up to 10 suction heads at 1 m apart</a:t>
              </a:r>
              <a:endParaRPr lang="en-US" sz="3200" dirty="0">
                <a:effectLst/>
                <a:latin typeface="Times New Roman" panose="02020603050405020304" pitchFamily="18" charset="0"/>
                <a:ea typeface="PMingLiU" panose="02020500000000000000" pitchFamily="18" charset="-120"/>
              </a:endParaRPr>
            </a:p>
          </p:txBody>
        </p:sp>
        <p:sp>
          <p:nvSpPr>
            <p:cNvPr id="26" name="TextBox 29"/>
            <p:cNvSpPr txBox="1"/>
            <p:nvPr/>
          </p:nvSpPr>
          <p:spPr>
            <a:xfrm>
              <a:off x="2696483" y="831109"/>
              <a:ext cx="2044700" cy="4876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MingLiU" panose="02020500000000000000" pitchFamily="18" charset="-120"/>
                  <a:cs typeface="Times New Roman" panose="02020603050405020304" pitchFamily="18" charset="0"/>
                </a:rPr>
                <a:t>Water holding tanks</a:t>
              </a:r>
              <a:endParaRPr lang="en-US">
                <a:effectLst/>
                <a:latin typeface="Times New Roman" panose="02020603050405020304" pitchFamily="18" charset="0"/>
                <a:ea typeface="PMingLiU" panose="02020500000000000000" pitchFamily="18" charset="-12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V="1">
              <a:off x="1613140" y="1214843"/>
              <a:ext cx="34505" cy="571543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3971025" y="124364"/>
              <a:ext cx="1044908" cy="2587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Freeform 28"/>
            <p:cNvSpPr/>
            <p:nvPr/>
          </p:nvSpPr>
          <p:spPr>
            <a:xfrm>
              <a:off x="1777042" y="348324"/>
              <a:ext cx="1061049" cy="198734"/>
            </a:xfrm>
            <a:custGeom>
              <a:avLst/>
              <a:gdLst>
                <a:gd name="connsiteX0" fmla="*/ 0 w 1061049"/>
                <a:gd name="connsiteY0" fmla="*/ 155602 h 198734"/>
                <a:gd name="connsiteX1" fmla="*/ 284671 w 1061049"/>
                <a:gd name="connsiteY1" fmla="*/ 34832 h 198734"/>
                <a:gd name="connsiteX2" fmla="*/ 750498 w 1061049"/>
                <a:gd name="connsiteY2" fmla="*/ 8953 h 198734"/>
                <a:gd name="connsiteX3" fmla="*/ 1009290 w 1061049"/>
                <a:gd name="connsiteY3" fmla="*/ 17579 h 198734"/>
                <a:gd name="connsiteX4" fmla="*/ 1061049 w 1061049"/>
                <a:gd name="connsiteY4" fmla="*/ 198734 h 198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1049" h="198734">
                  <a:moveTo>
                    <a:pt x="0" y="155602"/>
                  </a:moveTo>
                  <a:cubicBezTo>
                    <a:pt x="79794" y="107437"/>
                    <a:pt x="159588" y="59273"/>
                    <a:pt x="284671" y="34832"/>
                  </a:cubicBezTo>
                  <a:cubicBezTo>
                    <a:pt x="409754" y="10390"/>
                    <a:pt x="629728" y="11828"/>
                    <a:pt x="750498" y="8953"/>
                  </a:cubicBezTo>
                  <a:cubicBezTo>
                    <a:pt x="871268" y="6078"/>
                    <a:pt x="957532" y="-14051"/>
                    <a:pt x="1009290" y="17579"/>
                  </a:cubicBezTo>
                  <a:cubicBezTo>
                    <a:pt x="1061049" y="49209"/>
                    <a:pt x="1061049" y="123971"/>
                    <a:pt x="1061049" y="198734"/>
                  </a:cubicBezTo>
                </a:path>
              </a:pathLst>
            </a:custGeom>
            <a:noFill/>
            <a:ln w="22225">
              <a:solidFill>
                <a:schemeClr val="accent1"/>
              </a:solidFill>
              <a:headEnd type="non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/>
            </a:p>
          </p:txBody>
        </p:sp>
        <p:sp>
          <p:nvSpPr>
            <p:cNvPr id="30" name="TextBox 2"/>
            <p:cNvSpPr txBox="1"/>
            <p:nvPr/>
          </p:nvSpPr>
          <p:spPr>
            <a:xfrm>
              <a:off x="4471293" y="1185408"/>
              <a:ext cx="2258029" cy="48768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MingLiU" panose="02020500000000000000" pitchFamily="18" charset="-120"/>
                  <a:cs typeface="Times New Roman" panose="02020603050405020304" pitchFamily="18" charset="0"/>
                </a:rPr>
                <a:t>On boat or raft</a:t>
              </a:r>
              <a:endParaRPr lang="en-US" dirty="0">
                <a:effectLst/>
                <a:latin typeface="Times New Roman" panose="02020603050405020304" pitchFamily="18" charset="0"/>
                <a:ea typeface="PMingLiU" panose="02020500000000000000" pitchFamily="18" charset="-120"/>
              </a:endParaRPr>
            </a:p>
          </p:txBody>
        </p:sp>
      </p:grp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3984053" y="4286767"/>
            <a:ext cx="3463494" cy="20506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Schematic </a:t>
            </a:r>
            <a:r>
              <a:rPr lang="en-US" sz="24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diagram showing the water sampling system and fast light sheet imaging flow cytometer</a:t>
            </a:r>
          </a:p>
        </p:txBody>
      </p:sp>
    </p:spTree>
    <p:extLst>
      <p:ext uri="{BB962C8B-B14F-4D97-AF65-F5344CB8AC3E}">
        <p14:creationId xmlns:p14="http://schemas.microsoft.com/office/powerpoint/2010/main" val="233925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Long Term Buoy stations</a:t>
            </a:r>
            <a:endParaRPr lang="en-US" sz="4000" dirty="0"/>
          </a:p>
        </p:txBody>
      </p:sp>
      <p:sp>
        <p:nvSpPr>
          <p:cNvPr id="4" name="Freeform 3"/>
          <p:cNvSpPr/>
          <p:nvPr/>
        </p:nvSpPr>
        <p:spPr>
          <a:xfrm>
            <a:off x="810883" y="2277233"/>
            <a:ext cx="7341079" cy="200912"/>
          </a:xfrm>
          <a:custGeom>
            <a:avLst/>
            <a:gdLst>
              <a:gd name="connsiteX0" fmla="*/ 0 w 7341079"/>
              <a:gd name="connsiteY0" fmla="*/ 120910 h 200912"/>
              <a:gd name="connsiteX1" fmla="*/ 301925 w 7341079"/>
              <a:gd name="connsiteY1" fmla="*/ 60525 h 200912"/>
              <a:gd name="connsiteX2" fmla="*/ 612475 w 7341079"/>
              <a:gd name="connsiteY2" fmla="*/ 43273 h 200912"/>
              <a:gd name="connsiteX3" fmla="*/ 1052423 w 7341079"/>
              <a:gd name="connsiteY3" fmla="*/ 112284 h 200912"/>
              <a:gd name="connsiteX4" fmla="*/ 1259457 w 7341079"/>
              <a:gd name="connsiteY4" fmla="*/ 103658 h 200912"/>
              <a:gd name="connsiteX5" fmla="*/ 1431985 w 7341079"/>
              <a:gd name="connsiteY5" fmla="*/ 95031 h 200912"/>
              <a:gd name="connsiteX6" fmla="*/ 1880559 w 7341079"/>
              <a:gd name="connsiteY6" fmla="*/ 172669 h 200912"/>
              <a:gd name="connsiteX7" fmla="*/ 2380891 w 7341079"/>
              <a:gd name="connsiteY7" fmla="*/ 181295 h 200912"/>
              <a:gd name="connsiteX8" fmla="*/ 2544792 w 7341079"/>
              <a:gd name="connsiteY8" fmla="*/ 77778 h 200912"/>
              <a:gd name="connsiteX9" fmla="*/ 2691442 w 7341079"/>
              <a:gd name="connsiteY9" fmla="*/ 138163 h 200912"/>
              <a:gd name="connsiteX10" fmla="*/ 2889849 w 7341079"/>
              <a:gd name="connsiteY10" fmla="*/ 146790 h 200912"/>
              <a:gd name="connsiteX11" fmla="*/ 3079630 w 7341079"/>
              <a:gd name="connsiteY11" fmla="*/ 86405 h 200912"/>
              <a:gd name="connsiteX12" fmla="*/ 3381555 w 7341079"/>
              <a:gd name="connsiteY12" fmla="*/ 198548 h 200912"/>
              <a:gd name="connsiteX13" fmla="*/ 3812875 w 7341079"/>
              <a:gd name="connsiteY13" fmla="*/ 155416 h 200912"/>
              <a:gd name="connsiteX14" fmla="*/ 4028536 w 7341079"/>
              <a:gd name="connsiteY14" fmla="*/ 69152 h 200912"/>
              <a:gd name="connsiteX15" fmla="*/ 4226943 w 7341079"/>
              <a:gd name="connsiteY15" fmla="*/ 141 h 200912"/>
              <a:gd name="connsiteX16" fmla="*/ 4494362 w 7341079"/>
              <a:gd name="connsiteY16" fmla="*/ 51899 h 200912"/>
              <a:gd name="connsiteX17" fmla="*/ 4761781 w 7341079"/>
              <a:gd name="connsiteY17" fmla="*/ 77778 h 200912"/>
              <a:gd name="connsiteX18" fmla="*/ 5037826 w 7341079"/>
              <a:gd name="connsiteY18" fmla="*/ 129537 h 200912"/>
              <a:gd name="connsiteX19" fmla="*/ 5262113 w 7341079"/>
              <a:gd name="connsiteY19" fmla="*/ 129537 h 200912"/>
              <a:gd name="connsiteX20" fmla="*/ 5382883 w 7341079"/>
              <a:gd name="connsiteY20" fmla="*/ 86405 h 200912"/>
              <a:gd name="connsiteX21" fmla="*/ 5624423 w 7341079"/>
              <a:gd name="connsiteY21" fmla="*/ 86405 h 200912"/>
              <a:gd name="connsiteX22" fmla="*/ 5840083 w 7341079"/>
              <a:gd name="connsiteY22" fmla="*/ 112284 h 200912"/>
              <a:gd name="connsiteX23" fmla="*/ 6064370 w 7341079"/>
              <a:gd name="connsiteY23" fmla="*/ 120910 h 200912"/>
              <a:gd name="connsiteX24" fmla="*/ 6271404 w 7341079"/>
              <a:gd name="connsiteY24" fmla="*/ 86405 h 200912"/>
              <a:gd name="connsiteX25" fmla="*/ 6599208 w 7341079"/>
              <a:gd name="connsiteY25" fmla="*/ 95031 h 200912"/>
              <a:gd name="connsiteX26" fmla="*/ 6711351 w 7341079"/>
              <a:gd name="connsiteY26" fmla="*/ 112284 h 200912"/>
              <a:gd name="connsiteX27" fmla="*/ 6858000 w 7341079"/>
              <a:gd name="connsiteY27" fmla="*/ 51899 h 200912"/>
              <a:gd name="connsiteX28" fmla="*/ 6970143 w 7341079"/>
              <a:gd name="connsiteY28" fmla="*/ 77778 h 200912"/>
              <a:gd name="connsiteX29" fmla="*/ 7021902 w 7341079"/>
              <a:gd name="connsiteY29" fmla="*/ 129537 h 200912"/>
              <a:gd name="connsiteX30" fmla="*/ 7073660 w 7341079"/>
              <a:gd name="connsiteY30" fmla="*/ 138163 h 200912"/>
              <a:gd name="connsiteX31" fmla="*/ 7168551 w 7341079"/>
              <a:gd name="connsiteY31" fmla="*/ 77778 h 200912"/>
              <a:gd name="connsiteX32" fmla="*/ 7237562 w 7341079"/>
              <a:gd name="connsiteY32" fmla="*/ 51899 h 200912"/>
              <a:gd name="connsiteX33" fmla="*/ 7323826 w 7341079"/>
              <a:gd name="connsiteY33" fmla="*/ 146790 h 200912"/>
              <a:gd name="connsiteX34" fmla="*/ 7341079 w 7341079"/>
              <a:gd name="connsiteY34" fmla="*/ 155416 h 200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341079" h="200912">
                <a:moveTo>
                  <a:pt x="0" y="120910"/>
                </a:moveTo>
                <a:cubicBezTo>
                  <a:pt x="99923" y="97187"/>
                  <a:pt x="199846" y="73464"/>
                  <a:pt x="301925" y="60525"/>
                </a:cubicBezTo>
                <a:cubicBezTo>
                  <a:pt x="404004" y="47586"/>
                  <a:pt x="487392" y="34647"/>
                  <a:pt x="612475" y="43273"/>
                </a:cubicBezTo>
                <a:cubicBezTo>
                  <a:pt x="737558" y="51899"/>
                  <a:pt x="944593" y="102220"/>
                  <a:pt x="1052423" y="112284"/>
                </a:cubicBezTo>
                <a:cubicBezTo>
                  <a:pt x="1160253" y="122348"/>
                  <a:pt x="1259457" y="103658"/>
                  <a:pt x="1259457" y="103658"/>
                </a:cubicBezTo>
                <a:cubicBezTo>
                  <a:pt x="1322717" y="100783"/>
                  <a:pt x="1328468" y="83529"/>
                  <a:pt x="1431985" y="95031"/>
                </a:cubicBezTo>
                <a:cubicBezTo>
                  <a:pt x="1535502" y="106533"/>
                  <a:pt x="1722408" y="158292"/>
                  <a:pt x="1880559" y="172669"/>
                </a:cubicBezTo>
                <a:cubicBezTo>
                  <a:pt x="2038710" y="187046"/>
                  <a:pt x="2270186" y="197110"/>
                  <a:pt x="2380891" y="181295"/>
                </a:cubicBezTo>
                <a:cubicBezTo>
                  <a:pt x="2491596" y="165480"/>
                  <a:pt x="2493034" y="84967"/>
                  <a:pt x="2544792" y="77778"/>
                </a:cubicBezTo>
                <a:cubicBezTo>
                  <a:pt x="2596550" y="70589"/>
                  <a:pt x="2633933" y="126661"/>
                  <a:pt x="2691442" y="138163"/>
                </a:cubicBezTo>
                <a:cubicBezTo>
                  <a:pt x="2748951" y="149665"/>
                  <a:pt x="2825151" y="155416"/>
                  <a:pt x="2889849" y="146790"/>
                </a:cubicBezTo>
                <a:cubicBezTo>
                  <a:pt x="2954547" y="138164"/>
                  <a:pt x="2997679" y="77779"/>
                  <a:pt x="3079630" y="86405"/>
                </a:cubicBezTo>
                <a:cubicBezTo>
                  <a:pt x="3161581" y="95031"/>
                  <a:pt x="3259348" y="187046"/>
                  <a:pt x="3381555" y="198548"/>
                </a:cubicBezTo>
                <a:cubicBezTo>
                  <a:pt x="3503762" y="210050"/>
                  <a:pt x="3705045" y="176982"/>
                  <a:pt x="3812875" y="155416"/>
                </a:cubicBezTo>
                <a:cubicBezTo>
                  <a:pt x="3920705" y="133850"/>
                  <a:pt x="3959525" y="95031"/>
                  <a:pt x="4028536" y="69152"/>
                </a:cubicBezTo>
                <a:cubicBezTo>
                  <a:pt x="4097547" y="43273"/>
                  <a:pt x="4149305" y="3016"/>
                  <a:pt x="4226943" y="141"/>
                </a:cubicBezTo>
                <a:cubicBezTo>
                  <a:pt x="4304581" y="-2734"/>
                  <a:pt x="4405222" y="38960"/>
                  <a:pt x="4494362" y="51899"/>
                </a:cubicBezTo>
                <a:cubicBezTo>
                  <a:pt x="4583502" y="64838"/>
                  <a:pt x="4671204" y="64838"/>
                  <a:pt x="4761781" y="77778"/>
                </a:cubicBezTo>
                <a:cubicBezTo>
                  <a:pt x="4852358" y="90718"/>
                  <a:pt x="4954437" y="120911"/>
                  <a:pt x="5037826" y="129537"/>
                </a:cubicBezTo>
                <a:cubicBezTo>
                  <a:pt x="5121215" y="138163"/>
                  <a:pt x="5204603" y="136726"/>
                  <a:pt x="5262113" y="129537"/>
                </a:cubicBezTo>
                <a:cubicBezTo>
                  <a:pt x="5319623" y="122348"/>
                  <a:pt x="5322498" y="93594"/>
                  <a:pt x="5382883" y="86405"/>
                </a:cubicBezTo>
                <a:cubicBezTo>
                  <a:pt x="5443268" y="79216"/>
                  <a:pt x="5548223" y="82092"/>
                  <a:pt x="5624423" y="86405"/>
                </a:cubicBezTo>
                <a:cubicBezTo>
                  <a:pt x="5700623" y="90718"/>
                  <a:pt x="5766759" y="106533"/>
                  <a:pt x="5840083" y="112284"/>
                </a:cubicBezTo>
                <a:cubicBezTo>
                  <a:pt x="5913407" y="118035"/>
                  <a:pt x="5992483" y="125223"/>
                  <a:pt x="6064370" y="120910"/>
                </a:cubicBezTo>
                <a:cubicBezTo>
                  <a:pt x="6136257" y="116597"/>
                  <a:pt x="6182264" y="90718"/>
                  <a:pt x="6271404" y="86405"/>
                </a:cubicBezTo>
                <a:cubicBezTo>
                  <a:pt x="6360544" y="82092"/>
                  <a:pt x="6525884" y="90718"/>
                  <a:pt x="6599208" y="95031"/>
                </a:cubicBezTo>
                <a:cubicBezTo>
                  <a:pt x="6672533" y="99344"/>
                  <a:pt x="6668219" y="119473"/>
                  <a:pt x="6711351" y="112284"/>
                </a:cubicBezTo>
                <a:cubicBezTo>
                  <a:pt x="6754483" y="105095"/>
                  <a:pt x="6814868" y="57650"/>
                  <a:pt x="6858000" y="51899"/>
                </a:cubicBezTo>
                <a:cubicBezTo>
                  <a:pt x="6901132" y="46148"/>
                  <a:pt x="6942826" y="64838"/>
                  <a:pt x="6970143" y="77778"/>
                </a:cubicBezTo>
                <a:cubicBezTo>
                  <a:pt x="6997460" y="90718"/>
                  <a:pt x="7004649" y="119473"/>
                  <a:pt x="7021902" y="129537"/>
                </a:cubicBezTo>
                <a:cubicBezTo>
                  <a:pt x="7039155" y="139601"/>
                  <a:pt x="7049219" y="146789"/>
                  <a:pt x="7073660" y="138163"/>
                </a:cubicBezTo>
                <a:cubicBezTo>
                  <a:pt x="7098101" y="129537"/>
                  <a:pt x="7141234" y="92155"/>
                  <a:pt x="7168551" y="77778"/>
                </a:cubicBezTo>
                <a:cubicBezTo>
                  <a:pt x="7195868" y="63401"/>
                  <a:pt x="7211683" y="40397"/>
                  <a:pt x="7237562" y="51899"/>
                </a:cubicBezTo>
                <a:cubicBezTo>
                  <a:pt x="7263441" y="63401"/>
                  <a:pt x="7306573" y="129537"/>
                  <a:pt x="7323826" y="146790"/>
                </a:cubicBezTo>
                <a:cubicBezTo>
                  <a:pt x="7341079" y="164043"/>
                  <a:pt x="7341079" y="159729"/>
                  <a:pt x="7341079" y="155416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2950234" y="2122099"/>
            <a:ext cx="2449902" cy="379562"/>
          </a:xfrm>
          <a:prstGeom prst="can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be 5"/>
          <p:cNvSpPr/>
          <p:nvPr/>
        </p:nvSpPr>
        <p:spPr>
          <a:xfrm>
            <a:off x="3778370" y="1837426"/>
            <a:ext cx="767751" cy="36231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alf Frame 6"/>
          <p:cNvSpPr/>
          <p:nvPr/>
        </p:nvSpPr>
        <p:spPr>
          <a:xfrm rot="13419753">
            <a:off x="4718650" y="1434952"/>
            <a:ext cx="284672" cy="284671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22166" y="1690689"/>
            <a:ext cx="77638" cy="4314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13747" y="1703226"/>
            <a:ext cx="3551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WiFi</a:t>
            </a:r>
            <a:r>
              <a:rPr lang="en-US" dirty="0" smtClean="0"/>
              <a:t> communication to base station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4149305" y="2501661"/>
            <a:ext cx="12940" cy="3640347"/>
          </a:xfrm>
          <a:prstGeom prst="line">
            <a:avLst/>
          </a:prstGeom>
          <a:ln w="635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4123426" y="2845234"/>
            <a:ext cx="99204" cy="21945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112643" y="3409213"/>
            <a:ext cx="99204" cy="21945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112643" y="3992176"/>
            <a:ext cx="99204" cy="21945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099703" y="5922553"/>
            <a:ext cx="99204" cy="21945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419708" y="1460790"/>
            <a:ext cx="2027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Standalone imaging system</a:t>
            </a:r>
            <a:endParaRPr lang="en-US" dirty="0"/>
          </a:p>
        </p:txBody>
      </p:sp>
      <p:cxnSp>
        <p:nvCxnSpPr>
          <p:cNvPr id="16" name="Straight Connector 15"/>
          <p:cNvCxnSpPr>
            <a:endCxn id="14" idx="0"/>
          </p:cNvCxnSpPr>
          <p:nvPr/>
        </p:nvCxnSpPr>
        <p:spPr>
          <a:xfrm flipH="1">
            <a:off x="4149305" y="4321834"/>
            <a:ext cx="6470" cy="160071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58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Technical problems/challenges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091" y="1311215"/>
            <a:ext cx="7963259" cy="524486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Design of flow-tube</a:t>
            </a:r>
          </a:p>
          <a:p>
            <a:pPr lvl="1"/>
            <a:r>
              <a:rPr lang="en-US" dirty="0" smtClean="0"/>
              <a:t>Enclosed chamber (HKBU, </a:t>
            </a:r>
            <a:r>
              <a:rPr lang="en-US" dirty="0" err="1" smtClean="0"/>
              <a:t>IndP</a:t>
            </a:r>
            <a:r>
              <a:rPr lang="en-US" dirty="0" smtClean="0"/>
              <a:t>)</a:t>
            </a:r>
          </a:p>
          <a:p>
            <a:r>
              <a:rPr lang="en-US" dirty="0" smtClean="0"/>
              <a:t>Design of watertight chamber (WHOI, SKLMP, </a:t>
            </a:r>
            <a:r>
              <a:rPr lang="en-US" dirty="0" err="1" smtClean="0"/>
              <a:t>IndP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Air conditioning and humidity control (SKLMP, </a:t>
            </a:r>
            <a:r>
              <a:rPr lang="en-US" dirty="0" err="1" smtClean="0"/>
              <a:t>IndP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Water inlet and outlet (WHOI, HKBU)</a:t>
            </a:r>
          </a:p>
          <a:p>
            <a:pPr lvl="1"/>
            <a:r>
              <a:rPr lang="en-US" dirty="0" smtClean="0"/>
              <a:t>Electronic interface (WHOI, SKLMP, </a:t>
            </a:r>
            <a:r>
              <a:rPr lang="en-US" dirty="0" err="1" smtClean="0"/>
              <a:t>IndP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Power cables (</a:t>
            </a:r>
            <a:r>
              <a:rPr lang="en-US" dirty="0" err="1" smtClean="0"/>
              <a:t>IndP</a:t>
            </a:r>
            <a:r>
              <a:rPr lang="en-US" dirty="0" smtClean="0"/>
              <a:t>)</a:t>
            </a:r>
          </a:p>
          <a:p>
            <a:r>
              <a:rPr lang="en-US" dirty="0" smtClean="0"/>
              <a:t>Design of fluidics for water sampling and flow tube (SKLMP, OUC, </a:t>
            </a:r>
            <a:r>
              <a:rPr lang="en-US" dirty="0" err="1" smtClean="0"/>
              <a:t>IndP</a:t>
            </a:r>
            <a:r>
              <a:rPr lang="en-US" dirty="0" smtClean="0"/>
              <a:t>)</a:t>
            </a:r>
          </a:p>
          <a:p>
            <a:r>
              <a:rPr lang="en-US" dirty="0" smtClean="0"/>
              <a:t>Biofouling issues</a:t>
            </a:r>
          </a:p>
          <a:p>
            <a:pPr lvl="1"/>
            <a:r>
              <a:rPr lang="en-US" dirty="0" smtClean="0"/>
              <a:t>Cleansing agent sodium </a:t>
            </a:r>
            <a:r>
              <a:rPr lang="en-US" dirty="0" err="1" smtClean="0"/>
              <a:t>azide</a:t>
            </a:r>
            <a:r>
              <a:rPr lang="en-US" dirty="0" smtClean="0"/>
              <a:t> (WHOI,SKLMP)</a:t>
            </a:r>
          </a:p>
          <a:p>
            <a:pPr lvl="1"/>
            <a:r>
              <a:rPr lang="en-US" dirty="0" smtClean="0"/>
              <a:t>Maintenance of water sampler</a:t>
            </a:r>
          </a:p>
          <a:p>
            <a:r>
              <a:rPr lang="en-US" dirty="0" smtClean="0"/>
              <a:t>Computing</a:t>
            </a:r>
          </a:p>
          <a:p>
            <a:pPr lvl="1"/>
            <a:r>
              <a:rPr lang="en-US" dirty="0" smtClean="0"/>
              <a:t>Feedback control (OUC, </a:t>
            </a:r>
            <a:r>
              <a:rPr lang="en-US" dirty="0" err="1" smtClean="0"/>
              <a:t>IndP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Data compression and transmission (OUC, </a:t>
            </a:r>
            <a:r>
              <a:rPr lang="en-US" dirty="0" err="1" smtClean="0"/>
              <a:t>IndP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IFCB has 30 MB/ml, Psi-Fi &gt;30 MB/ml or &gt;5 MB/s</a:t>
            </a:r>
          </a:p>
          <a:p>
            <a:pPr lvl="1"/>
            <a:r>
              <a:rPr lang="en-US" dirty="0" smtClean="0"/>
              <a:t>Image recognition (SKLMP, OUC)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02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ym typeface="Symbol" panose="05050102010706020507" pitchFamily="18" charset="2"/>
              </a:rPr>
              <a:t>2: </a:t>
            </a:r>
            <a:r>
              <a:rPr lang="en-US" b="1" smtClean="0"/>
              <a:t>3D-sectioning by light sheet flow tube microscopy using microfluidic particle trapping technology</a:t>
            </a:r>
            <a:endParaRPr lang="en-US" dirty="0"/>
          </a:p>
        </p:txBody>
      </p:sp>
      <p:pic>
        <p:nvPicPr>
          <p:cNvPr id="5" name="圖片 3" descr="系统结构图.tif"/>
          <p:cNvPicPr/>
          <p:nvPr/>
        </p:nvPicPr>
        <p:blipFill>
          <a:blip r:embed="rId2" cstate="print"/>
          <a:srcRect t="27759"/>
          <a:stretch>
            <a:fillRect/>
          </a:stretch>
        </p:blipFill>
        <p:spPr>
          <a:xfrm>
            <a:off x="1299138" y="1663538"/>
            <a:ext cx="5584741" cy="2814931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546" y="1999967"/>
            <a:ext cx="1981488" cy="179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4764505" y="2442411"/>
            <a:ext cx="2252111" cy="309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35966" y="4624479"/>
            <a:ext cx="7272068" cy="14773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High-speed flow of 1 mm/s for 3D sectioning</a:t>
            </a:r>
          </a:p>
          <a:p>
            <a:r>
              <a:rPr lang="en-US" dirty="0" smtClean="0"/>
              <a:t>Volume flow rate 0.5 µl/min</a:t>
            </a:r>
          </a:p>
          <a:p>
            <a:endParaRPr lang="en-US" dirty="0"/>
          </a:p>
          <a:p>
            <a:r>
              <a:rPr lang="en-US" dirty="0" smtClean="0"/>
              <a:t>Lateral point spread function (PSF) 0.81±0.07 µm</a:t>
            </a:r>
          </a:p>
          <a:p>
            <a:r>
              <a:rPr lang="en-US" dirty="0" smtClean="0"/>
              <a:t>Axial PSF 1.42±0.15 µm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83879" y="3440021"/>
            <a:ext cx="1492370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5.39±0.13µm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11690" y="2325494"/>
            <a:ext cx="145355" cy="549653"/>
          </a:xfrm>
          <a:prstGeom prst="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797615" y="1940943"/>
            <a:ext cx="1316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Flow sheath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7385506" y="2751826"/>
            <a:ext cx="70398" cy="688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1991" y="6158368"/>
            <a:ext cx="8522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Wu </a:t>
            </a:r>
            <a:r>
              <a:rPr lang="en-US" sz="1600" i="1" dirty="0" smtClean="0"/>
              <a:t>et al</a:t>
            </a:r>
            <a:r>
              <a:rPr lang="en-US" sz="1600" dirty="0" smtClean="0"/>
              <a:t>; “A light sheet based high throughput 3D-imaging flow cytometer for phytoplankton analysis”; Optics Express, Vol. 21, p. 14474-80, June 2013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2269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Micro</a:t>
            </a:r>
            <a:r>
              <a:rPr lang="en-US" sz="4400" dirty="0" smtClean="0"/>
              <a:t> phytoplankton</a:t>
            </a:r>
            <a:endParaRPr lang="en-US" sz="4400" dirty="0" smtClean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339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Imaging phytoplankton in the field</a:t>
            </a:r>
            <a:endParaRPr lang="en-US" sz="2800" dirty="0" smtClean="0"/>
          </a:p>
          <a:p>
            <a:pPr lvl="1"/>
            <a:r>
              <a:rPr lang="en-US" sz="2400" dirty="0" smtClean="0"/>
              <a:t>Sizes ranges from submicron to 100’s micron</a:t>
            </a:r>
          </a:p>
          <a:p>
            <a:endParaRPr lang="en-US" sz="2800" dirty="0" smtClean="0"/>
          </a:p>
        </p:txBody>
      </p:sp>
      <p:pic>
        <p:nvPicPr>
          <p:cNvPr id="4" name="Picture 11" descr="Phytoplank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8338" y="4076700"/>
            <a:ext cx="1308100" cy="1270000"/>
          </a:xfrm>
          <a:prstGeom prst="rect">
            <a:avLst/>
          </a:prstGeom>
          <a:noFill/>
        </p:spPr>
      </p:pic>
      <p:pic>
        <p:nvPicPr>
          <p:cNvPr id="5" name="Picture 14" descr="Eutreptiella_braarud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9413" y="4108450"/>
            <a:ext cx="2698750" cy="2190750"/>
          </a:xfrm>
          <a:prstGeom prst="rect">
            <a:avLst/>
          </a:prstGeom>
          <a:noFill/>
        </p:spPr>
      </p:pic>
      <p:pic>
        <p:nvPicPr>
          <p:cNvPr id="6" name="Picture 5" descr="Femfinaplankt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2620963"/>
            <a:ext cx="5851525" cy="1169987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3001963" y="6400800"/>
            <a:ext cx="2765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400" b="1">
                <a:latin typeface="Arial" panose="020B0604020202020204" pitchFamily="34" charset="0"/>
              </a:rPr>
              <a:t>Length 64-115 </a:t>
            </a:r>
            <a:r>
              <a:rPr lang="en-US" sz="2400" b="1">
                <a:latin typeface="Arial" panose="020B0604020202020204" pitchFamily="34" charset="0"/>
                <a:sym typeface="Symbol" panose="05050102010706020507" pitchFamily="18" charset="2"/>
              </a:rPr>
              <a:t>m</a:t>
            </a: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6408738" y="5986463"/>
            <a:ext cx="25527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>
                <a:solidFill>
                  <a:srgbClr val="FF0066"/>
                </a:solidFill>
                <a:latin typeface="Arial" panose="020B0604020202020204" pitchFamily="34" charset="0"/>
              </a:rPr>
              <a:t>www.marbot.gu.se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000">
                <a:solidFill>
                  <a:srgbClr val="FF0066"/>
                </a:solidFill>
                <a:latin typeface="Arial" panose="020B0604020202020204" pitchFamily="34" charset="0"/>
              </a:rPr>
              <a:t>www.hkredtide.org</a:t>
            </a:r>
          </a:p>
        </p:txBody>
      </p:sp>
      <p:pic>
        <p:nvPicPr>
          <p:cNvPr id="9" name="Picture 19" descr="Prorocentrum mica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925" y="5003800"/>
            <a:ext cx="79057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1" descr="Some micro-algae commonly present in Hong Kong Water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8" y="4108450"/>
            <a:ext cx="26479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35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smtClean="0"/>
              <a:t>High speed imaging for 3D sectioning</a:t>
            </a:r>
            <a:endParaRPr lang="en-US" sz="4000" dirty="0"/>
          </a:p>
        </p:txBody>
      </p:sp>
      <p:pic>
        <p:nvPicPr>
          <p:cNvPr id="3" name="Front View (3D profiling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80031" y="1027906"/>
            <a:ext cx="5244877" cy="52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46254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High speed imaging for 3D sectioning</a:t>
            </a:r>
            <a:endParaRPr lang="en-US" sz="4000" dirty="0"/>
          </a:p>
        </p:txBody>
      </p:sp>
      <p:pic>
        <p:nvPicPr>
          <p:cNvPr id="3" name="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0720" y="1255776"/>
            <a:ext cx="5026152" cy="502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5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3D sectioning of </a:t>
            </a:r>
            <a:r>
              <a:rPr lang="en-US" i="1" smtClean="0"/>
              <a:t>Procentrum sp. </a:t>
            </a:r>
            <a:r>
              <a:rPr lang="en-US" smtClean="0"/>
              <a:t>and </a:t>
            </a:r>
            <a:r>
              <a:rPr lang="en-US" i="1" smtClean="0"/>
              <a:t>Gambierdiscus sp.</a:t>
            </a:r>
            <a:endParaRPr lang="en-US" i="1" dirty="0"/>
          </a:p>
        </p:txBody>
      </p:sp>
      <p:pic>
        <p:nvPicPr>
          <p:cNvPr id="3" name="圖片 7" descr="绘图15.t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0600" y="1690689"/>
            <a:ext cx="7389603" cy="475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47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1229" y="426992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SEM images</a:t>
            </a:r>
            <a:endParaRPr lang="en-GB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403" y="1378424"/>
            <a:ext cx="3291739" cy="53832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04763" y="2072838"/>
            <a:ext cx="2332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Gambierdiscus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8343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smtClean="0"/>
              <a:t>Experimental results</a:t>
            </a:r>
            <a:endParaRPr lang="en-US" sz="4000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28650" y="1356590"/>
            <a:ext cx="7886700" cy="455519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High speed camera at 1333 frames per sec</a:t>
            </a:r>
          </a:p>
          <a:p>
            <a:r>
              <a:rPr lang="en-US" sz="2400" dirty="0" smtClean="0"/>
              <a:t>Flow rate 1 mm/s</a:t>
            </a:r>
          </a:p>
          <a:p>
            <a:r>
              <a:rPr lang="en-US" sz="2400" dirty="0" smtClean="0"/>
              <a:t>Sectioning width is 0.75 µm</a:t>
            </a:r>
          </a:p>
          <a:p>
            <a:r>
              <a:rPr lang="en-US" sz="2400" dirty="0" smtClean="0"/>
              <a:t>Not depth of field (DOF) problems</a:t>
            </a:r>
          </a:p>
          <a:p>
            <a:r>
              <a:rPr lang="en-US" sz="2400" dirty="0" smtClean="0"/>
              <a:t>Speed of image acquisition typically around 30 </a:t>
            </a:r>
            <a:r>
              <a:rPr lang="en-US" sz="2400" dirty="0" err="1" smtClean="0"/>
              <a:t>ms</a:t>
            </a:r>
            <a:r>
              <a:rPr lang="en-US" sz="2400" dirty="0" smtClean="0"/>
              <a:t> per particle</a:t>
            </a:r>
          </a:p>
          <a:p>
            <a:pPr lvl="1"/>
            <a:r>
              <a:rPr lang="en-US" sz="2400" dirty="0" smtClean="0"/>
              <a:t>Compared to confocal microscopes which can take up to minutes</a:t>
            </a:r>
          </a:p>
          <a:p>
            <a:r>
              <a:rPr lang="en-US" sz="2400" dirty="0" smtClean="0"/>
              <a:t>2D frame can capture more than one particle at a time</a:t>
            </a:r>
          </a:p>
          <a:p>
            <a:pPr lvl="1"/>
            <a:r>
              <a:rPr lang="en-US" sz="2400" dirty="0" smtClean="0"/>
              <a:t>At least 115X faster than the latest spinning disk confocal microscope </a:t>
            </a:r>
          </a:p>
          <a:p>
            <a:pPr lvl="1"/>
            <a:r>
              <a:rPr lang="en-US" sz="2400" dirty="0" smtClean="0"/>
              <a:t>Ideal for dense chained particles such as Lake </a:t>
            </a:r>
            <a:r>
              <a:rPr lang="en-US" sz="2400" dirty="0" err="1" smtClean="0"/>
              <a:t>Taihu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555411" y="2294627"/>
            <a:ext cx="2830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Axial resolution 2 µm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192949" y="2063794"/>
            <a:ext cx="224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}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57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ym typeface="Symbol" panose="05050102010706020507" pitchFamily="18" charset="2"/>
              </a:rPr>
              <a:t>2: </a:t>
            </a:r>
            <a:r>
              <a:rPr lang="en-US" b="1" smtClean="0"/>
              <a:t>3D-sectioning by light sheet flow tube microscopy using microfluidic particle trapping technology</a:t>
            </a:r>
            <a:endParaRPr lang="en-US" dirty="0"/>
          </a:p>
        </p:txBody>
      </p:sp>
      <p:sp>
        <p:nvSpPr>
          <p:cNvPr id="12" name="Text Box 227"/>
          <p:cNvSpPr txBox="1">
            <a:spLocks/>
          </p:cNvSpPr>
          <p:nvPr/>
        </p:nvSpPr>
        <p:spPr>
          <a:xfrm>
            <a:off x="1572452" y="5282248"/>
            <a:ext cx="5925628" cy="97224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 smtClean="0">
                <a:effectLst/>
                <a:ea typeface="PMingLiU" panose="02020500000000000000" pitchFamily="18" charset="-120"/>
                <a:cs typeface="Times New Roman" panose="02020603050405020304" pitchFamily="18" charset="0"/>
              </a:rPr>
              <a:t>Schematic </a:t>
            </a:r>
            <a:r>
              <a:rPr lang="en-US" sz="2000" dirty="0">
                <a:effectLst/>
                <a:ea typeface="PMingLiU" panose="02020500000000000000" pitchFamily="18" charset="-120"/>
                <a:cs typeface="Times New Roman" panose="02020603050405020304" pitchFamily="18" charset="0"/>
              </a:rPr>
              <a:t>diagram depicting the microfluidic system for phytoplankton particle capture</a:t>
            </a: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284672" y="169068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84672" y="214788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284672" y="214788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284672" y="214788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1306436" y="1986757"/>
            <a:ext cx="5688724" cy="3143357"/>
            <a:chOff x="1043136" y="2881949"/>
            <a:chExt cx="5901416" cy="2513342"/>
          </a:xfrm>
        </p:grpSpPr>
        <p:sp>
          <p:nvSpPr>
            <p:cNvPr id="3" name="Lightning Bolt 2"/>
            <p:cNvSpPr>
              <a:spLocks/>
            </p:cNvSpPr>
            <p:nvPr/>
          </p:nvSpPr>
          <p:spPr>
            <a:xfrm rot="8578221">
              <a:off x="4194367" y="3108009"/>
              <a:ext cx="1181100" cy="373380"/>
            </a:xfrm>
            <a:prstGeom prst="lightningBol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" name="Text Box 2"/>
            <p:cNvSpPr txBox="1">
              <a:spLocks noChangeArrowheads="1"/>
            </p:cNvSpPr>
            <p:nvPr/>
          </p:nvSpPr>
          <p:spPr bwMode="auto">
            <a:xfrm>
              <a:off x="5580572" y="3252789"/>
              <a:ext cx="1363980" cy="5867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 err="1">
                  <a:effectLst/>
                  <a:latin typeface="Calibri" panose="020F0502020204030204" pitchFamily="34" charset="0"/>
                  <a:ea typeface="PMingLiU" panose="02020500000000000000" pitchFamily="18" charset="-120"/>
                  <a:cs typeface="Times New Roman" panose="02020603050405020304" pitchFamily="18" charset="0"/>
                </a:rPr>
                <a:t>Photodetector</a:t>
              </a:r>
              <a:endParaRPr lang="en-US" sz="14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endParaRPr>
            </a:p>
          </p:txBody>
        </p:sp>
        <p:sp>
          <p:nvSpPr>
            <p:cNvPr id="5" name="Text Box 216"/>
            <p:cNvSpPr txBox="1">
              <a:spLocks/>
            </p:cNvSpPr>
            <p:nvPr/>
          </p:nvSpPr>
          <p:spPr>
            <a:xfrm>
              <a:off x="4620452" y="4624389"/>
              <a:ext cx="830580" cy="47244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>
                  <a:effectLst/>
                  <a:ea typeface="PMingLiU" panose="02020500000000000000" pitchFamily="18" charset="-120"/>
                  <a:cs typeface="Times New Roman" panose="02020603050405020304" pitchFamily="18" charset="0"/>
                </a:rPr>
                <a:t>Detritus</a:t>
              </a:r>
            </a:p>
          </p:txBody>
        </p:sp>
        <p:sp>
          <p:nvSpPr>
            <p:cNvPr id="6" name="Text Box 219"/>
            <p:cNvSpPr txBox="1">
              <a:spLocks/>
            </p:cNvSpPr>
            <p:nvPr/>
          </p:nvSpPr>
          <p:spPr>
            <a:xfrm>
              <a:off x="2387792" y="4746309"/>
              <a:ext cx="1325880" cy="41148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effectLst/>
                  <a:ea typeface="PMingLiU" panose="02020500000000000000" pitchFamily="18" charset="-120"/>
                  <a:cs typeface="Times New Roman" panose="02020603050405020304" pitchFamily="18" charset="0"/>
                </a:rPr>
                <a:t>Phytoplankton </a:t>
              </a:r>
            </a:p>
          </p:txBody>
        </p:sp>
        <p:cxnSp>
          <p:nvCxnSpPr>
            <p:cNvPr id="7" name="Straight Connector 6"/>
            <p:cNvCxnSpPr>
              <a:cxnSpLocks/>
            </p:cNvCxnSpPr>
            <p:nvPr/>
          </p:nvCxnSpPr>
          <p:spPr>
            <a:xfrm flipV="1">
              <a:off x="2860232" y="4464369"/>
              <a:ext cx="205740" cy="29718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 Box 221"/>
            <p:cNvSpPr txBox="1">
              <a:spLocks/>
            </p:cNvSpPr>
            <p:nvPr/>
          </p:nvSpPr>
          <p:spPr>
            <a:xfrm>
              <a:off x="2684972" y="3245169"/>
              <a:ext cx="1104900" cy="27432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>
                  <a:effectLst/>
                  <a:ea typeface="PMingLiU" panose="02020500000000000000" pitchFamily="18" charset="-120"/>
                  <a:cs typeface="Times New Roman" panose="02020603050405020304" pitchFamily="18" charset="0"/>
                </a:rPr>
                <a:t>Laser sheet</a:t>
              </a:r>
            </a:p>
          </p:txBody>
        </p:sp>
        <p:cxnSp>
          <p:nvCxnSpPr>
            <p:cNvPr id="9" name="Curved Connector 8"/>
            <p:cNvCxnSpPr>
              <a:cxnSpLocks/>
            </p:cNvCxnSpPr>
            <p:nvPr/>
          </p:nvCxnSpPr>
          <p:spPr>
            <a:xfrm flipH="1">
              <a:off x="4148012" y="3580449"/>
              <a:ext cx="1478280" cy="510540"/>
            </a:xfrm>
            <a:prstGeom prst="curvedConnector3">
              <a:avLst>
                <a:gd name="adj1" fmla="val 515"/>
              </a:avLst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ight Arrow 9"/>
            <p:cNvSpPr>
              <a:spLocks/>
            </p:cNvSpPr>
            <p:nvPr/>
          </p:nvSpPr>
          <p:spPr>
            <a:xfrm rot="10800000">
              <a:off x="2271830" y="4340942"/>
              <a:ext cx="361812" cy="96414"/>
            </a:xfrm>
            <a:prstGeom prst="rightArrow">
              <a:avLst/>
            </a:prstGeom>
            <a:solidFill>
              <a:srgbClr val="FF0000">
                <a:alpha val="6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Text Box 226"/>
            <p:cNvSpPr txBox="1">
              <a:spLocks/>
            </p:cNvSpPr>
            <p:nvPr/>
          </p:nvSpPr>
          <p:spPr>
            <a:xfrm>
              <a:off x="1043136" y="4005283"/>
              <a:ext cx="1516380" cy="63246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effectLst/>
                  <a:ea typeface="PMingLiU" panose="02020500000000000000" pitchFamily="18" charset="-120"/>
                  <a:cs typeface="Times New Roman" panose="02020603050405020304" pitchFamily="18" charset="0"/>
                </a:rPr>
                <a:t>To 3D light sheet imaging flow tube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2543933" y="4099431"/>
              <a:ext cx="1935480" cy="533400"/>
            </a:xfrm>
            <a:prstGeom prst="rect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  <a:alpha val="32001"/>
                  </a:srgbClr>
                </a:gs>
                <a:gs pos="100000">
                  <a:srgbClr val="FFFF00">
                    <a:alpha val="3800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Text Box 216"/>
            <p:cNvSpPr txBox="1">
              <a:spLocks/>
            </p:cNvSpPr>
            <p:nvPr/>
          </p:nvSpPr>
          <p:spPr>
            <a:xfrm>
              <a:off x="4711892" y="4075749"/>
              <a:ext cx="1466304" cy="526208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Non-uniform </a:t>
              </a:r>
              <a:r>
                <a:rPr lang="en-US" sz="1400" dirty="0">
                  <a:effectLst/>
                  <a:ea typeface="PMingLiU" panose="02020500000000000000" pitchFamily="18" charset="-120"/>
                  <a:cs typeface="Times New Roman" panose="02020603050405020304" pitchFamily="18" charset="0"/>
                </a:rPr>
                <a:t>Electric field</a:t>
              </a:r>
            </a:p>
          </p:txBody>
        </p:sp>
        <p:cxnSp>
          <p:nvCxnSpPr>
            <p:cNvPr id="15" name="AutoShape 113"/>
            <p:cNvCxnSpPr>
              <a:cxnSpLocks noChangeShapeType="1"/>
            </p:cNvCxnSpPr>
            <p:nvPr/>
          </p:nvCxnSpPr>
          <p:spPr bwMode="auto">
            <a:xfrm flipH="1">
              <a:off x="4620452" y="4350069"/>
              <a:ext cx="196215" cy="7620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" name="Text Box 216"/>
            <p:cNvSpPr txBox="1">
              <a:spLocks/>
            </p:cNvSpPr>
            <p:nvPr/>
          </p:nvSpPr>
          <p:spPr>
            <a:xfrm>
              <a:off x="3065972" y="3726499"/>
              <a:ext cx="830580" cy="47244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DEP force</a:t>
              </a:r>
              <a:endParaRPr lang="en-US" sz="1100">
                <a:effectLst/>
                <a:ea typeface="PMingLiU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7" name="AutoShape 115"/>
            <p:cNvCxnSpPr>
              <a:cxnSpLocks noChangeShapeType="1"/>
            </p:cNvCxnSpPr>
            <p:nvPr/>
          </p:nvCxnSpPr>
          <p:spPr bwMode="auto">
            <a:xfrm flipH="1" flipV="1">
              <a:off x="3517457" y="3949384"/>
              <a:ext cx="130810" cy="325120"/>
            </a:xfrm>
            <a:prstGeom prst="straightConnector1">
              <a:avLst/>
            </a:prstGeom>
            <a:noFill/>
            <a:ln w="9525">
              <a:solidFill>
                <a:schemeClr val="accent1">
                  <a:lumMod val="100000"/>
                  <a:lumOff val="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2" name="Group 21"/>
            <p:cNvGrpSpPr>
              <a:grpSpLocks/>
            </p:cNvGrpSpPr>
            <p:nvPr/>
          </p:nvGrpSpPr>
          <p:grpSpPr bwMode="auto">
            <a:xfrm>
              <a:off x="2448752" y="2881949"/>
              <a:ext cx="3398519" cy="2513342"/>
              <a:chOff x="0" y="0"/>
              <a:chExt cx="33985" cy="25133"/>
            </a:xfrm>
          </p:grpSpPr>
          <p:grpSp>
            <p:nvGrpSpPr>
              <p:cNvPr id="23" name="Group 22"/>
              <p:cNvGrpSpPr>
                <a:grpSpLocks/>
              </p:cNvGrpSpPr>
              <p:nvPr/>
            </p:nvGrpSpPr>
            <p:grpSpPr bwMode="auto">
              <a:xfrm>
                <a:off x="0" y="838"/>
                <a:ext cx="20497" cy="22326"/>
                <a:chOff x="0" y="0"/>
                <a:chExt cx="20497" cy="22326"/>
              </a:xfrm>
            </p:grpSpPr>
            <p:cxnSp>
              <p:nvCxnSpPr>
                <p:cNvPr id="32" name="Straight Connector 31"/>
                <p:cNvCxnSpPr>
                  <a:cxnSpLocks noChangeShapeType="1"/>
                </p:cNvCxnSpPr>
                <p:nvPr/>
              </p:nvCxnSpPr>
              <p:spPr bwMode="auto">
                <a:xfrm>
                  <a:off x="13258" y="0"/>
                  <a:ext cx="153" cy="10668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100000"/>
                      <a:lumOff val="0"/>
                    </a:schemeClr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3" name="Straight Connector 32"/>
                <p:cNvCxnSpPr>
                  <a:cxnSpLocks noChangeShapeType="1"/>
                </p:cNvCxnSpPr>
                <p:nvPr/>
              </p:nvCxnSpPr>
              <p:spPr bwMode="auto">
                <a:xfrm>
                  <a:off x="20116" y="0"/>
                  <a:ext cx="381" cy="21945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100000"/>
                      <a:lumOff val="0"/>
                    </a:schemeClr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4" name="Straight Connector 33"/>
                <p:cNvCxnSpPr>
                  <a:cxnSpLocks noChangeShapeType="1"/>
                </p:cNvCxnSpPr>
                <p:nvPr/>
              </p:nvCxnSpPr>
              <p:spPr bwMode="auto">
                <a:xfrm flipH="1">
                  <a:off x="0" y="10668"/>
                  <a:ext cx="13411" cy="0"/>
                </a:xfrm>
                <a:prstGeom prst="line">
                  <a:avLst/>
                </a:prstGeom>
                <a:noFill/>
                <a:ln w="12700">
                  <a:solidFill>
                    <a:schemeClr val="tx1">
                      <a:lumMod val="100000"/>
                      <a:lumOff val="0"/>
                    </a:schemeClr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35" name="Group 34"/>
                <p:cNvGrpSpPr>
                  <a:grpSpLocks/>
                </p:cNvGrpSpPr>
                <p:nvPr/>
              </p:nvGrpSpPr>
              <p:grpSpPr bwMode="auto">
                <a:xfrm>
                  <a:off x="0" y="17221"/>
                  <a:ext cx="13411" cy="5105"/>
                  <a:chOff x="0" y="0"/>
                  <a:chExt cx="13411" cy="5105"/>
                </a:xfrm>
              </p:grpSpPr>
              <p:cxnSp>
                <p:nvCxnSpPr>
                  <p:cNvPr id="36" name="Straight Connector 35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0" y="0"/>
                    <a:ext cx="13411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>
                        <a:lumMod val="100000"/>
                        <a:lumOff val="0"/>
                      </a:schemeClr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37" name="Straight Connector 36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3411" y="0"/>
                    <a:ext cx="0" cy="5105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>
                        <a:lumMod val="100000"/>
                        <a:lumOff val="0"/>
                      </a:schemeClr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  <p:sp>
            <p:nvSpPr>
              <p:cNvPr id="24" name="Cloud 203"/>
              <p:cNvSpPr>
                <a:spLocks/>
              </p:cNvSpPr>
              <p:nvPr/>
            </p:nvSpPr>
            <p:spPr bwMode="auto">
              <a:xfrm>
                <a:off x="14706" y="4495"/>
                <a:ext cx="2058" cy="2515"/>
              </a:xfrm>
              <a:custGeom>
                <a:avLst/>
                <a:gdLst>
                  <a:gd name="T0" fmla="*/ 22350 w 43200"/>
                  <a:gd name="T1" fmla="*/ 152372 h 43200"/>
                  <a:gd name="T2" fmla="*/ 10287 w 43200"/>
                  <a:gd name="T3" fmla="*/ 147733 h 43200"/>
                  <a:gd name="T4" fmla="*/ 32995 w 43200"/>
                  <a:gd name="T5" fmla="*/ 203141 h 43200"/>
                  <a:gd name="T6" fmla="*/ 27718 w 43200"/>
                  <a:gd name="T7" fmla="*/ 205359 h 43200"/>
                  <a:gd name="T8" fmla="*/ 78476 w 43200"/>
                  <a:gd name="T9" fmla="*/ 227536 h 43200"/>
                  <a:gd name="T10" fmla="*/ 75295 w 43200"/>
                  <a:gd name="T11" fmla="*/ 217408 h 43200"/>
                  <a:gd name="T12" fmla="*/ 137289 w 43200"/>
                  <a:gd name="T13" fmla="*/ 202280 h 43200"/>
                  <a:gd name="T14" fmla="*/ 136017 w 43200"/>
                  <a:gd name="T15" fmla="*/ 213392 h 43200"/>
                  <a:gd name="T16" fmla="*/ 162539 w 43200"/>
                  <a:gd name="T17" fmla="*/ 133611 h 43200"/>
                  <a:gd name="T18" fmla="*/ 178022 w 43200"/>
                  <a:gd name="T19" fmla="*/ 175149 h 43200"/>
                  <a:gd name="T20" fmla="*/ 199063 w 43200"/>
                  <a:gd name="T21" fmla="*/ 89373 h 43200"/>
                  <a:gd name="T22" fmla="*/ 192167 w 43200"/>
                  <a:gd name="T23" fmla="*/ 104950 h 43200"/>
                  <a:gd name="T24" fmla="*/ 182518 w 43200"/>
                  <a:gd name="T25" fmla="*/ 31584 h 43200"/>
                  <a:gd name="T26" fmla="*/ 182880 w 43200"/>
                  <a:gd name="T27" fmla="*/ 38941 h 43200"/>
                  <a:gd name="T28" fmla="*/ 138484 w 43200"/>
                  <a:gd name="T29" fmla="*/ 23004 h 43200"/>
                  <a:gd name="T30" fmla="*/ 142018 w 43200"/>
                  <a:gd name="T31" fmla="*/ 13621 h 43200"/>
                  <a:gd name="T32" fmla="*/ 105447 w 43200"/>
                  <a:gd name="T33" fmla="*/ 27474 h 43200"/>
                  <a:gd name="T34" fmla="*/ 107156 w 43200"/>
                  <a:gd name="T35" fmla="*/ 19383 h 43200"/>
                  <a:gd name="T36" fmla="*/ 66675 w 43200"/>
                  <a:gd name="T37" fmla="*/ 30222 h 43200"/>
                  <a:gd name="T38" fmla="*/ 72866 w 43200"/>
                  <a:gd name="T39" fmla="*/ 38068 h 43200"/>
                  <a:gd name="T40" fmla="*/ 19655 w 43200"/>
                  <a:gd name="T41" fmla="*/ 91905 h 43200"/>
                  <a:gd name="T42" fmla="*/ 18574 w 43200"/>
                  <a:gd name="T43" fmla="*/ 83645 h 4320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3200" h="43200">
                    <a:moveTo>
                      <a:pt x="3900" y="14370"/>
                    </a:moveTo>
                    <a:cubicBezTo>
                      <a:pt x="3629" y="11657"/>
                      <a:pt x="4261" y="8921"/>
                      <a:pt x="5623" y="6907"/>
                    </a:cubicBezTo>
                    <a:cubicBezTo>
                      <a:pt x="7775" y="3726"/>
                      <a:pt x="11264" y="3017"/>
                      <a:pt x="14005" y="5202"/>
                    </a:cubicBezTo>
                    <a:cubicBezTo>
                      <a:pt x="15678" y="909"/>
                      <a:pt x="19914" y="22"/>
                      <a:pt x="22456" y="3432"/>
                    </a:cubicBezTo>
                    <a:cubicBezTo>
                      <a:pt x="23097" y="1683"/>
                      <a:pt x="24328" y="474"/>
                      <a:pt x="25749" y="200"/>
                    </a:cubicBezTo>
                    <a:cubicBezTo>
                      <a:pt x="27313" y="-102"/>
                      <a:pt x="28875" y="770"/>
                      <a:pt x="29833" y="2481"/>
                    </a:cubicBezTo>
                    <a:cubicBezTo>
                      <a:pt x="31215" y="267"/>
                      <a:pt x="33501" y="-460"/>
                      <a:pt x="35463" y="690"/>
                    </a:cubicBezTo>
                    <a:cubicBezTo>
                      <a:pt x="36958" y="1566"/>
                      <a:pt x="38030" y="3400"/>
                      <a:pt x="38318" y="5576"/>
                    </a:cubicBezTo>
                    <a:cubicBezTo>
                      <a:pt x="40046" y="6218"/>
                      <a:pt x="41422" y="7998"/>
                      <a:pt x="41982" y="10318"/>
                    </a:cubicBezTo>
                    <a:cubicBezTo>
                      <a:pt x="42389" y="12002"/>
                      <a:pt x="42331" y="13831"/>
                      <a:pt x="41818" y="15460"/>
                    </a:cubicBezTo>
                    <a:cubicBezTo>
                      <a:pt x="43079" y="17694"/>
                      <a:pt x="43520" y="20590"/>
                      <a:pt x="43016" y="23322"/>
                    </a:cubicBezTo>
                    <a:cubicBezTo>
                      <a:pt x="42346" y="26954"/>
                      <a:pt x="40128" y="29674"/>
                      <a:pt x="37404" y="30204"/>
                    </a:cubicBezTo>
                    <a:cubicBezTo>
                      <a:pt x="37391" y="32471"/>
                      <a:pt x="36658" y="34621"/>
                      <a:pt x="35395" y="36101"/>
                    </a:cubicBezTo>
                    <a:cubicBezTo>
                      <a:pt x="33476" y="38350"/>
                      <a:pt x="30704" y="38639"/>
                      <a:pt x="28555" y="36815"/>
                    </a:cubicBezTo>
                    <a:cubicBezTo>
                      <a:pt x="27860" y="39948"/>
                      <a:pt x="25999" y="42343"/>
                      <a:pt x="23667" y="43106"/>
                    </a:cubicBezTo>
                    <a:cubicBezTo>
                      <a:pt x="20919" y="44005"/>
                      <a:pt x="18051" y="42473"/>
                      <a:pt x="16480" y="39266"/>
                    </a:cubicBezTo>
                    <a:cubicBezTo>
                      <a:pt x="12772" y="42310"/>
                      <a:pt x="7956" y="40599"/>
                      <a:pt x="5804" y="35472"/>
                    </a:cubicBezTo>
                    <a:cubicBezTo>
                      <a:pt x="3690" y="35809"/>
                      <a:pt x="1705" y="34024"/>
                      <a:pt x="1110" y="31250"/>
                    </a:cubicBezTo>
                    <a:cubicBezTo>
                      <a:pt x="679" y="29243"/>
                      <a:pt x="1060" y="27077"/>
                      <a:pt x="2113" y="25551"/>
                    </a:cubicBezTo>
                    <a:cubicBezTo>
                      <a:pt x="619" y="24354"/>
                      <a:pt x="-213" y="22057"/>
                      <a:pt x="-5" y="19704"/>
                    </a:cubicBezTo>
                    <a:cubicBezTo>
                      <a:pt x="239" y="16949"/>
                      <a:pt x="1845" y="14791"/>
                      <a:pt x="3863" y="14507"/>
                    </a:cubicBezTo>
                    <a:cubicBezTo>
                      <a:pt x="3875" y="14461"/>
                      <a:pt x="3888" y="14416"/>
                      <a:pt x="3900" y="14370"/>
                    </a:cubicBezTo>
                    <a:close/>
                  </a:path>
                  <a:path w="43200" h="43200" fill="none">
                    <a:moveTo>
                      <a:pt x="4693" y="26177"/>
                    </a:moveTo>
                    <a:cubicBezTo>
                      <a:pt x="3809" y="26271"/>
                      <a:pt x="2925" y="25993"/>
                      <a:pt x="2160" y="25380"/>
                    </a:cubicBezTo>
                    <a:moveTo>
                      <a:pt x="6928" y="34899"/>
                    </a:moveTo>
                    <a:cubicBezTo>
                      <a:pt x="6573" y="35092"/>
                      <a:pt x="6200" y="35220"/>
                      <a:pt x="5820" y="35280"/>
                    </a:cubicBezTo>
                    <a:moveTo>
                      <a:pt x="16478" y="39090"/>
                    </a:moveTo>
                    <a:cubicBezTo>
                      <a:pt x="16211" y="38544"/>
                      <a:pt x="15987" y="37961"/>
                      <a:pt x="15810" y="37350"/>
                    </a:cubicBezTo>
                    <a:moveTo>
                      <a:pt x="28827" y="34751"/>
                    </a:moveTo>
                    <a:cubicBezTo>
                      <a:pt x="28788" y="35398"/>
                      <a:pt x="28698" y="36038"/>
                      <a:pt x="28560" y="36660"/>
                    </a:cubicBezTo>
                    <a:moveTo>
                      <a:pt x="34129" y="22954"/>
                    </a:moveTo>
                    <a:cubicBezTo>
                      <a:pt x="36133" y="24282"/>
                      <a:pt x="37398" y="27058"/>
                      <a:pt x="37380" y="30090"/>
                    </a:cubicBezTo>
                    <a:moveTo>
                      <a:pt x="41798" y="15354"/>
                    </a:moveTo>
                    <a:cubicBezTo>
                      <a:pt x="41473" y="16386"/>
                      <a:pt x="40978" y="17302"/>
                      <a:pt x="40350" y="18030"/>
                    </a:cubicBezTo>
                    <a:moveTo>
                      <a:pt x="38324" y="5426"/>
                    </a:moveTo>
                    <a:cubicBezTo>
                      <a:pt x="38379" y="5843"/>
                      <a:pt x="38405" y="6266"/>
                      <a:pt x="38400" y="6690"/>
                    </a:cubicBezTo>
                    <a:moveTo>
                      <a:pt x="29078" y="3952"/>
                    </a:moveTo>
                    <a:cubicBezTo>
                      <a:pt x="29267" y="3369"/>
                      <a:pt x="29516" y="2826"/>
                      <a:pt x="29820" y="2340"/>
                    </a:cubicBezTo>
                    <a:moveTo>
                      <a:pt x="22141" y="4720"/>
                    </a:moveTo>
                    <a:cubicBezTo>
                      <a:pt x="22218" y="4238"/>
                      <a:pt x="22339" y="3771"/>
                      <a:pt x="22500" y="3330"/>
                    </a:cubicBezTo>
                    <a:moveTo>
                      <a:pt x="14000" y="5192"/>
                    </a:moveTo>
                    <a:cubicBezTo>
                      <a:pt x="14472" y="5568"/>
                      <a:pt x="14908" y="6021"/>
                      <a:pt x="15300" y="6540"/>
                    </a:cubicBezTo>
                    <a:moveTo>
                      <a:pt x="4127" y="15789"/>
                    </a:moveTo>
                    <a:cubicBezTo>
                      <a:pt x="4024" y="15325"/>
                      <a:pt x="3948" y="14851"/>
                      <a:pt x="3900" y="14370"/>
                    </a:cubicBez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>
                <a:solidFill>
                  <a:schemeClr val="bg2">
                    <a:lumMod val="5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25" name="Straight Connector 24"/>
              <p:cNvCxnSpPr>
                <a:cxnSpLocks noChangeShapeType="1"/>
              </p:cNvCxnSpPr>
              <p:nvPr/>
            </p:nvCxnSpPr>
            <p:spPr bwMode="auto">
              <a:xfrm>
                <a:off x="8382" y="6400"/>
                <a:ext cx="17830" cy="0"/>
              </a:xfrm>
              <a:prstGeom prst="line">
                <a:avLst/>
              </a:prstGeom>
              <a:noFill/>
              <a:ln w="28575">
                <a:solidFill>
                  <a:schemeClr val="accent1">
                    <a:lumMod val="75000"/>
                    <a:lumOff val="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" name="Cloud 208"/>
              <p:cNvSpPr>
                <a:spLocks/>
              </p:cNvSpPr>
              <p:nvPr/>
            </p:nvSpPr>
            <p:spPr bwMode="auto">
              <a:xfrm>
                <a:off x="4648" y="13944"/>
                <a:ext cx="2057" cy="2515"/>
              </a:xfrm>
              <a:custGeom>
                <a:avLst/>
                <a:gdLst>
                  <a:gd name="T0" fmla="*/ 22350 w 43200"/>
                  <a:gd name="T1" fmla="*/ 152372 h 43200"/>
                  <a:gd name="T2" fmla="*/ 10287 w 43200"/>
                  <a:gd name="T3" fmla="*/ 147733 h 43200"/>
                  <a:gd name="T4" fmla="*/ 32995 w 43200"/>
                  <a:gd name="T5" fmla="*/ 203141 h 43200"/>
                  <a:gd name="T6" fmla="*/ 27718 w 43200"/>
                  <a:gd name="T7" fmla="*/ 205359 h 43200"/>
                  <a:gd name="T8" fmla="*/ 78476 w 43200"/>
                  <a:gd name="T9" fmla="*/ 227536 h 43200"/>
                  <a:gd name="T10" fmla="*/ 75295 w 43200"/>
                  <a:gd name="T11" fmla="*/ 217408 h 43200"/>
                  <a:gd name="T12" fmla="*/ 137289 w 43200"/>
                  <a:gd name="T13" fmla="*/ 202280 h 43200"/>
                  <a:gd name="T14" fmla="*/ 136017 w 43200"/>
                  <a:gd name="T15" fmla="*/ 213392 h 43200"/>
                  <a:gd name="T16" fmla="*/ 162539 w 43200"/>
                  <a:gd name="T17" fmla="*/ 133611 h 43200"/>
                  <a:gd name="T18" fmla="*/ 178022 w 43200"/>
                  <a:gd name="T19" fmla="*/ 175149 h 43200"/>
                  <a:gd name="T20" fmla="*/ 199063 w 43200"/>
                  <a:gd name="T21" fmla="*/ 89373 h 43200"/>
                  <a:gd name="T22" fmla="*/ 192167 w 43200"/>
                  <a:gd name="T23" fmla="*/ 104950 h 43200"/>
                  <a:gd name="T24" fmla="*/ 182518 w 43200"/>
                  <a:gd name="T25" fmla="*/ 31584 h 43200"/>
                  <a:gd name="T26" fmla="*/ 182880 w 43200"/>
                  <a:gd name="T27" fmla="*/ 38941 h 43200"/>
                  <a:gd name="T28" fmla="*/ 138484 w 43200"/>
                  <a:gd name="T29" fmla="*/ 23004 h 43200"/>
                  <a:gd name="T30" fmla="*/ 142018 w 43200"/>
                  <a:gd name="T31" fmla="*/ 13621 h 43200"/>
                  <a:gd name="T32" fmla="*/ 105447 w 43200"/>
                  <a:gd name="T33" fmla="*/ 27474 h 43200"/>
                  <a:gd name="T34" fmla="*/ 107156 w 43200"/>
                  <a:gd name="T35" fmla="*/ 19383 h 43200"/>
                  <a:gd name="T36" fmla="*/ 66675 w 43200"/>
                  <a:gd name="T37" fmla="*/ 30222 h 43200"/>
                  <a:gd name="T38" fmla="*/ 72866 w 43200"/>
                  <a:gd name="T39" fmla="*/ 38068 h 43200"/>
                  <a:gd name="T40" fmla="*/ 19655 w 43200"/>
                  <a:gd name="T41" fmla="*/ 91905 h 43200"/>
                  <a:gd name="T42" fmla="*/ 18574 w 43200"/>
                  <a:gd name="T43" fmla="*/ 83645 h 4320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3200" h="43200">
                    <a:moveTo>
                      <a:pt x="3900" y="14370"/>
                    </a:moveTo>
                    <a:cubicBezTo>
                      <a:pt x="3629" y="11657"/>
                      <a:pt x="4261" y="8921"/>
                      <a:pt x="5623" y="6907"/>
                    </a:cubicBezTo>
                    <a:cubicBezTo>
                      <a:pt x="7775" y="3726"/>
                      <a:pt x="11264" y="3017"/>
                      <a:pt x="14005" y="5202"/>
                    </a:cubicBezTo>
                    <a:cubicBezTo>
                      <a:pt x="15678" y="909"/>
                      <a:pt x="19914" y="22"/>
                      <a:pt x="22456" y="3432"/>
                    </a:cubicBezTo>
                    <a:cubicBezTo>
                      <a:pt x="23097" y="1683"/>
                      <a:pt x="24328" y="474"/>
                      <a:pt x="25749" y="200"/>
                    </a:cubicBezTo>
                    <a:cubicBezTo>
                      <a:pt x="27313" y="-102"/>
                      <a:pt x="28875" y="770"/>
                      <a:pt x="29833" y="2481"/>
                    </a:cubicBezTo>
                    <a:cubicBezTo>
                      <a:pt x="31215" y="267"/>
                      <a:pt x="33501" y="-460"/>
                      <a:pt x="35463" y="690"/>
                    </a:cubicBezTo>
                    <a:cubicBezTo>
                      <a:pt x="36958" y="1566"/>
                      <a:pt x="38030" y="3400"/>
                      <a:pt x="38318" y="5576"/>
                    </a:cubicBezTo>
                    <a:cubicBezTo>
                      <a:pt x="40046" y="6218"/>
                      <a:pt x="41422" y="7998"/>
                      <a:pt x="41982" y="10318"/>
                    </a:cubicBezTo>
                    <a:cubicBezTo>
                      <a:pt x="42389" y="12002"/>
                      <a:pt x="42331" y="13831"/>
                      <a:pt x="41818" y="15460"/>
                    </a:cubicBezTo>
                    <a:cubicBezTo>
                      <a:pt x="43079" y="17694"/>
                      <a:pt x="43520" y="20590"/>
                      <a:pt x="43016" y="23322"/>
                    </a:cubicBezTo>
                    <a:cubicBezTo>
                      <a:pt x="42346" y="26954"/>
                      <a:pt x="40128" y="29674"/>
                      <a:pt x="37404" y="30204"/>
                    </a:cubicBezTo>
                    <a:cubicBezTo>
                      <a:pt x="37391" y="32471"/>
                      <a:pt x="36658" y="34621"/>
                      <a:pt x="35395" y="36101"/>
                    </a:cubicBezTo>
                    <a:cubicBezTo>
                      <a:pt x="33476" y="38350"/>
                      <a:pt x="30704" y="38639"/>
                      <a:pt x="28555" y="36815"/>
                    </a:cubicBezTo>
                    <a:cubicBezTo>
                      <a:pt x="27860" y="39948"/>
                      <a:pt x="25999" y="42343"/>
                      <a:pt x="23667" y="43106"/>
                    </a:cubicBezTo>
                    <a:cubicBezTo>
                      <a:pt x="20919" y="44005"/>
                      <a:pt x="18051" y="42473"/>
                      <a:pt x="16480" y="39266"/>
                    </a:cubicBezTo>
                    <a:cubicBezTo>
                      <a:pt x="12772" y="42310"/>
                      <a:pt x="7956" y="40599"/>
                      <a:pt x="5804" y="35472"/>
                    </a:cubicBezTo>
                    <a:cubicBezTo>
                      <a:pt x="3690" y="35809"/>
                      <a:pt x="1705" y="34024"/>
                      <a:pt x="1110" y="31250"/>
                    </a:cubicBezTo>
                    <a:cubicBezTo>
                      <a:pt x="679" y="29243"/>
                      <a:pt x="1060" y="27077"/>
                      <a:pt x="2113" y="25551"/>
                    </a:cubicBezTo>
                    <a:cubicBezTo>
                      <a:pt x="619" y="24354"/>
                      <a:pt x="-213" y="22057"/>
                      <a:pt x="-5" y="19704"/>
                    </a:cubicBezTo>
                    <a:cubicBezTo>
                      <a:pt x="239" y="16949"/>
                      <a:pt x="1845" y="14791"/>
                      <a:pt x="3863" y="14507"/>
                    </a:cubicBezTo>
                    <a:cubicBezTo>
                      <a:pt x="3875" y="14461"/>
                      <a:pt x="3888" y="14416"/>
                      <a:pt x="3900" y="14370"/>
                    </a:cubicBezTo>
                    <a:close/>
                  </a:path>
                  <a:path w="43200" h="43200" fill="none">
                    <a:moveTo>
                      <a:pt x="4693" y="26177"/>
                    </a:moveTo>
                    <a:cubicBezTo>
                      <a:pt x="3809" y="26271"/>
                      <a:pt x="2925" y="25993"/>
                      <a:pt x="2160" y="25380"/>
                    </a:cubicBezTo>
                    <a:moveTo>
                      <a:pt x="6928" y="34899"/>
                    </a:moveTo>
                    <a:cubicBezTo>
                      <a:pt x="6573" y="35092"/>
                      <a:pt x="6200" y="35220"/>
                      <a:pt x="5820" y="35280"/>
                    </a:cubicBezTo>
                    <a:moveTo>
                      <a:pt x="16478" y="39090"/>
                    </a:moveTo>
                    <a:cubicBezTo>
                      <a:pt x="16211" y="38544"/>
                      <a:pt x="15987" y="37961"/>
                      <a:pt x="15810" y="37350"/>
                    </a:cubicBezTo>
                    <a:moveTo>
                      <a:pt x="28827" y="34751"/>
                    </a:moveTo>
                    <a:cubicBezTo>
                      <a:pt x="28788" y="35398"/>
                      <a:pt x="28698" y="36038"/>
                      <a:pt x="28560" y="36660"/>
                    </a:cubicBezTo>
                    <a:moveTo>
                      <a:pt x="34129" y="22954"/>
                    </a:moveTo>
                    <a:cubicBezTo>
                      <a:pt x="36133" y="24282"/>
                      <a:pt x="37398" y="27058"/>
                      <a:pt x="37380" y="30090"/>
                    </a:cubicBezTo>
                    <a:moveTo>
                      <a:pt x="41798" y="15354"/>
                    </a:moveTo>
                    <a:cubicBezTo>
                      <a:pt x="41473" y="16386"/>
                      <a:pt x="40978" y="17302"/>
                      <a:pt x="40350" y="18030"/>
                    </a:cubicBezTo>
                    <a:moveTo>
                      <a:pt x="38324" y="5426"/>
                    </a:moveTo>
                    <a:cubicBezTo>
                      <a:pt x="38379" y="5843"/>
                      <a:pt x="38405" y="6266"/>
                      <a:pt x="38400" y="6690"/>
                    </a:cubicBezTo>
                    <a:moveTo>
                      <a:pt x="29078" y="3952"/>
                    </a:moveTo>
                    <a:cubicBezTo>
                      <a:pt x="29267" y="3369"/>
                      <a:pt x="29516" y="2826"/>
                      <a:pt x="29820" y="2340"/>
                    </a:cubicBezTo>
                    <a:moveTo>
                      <a:pt x="22141" y="4720"/>
                    </a:moveTo>
                    <a:cubicBezTo>
                      <a:pt x="22218" y="4238"/>
                      <a:pt x="22339" y="3771"/>
                      <a:pt x="22500" y="3330"/>
                    </a:cubicBezTo>
                    <a:moveTo>
                      <a:pt x="14000" y="5192"/>
                    </a:moveTo>
                    <a:cubicBezTo>
                      <a:pt x="14472" y="5568"/>
                      <a:pt x="14908" y="6021"/>
                      <a:pt x="15300" y="6540"/>
                    </a:cubicBezTo>
                    <a:moveTo>
                      <a:pt x="4127" y="15789"/>
                    </a:moveTo>
                    <a:cubicBezTo>
                      <a:pt x="4024" y="15325"/>
                      <a:pt x="3948" y="14851"/>
                      <a:pt x="3900" y="14370"/>
                    </a:cubicBez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>
                <a:solidFill>
                  <a:schemeClr val="bg2">
                    <a:lumMod val="5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" name="Teardrop 210"/>
              <p:cNvSpPr>
                <a:spLocks/>
              </p:cNvSpPr>
              <p:nvPr/>
            </p:nvSpPr>
            <p:spPr bwMode="auto">
              <a:xfrm>
                <a:off x="17602" y="14706"/>
                <a:ext cx="2057" cy="1981"/>
              </a:xfrm>
              <a:custGeom>
                <a:avLst/>
                <a:gdLst>
                  <a:gd name="T0" fmla="*/ 0 w 205740"/>
                  <a:gd name="T1" fmla="*/ 99060 h 198120"/>
                  <a:gd name="T2" fmla="*/ 102870 w 205740"/>
                  <a:gd name="T3" fmla="*/ 0 h 198120"/>
                  <a:gd name="T4" fmla="*/ 205740 w 205740"/>
                  <a:gd name="T5" fmla="*/ 0 h 198120"/>
                  <a:gd name="T6" fmla="*/ 205740 w 205740"/>
                  <a:gd name="T7" fmla="*/ 99060 h 198120"/>
                  <a:gd name="T8" fmla="*/ 102870 w 205740"/>
                  <a:gd name="T9" fmla="*/ 198120 h 198120"/>
                  <a:gd name="T10" fmla="*/ 0 w 205740"/>
                  <a:gd name="T11" fmla="*/ 99060 h 1981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740" h="198120">
                    <a:moveTo>
                      <a:pt x="0" y="99060"/>
                    </a:moveTo>
                    <a:cubicBezTo>
                      <a:pt x="0" y="44351"/>
                      <a:pt x="46056" y="0"/>
                      <a:pt x="102870" y="0"/>
                    </a:cubicBezTo>
                    <a:lnTo>
                      <a:pt x="205740" y="0"/>
                    </a:lnTo>
                    <a:lnTo>
                      <a:pt x="205740" y="99060"/>
                    </a:lnTo>
                    <a:cubicBezTo>
                      <a:pt x="205740" y="153769"/>
                      <a:pt x="159684" y="198120"/>
                      <a:pt x="102870" y="198120"/>
                    </a:cubicBezTo>
                    <a:cubicBezTo>
                      <a:pt x="46056" y="198120"/>
                      <a:pt x="0" y="153769"/>
                      <a:pt x="0" y="99060"/>
                    </a:cubicBezTo>
                    <a:close/>
                  </a:path>
                </a:pathLst>
              </a:custGeom>
              <a:solidFill>
                <a:schemeClr val="tx2">
                  <a:lumMod val="100000"/>
                  <a:lumOff val="0"/>
                </a:schemeClr>
              </a:solidFill>
              <a:ln w="12700">
                <a:solidFill>
                  <a:schemeClr val="accent1">
                    <a:lumMod val="5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28" name="Curved Connector 27"/>
              <p:cNvCxnSpPr>
                <a:cxnSpLocks noChangeShapeType="1"/>
              </p:cNvCxnSpPr>
              <p:nvPr/>
            </p:nvCxnSpPr>
            <p:spPr bwMode="auto">
              <a:xfrm flipH="1">
                <a:off x="8839" y="8001"/>
                <a:ext cx="7086" cy="6781"/>
              </a:xfrm>
              <a:prstGeom prst="curvedConnector3">
                <a:avLst>
                  <a:gd name="adj1" fmla="val 1611"/>
                </a:avLst>
              </a:prstGeom>
              <a:noFill/>
              <a:ln w="34925">
                <a:solidFill>
                  <a:schemeClr val="bg2">
                    <a:lumMod val="50000"/>
                    <a:lumOff val="0"/>
                  </a:schemeClr>
                </a:solidFill>
                <a:prstDash val="dash"/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" name="Down Arrow 28"/>
              <p:cNvSpPr>
                <a:spLocks noChangeArrowheads="1"/>
              </p:cNvSpPr>
              <p:nvPr/>
            </p:nvSpPr>
            <p:spPr bwMode="auto">
              <a:xfrm>
                <a:off x="13607" y="818"/>
                <a:ext cx="6586" cy="24315"/>
              </a:xfrm>
              <a:prstGeom prst="downArrow">
                <a:avLst>
                  <a:gd name="adj1" fmla="val 50000"/>
                  <a:gd name="adj2" fmla="val 50023"/>
                </a:avLst>
              </a:prstGeom>
              <a:solidFill>
                <a:srgbClr val="FF0000">
                  <a:alpha val="23000"/>
                </a:srgbClr>
              </a:solidFill>
              <a:ln w="12700">
                <a:solidFill>
                  <a:schemeClr val="accent1">
                    <a:lumMod val="5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Cube 29"/>
              <p:cNvSpPr>
                <a:spLocks noChangeArrowheads="1"/>
              </p:cNvSpPr>
              <p:nvPr/>
            </p:nvSpPr>
            <p:spPr bwMode="auto">
              <a:xfrm>
                <a:off x="29260" y="0"/>
                <a:ext cx="4725" cy="4495"/>
              </a:xfrm>
              <a:prstGeom prst="cube">
                <a:avLst>
                  <a:gd name="adj" fmla="val 25000"/>
                </a:avLst>
              </a:prstGeom>
              <a:solidFill>
                <a:schemeClr val="accent1">
                  <a:lumMod val="100000"/>
                  <a:lumOff val="0"/>
                </a:schemeClr>
              </a:solidFill>
              <a:ln w="12700">
                <a:solidFill>
                  <a:schemeClr val="accent1">
                    <a:lumMod val="50000"/>
                    <a:lumOff val="0"/>
                  </a:schemeClr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31" name="Straight Connector 30"/>
              <p:cNvCxnSpPr>
                <a:cxnSpLocks noChangeShapeType="1"/>
              </p:cNvCxnSpPr>
              <p:nvPr/>
            </p:nvCxnSpPr>
            <p:spPr bwMode="auto">
              <a:xfrm flipH="1" flipV="1">
                <a:off x="19126" y="16459"/>
                <a:ext cx="2895" cy="1600"/>
              </a:xfrm>
              <a:prstGeom prst="line">
                <a:avLst/>
              </a:prstGeom>
              <a:noFill/>
              <a:ln w="12700">
                <a:solidFill>
                  <a:schemeClr val="accent1">
                    <a:lumMod val="100000"/>
                    <a:lumOff val="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39" name="Rectangle 38"/>
          <p:cNvSpPr/>
          <p:nvPr/>
        </p:nvSpPr>
        <p:spPr>
          <a:xfrm>
            <a:off x="6256424" y="3704664"/>
            <a:ext cx="1856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800000"/>
                </a:solidFill>
              </a:rPr>
              <a:t>Dielectrophoresis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418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smtClean="0"/>
              <a:t>Conveyors belt particle analysis</a:t>
            </a:r>
            <a:endParaRPr lang="en-GB" sz="48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28650" y="1479884"/>
            <a:ext cx="7886700" cy="5017169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Look at the biology of the particles</a:t>
            </a:r>
          </a:p>
          <a:p>
            <a:pPr lvl="1"/>
            <a:r>
              <a:rPr lang="en-US" sz="3200" dirty="0" smtClean="0"/>
              <a:t>Particle trapping</a:t>
            </a:r>
          </a:p>
          <a:p>
            <a:pPr lvl="1"/>
            <a:r>
              <a:rPr lang="en-US" sz="3200" dirty="0" smtClean="0"/>
              <a:t>3D particle analysis using </a:t>
            </a:r>
            <a:r>
              <a:rPr lang="en-US" sz="3200" dirty="0" smtClean="0">
                <a:latin typeface="MS UI Gothic" panose="020B0600070205080204" pitchFamily="34" charset="-128"/>
                <a:ea typeface="MS UI Gothic" panose="020B0600070205080204" pitchFamily="34" charset="-128"/>
                <a:sym typeface="Symbol" panose="05050102010706020507" pitchFamily="18" charset="2"/>
              </a:rPr>
              <a:t>1</a:t>
            </a:r>
          </a:p>
          <a:p>
            <a:pPr lvl="1"/>
            <a:r>
              <a:rPr lang="en-US" sz="3200" dirty="0" smtClean="0">
                <a:latin typeface="MS UI Gothic" panose="020B0600070205080204" pitchFamily="34" charset="-128"/>
                <a:ea typeface="MS UI Gothic" panose="020B0600070205080204" pitchFamily="34" charset="-128"/>
                <a:sym typeface="Symbol" panose="05050102010706020507" pitchFamily="18" charset="2"/>
              </a:rPr>
              <a:t>Microfluidic plays the vital part in the light sheet flow cytometry</a:t>
            </a:r>
          </a:p>
          <a:p>
            <a:pPr lvl="1"/>
            <a:r>
              <a:rPr lang="en-US" sz="3200" dirty="0" smtClean="0">
                <a:latin typeface="MS UI Gothic" panose="020B0600070205080204" pitchFamily="34" charset="-128"/>
                <a:ea typeface="MS UI Gothic" panose="020B0600070205080204" pitchFamily="34" charset="-128"/>
                <a:sym typeface="Symbol" panose="05050102010706020507" pitchFamily="18" charset="2"/>
              </a:rPr>
              <a:t>Conveyor belt particle analysis</a:t>
            </a:r>
          </a:p>
          <a:p>
            <a:pPr lvl="2"/>
            <a:r>
              <a:rPr lang="en-US" sz="2900" dirty="0" smtClean="0">
                <a:latin typeface="MS UI Gothic" panose="020B0600070205080204" pitchFamily="34" charset="-128"/>
                <a:ea typeface="MS UI Gothic" panose="020B0600070205080204" pitchFamily="34" charset="-128"/>
                <a:sym typeface="Symbol" panose="05050102010706020507" pitchFamily="18" charset="2"/>
              </a:rPr>
              <a:t>Spectral imaging (Raman HKBU)</a:t>
            </a:r>
          </a:p>
          <a:p>
            <a:pPr lvl="2"/>
            <a:r>
              <a:rPr lang="en-US" sz="2900" dirty="0" smtClean="0">
                <a:latin typeface="MS UI Gothic" panose="020B0600070205080204" pitchFamily="34" charset="-128"/>
                <a:ea typeface="MS UI Gothic" panose="020B0600070205080204" pitchFamily="34" charset="-128"/>
                <a:sym typeface="Symbol" panose="05050102010706020507" pitchFamily="18" charset="2"/>
              </a:rPr>
              <a:t>DNA Lab-in-a-chip (Nanjing University)</a:t>
            </a:r>
          </a:p>
          <a:p>
            <a:pPr lvl="2"/>
            <a:r>
              <a:rPr lang="en-US" sz="2800" dirty="0" smtClean="0">
                <a:latin typeface="MS UI Gothic" panose="020B0600070205080204" pitchFamily="34" charset="-128"/>
                <a:ea typeface="MS UI Gothic" panose="020B0600070205080204" pitchFamily="34" charset="-128"/>
                <a:sym typeface="Symbol" panose="05050102010706020507" pitchFamily="18" charset="2"/>
              </a:rPr>
              <a:t>Mass spectroscopy (Xiamen University)</a:t>
            </a:r>
          </a:p>
          <a:p>
            <a:pPr lvl="2"/>
            <a:endParaRPr lang="en-US" sz="2800" dirty="0" smtClean="0">
              <a:latin typeface="MS UI Gothic" panose="020B0600070205080204" pitchFamily="34" charset="-128"/>
              <a:ea typeface="MS UI Gothic" panose="020B0600070205080204" pitchFamily="34" charset="-128"/>
              <a:sym typeface="Symbol" panose="05050102010706020507" pitchFamily="18" charset="2"/>
            </a:endParaRPr>
          </a:p>
          <a:p>
            <a:pPr lvl="2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07714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67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Lake Tai</a:t>
            </a:r>
            <a:endParaRPr lang="en-GB" sz="4000" dirty="0"/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416192"/>
            <a:ext cx="3867851" cy="51571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728" y="423608"/>
            <a:ext cx="3378882" cy="25341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096" y="3016252"/>
            <a:ext cx="2772145" cy="369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0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smtClean="0"/>
              <a:t>Phytoplankton detection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362075"/>
            <a:ext cx="8229600" cy="51943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Government Agency (HKAFCD)</a:t>
            </a:r>
          </a:p>
          <a:p>
            <a:pPr lvl="1"/>
            <a:r>
              <a:rPr lang="en-US" sz="2800" dirty="0" smtClean="0"/>
              <a:t>Water samples</a:t>
            </a:r>
          </a:p>
          <a:p>
            <a:pPr lvl="1"/>
            <a:r>
              <a:rPr lang="en-US" sz="2800" dirty="0" smtClean="0"/>
              <a:t>Bulk fluorescence measurement</a:t>
            </a:r>
          </a:p>
          <a:p>
            <a:pPr lvl="1"/>
            <a:r>
              <a:rPr lang="en-US" sz="2800" dirty="0" smtClean="0"/>
              <a:t>Lab tests</a:t>
            </a:r>
          </a:p>
          <a:p>
            <a:pPr lvl="2"/>
            <a:r>
              <a:rPr lang="en-US" sz="2000" dirty="0" smtClean="0"/>
              <a:t>Microscopic inspection and counting</a:t>
            </a:r>
          </a:p>
          <a:p>
            <a:pPr lvl="2"/>
            <a:r>
              <a:rPr lang="en-US" sz="2000" dirty="0" smtClean="0"/>
              <a:t>Spectral measurements</a:t>
            </a:r>
          </a:p>
          <a:p>
            <a:pPr lvl="2"/>
            <a:r>
              <a:rPr lang="en-US" sz="2000" dirty="0" smtClean="0"/>
              <a:t>Up to days to get results</a:t>
            </a:r>
          </a:p>
          <a:p>
            <a:r>
              <a:rPr lang="en-US" sz="3200" dirty="0" smtClean="0"/>
              <a:t>Flow cytometry</a:t>
            </a:r>
          </a:p>
          <a:p>
            <a:pPr lvl="1"/>
            <a:r>
              <a:rPr lang="en-US" sz="2800" dirty="0" smtClean="0"/>
              <a:t>Particles are squeezed in a narrow streamline flow</a:t>
            </a:r>
          </a:p>
          <a:p>
            <a:pPr lvl="1"/>
            <a:r>
              <a:rPr lang="en-US" sz="2800" dirty="0" smtClean="0"/>
              <a:t>Counting is usually done with a laser crossing the flow</a:t>
            </a:r>
          </a:p>
        </p:txBody>
      </p:sp>
    </p:spTree>
    <p:extLst>
      <p:ext uri="{BB962C8B-B14F-4D97-AF65-F5344CB8AC3E}">
        <p14:creationId xmlns:p14="http://schemas.microsoft.com/office/powerpoint/2010/main" val="174899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ChangeArrowheads="1"/>
          </p:cNvSpPr>
          <p:nvPr/>
        </p:nvSpPr>
        <p:spPr bwMode="auto">
          <a:xfrm>
            <a:off x="450850" y="1238250"/>
            <a:ext cx="8355013" cy="5443538"/>
          </a:xfrm>
          <a:prstGeom prst="rect">
            <a:avLst/>
          </a:prstGeom>
          <a:gradFill rotWithShape="1">
            <a:gsLst>
              <a:gs pos="0">
                <a:srgbClr val="765E47"/>
              </a:gs>
              <a:gs pos="100000">
                <a:srgbClr val="FFCC99">
                  <a:alpha val="10001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3" name="AutoShape 31"/>
          <p:cNvSpPr>
            <a:spLocks noChangeArrowheads="1"/>
          </p:cNvSpPr>
          <p:nvPr/>
        </p:nvSpPr>
        <p:spPr bwMode="auto">
          <a:xfrm>
            <a:off x="2965450" y="3516313"/>
            <a:ext cx="815975" cy="760412"/>
          </a:xfrm>
          <a:prstGeom prst="cube">
            <a:avLst>
              <a:gd name="adj" fmla="val 25000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4" name="Oval 30"/>
          <p:cNvSpPr>
            <a:spLocks noChangeArrowheads="1"/>
          </p:cNvSpPr>
          <p:nvPr/>
        </p:nvSpPr>
        <p:spPr bwMode="auto">
          <a:xfrm>
            <a:off x="2630488" y="3840163"/>
            <a:ext cx="844550" cy="815975"/>
          </a:xfrm>
          <a:prstGeom prst="ellipse">
            <a:avLst/>
          </a:prstGeom>
          <a:solidFill>
            <a:srgbClr val="FF0000">
              <a:alpha val="59999"/>
            </a:srgbClr>
          </a:solidFill>
          <a:ln w="9525">
            <a:round/>
            <a:headEnd/>
            <a:tailEnd/>
          </a:ln>
          <a:scene3d>
            <a:camera prst="legacyObliqueTopRight">
              <a:rot lat="899994" lon="300000" rev="0"/>
            </a:camera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rgbClr val="FF0000"/>
            </a:extrusionClr>
            <a:contourClr>
              <a:srgbClr val="FF000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 flipH="1">
            <a:off x="1181100" y="5260975"/>
            <a:ext cx="372903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Flow cytometer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870075" y="2968625"/>
            <a:ext cx="576263" cy="3502025"/>
          </a:xfrm>
          <a:prstGeom prst="rect">
            <a:avLst/>
          </a:prstGeom>
          <a:gradFill rotWithShape="1">
            <a:gsLst>
              <a:gs pos="0">
                <a:srgbClr val="00FFFF">
                  <a:gamma/>
                  <a:shade val="46275"/>
                  <a:invGamma/>
                </a:srgbClr>
              </a:gs>
              <a:gs pos="50000">
                <a:srgbClr val="00FFFF">
                  <a:alpha val="50000"/>
                </a:srgbClr>
              </a:gs>
              <a:gs pos="100000">
                <a:srgbClr val="00FF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589088" y="2166938"/>
            <a:ext cx="1111250" cy="801687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7676"/>
              </a:gs>
              <a:gs pos="50000">
                <a:srgbClr val="00FFFF"/>
              </a:gs>
              <a:gs pos="100000">
                <a:srgbClr val="00767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095500" y="2940050"/>
            <a:ext cx="88900" cy="3530600"/>
          </a:xfrm>
          <a:prstGeom prst="rect">
            <a:avLst/>
          </a:prstGeom>
          <a:solidFill>
            <a:srgbClr val="CC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1841500" y="1811338"/>
            <a:ext cx="561975" cy="976312"/>
          </a:xfrm>
          <a:custGeom>
            <a:avLst/>
            <a:gdLst>
              <a:gd name="T0" fmla="*/ 0 w 354"/>
              <a:gd name="T1" fmla="*/ 0 h 615"/>
              <a:gd name="T2" fmla="*/ 0 w 354"/>
              <a:gd name="T3" fmla="*/ 2147483646 h 615"/>
              <a:gd name="T4" fmla="*/ 2147483646 w 354"/>
              <a:gd name="T5" fmla="*/ 2147483646 h 615"/>
              <a:gd name="T6" fmla="*/ 2147483646 w 354"/>
              <a:gd name="T7" fmla="*/ 2147483646 h 615"/>
              <a:gd name="T8" fmla="*/ 2147483646 w 354"/>
              <a:gd name="T9" fmla="*/ 2147483646 h 615"/>
              <a:gd name="T10" fmla="*/ 2147483646 w 354"/>
              <a:gd name="T11" fmla="*/ 0 h 615"/>
              <a:gd name="T12" fmla="*/ 0 w 354"/>
              <a:gd name="T13" fmla="*/ 0 h 6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4"/>
              <a:gd name="T22" fmla="*/ 0 h 615"/>
              <a:gd name="T23" fmla="*/ 354 w 354"/>
              <a:gd name="T24" fmla="*/ 615 h 6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4" h="615">
                <a:moveTo>
                  <a:pt x="0" y="0"/>
                </a:moveTo>
                <a:lnTo>
                  <a:pt x="0" y="156"/>
                </a:lnTo>
                <a:lnTo>
                  <a:pt x="141" y="615"/>
                </a:lnTo>
                <a:lnTo>
                  <a:pt x="228" y="615"/>
                </a:lnTo>
                <a:lnTo>
                  <a:pt x="348" y="156"/>
                </a:lnTo>
                <a:lnTo>
                  <a:pt x="35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 rot="20098987">
            <a:off x="2146300" y="2274888"/>
            <a:ext cx="114300" cy="508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 rot="1348359">
            <a:off x="2028825" y="2447925"/>
            <a:ext cx="114300" cy="508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 rot="283680">
            <a:off x="2157413" y="2381250"/>
            <a:ext cx="114300" cy="508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 rot="13465624">
            <a:off x="1976438" y="2300288"/>
            <a:ext cx="114300" cy="508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2127250" y="2084388"/>
            <a:ext cx="114300" cy="508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6" name="Oval 14"/>
          <p:cNvSpPr>
            <a:spLocks noChangeArrowheads="1"/>
          </p:cNvSpPr>
          <p:nvPr/>
        </p:nvSpPr>
        <p:spPr bwMode="auto">
          <a:xfrm rot="20650317">
            <a:off x="2087563" y="2601913"/>
            <a:ext cx="114300" cy="508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7" name="AutoShape 15"/>
          <p:cNvSpPr>
            <a:spLocks noChangeArrowheads="1"/>
          </p:cNvSpPr>
          <p:nvPr/>
        </p:nvSpPr>
        <p:spPr bwMode="auto">
          <a:xfrm>
            <a:off x="2122488" y="2463800"/>
            <a:ext cx="119062" cy="95250"/>
          </a:xfrm>
          <a:prstGeom prst="sun">
            <a:avLst>
              <a:gd name="adj" fmla="val 25000"/>
            </a:avLst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8" name="AutoShape 16"/>
          <p:cNvSpPr>
            <a:spLocks noChangeArrowheads="1"/>
          </p:cNvSpPr>
          <p:nvPr/>
        </p:nvSpPr>
        <p:spPr bwMode="auto">
          <a:xfrm rot="19971272">
            <a:off x="1985963" y="2132013"/>
            <a:ext cx="119062" cy="95250"/>
          </a:xfrm>
          <a:prstGeom prst="sun">
            <a:avLst>
              <a:gd name="adj" fmla="val 25000"/>
            </a:avLst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4908550" y="4895850"/>
            <a:ext cx="3095625" cy="661988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rgbClr val="764700"/>
              </a:gs>
              <a:gs pos="50000">
                <a:srgbClr val="FF9900"/>
              </a:gs>
              <a:gs pos="100000">
                <a:srgbClr val="7647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grpSp>
        <p:nvGrpSpPr>
          <p:cNvPr id="20" name="Group 35"/>
          <p:cNvGrpSpPr>
            <a:grpSpLocks/>
          </p:cNvGrpSpPr>
          <p:nvPr/>
        </p:nvGrpSpPr>
        <p:grpSpPr bwMode="auto">
          <a:xfrm>
            <a:off x="1716088" y="2265363"/>
            <a:ext cx="787400" cy="779462"/>
            <a:chOff x="1081" y="1427"/>
            <a:chExt cx="496" cy="491"/>
          </a:xfrm>
        </p:grpSpPr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1081" y="1427"/>
              <a:ext cx="133" cy="34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>
              <a:off x="1489" y="1453"/>
              <a:ext cx="88" cy="3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1350" y="1697"/>
              <a:ext cx="0" cy="22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AutoShape 26"/>
          <p:cNvSpPr>
            <a:spLocks noChangeArrowheads="1"/>
          </p:cNvSpPr>
          <p:nvPr/>
        </p:nvSpPr>
        <p:spPr bwMode="auto">
          <a:xfrm rot="15243012" flipH="1" flipV="1">
            <a:off x="2269331" y="3985419"/>
            <a:ext cx="828675" cy="1239838"/>
          </a:xfrm>
          <a:prstGeom prst="lightningBolt">
            <a:avLst/>
          </a:prstGeom>
          <a:solidFill>
            <a:srgbClr val="FF00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2720975" y="1458913"/>
            <a:ext cx="218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400">
                <a:latin typeface="Arial" panose="020B0604020202020204" pitchFamily="34" charset="0"/>
              </a:rPr>
              <a:t>Sample nozzle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5492750" y="5622925"/>
            <a:ext cx="947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400">
                <a:latin typeface="Arial" panose="020B0604020202020204" pitchFamily="34" charset="0"/>
              </a:rPr>
              <a:t>Laser</a:t>
            </a:r>
          </a:p>
        </p:txBody>
      </p:sp>
      <p:sp>
        <p:nvSpPr>
          <p:cNvPr id="27" name="Text Box 33"/>
          <p:cNvSpPr txBox="1">
            <a:spLocks noChangeArrowheads="1"/>
          </p:cNvSpPr>
          <p:nvPr/>
        </p:nvSpPr>
        <p:spPr bwMode="auto">
          <a:xfrm>
            <a:off x="3397250" y="4371975"/>
            <a:ext cx="862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400">
                <a:latin typeface="Arial" panose="020B0604020202020204" pitchFamily="34" charset="0"/>
              </a:rPr>
              <a:t>Filter</a:t>
            </a:r>
          </a:p>
        </p:txBody>
      </p:sp>
      <p:sp>
        <p:nvSpPr>
          <p:cNvPr id="28" name="Text Box 34"/>
          <p:cNvSpPr txBox="1">
            <a:spLocks noChangeArrowheads="1"/>
          </p:cNvSpPr>
          <p:nvPr/>
        </p:nvSpPr>
        <p:spPr bwMode="auto">
          <a:xfrm>
            <a:off x="3114675" y="2994025"/>
            <a:ext cx="208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400">
                <a:latin typeface="Arial" panose="020B0604020202020204" pitchFamily="34" charset="0"/>
              </a:rPr>
              <a:t>Photodetector</a:t>
            </a:r>
          </a:p>
        </p:txBody>
      </p:sp>
      <p:sp>
        <p:nvSpPr>
          <p:cNvPr id="29" name="Line 36"/>
          <p:cNvSpPr>
            <a:spLocks noChangeShapeType="1"/>
          </p:cNvSpPr>
          <p:nvPr/>
        </p:nvSpPr>
        <p:spPr bwMode="auto">
          <a:xfrm flipH="1">
            <a:off x="2152650" y="1758950"/>
            <a:ext cx="576263" cy="223838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Text Box 37"/>
          <p:cNvSpPr txBox="1">
            <a:spLocks noChangeArrowheads="1"/>
          </p:cNvSpPr>
          <p:nvPr/>
        </p:nvSpPr>
        <p:spPr bwMode="auto">
          <a:xfrm>
            <a:off x="6111875" y="1266825"/>
            <a:ext cx="2684463" cy="2249488"/>
          </a:xfrm>
          <a:prstGeom prst="rect">
            <a:avLst/>
          </a:prstGeom>
          <a:solidFill>
            <a:srgbClr val="CCFF33">
              <a:alpha val="30196"/>
            </a:srgbClr>
          </a:solidFill>
          <a:ln w="2222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>
                <a:latin typeface="Arial" panose="020B0604020202020204" pitchFamily="34" charset="0"/>
              </a:rPr>
              <a:t>Use Laser-induced fluorescence (LIF) to identify particles </a:t>
            </a:r>
          </a:p>
        </p:txBody>
      </p:sp>
    </p:spTree>
    <p:extLst>
      <p:ext uri="{BB962C8B-B14F-4D97-AF65-F5344CB8AC3E}">
        <p14:creationId xmlns:p14="http://schemas.microsoft.com/office/powerpoint/2010/main" val="38643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54394E-6 L -0.00017 0.64801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32401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93987E-6 L -0.00469 0.66513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33256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3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4.52359E-6 L 0.00608 0.67114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335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2" grpId="1" animBg="1"/>
      <p:bldP spid="13" grpId="0" animBg="1"/>
      <p:bldP spid="14" grpId="0" animBg="1"/>
      <p:bldP spid="15" grpId="0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4" grpId="0" animBg="1"/>
      <p:bldP spid="24" grpId="1" animBg="1"/>
      <p:bldP spid="24" grpId="2" animBg="1"/>
      <p:bldP spid="24" grpId="3" animBg="1"/>
      <p:bldP spid="25" grpId="0"/>
      <p:bldP spid="26" grpId="0"/>
      <p:bldP spid="27" grpId="0"/>
      <p:bldP spid="28" grpId="0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Current technologies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311215"/>
            <a:ext cx="8350250" cy="51562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Light </a:t>
            </a:r>
            <a:r>
              <a:rPr lang="en-US" sz="2800" dirty="0"/>
              <a:t>scattering</a:t>
            </a:r>
          </a:p>
          <a:p>
            <a:pPr lvl="1"/>
            <a:r>
              <a:rPr lang="en-US" sz="2400" dirty="0" smtClean="0"/>
              <a:t>High throughput (1000’s particles per sec)</a:t>
            </a:r>
          </a:p>
          <a:p>
            <a:pPr lvl="1"/>
            <a:r>
              <a:rPr lang="en-US" sz="2400" dirty="0" smtClean="0"/>
              <a:t>Simple optical design</a:t>
            </a:r>
          </a:p>
          <a:p>
            <a:pPr lvl="1"/>
            <a:r>
              <a:rPr lang="en-US" sz="2400" dirty="0" smtClean="0"/>
              <a:t>Inaccurate size/mass measurements</a:t>
            </a:r>
          </a:p>
          <a:p>
            <a:pPr lvl="1"/>
            <a:r>
              <a:rPr lang="en-US" sz="2400" dirty="0" smtClean="0"/>
              <a:t>Inexpensive set-up</a:t>
            </a:r>
          </a:p>
          <a:p>
            <a:pPr lvl="1"/>
            <a:r>
              <a:rPr lang="en-US" sz="2400" dirty="0" smtClean="0"/>
              <a:t>OUC and HKBU </a:t>
            </a:r>
            <a:r>
              <a:rPr lang="en-US" sz="2400" dirty="0" smtClean="0"/>
              <a:t>are developing low cost systems</a:t>
            </a:r>
          </a:p>
          <a:p>
            <a:r>
              <a:rPr lang="en-US" sz="2800" dirty="0"/>
              <a:t>Imaging (IFCB Woods Hole)</a:t>
            </a:r>
          </a:p>
          <a:p>
            <a:pPr lvl="1"/>
            <a:r>
              <a:rPr lang="en-US" sz="2400" dirty="0"/>
              <a:t>Complex optical microscopy and cytometry</a:t>
            </a:r>
          </a:p>
          <a:p>
            <a:pPr lvl="1"/>
            <a:r>
              <a:rPr lang="en-US" sz="2400" dirty="0"/>
              <a:t>Good size/mass discrimination</a:t>
            </a:r>
          </a:p>
          <a:p>
            <a:pPr lvl="1"/>
            <a:r>
              <a:rPr lang="en-US" sz="2400" dirty="0"/>
              <a:t>Best method for species identifications</a:t>
            </a:r>
          </a:p>
          <a:p>
            <a:pPr lvl="1"/>
            <a:r>
              <a:rPr lang="en-US" sz="2400" dirty="0"/>
              <a:t>Very slow throughput</a:t>
            </a:r>
          </a:p>
          <a:p>
            <a:pPr lvl="1"/>
            <a:r>
              <a:rPr lang="en-US" sz="2400" dirty="0"/>
              <a:t>Expensive equipment</a:t>
            </a:r>
          </a:p>
          <a:p>
            <a:pPr>
              <a:buFont typeface="Arial" panose="020B0604020202020204" pitchFamily="34" charset="0"/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3837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Imaging </a:t>
            </a:r>
            <a:r>
              <a:rPr lang="en-US" sz="4000" dirty="0" err="1" smtClean="0"/>
              <a:t>FlowCytobot</a:t>
            </a:r>
            <a:endParaRPr lang="en-US" sz="4000" dirty="0" smtClean="0"/>
          </a:p>
        </p:txBody>
      </p:sp>
      <p:pic>
        <p:nvPicPr>
          <p:cNvPr id="3" name="Picture 2" descr="http://www.underwatertimes.com/news2/Heidi_Sosik_imaging_flowcytob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531" y="1404938"/>
            <a:ext cx="21431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549155" y="4476510"/>
            <a:ext cx="230187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400" dirty="0">
                <a:latin typeface="Arial" panose="020B0604020202020204" pitchFamily="34" charset="0"/>
              </a:rPr>
              <a:t>Heidi </a:t>
            </a:r>
            <a:r>
              <a:rPr lang="en-US" sz="1400" dirty="0" err="1">
                <a:latin typeface="Arial" panose="020B0604020202020204" pitchFamily="34" charset="0"/>
              </a:rPr>
              <a:t>Sosik</a:t>
            </a:r>
            <a:r>
              <a:rPr lang="en-US" sz="1400" dirty="0">
                <a:latin typeface="Arial" panose="020B0604020202020204" pitchFamily="34" charset="0"/>
              </a:rPr>
              <a:t> with Imaging </a:t>
            </a:r>
            <a:r>
              <a:rPr lang="en-US" sz="1400" dirty="0" err="1">
                <a:latin typeface="Arial" panose="020B0604020202020204" pitchFamily="34" charset="0"/>
              </a:rPr>
              <a:t>FlowCytobot</a:t>
            </a:r>
            <a:r>
              <a:rPr lang="en-US" sz="1400" dirty="0">
                <a:latin typeface="Arial" panose="020B0604020202020204" pitchFamily="34" charset="0"/>
              </a:rPr>
              <a:t> ready for testing. credit Woods Hole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36" y="1404938"/>
            <a:ext cx="6450542" cy="454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13896" y="6087316"/>
            <a:ext cx="324947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Throughput 0.25 ml/min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64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dirty="0" smtClean="0"/>
              <a:t>Ultra fast flow 2D fluorescence imaging with light sheet microscope</a:t>
            </a:r>
            <a:endParaRPr lang="en-US" dirty="0"/>
          </a:p>
        </p:txBody>
      </p:sp>
      <p:grpSp>
        <p:nvGrpSpPr>
          <p:cNvPr id="6" name="Canvas 197"/>
          <p:cNvGrpSpPr/>
          <p:nvPr/>
        </p:nvGrpSpPr>
        <p:grpSpPr>
          <a:xfrm>
            <a:off x="1189906" y="1489310"/>
            <a:ext cx="6764188" cy="3136198"/>
            <a:chOff x="0" y="0"/>
            <a:chExt cx="4126230" cy="1943735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4126230" cy="1943735"/>
            </a:xfrm>
            <a:prstGeom prst="rect">
              <a:avLst/>
            </a:prstGeom>
            <a:noFill/>
          </p:spPr>
        </p: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0" y="0"/>
              <a:ext cx="4126230" cy="1943735"/>
              <a:chOff x="1165" y="6883"/>
              <a:chExt cx="6498" cy="3061"/>
            </a:xfrm>
          </p:grpSpPr>
          <p:grpSp>
            <p:nvGrpSpPr>
              <p:cNvPr id="9" name="Group 8"/>
              <p:cNvGrpSpPr>
                <a:grpSpLocks/>
              </p:cNvGrpSpPr>
              <p:nvPr/>
            </p:nvGrpSpPr>
            <p:grpSpPr bwMode="auto">
              <a:xfrm>
                <a:off x="1165" y="6883"/>
                <a:ext cx="6498" cy="2917"/>
                <a:chOff x="1165" y="6883"/>
                <a:chExt cx="6498" cy="2917"/>
              </a:xfrm>
            </p:grpSpPr>
            <p:pic>
              <p:nvPicPr>
                <p:cNvPr id="16" name="Picture 15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65" y="6883"/>
                  <a:ext cx="3985" cy="291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7" name="Oval 16"/>
                <p:cNvSpPr>
                  <a:spLocks noChangeAspect="1" noChangeArrowheads="1"/>
                </p:cNvSpPr>
                <p:nvPr/>
              </p:nvSpPr>
              <p:spPr bwMode="auto">
                <a:xfrm>
                  <a:off x="4293" y="7834"/>
                  <a:ext cx="333" cy="197"/>
                </a:xfrm>
                <a:prstGeom prst="ellipse">
                  <a:avLst/>
                </a:prstGeom>
                <a:solidFill>
                  <a:srgbClr val="FFFFFF">
                    <a:alpha val="0"/>
                  </a:srgbClr>
                </a:solidFill>
                <a:ln w="9525" cap="rnd">
                  <a:solidFill>
                    <a:srgbClr val="FF0000"/>
                  </a:solidFill>
                  <a:prstDash val="sysDot"/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AutoShape 203"/>
                <p:cNvSpPr>
                  <a:spLocks/>
                </p:cNvSpPr>
                <p:nvPr/>
              </p:nvSpPr>
              <p:spPr bwMode="auto">
                <a:xfrm>
                  <a:off x="6558" y="6982"/>
                  <a:ext cx="74" cy="156"/>
                </a:xfrm>
                <a:prstGeom prst="callout2">
                  <a:avLst>
                    <a:gd name="adj1" fmla="val 115384"/>
                    <a:gd name="adj2" fmla="val -162162"/>
                    <a:gd name="adj3" fmla="val 115384"/>
                    <a:gd name="adj4" fmla="val -1893245"/>
                    <a:gd name="adj5" fmla="val 560255"/>
                    <a:gd name="adj6" fmla="val -2690542"/>
                  </a:avLst>
                </a:prstGeom>
                <a:solidFill>
                  <a:srgbClr val="FFFFFF"/>
                </a:solidFill>
                <a:ln w="9525" cap="rnd">
                  <a:solidFill>
                    <a:srgbClr val="FF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marL="0" marR="0" algn="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1000"/>
                    </a:spcAft>
                  </a:pPr>
                  <a:r>
                    <a:rPr lang="en-US" sz="1100">
                      <a:effectLst/>
                      <a:latin typeface="Calibri" panose="020F0502020204030204" pitchFamily="34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 </a:t>
                  </a:r>
                </a:p>
              </p:txBody>
            </p:sp>
            <p:sp>
              <p:nvSpPr>
                <p:cNvPr id="19" name="AutoShape 204"/>
                <p:cNvSpPr>
                  <a:spLocks/>
                </p:cNvSpPr>
                <p:nvPr/>
              </p:nvSpPr>
              <p:spPr bwMode="auto">
                <a:xfrm>
                  <a:off x="6555" y="8288"/>
                  <a:ext cx="77" cy="216"/>
                </a:xfrm>
                <a:prstGeom prst="callout2">
                  <a:avLst>
                    <a:gd name="adj1" fmla="val 83333"/>
                    <a:gd name="adj2" fmla="val -155843"/>
                    <a:gd name="adj3" fmla="val 83333"/>
                    <a:gd name="adj4" fmla="val -1832468"/>
                    <a:gd name="adj5" fmla="val -127315"/>
                    <a:gd name="adj6" fmla="val -2551949"/>
                  </a:avLst>
                </a:prstGeom>
                <a:solidFill>
                  <a:srgbClr val="FFFFFF"/>
                </a:solidFill>
                <a:ln w="9525" cap="rnd">
                  <a:solidFill>
                    <a:srgbClr val="FF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marL="0" marR="0" algn="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1000"/>
                    </a:spcAft>
                  </a:pPr>
                  <a:r>
                    <a:rPr lang="en-US" sz="1100">
                      <a:effectLst/>
                      <a:latin typeface="Calibri" panose="020F0502020204030204" pitchFamily="34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 </a:t>
                  </a:r>
                </a:p>
              </p:txBody>
            </p:sp>
            <p:grpSp>
              <p:nvGrpSpPr>
                <p:cNvPr id="20" name="Group 19"/>
                <p:cNvGrpSpPr>
                  <a:grpSpLocks/>
                </p:cNvGrpSpPr>
                <p:nvPr/>
              </p:nvGrpSpPr>
              <p:grpSpPr bwMode="auto">
                <a:xfrm>
                  <a:off x="5578" y="6919"/>
                  <a:ext cx="2085" cy="2663"/>
                  <a:chOff x="5578" y="6919"/>
                  <a:chExt cx="2085" cy="2663"/>
                </a:xfrm>
              </p:grpSpPr>
              <p:grpSp>
                <p:nvGrpSpPr>
                  <p:cNvPr id="21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5578" y="6919"/>
                    <a:ext cx="2085" cy="1307"/>
                    <a:chOff x="5578" y="6919"/>
                    <a:chExt cx="2085" cy="1307"/>
                  </a:xfrm>
                </p:grpSpPr>
                <p:pic>
                  <p:nvPicPr>
                    <p:cNvPr id="27" name="Picture 26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578" y="6919"/>
                      <a:ext cx="1296" cy="130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28" name="Text Box 208"/>
                    <p:cNvSpPr txBox="1">
                      <a:spLocks noChangeAspect="1" noChangeArrowheads="1"/>
                    </p:cNvSpPr>
                    <p:nvPr/>
                  </p:nvSpPr>
                  <p:spPr bwMode="auto">
                    <a:xfrm>
                      <a:off x="6874" y="7478"/>
                      <a:ext cx="789" cy="188"/>
                    </a:xfrm>
                    <a:prstGeom prst="rect">
                      <a:avLst/>
                    </a:prstGeom>
                    <a:solidFill>
                      <a:srgbClr val="FFFFFF">
                        <a:alpha val="0"/>
                      </a:srgbClr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rot="0" vert="horz" wrap="square" lIns="0" tIns="0" rIns="0" bIns="0" anchor="t" anchorCtr="0" upright="1">
                      <a:noAutofit/>
                    </a:bodyPr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(a) Side view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22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5578" y="8288"/>
                    <a:ext cx="2085" cy="1294"/>
                    <a:chOff x="5578" y="8288"/>
                    <a:chExt cx="2085" cy="1294"/>
                  </a:xfrm>
                </p:grpSpPr>
                <p:sp>
                  <p:nvSpPr>
                    <p:cNvPr id="23" name="Text Box 210"/>
                    <p:cNvSpPr txBox="1">
                      <a:spLocks noChangeAspect="1" noChangeArrowheads="1"/>
                    </p:cNvSpPr>
                    <p:nvPr/>
                  </p:nvSpPr>
                  <p:spPr bwMode="auto">
                    <a:xfrm>
                      <a:off x="6874" y="8837"/>
                      <a:ext cx="789" cy="195"/>
                    </a:xfrm>
                    <a:prstGeom prst="rect">
                      <a:avLst/>
                    </a:prstGeom>
                    <a:solidFill>
                      <a:srgbClr val="FFFFFF">
                        <a:alpha val="0"/>
                      </a:srgbClr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rot="0" vert="horz" wrap="square" lIns="0" tIns="0" rIns="0" bIns="0" anchor="t" anchorCtr="0" upright="1">
                      <a:noAutofit/>
                    </a:bodyPr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(b) Top view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  <p:grpSp>
                  <p:nvGrpSpPr>
                    <p:cNvPr id="24" name="Group 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578" y="8288"/>
                      <a:ext cx="1296" cy="1294"/>
                      <a:chOff x="4896" y="8436"/>
                      <a:chExt cx="1296" cy="1294"/>
                    </a:xfrm>
                  </p:grpSpPr>
                  <p:pic>
                    <p:nvPicPr>
                      <p:cNvPr id="25" name="Picture 2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6" y="8436"/>
                        <a:ext cx="1296" cy="12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sp>
                    <p:nvSpPr>
                      <p:cNvPr id="26" name="Rectangle 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18" y="8457"/>
                        <a:ext cx="1253" cy="125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FF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</p:grpSp>
          <p:grpSp>
            <p:nvGrpSpPr>
              <p:cNvPr id="10" name="Group 9"/>
              <p:cNvGrpSpPr>
                <a:grpSpLocks/>
              </p:cNvGrpSpPr>
              <p:nvPr/>
            </p:nvGrpSpPr>
            <p:grpSpPr bwMode="auto">
              <a:xfrm>
                <a:off x="1268" y="7000"/>
                <a:ext cx="3917" cy="2944"/>
                <a:chOff x="1268" y="7000"/>
                <a:chExt cx="3917" cy="2944"/>
              </a:xfrm>
            </p:grpSpPr>
            <p:sp>
              <p:nvSpPr>
                <p:cNvPr id="11" name="Text Box 21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035" y="7745"/>
                  <a:ext cx="593" cy="409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marL="0" marR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00">
                      <a:effectLst/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Objective10X/0.2</a:t>
                  </a:r>
                  <a:endParaRPr lang="en-US" sz="1100"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" name="Text Box 21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268" y="7000"/>
                  <a:ext cx="862" cy="326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marL="0" marR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00">
                      <a:effectLst/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Cylindrical lens</a:t>
                  </a:r>
                  <a:endParaRPr lang="en-US" sz="1100"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" name="Text Box 217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731" y="7000"/>
                  <a:ext cx="733" cy="326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marL="0" marR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00">
                      <a:effectLst/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Flow capillary</a:t>
                  </a:r>
                  <a:endParaRPr lang="en-US" sz="1100"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" name="Text Box 21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725" y="9730"/>
                  <a:ext cx="1460" cy="214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marL="0" marR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00">
                      <a:effectLst/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To camera</a:t>
                  </a:r>
                  <a:endParaRPr lang="en-US" sz="1100"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" name="Text Box 219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991" y="8465"/>
                  <a:ext cx="927" cy="390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0" tIns="0" rIns="0" bIns="0" anchor="t" anchorCtr="0" upright="1">
                  <a:noAutofit/>
                </a:bodyPr>
                <a:lstStyle/>
                <a:p>
                  <a:pPr marL="0" marR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00">
                      <a:effectLst/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Objective</a:t>
                  </a:r>
                  <a:endParaRPr lang="en-US" sz="1100"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700">
                      <a:effectLst/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W 40X/0.75</a:t>
                  </a:r>
                  <a:endParaRPr lang="en-US" sz="1100"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30" name="TextBox 29"/>
          <p:cNvSpPr txBox="1"/>
          <p:nvPr/>
        </p:nvSpPr>
        <p:spPr>
          <a:xfrm>
            <a:off x="474234" y="4649203"/>
            <a:ext cx="8357787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Major breakthrough  in imaging cytometry </a:t>
            </a:r>
            <a:r>
              <a:rPr lang="en-US" sz="2400" dirty="0"/>
              <a:t>- Image quality not dependent on speed of </a:t>
            </a:r>
            <a:r>
              <a:rPr lang="en-US" sz="2400" dirty="0" smtClean="0"/>
              <a:t>flow ( no motion blur)</a:t>
            </a:r>
          </a:p>
          <a:p>
            <a:r>
              <a:rPr lang="en-US" sz="2400" dirty="0" smtClean="0"/>
              <a:t>High-speed flow of ~1 m/s with volume flow rate 1 ml/min</a:t>
            </a:r>
          </a:p>
          <a:p>
            <a:r>
              <a:rPr lang="en-US" sz="2400" dirty="0" smtClean="0"/>
              <a:t>Particle counts 10 particles / ml detected in 1 min.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17602" y="6268430"/>
            <a:ext cx="8544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Wu J.L and Chan </a:t>
            </a:r>
            <a:r>
              <a:rPr lang="en-US" sz="1400" dirty="0"/>
              <a:t>R.K.Y.; “A fast fluorescence imaging flow cytometer for phytoplankton </a:t>
            </a:r>
            <a:r>
              <a:rPr lang="en-US" sz="1400" dirty="0" smtClean="0"/>
              <a:t>analysis”;  </a:t>
            </a:r>
            <a:r>
              <a:rPr lang="en-US" sz="1400" dirty="0"/>
              <a:t>October </a:t>
            </a:r>
            <a:r>
              <a:rPr lang="en-US" sz="1400" dirty="0" smtClean="0"/>
              <a:t>2013, Vol</a:t>
            </a:r>
            <a:r>
              <a:rPr lang="en-US" sz="1400" dirty="0"/>
              <a:t>. 21,  No. </a:t>
            </a:r>
            <a:r>
              <a:rPr lang="en-US" sz="1400" dirty="0" smtClean="0"/>
              <a:t>20, Optics Express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4458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5448</TotalTime>
  <Words>939</Words>
  <Application>Microsoft Office PowerPoint</Application>
  <PresentationFormat>On-screen Show (4:3)</PresentationFormat>
  <Paragraphs>169</Paragraphs>
  <Slides>37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MS UI Gothic</vt:lpstr>
      <vt:lpstr>PMingLiU</vt:lpstr>
      <vt:lpstr>SimSun</vt:lpstr>
      <vt:lpstr>Arial</vt:lpstr>
      <vt:lpstr>Calibri</vt:lpstr>
      <vt:lpstr>Calibri Light</vt:lpstr>
      <vt:lpstr>Symbol</vt:lpstr>
      <vt:lpstr>Times New Roman</vt:lpstr>
      <vt:lpstr>Office Theme</vt:lpstr>
      <vt:lpstr>Ultra-fast fluorescence imaging of phytoplankton for species identification and monitoring</vt:lpstr>
      <vt:lpstr>Team membership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Ultra fast flow 2D fluorescence imaging with light sheet microscope</vt:lpstr>
      <vt:lpstr>Field Psi-Fi instrumentation</vt:lpstr>
      <vt:lpstr>2D imaging</vt:lpstr>
      <vt:lpstr>PSF deconvolution image processing (Tikhonov-Miller)</vt:lpstr>
      <vt:lpstr>Image deconvolution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small selection of species in one water sample</vt:lpstr>
      <vt:lpstr>Results of experiment</vt:lpstr>
      <vt:lpstr>1: Vertical water column phytoplankton identification by light sheet flow tube microscopy</vt:lpstr>
      <vt:lpstr>PowerPoint Presentation</vt:lpstr>
      <vt:lpstr>Technical problems/challenges</vt:lpstr>
      <vt:lpstr>PowerPoint Presentation</vt:lpstr>
      <vt:lpstr>PowerPoint Presentation</vt:lpstr>
      <vt:lpstr>High speed imaging for 3D sectioning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 sheet microscopy</dc:title>
  <dc:creator>Microsoft account</dc:creator>
  <cp:lastModifiedBy>Windows User</cp:lastModifiedBy>
  <cp:revision>79</cp:revision>
  <dcterms:created xsi:type="dcterms:W3CDTF">2013-05-16T06:55:53Z</dcterms:created>
  <dcterms:modified xsi:type="dcterms:W3CDTF">2014-01-10T11:57:37Z</dcterms:modified>
</cp:coreProperties>
</file>