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7" r:id="rId2"/>
    <p:sldId id="277" r:id="rId3"/>
    <p:sldId id="278" r:id="rId4"/>
    <p:sldId id="284" r:id="rId5"/>
    <p:sldId id="285" r:id="rId6"/>
    <p:sldId id="286" r:id="rId7"/>
    <p:sldId id="296" r:id="rId8"/>
    <p:sldId id="288" r:id="rId9"/>
    <p:sldId id="289" r:id="rId10"/>
    <p:sldId id="292" r:id="rId11"/>
    <p:sldId id="297" r:id="rId12"/>
    <p:sldId id="294" r:id="rId13"/>
    <p:sldId id="287" r:id="rId14"/>
    <p:sldId id="279" r:id="rId15"/>
    <p:sldId id="282" r:id="rId16"/>
    <p:sldId id="295" r:id="rId17"/>
    <p:sldId id="299" r:id="rId18"/>
    <p:sldId id="300" r:id="rId19"/>
    <p:sldId id="283" r:id="rId20"/>
    <p:sldId id="303" r:id="rId21"/>
    <p:sldId id="272" r:id="rId22"/>
    <p:sldId id="304" r:id="rId23"/>
    <p:sldId id="305" r:id="rId24"/>
  </p:sldIdLst>
  <p:sldSz cx="9144000" cy="6858000" type="screen4x3"/>
  <p:notesSz cx="6985000" cy="92837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3864" y="-1824"/>
      </p:cViewPr>
      <p:guideLst>
        <p:guide orient="horz" pos="233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050" y="0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A105C9-6B83-4B5D-9322-4C4797603919}" type="datetimeFigureOut">
              <a:rPr lang="en-US" smtClean="0"/>
              <a:t>11/17/2014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10075"/>
            <a:ext cx="5588000" cy="41767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8563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050" y="8818563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20A694-460D-4F6D-8BC8-9F51CD5CB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847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Multiple steps, manual, lab equipment. Can we automate?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0A694-460D-4F6D-8BC8-9F51CD5CBBD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862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Useful technique</a:t>
            </a:r>
            <a:r>
              <a:rPr lang="en-US" baseline="0" dirty="0" smtClean="0"/>
              <a:t> – how you do it? Auto fluorescence of native pigment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0A694-460D-4F6D-8BC8-9F51CD5CBB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84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63D37-7F6B-45E3-B3B6-8229B3B04807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2E7D9-EA4E-4E82-9642-3CD65F593C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85D25-51D0-45E4-9562-D7E13D701245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06509-D4CB-4206-91E6-B245BB75F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38533-7C64-40E5-AB10-BDD5C37D36F5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2CAE8-09EB-46D5-8CDF-4A8892EA61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9F167-1879-4129-B413-B65590D38256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555CB-E2A7-49BA-9218-5FAC1619D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6B2CB-4F2A-4BAF-BE12-268588F2BAA9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953C4-7C3B-4EAE-98A8-54267152E1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EC24F-0376-4297-8333-0F29D82D1F5F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83EE4-8182-4118-8198-6EA7D81F85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E4D6C-DD8E-4253-A8A6-15E53B724908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B4AAB-78B5-47F5-A4BA-BE758A591B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4EF16-7307-4F4C-B4E7-0EE4AC653144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EFEAD-D221-4043-B360-4CE99B092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2F320-2915-40EA-A2F5-27C61CC6DC33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7CEC7-2580-41C3-B225-65E75F38F5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984D1-758A-400C-BE3C-4959441C2001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50922-5C6B-485D-BE51-75F0F48241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9382F-211E-4952-8CA9-3BAF6DFF331E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DF7A7-B117-4970-AD5B-52E32569F6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9CEB2B-1E64-4739-8A68-0875BAFA6E4D}" type="datetimeFigureOut">
              <a:rPr lang="en-US"/>
              <a:pPr>
                <a:defRPr/>
              </a:pPr>
              <a:t>11/17/2014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1F981B-18A9-4E94-8C72-397277AF01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Desktop </a:t>
            </a:r>
            <a:r>
              <a:rPr lang="en-US" dirty="0" err="1" smtClean="0"/>
              <a:t>testbed</a:t>
            </a:r>
            <a:r>
              <a:rPr lang="en-US" dirty="0" smtClean="0"/>
              <a:t>: goals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Gain familiarity with object and methods</a:t>
            </a:r>
          </a:p>
          <a:p>
            <a:pPr lvl="1" eaLnBrk="1" hangingPunct="1"/>
            <a:r>
              <a:rPr lang="en-US" dirty="0" smtClean="0"/>
              <a:t>Fluidics</a:t>
            </a:r>
          </a:p>
          <a:p>
            <a:pPr lvl="1" eaLnBrk="1" hangingPunct="1"/>
            <a:r>
              <a:rPr lang="en-US" dirty="0" smtClean="0"/>
              <a:t>Optics </a:t>
            </a:r>
          </a:p>
          <a:p>
            <a:pPr eaLnBrk="1" hangingPunct="1"/>
            <a:r>
              <a:rPr lang="en-US" dirty="0" smtClean="0"/>
              <a:t>Find out what is possible</a:t>
            </a:r>
          </a:p>
          <a:p>
            <a:pPr lvl="1" eaLnBrk="1" hangingPunct="1"/>
            <a:r>
              <a:rPr lang="en-US" dirty="0" smtClean="0"/>
              <a:t>Scale performance to deployable prototype</a:t>
            </a:r>
          </a:p>
          <a:p>
            <a:pPr lvl="1" eaLnBrk="1" hangingPunct="1"/>
            <a:r>
              <a:rPr lang="en-US" dirty="0" smtClean="0"/>
              <a:t>Design optimization</a:t>
            </a:r>
          </a:p>
          <a:p>
            <a:pPr eaLnBrk="1" hangingPunct="1"/>
            <a:r>
              <a:rPr lang="en-US" dirty="0" smtClean="0"/>
              <a:t>Test some </a:t>
            </a:r>
            <a:r>
              <a:rPr lang="en-US" dirty="0" smtClean="0"/>
              <a:t>ideas</a:t>
            </a:r>
          </a:p>
          <a:p>
            <a:pPr lvl="1" eaLnBrk="1" hangingPunct="1"/>
            <a:r>
              <a:rPr lang="en-US" dirty="0" smtClean="0"/>
              <a:t>Pressure gradients </a:t>
            </a:r>
          </a:p>
          <a:p>
            <a:pPr lvl="1" eaLnBrk="1" hangingPunct="1"/>
            <a:r>
              <a:rPr lang="en-US" dirty="0" smtClean="0"/>
              <a:t>Bulk </a:t>
            </a:r>
            <a:r>
              <a:rPr lang="en-US" dirty="0"/>
              <a:t>vs. hydro focusing </a:t>
            </a:r>
            <a:endParaRPr lang="en-US" dirty="0" smtClean="0"/>
          </a:p>
          <a:p>
            <a:pPr lvl="1" eaLnBrk="1" hangingPunct="1"/>
            <a:endParaRPr lang="en-US" dirty="0"/>
          </a:p>
          <a:p>
            <a:pPr lvl="1" eaLnBrk="1" hangingPunct="1"/>
            <a:endParaRPr lang="en-US" dirty="0" smtClean="0"/>
          </a:p>
          <a:p>
            <a:pPr lvl="1" eaLnBrk="1" hangingPunct="1"/>
            <a:endParaRPr lang="en-US" dirty="0" smtClean="0"/>
          </a:p>
          <a:p>
            <a:pPr marL="0" indent="0" eaLnBrk="1" hangingPunct="1"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134" y="4426019"/>
            <a:ext cx="1355407" cy="949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134" y="5481265"/>
            <a:ext cx="1355407" cy="1041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2"/>
          <p:cNvSpPr>
            <a:spLocks noChangeArrowheads="1"/>
          </p:cNvSpPr>
          <p:nvPr/>
        </p:nvSpPr>
        <p:spPr bwMode="auto">
          <a:xfrm>
            <a:off x="5075238" y="5481265"/>
            <a:ext cx="1643062" cy="1052512"/>
          </a:xfrm>
          <a:prstGeom prst="rect">
            <a:avLst/>
          </a:prstGeom>
          <a:solidFill>
            <a:srgbClr val="CCFFFF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Line 95"/>
          <p:cNvSpPr>
            <a:spLocks noChangeShapeType="1"/>
          </p:cNvSpPr>
          <p:nvPr/>
        </p:nvSpPr>
        <p:spPr bwMode="auto">
          <a:xfrm>
            <a:off x="6013450" y="6005140"/>
            <a:ext cx="384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" name="Oval 33"/>
          <p:cNvSpPr>
            <a:spLocks noChangeArrowheads="1"/>
          </p:cNvSpPr>
          <p:nvPr/>
        </p:nvSpPr>
        <p:spPr bwMode="auto">
          <a:xfrm>
            <a:off x="5859463" y="5951165"/>
            <a:ext cx="153987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95"/>
          <p:cNvSpPr>
            <a:spLocks noChangeShapeType="1"/>
          </p:cNvSpPr>
          <p:nvPr/>
        </p:nvSpPr>
        <p:spPr bwMode="auto">
          <a:xfrm flipV="1">
            <a:off x="6013450" y="5735265"/>
            <a:ext cx="214313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" name="Line 95"/>
          <p:cNvSpPr>
            <a:spLocks noChangeShapeType="1"/>
          </p:cNvSpPr>
          <p:nvPr/>
        </p:nvSpPr>
        <p:spPr bwMode="auto">
          <a:xfrm flipH="1" flipV="1">
            <a:off x="5605463" y="5735265"/>
            <a:ext cx="254000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" name="Line 95"/>
          <p:cNvSpPr>
            <a:spLocks noChangeShapeType="1"/>
          </p:cNvSpPr>
          <p:nvPr/>
        </p:nvSpPr>
        <p:spPr bwMode="auto">
          <a:xfrm flipH="1" flipV="1">
            <a:off x="5473700" y="6016252"/>
            <a:ext cx="3857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" name="Line 95"/>
          <p:cNvSpPr>
            <a:spLocks noChangeShapeType="1"/>
          </p:cNvSpPr>
          <p:nvPr/>
        </p:nvSpPr>
        <p:spPr bwMode="auto">
          <a:xfrm>
            <a:off x="6013450" y="6089277"/>
            <a:ext cx="214313" cy="239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Line 95"/>
          <p:cNvSpPr>
            <a:spLocks noChangeShapeType="1"/>
          </p:cNvSpPr>
          <p:nvPr/>
        </p:nvSpPr>
        <p:spPr bwMode="auto">
          <a:xfrm flipH="1">
            <a:off x="5605463" y="6089277"/>
            <a:ext cx="254000" cy="239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 flipV="1">
            <a:off x="5249863" y="5632077"/>
            <a:ext cx="363537" cy="111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5281613" y="6321052"/>
            <a:ext cx="315912" cy="1000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 flipV="1">
            <a:off x="6218238" y="5632077"/>
            <a:ext cx="292100" cy="103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>
            <a:off x="6243638" y="6316290"/>
            <a:ext cx="292100" cy="104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4" y="3973713"/>
            <a:ext cx="3463925" cy="2606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chasing cross-talk</a:t>
            </a:r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3985018" y="1809128"/>
            <a:ext cx="339331" cy="56768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430707" y="1270518"/>
            <a:ext cx="3219450" cy="10772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+ 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Red filter (</a:t>
            </a:r>
            <a:r>
              <a:rPr lang="en-US" sz="1600" dirty="0" err="1" smtClean="0">
                <a:latin typeface="Times New Roman" pitchFamily="18" charset="0"/>
              </a:rPr>
              <a:t>Roscolux</a:t>
            </a:r>
            <a:r>
              <a:rPr lang="en-US" sz="1600" dirty="0" smtClean="0">
                <a:latin typeface="Times New Roman" pitchFamily="18" charset="0"/>
              </a:rPr>
              <a:t> #19)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694083" y="5872303"/>
            <a:ext cx="2310217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Blue is still visible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Red filter OD not enough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 flipV="1">
            <a:off x="2406649" y="5581650"/>
            <a:ext cx="3359151" cy="107329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5765800" y="6240535"/>
            <a:ext cx="877483" cy="41440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81886"/>
            <a:ext cx="3454400" cy="2580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4430708" y="3973713"/>
            <a:ext cx="3219450" cy="181588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+ 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Blue filter (</a:t>
            </a:r>
            <a:r>
              <a:rPr lang="en-US" sz="1600" dirty="0" err="1" smtClean="0">
                <a:latin typeface="Times New Roman" pitchFamily="18" charset="0"/>
              </a:rPr>
              <a:t>Intor</a:t>
            </a:r>
            <a:r>
              <a:rPr lang="en-US" sz="1600" dirty="0" smtClean="0">
                <a:latin typeface="Times New Roman" pitchFamily="18" charset="0"/>
              </a:rPr>
              <a:t> 450-40)</a:t>
            </a:r>
          </a:p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+</a:t>
            </a:r>
            <a:endParaRPr lang="en-US" sz="1600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Red filter (</a:t>
            </a:r>
            <a:r>
              <a:rPr lang="en-US" sz="1600" dirty="0" err="1" smtClean="0">
                <a:latin typeface="Times New Roman" pitchFamily="18" charset="0"/>
              </a:rPr>
              <a:t>Roscolux</a:t>
            </a:r>
            <a:r>
              <a:rPr lang="en-US" sz="1600" dirty="0" smtClean="0">
                <a:latin typeface="Times New Roman" pitchFamily="18" charset="0"/>
              </a:rPr>
              <a:t> #19)</a:t>
            </a: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H="1">
            <a:off x="3985017" y="4438651"/>
            <a:ext cx="339332" cy="285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" name="Rectangle 2"/>
          <p:cNvSpPr/>
          <p:nvPr/>
        </p:nvSpPr>
        <p:spPr>
          <a:xfrm>
            <a:off x="4430708" y="2571981"/>
            <a:ext cx="908050" cy="77470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5014908" y="2743315"/>
            <a:ext cx="495300" cy="489066"/>
          </a:xfrm>
          <a:prstGeom prst="ellipse">
            <a:avLst/>
          </a:prstGeom>
          <a:solidFill>
            <a:srgbClr val="00B0F0">
              <a:alpha val="50000"/>
            </a:srgbClr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147983" y="2743315"/>
            <a:ext cx="495300" cy="489066"/>
          </a:xfrm>
          <a:prstGeom prst="ellipse">
            <a:avLst/>
          </a:prstGeom>
          <a:solidFill>
            <a:schemeClr val="tx1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>
            <a:off x="5620933" y="2876782"/>
            <a:ext cx="41949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>
            <a:off x="5620933" y="3099032"/>
            <a:ext cx="41949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6877049" y="3099031"/>
            <a:ext cx="2076451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Pink light is visible: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Long tail of blue LED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3" name="Line 95"/>
          <p:cNvSpPr>
            <a:spLocks noChangeShapeType="1"/>
          </p:cNvSpPr>
          <p:nvPr/>
        </p:nvSpPr>
        <p:spPr bwMode="auto">
          <a:xfrm flipH="1" flipV="1">
            <a:off x="2201070" y="2811081"/>
            <a:ext cx="3419863" cy="99583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4" name="Line 95"/>
          <p:cNvSpPr>
            <a:spLocks noChangeShapeType="1"/>
          </p:cNvSpPr>
          <p:nvPr/>
        </p:nvSpPr>
        <p:spPr bwMode="auto">
          <a:xfrm flipH="1">
            <a:off x="5620932" y="3452974"/>
            <a:ext cx="1256116" cy="34313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70331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032377"/>
            <a:ext cx="5727699" cy="2641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03082"/>
            <a:ext cx="5727698" cy="259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filters</a:t>
            </a:r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6811963" y="1303082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811963" y="4032378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Roscolux</a:t>
            </a:r>
            <a:r>
              <a:rPr lang="en-US" sz="1600" dirty="0" smtClean="0">
                <a:latin typeface="Times New Roman" pitchFamily="18" charset="0"/>
              </a:rPr>
              <a:t> #19 red film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 flipH="1">
            <a:off x="6213074" y="4245611"/>
            <a:ext cx="550863" cy="2442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3232150" y="1180038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905250" y="1181100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811963" y="5319980"/>
            <a:ext cx="1989929" cy="132343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Cross-talk regions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Band-pass filter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Better off-band suppression</a:t>
            </a:r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3905249" y="6743700"/>
            <a:ext cx="254951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6454771" y="5981700"/>
            <a:ext cx="329408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044700" y="1219200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165350" y="1219200"/>
            <a:ext cx="1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Line 95"/>
          <p:cNvSpPr>
            <a:spLocks noChangeShapeType="1"/>
          </p:cNvSpPr>
          <p:nvPr/>
        </p:nvSpPr>
        <p:spPr bwMode="auto">
          <a:xfrm flipH="1">
            <a:off x="2165351" y="6750050"/>
            <a:ext cx="173989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91843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Filters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303082"/>
            <a:ext cx="3466743" cy="259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96" y="4032378"/>
            <a:ext cx="3465369" cy="2609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351" y="4032378"/>
            <a:ext cx="3895072" cy="2609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95"/>
          <p:cNvSpPr>
            <a:spLocks noChangeShapeType="1"/>
          </p:cNvSpPr>
          <p:nvPr/>
        </p:nvSpPr>
        <p:spPr bwMode="auto">
          <a:xfrm flipH="1">
            <a:off x="3923941" y="1504950"/>
            <a:ext cx="2346351" cy="560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6270293" y="1303082"/>
            <a:ext cx="2873707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2000" dirty="0" smtClean="0">
                <a:latin typeface="Times New Roman" pitchFamily="18" charset="0"/>
              </a:rPr>
              <a:t>Solid plastic</a:t>
            </a: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2000" dirty="0" smtClean="0">
                <a:latin typeface="Times New Roman" pitchFamily="18" charset="0"/>
              </a:rPr>
              <a:t>Color film</a:t>
            </a: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2000" dirty="0" smtClean="0">
                <a:latin typeface="Times New Roman" pitchFamily="18" charset="0"/>
              </a:rPr>
              <a:t>Interference filters</a:t>
            </a:r>
            <a:endParaRPr lang="en-US" sz="2000" dirty="0" smtClean="0">
              <a:latin typeface="Times New Roman" pitchFamily="18" charset="0"/>
            </a:endParaRP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endParaRPr lang="en-US" sz="2000" dirty="0">
              <a:latin typeface="Times New Roman" pitchFamily="18" charset="0"/>
            </a:endParaRPr>
          </a:p>
        </p:txBody>
      </p:sp>
      <p:sp>
        <p:nvSpPr>
          <p:cNvPr id="9" name="Line 95"/>
          <p:cNvSpPr>
            <a:spLocks noChangeShapeType="1"/>
          </p:cNvSpPr>
          <p:nvPr/>
        </p:nvSpPr>
        <p:spPr bwMode="auto">
          <a:xfrm flipH="1">
            <a:off x="3923942" y="1981200"/>
            <a:ext cx="2346350" cy="205117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0" name="Line 95"/>
          <p:cNvSpPr>
            <a:spLocks noChangeShapeType="1"/>
          </p:cNvSpPr>
          <p:nvPr/>
        </p:nvSpPr>
        <p:spPr bwMode="auto">
          <a:xfrm flipH="1">
            <a:off x="4997450" y="2457450"/>
            <a:ext cx="1272842" cy="157492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422871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4032379"/>
            <a:ext cx="5727698" cy="2611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301993"/>
            <a:ext cx="5727700" cy="260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Filters</a:t>
            </a:r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6811963" y="1303082"/>
            <a:ext cx="1989929" cy="132343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+</a:t>
            </a:r>
          </a:p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Intor</a:t>
            </a:r>
            <a:r>
              <a:rPr lang="en-US" sz="1600" dirty="0" smtClean="0">
                <a:latin typeface="Times New Roman" pitchFamily="18" charset="0"/>
              </a:rPr>
              <a:t> 450-40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811963" y="4032378"/>
            <a:ext cx="198992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Delvie</a:t>
            </a:r>
            <a:r>
              <a:rPr lang="en-US" sz="1600" dirty="0" smtClean="0">
                <a:latin typeface="Times New Roman" pitchFamily="18" charset="0"/>
              </a:rPr>
              <a:t> 2422 plastic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 flipH="1">
            <a:off x="6213074" y="4245611"/>
            <a:ext cx="550863" cy="2442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1854200" y="1199195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063749" y="1199195"/>
            <a:ext cx="0" cy="5562600"/>
          </a:xfrm>
          <a:prstGeom prst="line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811962" y="5689512"/>
            <a:ext cx="1989929" cy="95410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Isolation region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Cross-talk removed 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But filter is thick!</a:t>
            </a:r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2114549" y="6743700"/>
            <a:ext cx="43402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6454771" y="6362700"/>
            <a:ext cx="309166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3" y="2870357"/>
            <a:ext cx="994964" cy="1001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2" y="4725535"/>
            <a:ext cx="935037" cy="886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823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endParaRPr lang="en-US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1493838"/>
            <a:ext cx="4096914" cy="4771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6951662" y="4434207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X-Y-Z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6951661" y="5780407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Base plate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6946498" y="2427790"/>
            <a:ext cx="1989929" cy="120032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Imaging Source cameras: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BW and Color 1600x1200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234947" y="242779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Blue LED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234945" y="4494666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White LED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234946" y="592669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Microscope objective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234948" y="3456882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Lens tube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2" name="Line 95"/>
          <p:cNvSpPr>
            <a:spLocks noChangeShapeType="1"/>
          </p:cNvSpPr>
          <p:nvPr/>
        </p:nvSpPr>
        <p:spPr bwMode="auto">
          <a:xfrm flipH="1">
            <a:off x="4832350" y="4603484"/>
            <a:ext cx="2051049" cy="18441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3" name="Line 95"/>
          <p:cNvSpPr>
            <a:spLocks noChangeShapeType="1"/>
          </p:cNvSpPr>
          <p:nvPr/>
        </p:nvSpPr>
        <p:spPr bwMode="auto">
          <a:xfrm flipH="1">
            <a:off x="3619500" y="2980344"/>
            <a:ext cx="3263900" cy="60105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 flipV="1">
            <a:off x="5295898" y="5552116"/>
            <a:ext cx="1587501" cy="39756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>
            <a:off x="2279650" y="2597066"/>
            <a:ext cx="939800" cy="119837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>
            <a:off x="2279650" y="3626159"/>
            <a:ext cx="1270000" cy="51404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>
            <a:off x="2279650" y="4647935"/>
            <a:ext cx="1441450" cy="18528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V="1">
            <a:off x="2279650" y="5054599"/>
            <a:ext cx="1270000" cy="1064359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42736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imaging scale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93838"/>
            <a:ext cx="3343275" cy="25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102100"/>
            <a:ext cx="3358402" cy="251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095349" y="1508126"/>
            <a:ext cx="3200801" cy="10772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4x objective</a:t>
            </a:r>
            <a:endParaRPr lang="en-US" sz="16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 um wide = &gt; 1 um / pixel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4095349" y="4106724"/>
            <a:ext cx="3200801" cy="10772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10x objective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650um wide = &gt; 0.4 um / pixel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095347" y="6276559"/>
            <a:ext cx="320080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100 um optical glass target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9" name="Line 95"/>
          <p:cNvSpPr>
            <a:spLocks noChangeShapeType="1"/>
          </p:cNvSpPr>
          <p:nvPr/>
        </p:nvSpPr>
        <p:spPr bwMode="auto">
          <a:xfrm flipH="1">
            <a:off x="3019420" y="6013450"/>
            <a:ext cx="539752" cy="0"/>
          </a:xfrm>
          <a:prstGeom prst="line">
            <a:avLst/>
          </a:prstGeom>
          <a:noFill/>
          <a:ln w="15875">
            <a:solidFill>
              <a:srgbClr val="00B0F0"/>
            </a:solidFill>
            <a:round/>
            <a:headEnd type="triangle"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0" name="Line 95"/>
          <p:cNvSpPr>
            <a:spLocks noChangeShapeType="1"/>
          </p:cNvSpPr>
          <p:nvPr/>
        </p:nvSpPr>
        <p:spPr bwMode="auto">
          <a:xfrm flipH="1" flipV="1">
            <a:off x="3289295" y="6051550"/>
            <a:ext cx="717555" cy="394286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97580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BW imaging, slide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310847" y="3432176"/>
            <a:ext cx="3490127" cy="1446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4x objective</a:t>
            </a:r>
            <a:endParaRPr lang="en-US" sz="16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pixel, 1 um / pixel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RG630 filter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BW camera: 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all pigments – one color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" name="Line 95"/>
          <p:cNvSpPr>
            <a:spLocks noChangeShapeType="1"/>
          </p:cNvSpPr>
          <p:nvPr/>
        </p:nvSpPr>
        <p:spPr bwMode="auto">
          <a:xfrm flipH="1">
            <a:off x="3019420" y="6013450"/>
            <a:ext cx="539752" cy="0"/>
          </a:xfrm>
          <a:prstGeom prst="line">
            <a:avLst/>
          </a:prstGeom>
          <a:noFill/>
          <a:ln w="15875">
            <a:solidFill>
              <a:srgbClr val="00B0F0"/>
            </a:solidFill>
            <a:round/>
            <a:headEnd type="triangle"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106724"/>
            <a:ext cx="3343823" cy="2508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508126"/>
            <a:ext cx="3343823" cy="2514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847699" y="1508126"/>
            <a:ext cx="125770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Fluorescence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847699" y="6276559"/>
            <a:ext cx="132755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“White” </a:t>
            </a:r>
            <a:r>
              <a:rPr lang="en-US" sz="1600" dirty="0" smtClean="0">
                <a:latin typeface="Times New Roman" pitchFamily="18" charset="0"/>
              </a:rPr>
              <a:t>light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314849" y="1417638"/>
            <a:ext cx="34387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Samples courtesy of Holly Bowers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638" y="4987925"/>
            <a:ext cx="1590675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212" y="1799554"/>
            <a:ext cx="153352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79885" y="2768640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986235" y="5367308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V="1">
            <a:off x="2259286" y="1799555"/>
            <a:ext cx="4774926" cy="96591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>
            <a:off x="2230712" y="3028990"/>
            <a:ext cx="4803500" cy="313614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V="1">
            <a:off x="2259286" y="4987925"/>
            <a:ext cx="4746352" cy="37109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>
            <a:off x="2287860" y="5633543"/>
            <a:ext cx="4717778" cy="104983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5314849" y="5576687"/>
            <a:ext cx="1535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160 x 160 um</a:t>
            </a:r>
            <a:r>
              <a:rPr lang="en-US" sz="1600" dirty="0">
                <a:latin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</a:rPr>
              <a:t>region</a:t>
            </a:r>
            <a:endParaRPr lang="en-US" sz="1600" dirty="0" smtClean="0"/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5288252" y="2434519"/>
            <a:ext cx="1535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160 x 160 um</a:t>
            </a:r>
            <a:r>
              <a:rPr lang="en-US" sz="1600" dirty="0">
                <a:latin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</a:rPr>
              <a:t>region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31887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49" y="1508126"/>
            <a:ext cx="3354151" cy="2519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108450"/>
            <a:ext cx="3340101" cy="2516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color, fixed sample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310847" y="3432176"/>
            <a:ext cx="3490127" cy="1446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10x objective</a:t>
            </a:r>
            <a:endParaRPr lang="en-US" sz="16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pixel, 0.4 um / pixel</a:t>
            </a:r>
          </a:p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Delvie</a:t>
            </a:r>
            <a:r>
              <a:rPr lang="en-US" sz="1600" dirty="0" smtClean="0">
                <a:latin typeface="Times New Roman" pitchFamily="18" charset="0"/>
              </a:rPr>
              <a:t> 2422 filter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Color camera: ID pigment group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847699" y="1508126"/>
            <a:ext cx="125770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Fluorescence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847699" y="6276559"/>
            <a:ext cx="132755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“White” </a:t>
            </a:r>
            <a:r>
              <a:rPr lang="en-US" sz="1600" dirty="0" smtClean="0">
                <a:latin typeface="Times New Roman" pitchFamily="18" charset="0"/>
              </a:rPr>
              <a:t>light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314849" y="1417638"/>
            <a:ext cx="34387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Samples courtesy of Lisa </a:t>
            </a:r>
            <a:r>
              <a:rPr lang="en-US" sz="1600" dirty="0" err="1" smtClean="0"/>
              <a:t>Ziccarelly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7835" y="2566543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17835" y="5203603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V="1">
            <a:off x="1090885" y="1799555"/>
            <a:ext cx="5943327" cy="766988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>
            <a:off x="1090885" y="2826893"/>
            <a:ext cx="5943327" cy="51571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V="1">
            <a:off x="1090885" y="4987925"/>
            <a:ext cx="5914753" cy="215678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>
            <a:off x="1090885" y="5463953"/>
            <a:ext cx="5914753" cy="121942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5157587" y="5391748"/>
            <a:ext cx="1535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65 x 65 um region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525" y="1756192"/>
            <a:ext cx="1490526" cy="1569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638" y="4987924"/>
            <a:ext cx="1552842" cy="169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5157587" y="2324698"/>
            <a:ext cx="1535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65 x 65 um region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04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color, net tow sample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310847" y="3432176"/>
            <a:ext cx="3490127" cy="1446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10x objective</a:t>
            </a:r>
            <a:endParaRPr lang="en-US" sz="16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pixel, 0.4 um / pixel</a:t>
            </a:r>
          </a:p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Delvie</a:t>
            </a:r>
            <a:r>
              <a:rPr lang="en-US" sz="1600" dirty="0" smtClean="0">
                <a:latin typeface="Times New Roman" pitchFamily="18" charset="0"/>
              </a:rPr>
              <a:t> 2422 filter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Color camera: ID pigment group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847699" y="1508126"/>
            <a:ext cx="125770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Fluorescence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847699" y="6276559"/>
            <a:ext cx="132755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White light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314849" y="1417638"/>
            <a:ext cx="34387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Samples courtesy of </a:t>
            </a:r>
            <a:r>
              <a:rPr lang="en-US" sz="1600" dirty="0"/>
              <a:t>Julio Harvey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7835" y="2566543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17835" y="5203603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526155"/>
            <a:ext cx="3340101" cy="250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123104"/>
            <a:ext cx="3340101" cy="2492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Line 95"/>
          <p:cNvSpPr>
            <a:spLocks noChangeShapeType="1"/>
          </p:cNvSpPr>
          <p:nvPr/>
        </p:nvSpPr>
        <p:spPr bwMode="auto">
          <a:xfrm flipV="1">
            <a:off x="2838450" y="5391747"/>
            <a:ext cx="2400300" cy="17085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5238750" y="5171565"/>
            <a:ext cx="30974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Multiple cells per slide, each in its own bubble! 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75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Comparison</a:t>
            </a:r>
            <a:endParaRPr lang="en-US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09819"/>
            <a:ext cx="1808449" cy="126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269" y="1297732"/>
            <a:ext cx="1664108" cy="127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457200" y="2861677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Includes processing platform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57200" y="4714736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</a:rPr>
              <a:t>Limited control of camera</a:t>
            </a:r>
            <a:endParaRPr 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4795269" y="2852985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Better camera control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4795269" y="346589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Access to image trigger signals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4795269" y="408819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Multi-camera architecture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4795269" y="471049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Use of microscope objectives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457200" y="3463786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Compact, low power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795269" y="536454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</a:rPr>
              <a:t>Need processor board</a:t>
            </a:r>
            <a:endParaRPr 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457200" y="5364549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</a:rPr>
              <a:t>Cell phone obsolescence</a:t>
            </a:r>
            <a:endParaRPr 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57200" y="4088199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Single camera? 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66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Key criteria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196850" y="1440456"/>
            <a:ext cx="24257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Adaptability to autonomous platfor</a:t>
            </a:r>
            <a:r>
              <a:rPr lang="en-US" sz="2000" dirty="0">
                <a:latin typeface="Times New Roman" pitchFamily="18" charset="0"/>
              </a:rPr>
              <a:t>m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886075" y="1440456"/>
            <a:ext cx="19113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Science “performance”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5003800" y="1436818"/>
            <a:ext cx="18542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 stability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7169150" y="1412669"/>
            <a:ext cx="1606550" cy="73203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Actionable data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04850" y="2462538"/>
            <a:ext cx="15049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Size, power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704850" y="3067050"/>
            <a:ext cx="863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Shock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708025" y="3651250"/>
            <a:ext cx="863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Tilt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811759" y="2443488"/>
            <a:ext cx="22479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Population diversity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2811759" y="3101681"/>
            <a:ext cx="16173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Throughput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5133975" y="2456789"/>
            <a:ext cx="15938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5133975" y="3067050"/>
            <a:ext cx="13557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Alignment</a:t>
            </a: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5133975" y="3682736"/>
            <a:ext cx="13557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 smtClean="0">
                <a:latin typeface="Times New Roman" pitchFamily="18" charset="0"/>
              </a:rPr>
              <a:t>Biofouling</a:t>
            </a:r>
            <a:endParaRPr lang="en-US" sz="2000" dirty="0" smtClean="0">
              <a:latin typeface="Times New Roman" pitchFamily="18" charset="0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7258050" y="2443488"/>
            <a:ext cx="15938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Trigger sampling</a:t>
            </a: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7258050" y="3301736"/>
            <a:ext cx="15938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Telemetry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7258050" y="3904937"/>
            <a:ext cx="15938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Screening/sorting</a:t>
            </a:r>
          </a:p>
        </p:txBody>
      </p:sp>
      <p:sp>
        <p:nvSpPr>
          <p:cNvPr id="36" name="Text Box 15"/>
          <p:cNvSpPr txBox="1">
            <a:spLocks noChangeArrowheads="1"/>
          </p:cNvSpPr>
          <p:nvPr/>
        </p:nvSpPr>
        <p:spPr bwMode="auto">
          <a:xfrm>
            <a:off x="98425" y="4917451"/>
            <a:ext cx="16160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Limiting use on many platforms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7" name="Line 95"/>
          <p:cNvSpPr>
            <a:spLocks noChangeShapeType="1"/>
          </p:cNvSpPr>
          <p:nvPr/>
        </p:nvSpPr>
        <p:spPr bwMode="auto">
          <a:xfrm flipH="1">
            <a:off x="1225550" y="2947255"/>
            <a:ext cx="571500" cy="2037495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Box 15"/>
          <p:cNvSpPr txBox="1">
            <a:spLocks noChangeArrowheads="1"/>
          </p:cNvSpPr>
          <p:nvPr/>
        </p:nvSpPr>
        <p:spPr bwMode="auto">
          <a:xfrm>
            <a:off x="3275310" y="5621020"/>
            <a:ext cx="249177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Population statistics   in real time is challenging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9" name="Line 95"/>
          <p:cNvSpPr>
            <a:spLocks noChangeShapeType="1"/>
          </p:cNvSpPr>
          <p:nvPr/>
        </p:nvSpPr>
        <p:spPr bwMode="auto">
          <a:xfrm>
            <a:off x="4362450" y="3346451"/>
            <a:ext cx="698499" cy="223272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" name="Line 95"/>
          <p:cNvSpPr>
            <a:spLocks noChangeShapeType="1"/>
          </p:cNvSpPr>
          <p:nvPr/>
        </p:nvSpPr>
        <p:spPr bwMode="auto">
          <a:xfrm flipH="1">
            <a:off x="5391150" y="3067051"/>
            <a:ext cx="1866900" cy="251212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7231361" y="5032632"/>
            <a:ext cx="155574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Length of deployment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3" name="Line 95"/>
          <p:cNvSpPr>
            <a:spLocks noChangeShapeType="1"/>
          </p:cNvSpPr>
          <p:nvPr/>
        </p:nvSpPr>
        <p:spPr bwMode="auto">
          <a:xfrm>
            <a:off x="5811837" y="4140200"/>
            <a:ext cx="1403649" cy="1111647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Box 15"/>
          <p:cNvSpPr txBox="1">
            <a:spLocks noChangeArrowheads="1"/>
          </p:cNvSpPr>
          <p:nvPr/>
        </p:nvSpPr>
        <p:spPr bwMode="auto">
          <a:xfrm>
            <a:off x="5930900" y="5993578"/>
            <a:ext cx="155574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Unattended operation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6" name="Line 95"/>
          <p:cNvSpPr>
            <a:spLocks noChangeShapeType="1"/>
          </p:cNvSpPr>
          <p:nvPr/>
        </p:nvSpPr>
        <p:spPr bwMode="auto">
          <a:xfrm flipH="1">
            <a:off x="6394449" y="3574928"/>
            <a:ext cx="863597" cy="2358186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429914" y="6128853"/>
            <a:ext cx="24917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Configurability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8" name="Line 95"/>
          <p:cNvSpPr>
            <a:spLocks noChangeShapeType="1"/>
          </p:cNvSpPr>
          <p:nvPr/>
        </p:nvSpPr>
        <p:spPr bwMode="auto">
          <a:xfrm flipH="1">
            <a:off x="1967605" y="2862649"/>
            <a:ext cx="918470" cy="3214302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2811759" y="3680360"/>
            <a:ext cx="127570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Temporal, spatial resolution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44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Learned</a:t>
            </a:r>
            <a:endParaRPr lang="en-US" dirty="0" smtClean="0"/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2 </a:t>
            </a:r>
            <a:r>
              <a:rPr lang="en-US" dirty="0" smtClean="0"/>
              <a:t>channels: </a:t>
            </a:r>
            <a:endParaRPr lang="en-US" dirty="0" smtClean="0"/>
          </a:p>
          <a:p>
            <a:pPr eaLnBrk="1" hangingPunct="1"/>
            <a:r>
              <a:rPr lang="en-US" dirty="0" smtClean="0"/>
              <a:t>Synchronous acquisition</a:t>
            </a:r>
            <a:r>
              <a:rPr lang="en-US" dirty="0"/>
              <a:t> </a:t>
            </a:r>
            <a:r>
              <a:rPr lang="en-US" dirty="0" smtClean="0"/>
              <a:t>seems to be valuable</a:t>
            </a:r>
            <a:endParaRPr lang="en-US" dirty="0" smtClean="0"/>
          </a:p>
          <a:p>
            <a:pPr eaLnBrk="1" hangingPunct="1"/>
            <a:r>
              <a:rPr lang="en-US" dirty="0" smtClean="0"/>
              <a:t>Fluorescence signal is weak</a:t>
            </a:r>
          </a:p>
          <a:p>
            <a:pPr lvl="1" eaLnBrk="1" hangingPunct="1"/>
            <a:r>
              <a:rPr lang="en-US" dirty="0" smtClean="0"/>
              <a:t>Longer exposure</a:t>
            </a:r>
          </a:p>
          <a:p>
            <a:pPr lvl="1" eaLnBrk="1" hangingPunct="1"/>
            <a:r>
              <a:rPr lang="en-US" dirty="0" smtClean="0"/>
              <a:t>Higher excitation power</a:t>
            </a:r>
          </a:p>
          <a:p>
            <a:pPr lvl="1" eaLnBrk="1" hangingPunct="1"/>
            <a:r>
              <a:rPr lang="en-US" dirty="0" smtClean="0"/>
              <a:t>Fluorescence of materials</a:t>
            </a:r>
          </a:p>
          <a:p>
            <a:pPr eaLnBrk="1" hangingPunct="1"/>
            <a:r>
              <a:rPr lang="en-US" dirty="0" smtClean="0"/>
              <a:t>Depth of field is quite short at high resolution</a:t>
            </a:r>
          </a:p>
          <a:p>
            <a:pPr eaLnBrk="1" hangingPunct="1"/>
            <a:r>
              <a:rPr lang="en-US" dirty="0" smtClean="0"/>
              <a:t>Cell phone microscope: not bad! </a:t>
            </a:r>
            <a:endParaRPr lang="en-US" dirty="0" smtClean="0"/>
          </a:p>
        </p:txBody>
      </p:sp>
      <p:sp>
        <p:nvSpPr>
          <p:cNvPr id="23556" name="Text Box 15"/>
          <p:cNvSpPr txBox="1">
            <a:spLocks noChangeArrowheads="1"/>
          </p:cNvSpPr>
          <p:nvPr/>
        </p:nvSpPr>
        <p:spPr bwMode="auto">
          <a:xfrm>
            <a:off x="6469856" y="1600200"/>
            <a:ext cx="2058988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Images of same </a:t>
            </a:r>
            <a:r>
              <a:rPr lang="en-US" sz="1600" dirty="0" smtClean="0">
                <a:latin typeface="Times New Roman" pitchFamily="18" charset="0"/>
              </a:rPr>
              <a:t>object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3558" name="Text Box 15"/>
          <p:cNvSpPr txBox="1">
            <a:spLocks noChangeArrowheads="1"/>
          </p:cNvSpPr>
          <p:nvPr/>
        </p:nvSpPr>
        <p:spPr bwMode="auto">
          <a:xfrm>
            <a:off x="6469856" y="1146174"/>
            <a:ext cx="2058988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organic vs. inorganic</a:t>
            </a:r>
          </a:p>
        </p:txBody>
      </p:sp>
      <p:sp>
        <p:nvSpPr>
          <p:cNvPr id="23559" name="Line 95"/>
          <p:cNvSpPr>
            <a:spLocks noChangeShapeType="1"/>
          </p:cNvSpPr>
          <p:nvPr/>
        </p:nvSpPr>
        <p:spPr bwMode="auto">
          <a:xfrm flipV="1">
            <a:off x="2933700" y="1340643"/>
            <a:ext cx="3448050" cy="60563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6553200" y="4369797"/>
            <a:ext cx="2293938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Flow cell configuration</a:t>
            </a:r>
          </a:p>
        </p:txBody>
      </p:sp>
      <p:sp>
        <p:nvSpPr>
          <p:cNvPr id="23561" name="Line 95"/>
          <p:cNvSpPr>
            <a:spLocks noChangeShapeType="1"/>
          </p:cNvSpPr>
          <p:nvPr/>
        </p:nvSpPr>
        <p:spPr bwMode="auto">
          <a:xfrm>
            <a:off x="5027612" y="4155777"/>
            <a:ext cx="1442243" cy="31173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V="1">
            <a:off x="3021806" y="1750427"/>
            <a:ext cx="3448050" cy="60563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 flipV="1">
            <a:off x="5051822" y="4539074"/>
            <a:ext cx="1442243" cy="53398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553200" y="3279487"/>
            <a:ext cx="2293938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High dynamic range of detection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>
            <a:off x="4248150" y="3571875"/>
            <a:ext cx="222170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>
            <a:off x="4505326" y="1672033"/>
            <a:ext cx="1964530" cy="170010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8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Next steps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0070C0"/>
                </a:solidFill>
              </a:rPr>
              <a:t>Energy: sensitivity, power, exposure</a:t>
            </a:r>
          </a:p>
          <a:p>
            <a:pPr eaLnBrk="1" hangingPunct="1"/>
            <a:r>
              <a:rPr lang="en-US" dirty="0" smtClean="0"/>
              <a:t>Software: image processing</a:t>
            </a:r>
          </a:p>
          <a:p>
            <a:pPr eaLnBrk="1" hangingPunct="1"/>
            <a:r>
              <a:rPr lang="en-US" dirty="0" smtClean="0"/>
              <a:t>Flow cell design</a:t>
            </a:r>
          </a:p>
          <a:p>
            <a:pPr eaLnBrk="1" hangingPunct="1"/>
            <a:r>
              <a:rPr lang="en-US" dirty="0" smtClean="0"/>
              <a:t>Optimization </a:t>
            </a:r>
          </a:p>
          <a:p>
            <a:pPr eaLnBrk="1" hangingPunct="1"/>
            <a:r>
              <a:rPr lang="en-US" dirty="0" smtClean="0"/>
              <a:t>Architecture</a:t>
            </a:r>
          </a:p>
          <a:p>
            <a:pPr eaLnBrk="1" hangingPunct="1"/>
            <a:r>
              <a:rPr lang="en-US" dirty="0" smtClean="0"/>
              <a:t>Processing platform </a:t>
            </a:r>
          </a:p>
          <a:p>
            <a:pPr lvl="1"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Software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Simplified imaging processing algorithm</a:t>
            </a:r>
          </a:p>
          <a:p>
            <a:pPr lvl="1" eaLnBrk="1" hangingPunct="1"/>
            <a:r>
              <a:rPr lang="en-US" smtClean="0"/>
              <a:t>Particle length and width</a:t>
            </a:r>
          </a:p>
          <a:p>
            <a:pPr lvl="1" eaLnBrk="1" hangingPunct="1"/>
            <a:r>
              <a:rPr lang="en-US" smtClean="0"/>
              <a:t>Fluorescent vs non-fluorescent</a:t>
            </a:r>
          </a:p>
          <a:p>
            <a:pPr lvl="1" eaLnBrk="1" hangingPunct="1"/>
            <a:r>
              <a:rPr lang="en-US" smtClean="0"/>
              <a:t>Area, integral signal  =&gt; proxy to biomass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Triggered image logging, other actions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Prototype runs on laptop, should be embedded in the future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Explore hardware acceleration, e.g. with FPGA or GPU</a:t>
            </a:r>
          </a:p>
          <a:p>
            <a:pPr lvl="1" eaLnBrk="1" hangingPunct="1"/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08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Example processing chain, implemented in GPU/FPGA</a:t>
            </a:r>
            <a:endParaRPr lang="en-US" dirty="0"/>
          </a:p>
        </p:txBody>
      </p:sp>
      <p:pic>
        <p:nvPicPr>
          <p:cNvPr id="25602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rcRect l="-59334" r="-59334"/>
          <a:stretch>
            <a:fillRect/>
          </a:stretch>
        </p:blipFill>
        <p:spPr>
          <a:xfrm>
            <a:off x="457200" y="1600200"/>
            <a:ext cx="9126538" cy="5019675"/>
          </a:xfrm>
        </p:spPr>
      </p:pic>
      <p:sp>
        <p:nvSpPr>
          <p:cNvPr id="25603" name="TextBox 10"/>
          <p:cNvSpPr txBox="1">
            <a:spLocks noChangeArrowheads="1"/>
          </p:cNvSpPr>
          <p:nvPr/>
        </p:nvSpPr>
        <p:spPr bwMode="auto">
          <a:xfrm>
            <a:off x="115888" y="2398713"/>
            <a:ext cx="26035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From “A hardware accelerated approach for imaging flow cytometry”, Lee, Meng et al (2013)  </a:t>
            </a:r>
          </a:p>
        </p:txBody>
      </p:sp>
    </p:spTree>
    <p:extLst>
      <p:ext uri="{BB962C8B-B14F-4D97-AF65-F5344CB8AC3E}">
        <p14:creationId xmlns:p14="http://schemas.microsoft.com/office/powerpoint/2010/main" val="294615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305271" y="2772491"/>
            <a:ext cx="279558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Filtering 25 ml on 0.2um black  polycarbonate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H="1">
            <a:off x="1327150" y="1617091"/>
            <a:ext cx="0" cy="3133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304006" y="1270000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Sampling, 125 ml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35" name="Text Box 15"/>
          <p:cNvSpPr txBox="1">
            <a:spLocks noChangeArrowheads="1"/>
          </p:cNvSpPr>
          <p:nvPr/>
        </p:nvSpPr>
        <p:spPr bwMode="auto">
          <a:xfrm>
            <a:off x="305271" y="1930400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Fixing with </a:t>
            </a:r>
            <a:r>
              <a:rPr lang="en-US" sz="1600" dirty="0" err="1" smtClean="0">
                <a:latin typeface="Times New Roman" pitchFamily="18" charset="0"/>
              </a:rPr>
              <a:t>Glutaraldehyde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36" name="Line 95"/>
          <p:cNvSpPr>
            <a:spLocks noChangeShapeType="1"/>
          </p:cNvSpPr>
          <p:nvPr/>
        </p:nvSpPr>
        <p:spPr bwMode="auto">
          <a:xfrm flipH="1">
            <a:off x="1327150" y="2296778"/>
            <a:ext cx="0" cy="4355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305270" y="3764884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Visual identification, counting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305270" y="4529667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Translating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305270" y="5253567"/>
            <a:ext cx="279558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Change objective: 10x, 40x, 100x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2" name="Line 95"/>
          <p:cNvSpPr>
            <a:spLocks noChangeShapeType="1"/>
          </p:cNvSpPr>
          <p:nvPr/>
        </p:nvSpPr>
        <p:spPr bwMode="auto">
          <a:xfrm flipH="1">
            <a:off x="1327150" y="3409950"/>
            <a:ext cx="0" cy="3461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3" name="Line 95"/>
          <p:cNvSpPr>
            <a:spLocks noChangeShapeType="1"/>
          </p:cNvSpPr>
          <p:nvPr/>
        </p:nvSpPr>
        <p:spPr bwMode="auto">
          <a:xfrm flipH="1">
            <a:off x="1320800" y="4171597"/>
            <a:ext cx="6350" cy="3580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4" name="Line 95"/>
          <p:cNvSpPr>
            <a:spLocks noChangeShapeType="1"/>
          </p:cNvSpPr>
          <p:nvPr/>
        </p:nvSpPr>
        <p:spPr bwMode="auto">
          <a:xfrm>
            <a:off x="3100859" y="4729722"/>
            <a:ext cx="3281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Line 95"/>
          <p:cNvSpPr>
            <a:spLocks noChangeShapeType="1"/>
          </p:cNvSpPr>
          <p:nvPr/>
        </p:nvSpPr>
        <p:spPr bwMode="auto">
          <a:xfrm flipH="1" flipV="1">
            <a:off x="3427736" y="4041139"/>
            <a:ext cx="1265" cy="679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6" name="Line 95"/>
          <p:cNvSpPr>
            <a:spLocks noChangeShapeType="1"/>
          </p:cNvSpPr>
          <p:nvPr/>
        </p:nvSpPr>
        <p:spPr bwMode="auto">
          <a:xfrm flipH="1" flipV="1">
            <a:off x="3099595" y="4041139"/>
            <a:ext cx="3281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" name="Line 95"/>
          <p:cNvSpPr>
            <a:spLocks noChangeShapeType="1"/>
          </p:cNvSpPr>
          <p:nvPr/>
        </p:nvSpPr>
        <p:spPr bwMode="auto">
          <a:xfrm flipH="1">
            <a:off x="1320800" y="4929777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8" name="Line 95"/>
          <p:cNvSpPr>
            <a:spLocks noChangeShapeType="1"/>
          </p:cNvSpPr>
          <p:nvPr/>
        </p:nvSpPr>
        <p:spPr bwMode="auto">
          <a:xfrm>
            <a:off x="3100860" y="5438277"/>
            <a:ext cx="5376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" name="Line 95"/>
          <p:cNvSpPr>
            <a:spLocks noChangeShapeType="1"/>
          </p:cNvSpPr>
          <p:nvPr/>
        </p:nvSpPr>
        <p:spPr bwMode="auto">
          <a:xfrm flipH="1" flipV="1">
            <a:off x="3629669" y="3887877"/>
            <a:ext cx="1265" cy="15219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2" name="Line 95"/>
          <p:cNvSpPr>
            <a:spLocks noChangeShapeType="1"/>
          </p:cNvSpPr>
          <p:nvPr/>
        </p:nvSpPr>
        <p:spPr bwMode="auto">
          <a:xfrm flipH="1" flipV="1">
            <a:off x="3099593" y="3887877"/>
            <a:ext cx="5313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Box 15"/>
          <p:cNvSpPr txBox="1">
            <a:spLocks noChangeArrowheads="1"/>
          </p:cNvSpPr>
          <p:nvPr/>
        </p:nvSpPr>
        <p:spPr bwMode="auto">
          <a:xfrm>
            <a:off x="305271" y="6231411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Entering spreadsheet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4" name="Line 95"/>
          <p:cNvSpPr>
            <a:spLocks noChangeShapeType="1"/>
          </p:cNvSpPr>
          <p:nvPr/>
        </p:nvSpPr>
        <p:spPr bwMode="auto">
          <a:xfrm flipH="1">
            <a:off x="1327150" y="5907621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5" name="Line 95"/>
          <p:cNvSpPr>
            <a:spLocks noChangeShapeType="1"/>
          </p:cNvSpPr>
          <p:nvPr/>
        </p:nvSpPr>
        <p:spPr bwMode="auto">
          <a:xfrm flipH="1">
            <a:off x="1936750" y="5897038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613" y="1225299"/>
            <a:ext cx="1071788" cy="1143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612" y="2762665"/>
            <a:ext cx="1943852" cy="870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156" y="1492690"/>
            <a:ext cx="284828" cy="562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http://www.laddresearch.com/media/catalog/product/cache/1/image/364x/9df78eab33525d08d6e5fb8d27136e95/2/0/2025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182" y="1225299"/>
            <a:ext cx="111442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Line 95"/>
          <p:cNvSpPr>
            <a:spLocks noChangeShapeType="1"/>
          </p:cNvSpPr>
          <p:nvPr/>
        </p:nvSpPr>
        <p:spPr bwMode="auto">
          <a:xfrm>
            <a:off x="5318311" y="1647627"/>
            <a:ext cx="764241" cy="1788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" name="Line 95"/>
          <p:cNvSpPr>
            <a:spLocks noChangeShapeType="1"/>
          </p:cNvSpPr>
          <p:nvPr/>
        </p:nvSpPr>
        <p:spPr bwMode="auto">
          <a:xfrm flipH="1">
            <a:off x="4880351" y="2296778"/>
            <a:ext cx="2961899" cy="4355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" name="Line 95"/>
          <p:cNvSpPr>
            <a:spLocks noChangeShapeType="1"/>
          </p:cNvSpPr>
          <p:nvPr/>
        </p:nvSpPr>
        <p:spPr bwMode="auto">
          <a:xfrm>
            <a:off x="7207961" y="1826433"/>
            <a:ext cx="576721" cy="680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101" y="2794164"/>
            <a:ext cx="1681162" cy="807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513" y="393019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513" y="5669869"/>
            <a:ext cx="4511287" cy="957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Line 95"/>
          <p:cNvSpPr>
            <a:spLocks noChangeShapeType="1"/>
          </p:cNvSpPr>
          <p:nvPr/>
        </p:nvSpPr>
        <p:spPr bwMode="auto">
          <a:xfrm>
            <a:off x="6185426" y="3050841"/>
            <a:ext cx="758675" cy="8940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9" name="Line 95"/>
          <p:cNvSpPr>
            <a:spLocks noChangeShapeType="1"/>
          </p:cNvSpPr>
          <p:nvPr/>
        </p:nvSpPr>
        <p:spPr bwMode="auto">
          <a:xfrm flipH="1">
            <a:off x="5311961" y="5438277"/>
            <a:ext cx="0" cy="2315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0" name="Line 95"/>
          <p:cNvSpPr>
            <a:spLocks noChangeShapeType="1"/>
          </p:cNvSpPr>
          <p:nvPr/>
        </p:nvSpPr>
        <p:spPr bwMode="auto">
          <a:xfrm flipH="1">
            <a:off x="7502711" y="5430158"/>
            <a:ext cx="0" cy="2315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9" name="Line 95"/>
          <p:cNvSpPr>
            <a:spLocks noChangeShapeType="1"/>
          </p:cNvSpPr>
          <p:nvPr/>
        </p:nvSpPr>
        <p:spPr bwMode="auto">
          <a:xfrm flipH="1">
            <a:off x="4823201" y="3633626"/>
            <a:ext cx="2120900" cy="2542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77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2829718" y="2328765"/>
            <a:ext cx="2796854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Ciliate </a:t>
            </a:r>
            <a:r>
              <a:rPr lang="en-US" sz="1600" dirty="0">
                <a:latin typeface="Times New Roman" pitchFamily="18" charset="0"/>
              </a:rPr>
              <a:t>with </a:t>
            </a:r>
            <a:r>
              <a:rPr lang="en-US" sz="1600" dirty="0" smtClean="0">
                <a:latin typeface="Times New Roman" pitchFamily="18" charset="0"/>
              </a:rPr>
              <a:t>sequestered chloroplasts at 100x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386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3359150"/>
            <a:ext cx="4317963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518" y="3359150"/>
            <a:ext cx="4333537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2829718" y="1433867"/>
            <a:ext cx="2796854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Zeiss </a:t>
            </a:r>
            <a:r>
              <a:rPr lang="en-US" sz="1600" dirty="0" err="1">
                <a:latin typeface="Times New Roman" pitchFamily="18" charset="0"/>
              </a:rPr>
              <a:t>Axioplan</a:t>
            </a:r>
            <a:r>
              <a:rPr lang="en-US" sz="1600" dirty="0">
                <a:latin typeface="Times New Roman" pitchFamily="18" charset="0"/>
              </a:rPr>
              <a:t> fluorescence microscope</a:t>
            </a:r>
          </a:p>
        </p:txBody>
      </p:sp>
      <p:sp>
        <p:nvSpPr>
          <p:cNvPr id="58" name="Line 95"/>
          <p:cNvSpPr>
            <a:spLocks noChangeShapeType="1"/>
          </p:cNvSpPr>
          <p:nvPr/>
        </p:nvSpPr>
        <p:spPr bwMode="auto">
          <a:xfrm flipH="1">
            <a:off x="2239196" y="1726254"/>
            <a:ext cx="590521" cy="5101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0" name="Line 95"/>
          <p:cNvSpPr>
            <a:spLocks noChangeShapeType="1"/>
          </p:cNvSpPr>
          <p:nvPr/>
        </p:nvSpPr>
        <p:spPr bwMode="auto">
          <a:xfrm flipH="1">
            <a:off x="3180075" y="2925608"/>
            <a:ext cx="744224" cy="3385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1" name="Line 95"/>
          <p:cNvSpPr>
            <a:spLocks noChangeShapeType="1"/>
          </p:cNvSpPr>
          <p:nvPr/>
        </p:nvSpPr>
        <p:spPr bwMode="auto">
          <a:xfrm>
            <a:off x="4600256" y="2947093"/>
            <a:ext cx="1140143" cy="3385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2" name="Text Box 15"/>
          <p:cNvSpPr txBox="1">
            <a:spLocks noChangeArrowheads="1"/>
          </p:cNvSpPr>
          <p:nvPr/>
        </p:nvSpPr>
        <p:spPr bwMode="auto">
          <a:xfrm>
            <a:off x="6061868" y="1417638"/>
            <a:ext cx="27968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Courtesy of Lisa </a:t>
            </a:r>
            <a:r>
              <a:rPr lang="en-US" sz="1600" dirty="0" err="1"/>
              <a:t>Ziccarelli</a:t>
            </a:r>
            <a:r>
              <a:rPr lang="en-US" sz="1600" dirty="0"/>
              <a:t>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6144418" y="1897871"/>
            <a:ext cx="1843882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Red: chlorophyll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6144418" y="2590021"/>
            <a:ext cx="1843882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Different physiological state?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>
            <a:off x="6410007" y="2236433"/>
            <a:ext cx="0" cy="3385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>
            <a:off x="7483157" y="2236425"/>
            <a:ext cx="0" cy="3385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92434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2829718" y="2328765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Pseudo-</a:t>
            </a:r>
            <a:r>
              <a:rPr lang="en-US" sz="1600" dirty="0" err="1" smtClean="0">
                <a:latin typeface="Times New Roman" pitchFamily="18" charset="0"/>
              </a:rPr>
              <a:t>nitzschia</a:t>
            </a:r>
            <a:r>
              <a:rPr lang="en-US" sz="1600" dirty="0" smtClean="0">
                <a:latin typeface="Times New Roman" pitchFamily="18" charset="0"/>
              </a:rPr>
              <a:t>, at 100x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386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Text Box 15"/>
          <p:cNvSpPr txBox="1">
            <a:spLocks noChangeArrowheads="1"/>
          </p:cNvSpPr>
          <p:nvPr/>
        </p:nvSpPr>
        <p:spPr bwMode="auto">
          <a:xfrm>
            <a:off x="6061868" y="1417638"/>
            <a:ext cx="27968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Courtesy of Lisa </a:t>
            </a:r>
            <a:r>
              <a:rPr lang="en-US" sz="1600" dirty="0" err="1"/>
              <a:t>Ziccarelli</a:t>
            </a:r>
            <a:r>
              <a:rPr lang="en-US" sz="1600" dirty="0"/>
              <a:t>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2829718" y="1433867"/>
            <a:ext cx="2796854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Zeiss </a:t>
            </a:r>
            <a:r>
              <a:rPr lang="en-US" sz="1600" dirty="0" err="1">
                <a:latin typeface="Times New Roman" pitchFamily="18" charset="0"/>
              </a:rPr>
              <a:t>Axioplan</a:t>
            </a:r>
            <a:r>
              <a:rPr lang="en-US" sz="1600" dirty="0">
                <a:latin typeface="Times New Roman" pitchFamily="18" charset="0"/>
              </a:rPr>
              <a:t> fluorescence microscope</a:t>
            </a:r>
          </a:p>
        </p:txBody>
      </p:sp>
      <p:sp>
        <p:nvSpPr>
          <p:cNvPr id="58" name="Line 95"/>
          <p:cNvSpPr>
            <a:spLocks noChangeShapeType="1"/>
          </p:cNvSpPr>
          <p:nvPr/>
        </p:nvSpPr>
        <p:spPr bwMode="auto">
          <a:xfrm flipH="1">
            <a:off x="2239196" y="1726254"/>
            <a:ext cx="590521" cy="5101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0" name="Line 95"/>
          <p:cNvSpPr>
            <a:spLocks noChangeShapeType="1"/>
          </p:cNvSpPr>
          <p:nvPr/>
        </p:nvSpPr>
        <p:spPr bwMode="auto">
          <a:xfrm flipH="1">
            <a:off x="3180074" y="2744263"/>
            <a:ext cx="420375" cy="5198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1" name="Line 95"/>
          <p:cNvSpPr>
            <a:spLocks noChangeShapeType="1"/>
          </p:cNvSpPr>
          <p:nvPr/>
        </p:nvSpPr>
        <p:spPr bwMode="auto">
          <a:xfrm>
            <a:off x="6402702" y="2744263"/>
            <a:ext cx="422935" cy="6148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1" y="3359150"/>
            <a:ext cx="4306703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518" y="3359150"/>
            <a:ext cx="4334239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6061868" y="2314323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Chaetoceros</a:t>
            </a:r>
            <a:r>
              <a:rPr lang="en-US" sz="1600" dirty="0" smtClean="0">
                <a:latin typeface="Times New Roman" pitchFamily="18" charset="0"/>
              </a:rPr>
              <a:t>, at 100x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47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Pigment fluorescence: how you do it?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1" y="1371600"/>
            <a:ext cx="2722947" cy="1710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95"/>
          <p:cNvSpPr>
            <a:spLocks noChangeShapeType="1"/>
          </p:cNvSpPr>
          <p:nvPr/>
        </p:nvSpPr>
        <p:spPr bwMode="auto">
          <a:xfrm flipH="1">
            <a:off x="3232150" y="1631950"/>
            <a:ext cx="438150" cy="317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374650" y="5946793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Times New Roman" pitchFamily="18" charset="0"/>
              </a:rPr>
              <a:t>(1) http</a:t>
            </a:r>
            <a:r>
              <a:rPr lang="en-US" sz="1200" dirty="0">
                <a:latin typeface="Times New Roman" pitchFamily="18" charset="0"/>
              </a:rPr>
              <a:t>://www.oceanopticsbook.info/view/optical_constituents_of_the_ocean/_phytoplankton</a:t>
            </a:r>
          </a:p>
        </p:txBody>
      </p:sp>
      <p:pic>
        <p:nvPicPr>
          <p:cNvPr id="2052" name="Picture 4" descr="http://mhl.nsw.gov.au/projects/berowra/allspectra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3378736"/>
            <a:ext cx="2353469" cy="18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374650" y="6237162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Times New Roman" pitchFamily="18" charset="0"/>
              </a:rPr>
              <a:t>(2) http</a:t>
            </a:r>
            <a:r>
              <a:rPr lang="en-US" sz="1200" dirty="0">
                <a:latin typeface="Times New Roman" pitchFamily="18" charset="0"/>
              </a:rPr>
              <a:t>://mhl.nsw.gov.au/projects/berowra/chloro.php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3775869" y="1487488"/>
            <a:ext cx="14184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Chlorophyll absorption (1)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775867" y="3324225"/>
            <a:ext cx="14184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Pigments absorption (2)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>
            <a:off x="2670968" y="3616612"/>
            <a:ext cx="999331" cy="7365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5657851" y="4191258"/>
            <a:ext cx="517524" cy="11404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374650" y="6514161"/>
            <a:ext cx="76914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latin typeface="Times New Roman" pitchFamily="18" charset="0"/>
              </a:rPr>
              <a:t>(3</a:t>
            </a:r>
            <a:r>
              <a:rPr lang="en-US" sz="1200" dirty="0">
                <a:latin typeface="Times New Roman" pitchFamily="18" charset="0"/>
              </a:rPr>
              <a:t>) http://www.photobiology.com/photobiology99/contrib/danuta/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545034" y="1333500"/>
            <a:ext cx="0" cy="3981450"/>
          </a:xfrm>
          <a:prstGeom prst="line">
            <a:avLst/>
          </a:prstGeom>
          <a:ln w="15875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075" y="3104352"/>
            <a:ext cx="3133725" cy="203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6017419" y="2216122"/>
            <a:ext cx="20486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Chlorophyll (auto) fluorescence (3)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>
            <a:off x="6130926" y="2857500"/>
            <a:ext cx="846930" cy="5212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6175375" y="3067308"/>
            <a:ext cx="0" cy="2025392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870700" y="3081721"/>
            <a:ext cx="0" cy="2010979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2706688" y="5298955"/>
            <a:ext cx="1643062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Light source + excitation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5" name="Line 95"/>
          <p:cNvSpPr>
            <a:spLocks noChangeShapeType="1"/>
          </p:cNvSpPr>
          <p:nvPr/>
        </p:nvSpPr>
        <p:spPr bwMode="auto">
          <a:xfrm flipH="1" flipV="1">
            <a:off x="1384300" y="5314950"/>
            <a:ext cx="1286667" cy="22224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4485082" y="5298954"/>
            <a:ext cx="1643062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Detector + emission filter</a:t>
            </a:r>
            <a:endParaRPr lang="en-US" sz="1600" dirty="0">
              <a:latin typeface="Times New Roman" pitchFamily="18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1174750" y="1333500"/>
            <a:ext cx="0" cy="3981450"/>
          </a:xfrm>
          <a:prstGeom prst="line">
            <a:avLst/>
          </a:prstGeom>
          <a:ln w="15875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905750" y="3081721"/>
            <a:ext cx="0" cy="2010979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6873476" y="5111735"/>
            <a:ext cx="103227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1" name="Line 95"/>
          <p:cNvSpPr>
            <a:spLocks noChangeShapeType="1"/>
          </p:cNvSpPr>
          <p:nvPr/>
        </p:nvSpPr>
        <p:spPr bwMode="auto">
          <a:xfrm>
            <a:off x="6174580" y="5426074"/>
            <a:ext cx="189071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6866334" y="5062584"/>
            <a:ext cx="119538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bandpass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6264866" y="5422064"/>
            <a:ext cx="195203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long wave pass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74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Cell phone cytometer?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7638"/>
            <a:ext cx="3913149" cy="293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6061868" y="1417638"/>
            <a:ext cx="27968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Courtesy of Ken Johnson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089" y="3665388"/>
            <a:ext cx="4014338" cy="300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457199" y="4592638"/>
            <a:ext cx="391314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1600" dirty="0" smtClean="0"/>
              <a:t>Fluorescent Imaging cytometry on a cell phone</a:t>
            </a: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1600" dirty="0" smtClean="0"/>
              <a:t>Inexpensive components</a:t>
            </a:r>
          </a:p>
          <a:p>
            <a:pPr marL="285750" indent="-285750">
              <a:spcBef>
                <a:spcPct val="50000"/>
              </a:spcBef>
              <a:buFont typeface="Arial" charset="0"/>
              <a:buChar char="•"/>
            </a:pPr>
            <a:r>
              <a:rPr lang="en-US" sz="1600" dirty="0" smtClean="0"/>
              <a:t>Biomedical applications 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99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077" y="1493837"/>
            <a:ext cx="2505324" cy="228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1493838"/>
            <a:ext cx="3667028" cy="4209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Cell phone test stand</a:t>
            </a: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4756149" y="5054599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X-Y-Z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756151" y="6118958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Optical base plate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4756150" y="5589972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Cell phone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 flipV="1">
            <a:off x="2641600" y="5124450"/>
            <a:ext cx="2057400" cy="114429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 flipV="1">
            <a:off x="5619750" y="2540000"/>
            <a:ext cx="82550" cy="14351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 flipH="1" flipV="1">
            <a:off x="3314700" y="3795435"/>
            <a:ext cx="1384300" cy="142844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 flipH="1" flipV="1">
            <a:off x="2330450" y="4044950"/>
            <a:ext cx="2368550" cy="165846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H="1" flipV="1">
            <a:off x="1568450" y="3875672"/>
            <a:ext cx="330200" cy="239307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1988346" y="609947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Sample on a slide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5776616" y="3875673"/>
            <a:ext cx="1741785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Optical filter film (for fluorescence)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5776616" y="4560878"/>
            <a:ext cx="1741785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Micro lens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4" name="Line 95"/>
          <p:cNvSpPr>
            <a:spLocks noChangeShapeType="1"/>
          </p:cNvSpPr>
          <p:nvPr/>
        </p:nvSpPr>
        <p:spPr bwMode="auto">
          <a:xfrm flipH="1" flipV="1">
            <a:off x="5302250" y="2539997"/>
            <a:ext cx="400050" cy="219015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61854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1" y="4086766"/>
            <a:ext cx="3228957" cy="2434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799" y="4090988"/>
            <a:ext cx="3236649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Cell phone microscope</a:t>
            </a: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7402215" y="5555063"/>
            <a:ext cx="1538584" cy="95410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With red film filter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Cross-talk!!!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2" name="Line 95"/>
          <p:cNvSpPr>
            <a:spLocks noChangeShapeType="1"/>
          </p:cNvSpPr>
          <p:nvPr/>
        </p:nvSpPr>
        <p:spPr bwMode="auto">
          <a:xfrm flipH="1" flipV="1">
            <a:off x="5460072" y="5378234"/>
            <a:ext cx="1878644" cy="65388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8274"/>
            <a:ext cx="3213100" cy="2409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7338712" y="1339667"/>
            <a:ext cx="174178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Kyocera C5155 2048x1536  1.6um/pixel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7338711" y="4029253"/>
            <a:ext cx="174178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HTC Nexus One</a:t>
            </a:r>
            <a:r>
              <a:rPr lang="en-US" sz="1600" dirty="0">
                <a:latin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</a:rPr>
              <a:t>2592x1944 1.3um/pixel</a:t>
            </a: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1440403"/>
            <a:ext cx="3213099" cy="2407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7338716" y="2572322"/>
            <a:ext cx="1538583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 mm grid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 flipH="1" flipV="1">
            <a:off x="6146800" y="2539997"/>
            <a:ext cx="1111250" cy="65405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338711" y="3024771"/>
            <a:ext cx="1538586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85 um line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4" name="Line 95"/>
          <p:cNvSpPr>
            <a:spLocks noChangeShapeType="1"/>
          </p:cNvSpPr>
          <p:nvPr/>
        </p:nvSpPr>
        <p:spPr bwMode="auto">
          <a:xfrm flipH="1" flipV="1">
            <a:off x="5638800" y="2922788"/>
            <a:ext cx="1619250" cy="756034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7338711" y="3507371"/>
            <a:ext cx="1538586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6-10 um texture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7" name="Line 95"/>
          <p:cNvSpPr>
            <a:spLocks noChangeShapeType="1"/>
          </p:cNvSpPr>
          <p:nvPr/>
        </p:nvSpPr>
        <p:spPr bwMode="auto">
          <a:xfrm flipH="1" flipV="1">
            <a:off x="2241549" y="3950081"/>
            <a:ext cx="4914899" cy="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8" name="Line 95"/>
          <p:cNvSpPr>
            <a:spLocks noChangeShapeType="1"/>
          </p:cNvSpPr>
          <p:nvPr/>
        </p:nvSpPr>
        <p:spPr bwMode="auto">
          <a:xfrm flipH="1" flipV="1">
            <a:off x="1739900" y="2748330"/>
            <a:ext cx="501650" cy="120175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>
            <a:off x="7156449" y="3848099"/>
            <a:ext cx="182262" cy="8510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80479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2150</TotalTime>
  <Words>806</Words>
  <Application>Microsoft Office PowerPoint</Application>
  <PresentationFormat>On-screen Show (4:3)</PresentationFormat>
  <Paragraphs>207</Paragraphs>
  <Slides>23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Desktop testbed: goals</vt:lpstr>
      <vt:lpstr>Key criteria</vt:lpstr>
      <vt:lpstr>Benchmark: fluorescent imaging</vt:lpstr>
      <vt:lpstr>Benchmark: fluorescent imaging</vt:lpstr>
      <vt:lpstr>Benchmark: fluorescent imaging</vt:lpstr>
      <vt:lpstr>Pigment fluorescence: how you do it? </vt:lpstr>
      <vt:lpstr>Cell phone cytometer?</vt:lpstr>
      <vt:lpstr>Cell phone test stand</vt:lpstr>
      <vt:lpstr>Cell phone microscope</vt:lpstr>
      <vt:lpstr>Optics: chasing cross-talk</vt:lpstr>
      <vt:lpstr>Optics: filters</vt:lpstr>
      <vt:lpstr>Optics: Filters</vt:lpstr>
      <vt:lpstr>Optics: Filters</vt:lpstr>
      <vt:lpstr>Testbed</vt:lpstr>
      <vt:lpstr>Testbed: imaging scale</vt:lpstr>
      <vt:lpstr>Testbed: BW imaging, slide</vt:lpstr>
      <vt:lpstr>Testbed: color, fixed sample</vt:lpstr>
      <vt:lpstr>Testbed: color, net tow sample</vt:lpstr>
      <vt:lpstr>Comparison</vt:lpstr>
      <vt:lpstr>Learned</vt:lpstr>
      <vt:lpstr>Next steps</vt:lpstr>
      <vt:lpstr>Software</vt:lpstr>
      <vt:lpstr>Example processing chain, implemented in GPU/FPGA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O'Reilly</dc:creator>
  <cp:lastModifiedBy>stanley</cp:lastModifiedBy>
  <cp:revision>121</cp:revision>
  <cp:lastPrinted>2014-11-11T23:58:52Z</cp:lastPrinted>
  <dcterms:created xsi:type="dcterms:W3CDTF">2014-01-14T17:04:58Z</dcterms:created>
  <dcterms:modified xsi:type="dcterms:W3CDTF">2014-11-17T18:14:52Z</dcterms:modified>
</cp:coreProperties>
</file>