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77" r:id="rId3"/>
    <p:sldId id="284" r:id="rId4"/>
    <p:sldId id="278" r:id="rId5"/>
    <p:sldId id="306" r:id="rId6"/>
    <p:sldId id="286" r:id="rId7"/>
    <p:sldId id="296" r:id="rId8"/>
    <p:sldId id="288" r:id="rId9"/>
    <p:sldId id="289" r:id="rId10"/>
    <p:sldId id="292" r:id="rId11"/>
    <p:sldId id="294" r:id="rId12"/>
    <p:sldId id="287" r:id="rId13"/>
    <p:sldId id="279" r:id="rId14"/>
    <p:sldId id="282" r:id="rId15"/>
    <p:sldId id="295" r:id="rId16"/>
    <p:sldId id="299" r:id="rId17"/>
    <p:sldId id="300" r:id="rId18"/>
    <p:sldId id="283" r:id="rId19"/>
    <p:sldId id="303" r:id="rId20"/>
    <p:sldId id="272" r:id="rId21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864" y="-182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105C9-6B83-4B5D-9322-4C4797603919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0A694-460D-4F6D-8BC8-9F51CD5C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47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Useful technique</a:t>
            </a:r>
            <a:r>
              <a:rPr lang="en-US" baseline="0" dirty="0" smtClean="0"/>
              <a:t> – how you do it? Auto fluorescence of native pigment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Scale performance to deployable prototype</a:t>
            </a:r>
          </a:p>
          <a:p>
            <a:pPr lvl="1" eaLnBrk="1" hangingPunct="1"/>
            <a:r>
              <a:rPr lang="en-US" dirty="0" smtClean="0"/>
              <a:t>Design optimization</a:t>
            </a:r>
          </a:p>
          <a:p>
            <a:pPr eaLnBrk="1" hangingPunct="1"/>
            <a:r>
              <a:rPr lang="en-US" dirty="0" smtClean="0"/>
              <a:t>Test some ideas</a:t>
            </a:r>
          </a:p>
          <a:p>
            <a:pPr lvl="1" eaLnBrk="1" hangingPunct="1"/>
            <a:r>
              <a:rPr lang="en-US" dirty="0" smtClean="0"/>
              <a:t>Pressure gradients </a:t>
            </a:r>
          </a:p>
          <a:p>
            <a:pPr lvl="1" eaLnBrk="1" hangingPunct="1"/>
            <a:r>
              <a:rPr lang="en-US" dirty="0" smtClean="0"/>
              <a:t>Bulk </a:t>
            </a:r>
            <a:r>
              <a:rPr lang="en-US" dirty="0"/>
              <a:t>vs. hydro focusing </a:t>
            </a:r>
            <a:endParaRPr lang="en-US" dirty="0" smtClean="0"/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134" y="4426019"/>
            <a:ext cx="1355407" cy="94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134" y="5481265"/>
            <a:ext cx="1355407" cy="104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5075238" y="5481265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95"/>
          <p:cNvSpPr>
            <a:spLocks noChangeShapeType="1"/>
          </p:cNvSpPr>
          <p:nvPr/>
        </p:nvSpPr>
        <p:spPr bwMode="auto">
          <a:xfrm>
            <a:off x="6013450" y="6005140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5859463" y="5951165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V="1">
            <a:off x="6013450" y="5735265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5605463" y="5735265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95"/>
          <p:cNvSpPr>
            <a:spLocks noChangeShapeType="1"/>
          </p:cNvSpPr>
          <p:nvPr/>
        </p:nvSpPr>
        <p:spPr bwMode="auto">
          <a:xfrm flipH="1" flipV="1">
            <a:off x="5473700" y="6016252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>
            <a:off x="6013450" y="6089277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5605463" y="6089277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49863" y="5632077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281613" y="6321052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V="1">
            <a:off x="6218238" y="5632077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6243638" y="6316290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chasing cross-talk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1809128"/>
            <a:ext cx="339331" cy="567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30707" y="1270518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94083" y="5872303"/>
            <a:ext cx="2310217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Red filter OD not enough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3359151" cy="10732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5765800" y="6240535"/>
            <a:ext cx="877483" cy="41440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30708" y="39737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438651"/>
            <a:ext cx="33933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" name="Rectangle 2"/>
          <p:cNvSpPr/>
          <p:nvPr/>
        </p:nvSpPr>
        <p:spPr>
          <a:xfrm>
            <a:off x="4430708" y="2571981"/>
            <a:ext cx="908050" cy="7747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14908" y="2743315"/>
            <a:ext cx="495300" cy="489066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47983" y="2743315"/>
            <a:ext cx="495300" cy="489066"/>
          </a:xfrm>
          <a:prstGeom prst="ellipse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5620933" y="287678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5620933" y="309903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877049" y="3099031"/>
            <a:ext cx="2076451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Pink light is visible: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Long tail of blue LED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Line 95"/>
          <p:cNvSpPr>
            <a:spLocks noChangeShapeType="1"/>
          </p:cNvSpPr>
          <p:nvPr/>
        </p:nvSpPr>
        <p:spPr bwMode="auto">
          <a:xfrm flipH="1" flipV="1">
            <a:off x="2201070" y="2811081"/>
            <a:ext cx="3419863" cy="99583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>
            <a:off x="5620932" y="3452974"/>
            <a:ext cx="1256116" cy="34313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1" y="4032378"/>
            <a:ext cx="3895072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95"/>
          <p:cNvSpPr>
            <a:spLocks noChangeShapeType="1"/>
          </p:cNvSpPr>
          <p:nvPr/>
        </p:nvSpPr>
        <p:spPr bwMode="auto">
          <a:xfrm flipH="1">
            <a:off x="3923941" y="1504950"/>
            <a:ext cx="2346351" cy="5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270293" y="1303082"/>
            <a:ext cx="2873707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Solid 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Color 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Interference filters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923942" y="1981200"/>
            <a:ext cx="2346350" cy="20511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>
            <a:off x="4997450" y="2457450"/>
            <a:ext cx="1272842" cy="15749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" y="4033528"/>
            <a:ext cx="5718967" cy="261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1993"/>
            <a:ext cx="5727699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9591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441698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2" y="5812622"/>
            <a:ext cx="1989929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</a:t>
            </a:r>
            <a:r>
              <a:rPr lang="en-US" sz="1600" dirty="0" smtClean="0">
                <a:latin typeface="Times New Roman" pitchFamily="18" charset="0"/>
              </a:rPr>
              <a:t>region   Cross-talk </a:t>
            </a:r>
            <a:r>
              <a:rPr lang="en-US" sz="1600" dirty="0" smtClean="0">
                <a:latin typeface="Times New Roman" pitchFamily="18" charset="0"/>
              </a:rPr>
              <a:t>removed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But filter is thick!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3441697" y="6743699"/>
            <a:ext cx="3013071" cy="180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6362700"/>
            <a:ext cx="309166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/>
        </p:nvCxnSpPr>
        <p:spPr>
          <a:xfrm>
            <a:off x="723900" y="4537490"/>
            <a:ext cx="546099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476250" y="1331657"/>
            <a:ext cx="1989928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Intensity, counts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95300" y="4064134"/>
            <a:ext cx="1989928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Transmission, %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3838"/>
            <a:ext cx="3343275" cy="25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02100"/>
            <a:ext cx="3358402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095349" y="1508126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 um wide = &gt; 1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95349" y="4106724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650um wide = &gt; 0.4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95347" y="6276559"/>
            <a:ext cx="32008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100 um optical glass target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3289295" y="6051550"/>
            <a:ext cx="717555" cy="3942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BW imaging, slide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188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9" y="1508126"/>
            <a:ext cx="3354151" cy="251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8450"/>
            <a:ext cx="3340101" cy="251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fixed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Lisa </a:t>
            </a:r>
            <a:r>
              <a:rPr lang="en-US" sz="1600" dirty="0" err="1" smtClean="0"/>
              <a:t>Ziccarelly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1090885" y="1799555"/>
            <a:ext cx="5943327" cy="76698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1090885" y="2826893"/>
            <a:ext cx="5943327" cy="51571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1090885" y="4987925"/>
            <a:ext cx="5914753" cy="21567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1090885" y="5463953"/>
            <a:ext cx="5914753" cy="121942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157587" y="539174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525" y="1756192"/>
            <a:ext cx="1490526" cy="156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4"/>
            <a:ext cx="1552842" cy="169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157587" y="232469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net tow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12750" y="6071373"/>
            <a:ext cx="22574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“Cell phone level”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728594" y="6059342"/>
            <a:ext cx="1539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Entry level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255894" y="6050754"/>
            <a:ext cx="1326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High end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05526" y="6273897"/>
            <a:ext cx="112179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809875" y="6297497"/>
            <a:ext cx="18192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795519" y="1235998"/>
            <a:ext cx="18912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microscope components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Learned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 channels: </a:t>
            </a:r>
          </a:p>
          <a:p>
            <a:pPr eaLnBrk="1" hangingPunct="1"/>
            <a:r>
              <a:rPr lang="en-US" dirty="0" smtClean="0"/>
              <a:t>Synchronous acquisition</a:t>
            </a:r>
            <a:r>
              <a:rPr lang="en-US" dirty="0"/>
              <a:t> </a:t>
            </a:r>
            <a:r>
              <a:rPr lang="en-US" dirty="0" smtClean="0"/>
              <a:t>seems to be valuable</a:t>
            </a:r>
          </a:p>
          <a:p>
            <a:pPr eaLnBrk="1" hangingPunct="1"/>
            <a:r>
              <a:rPr lang="en-US" dirty="0" smtClean="0"/>
              <a:t>Fluorescence signal is weak</a:t>
            </a:r>
          </a:p>
          <a:p>
            <a:pPr lvl="1" eaLnBrk="1" hangingPunct="1"/>
            <a:r>
              <a:rPr lang="en-US" dirty="0" smtClean="0"/>
              <a:t>Longer exposure</a:t>
            </a:r>
          </a:p>
          <a:p>
            <a:pPr lvl="1" eaLnBrk="1" hangingPunct="1"/>
            <a:r>
              <a:rPr lang="en-US" dirty="0" smtClean="0"/>
              <a:t>Higher excitation power</a:t>
            </a:r>
          </a:p>
          <a:p>
            <a:pPr lvl="1" eaLnBrk="1" hangingPunct="1"/>
            <a:r>
              <a:rPr lang="en-US" dirty="0" smtClean="0"/>
              <a:t>Fluorescence of materials</a:t>
            </a:r>
          </a:p>
          <a:p>
            <a:pPr eaLnBrk="1" hangingPunct="1"/>
            <a:r>
              <a:rPr lang="en-US" dirty="0" smtClean="0"/>
              <a:t>Depth of field is quite short at high resolution</a:t>
            </a:r>
          </a:p>
          <a:p>
            <a:pPr eaLnBrk="1" hangingPunct="1"/>
            <a:r>
              <a:rPr lang="en-US" dirty="0" smtClean="0"/>
              <a:t>“</a:t>
            </a:r>
            <a:r>
              <a:rPr lang="en-US" dirty="0" smtClean="0"/>
              <a:t>Cell </a:t>
            </a:r>
            <a:r>
              <a:rPr lang="en-US" dirty="0" smtClean="0"/>
              <a:t>phone </a:t>
            </a:r>
            <a:r>
              <a:rPr lang="en-US" dirty="0" smtClean="0"/>
              <a:t>microscope”: </a:t>
            </a:r>
            <a:r>
              <a:rPr lang="en-US" dirty="0" smtClean="0"/>
              <a:t>not bad! 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6469856" y="1600200"/>
            <a:ext cx="205898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Images of same object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6469856" y="1146174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2933700" y="1340643"/>
            <a:ext cx="3448050" cy="6056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553200" y="4369797"/>
            <a:ext cx="229393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>
            <a:off x="5027612" y="4155777"/>
            <a:ext cx="1442243" cy="31173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V="1">
            <a:off x="3021806" y="1750427"/>
            <a:ext cx="3448050" cy="6056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V="1">
            <a:off x="5051822" y="4539074"/>
            <a:ext cx="1442243" cy="533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553200" y="3279487"/>
            <a:ext cx="2293938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High dynamic range of detection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4248150" y="3571875"/>
            <a:ext cx="22217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4505326" y="1672033"/>
            <a:ext cx="1964530" cy="17001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811759" y="2443488"/>
            <a:ext cx="2247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11759" y="3101681"/>
            <a:ext cx="161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 flipH="1">
            <a:off x="1225550" y="2947255"/>
            <a:ext cx="571500" cy="2037495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362450" y="3346451"/>
            <a:ext cx="698499" cy="22327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391150" y="3067051"/>
            <a:ext cx="1866900" cy="25121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811837" y="4140200"/>
            <a:ext cx="1403649" cy="1111647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811759" y="3680360"/>
            <a:ext cx="12757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Temporal,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Architecture</a:t>
            </a:r>
          </a:p>
          <a:p>
            <a:pPr lvl="1" eaLnBrk="1" hangingPunct="1"/>
            <a:r>
              <a:rPr lang="en-US" dirty="0" smtClean="0"/>
              <a:t>Software</a:t>
            </a:r>
            <a:r>
              <a:rPr lang="en-US" dirty="0" smtClean="0"/>
              <a:t>: image processing</a:t>
            </a:r>
          </a:p>
          <a:p>
            <a:pPr lvl="1" eaLnBrk="1" hangingPunct="1"/>
            <a:r>
              <a:rPr lang="en-US" dirty="0" smtClean="0"/>
              <a:t>Flow cell </a:t>
            </a:r>
            <a:r>
              <a:rPr lang="en-US" dirty="0" smtClean="0"/>
              <a:t>design</a:t>
            </a:r>
          </a:p>
          <a:p>
            <a:pPr lvl="1" eaLnBrk="1" hangingPunct="1"/>
            <a:r>
              <a:rPr lang="en-US" dirty="0" smtClean="0"/>
              <a:t>Processing platform</a:t>
            </a:r>
            <a:endParaRPr lang="en-US" dirty="0" smtClean="0"/>
          </a:p>
          <a:p>
            <a:pPr eaLnBrk="1" hangingPunct="1"/>
            <a:r>
              <a:rPr lang="en-US" dirty="0" smtClean="0"/>
              <a:t>Capability  </a:t>
            </a:r>
            <a:r>
              <a:rPr lang="en-US" dirty="0" smtClean="0">
                <a:sym typeface="Wingdings" panose="05000000000000000000" pitchFamily="2" charset="2"/>
              </a:rPr>
              <a:t> requirements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Search for middle ground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Multidisciplinary team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6803231" y="1120773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Have some idea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" name="Line 95"/>
          <p:cNvSpPr>
            <a:spLocks noChangeShapeType="1"/>
          </p:cNvSpPr>
          <p:nvPr/>
        </p:nvSpPr>
        <p:spPr bwMode="auto">
          <a:xfrm flipV="1">
            <a:off x="6010274" y="1293809"/>
            <a:ext cx="792957" cy="487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03231" y="2281451"/>
            <a:ext cx="2058988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Running out of time this year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Line 95"/>
          <p:cNvSpPr>
            <a:spLocks noChangeShapeType="1"/>
          </p:cNvSpPr>
          <p:nvPr/>
        </p:nvSpPr>
        <p:spPr bwMode="auto">
          <a:xfrm flipV="1">
            <a:off x="5353049" y="2573837"/>
            <a:ext cx="1450182" cy="5487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803231" y="3064749"/>
            <a:ext cx="205898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Very important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V="1">
            <a:off x="3743323" y="3234025"/>
            <a:ext cx="3059907" cy="3076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chloroplasts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6144418" y="1897871"/>
            <a:ext cx="1843882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Red: chlorophyll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44418" y="2590021"/>
            <a:ext cx="184388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Different physiological state?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>
            <a:off x="6410007" y="2236433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7483157" y="2236425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887" y="1153256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Traditional method, time series</a:t>
            </a:r>
          </a:p>
          <a:p>
            <a:pPr eaLnBrk="1" hangingPunct="1"/>
            <a:r>
              <a:rPr lang="en-US" dirty="0" smtClean="0"/>
              <a:t>Laboratory equipment, manual </a:t>
            </a:r>
            <a:r>
              <a:rPr lang="en-US" dirty="0" smtClean="0"/>
              <a:t> </a:t>
            </a:r>
            <a:endParaRPr lang="en-US" dirty="0" smtClean="0"/>
          </a:p>
          <a:p>
            <a:pPr eaLnBrk="1" hangingPunct="1"/>
            <a:r>
              <a:rPr lang="en-US" dirty="0" smtClean="0"/>
              <a:t>Hours per slide 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 smtClean="0"/>
              <a:t>Can we emulate? </a:t>
            </a:r>
          </a:p>
          <a:p>
            <a:pPr lvl="1" eaLnBrk="1" hangingPunct="1"/>
            <a:r>
              <a:rPr lang="en-US" dirty="0" smtClean="0"/>
              <a:t>Simplified version</a:t>
            </a:r>
          </a:p>
          <a:p>
            <a:pPr lvl="1" eaLnBrk="1" hangingPunct="1"/>
            <a:r>
              <a:rPr lang="en-US" dirty="0" smtClean="0"/>
              <a:t>Autonomous, unattended operation</a:t>
            </a: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5829674" y="5664461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Testing with slides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V="1">
            <a:off x="6839945" y="3705225"/>
            <a:ext cx="713941" cy="1938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1495799" y="6126163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How you do it? 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905871" y="5540137"/>
            <a:ext cx="522880" cy="7553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1427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Pigment fluorescence: how you do it?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2048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(auto) fluorescence 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485082" y="5298954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4580" y="5426074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866334" y="5062584"/>
            <a:ext cx="11953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bandpass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6264866" y="5422064"/>
            <a:ext cx="19520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long wave pass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cytometer?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913149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Ken Johnson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9" y="3665388"/>
            <a:ext cx="4014338" cy="30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57199" y="4592638"/>
            <a:ext cx="391314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Fluorescent Imaging cytometry on a cell phone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Inexpensive components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Biomedical applications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microscope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402215" y="4901180"/>
            <a:ext cx="1538584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</a:t>
            </a:r>
            <a:r>
              <a:rPr lang="en-US" sz="1600" dirty="0" smtClean="0">
                <a:latin typeface="Times New Roman" pitchFamily="18" charset="0"/>
              </a:rPr>
              <a:t>filter         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 flipV="1">
            <a:off x="5460072" y="5378234"/>
            <a:ext cx="1878639" cy="2143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338712" y="1339667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Kyocera C5155 2048x1536  1.6um/pixel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7338711" y="4029253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HTC Nexus One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2592x1944 1.3um/pixel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7338716" y="2572322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338711" y="30247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338711" y="35073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6-10 um texture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7" name="Line 95"/>
          <p:cNvSpPr>
            <a:spLocks noChangeShapeType="1"/>
          </p:cNvSpPr>
          <p:nvPr/>
        </p:nvSpPr>
        <p:spPr bwMode="auto">
          <a:xfrm flipH="1" flipV="1">
            <a:off x="2241549" y="3950081"/>
            <a:ext cx="4914899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8" name="Line 95"/>
          <p:cNvSpPr>
            <a:spLocks noChangeShapeType="1"/>
          </p:cNvSpPr>
          <p:nvPr/>
        </p:nvSpPr>
        <p:spPr bwMode="auto">
          <a:xfrm flipH="1" flipV="1">
            <a:off x="1739900" y="2748330"/>
            <a:ext cx="501650" cy="12017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7156449" y="3848099"/>
            <a:ext cx="182262" cy="8510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" name="Oval 1"/>
          <p:cNvSpPr/>
          <p:nvPr/>
        </p:nvSpPr>
        <p:spPr>
          <a:xfrm>
            <a:off x="1438275" y="5153025"/>
            <a:ext cx="904875" cy="8790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402215" y="5910830"/>
            <a:ext cx="1538584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Stained pseudo -</a:t>
            </a:r>
            <a:r>
              <a:rPr lang="en-US" sz="1600" dirty="0" err="1">
                <a:latin typeface="Times New Roman" pitchFamily="18" charset="0"/>
              </a:rPr>
              <a:t>nitzschia</a:t>
            </a:r>
            <a:r>
              <a:rPr lang="en-US" sz="1600" dirty="0">
                <a:latin typeface="Times New Roman" pitchFamily="18" charset="0"/>
              </a:rPr>
              <a:t> </a:t>
            </a:r>
            <a:endParaRPr lang="en-US" sz="1600" dirty="0" smtClean="0">
              <a:latin typeface="Times New Roman" pitchFamily="18" charset="0"/>
            </a:endParaRPr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2735906" y="6709940"/>
            <a:ext cx="4511673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 flipH="1" flipV="1">
            <a:off x="2162174" y="5910830"/>
            <a:ext cx="573733" cy="79911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7258050" y="6521449"/>
            <a:ext cx="144165" cy="18849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780</Words>
  <Application>Microsoft Office PowerPoint</Application>
  <PresentationFormat>On-screen Show (4:3)</PresentationFormat>
  <Paragraphs>207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Desktop testbed: goals</vt:lpstr>
      <vt:lpstr>Key criteria</vt:lpstr>
      <vt:lpstr>Benchmark: fluorescent imaging</vt:lpstr>
      <vt:lpstr>Benchmark: fluorescent imaging</vt:lpstr>
      <vt:lpstr>Benchmark: fluorescent imaging</vt:lpstr>
      <vt:lpstr>Pigment fluorescence: how you do it? </vt:lpstr>
      <vt:lpstr>Cell phone cytometer?</vt:lpstr>
      <vt:lpstr>Cell phone test stand</vt:lpstr>
      <vt:lpstr>Cell phone microscope</vt:lpstr>
      <vt:lpstr>Optics: chasing cross-talk</vt:lpstr>
      <vt:lpstr>Optics: Filters</vt:lpstr>
      <vt:lpstr>Optics: Filters</vt:lpstr>
      <vt:lpstr>Testbed</vt:lpstr>
      <vt:lpstr>Testbed: imaging scale</vt:lpstr>
      <vt:lpstr>Testbed: BW imaging, slide</vt:lpstr>
      <vt:lpstr>Testbed: color, fixed sample</vt:lpstr>
      <vt:lpstr>Testbed: color, net tow sample</vt:lpstr>
      <vt:lpstr>Comparison</vt:lpstr>
      <vt:lpstr>Learned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125</cp:revision>
  <cp:lastPrinted>2014-11-11T23:58:52Z</cp:lastPrinted>
  <dcterms:created xsi:type="dcterms:W3CDTF">2014-01-14T17:04:58Z</dcterms:created>
  <dcterms:modified xsi:type="dcterms:W3CDTF">2014-11-17T22:03:31Z</dcterms:modified>
</cp:coreProperties>
</file>