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76" r:id="rId3"/>
    <p:sldId id="275" r:id="rId4"/>
    <p:sldId id="277" r:id="rId5"/>
    <p:sldId id="271" r:id="rId6"/>
    <p:sldId id="270" r:id="rId7"/>
    <p:sldId id="267" r:id="rId8"/>
    <p:sldId id="268" r:id="rId9"/>
    <p:sldId id="269" r:id="rId10"/>
    <p:sldId id="263" r:id="rId11"/>
    <p:sldId id="273" r:id="rId12"/>
    <p:sldId id="274" r:id="rId13"/>
    <p:sldId id="264" r:id="rId14"/>
    <p:sldId id="266" r:id="rId15"/>
    <p:sldId id="272" r:id="rId1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50" d="100"/>
          <a:sy n="150" d="100"/>
        </p:scale>
        <p:origin x="-2424" y="-744"/>
      </p:cViewPr>
      <p:guideLst>
        <p:guide orient="horz" pos="233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63D37-7F6B-45E3-B3B6-8229B3B04807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2E7D9-EA4E-4E82-9642-3CD65F593C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85D25-51D0-45E4-9562-D7E13D701245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06509-D4CB-4206-91E6-B245BB75F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38533-7C64-40E5-AB10-BDD5C37D36F5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2CAE8-09EB-46D5-8CDF-4A8892EA6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9F167-1879-4129-B413-B65590D38256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555CB-E2A7-49BA-9218-5FAC1619D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6B2CB-4F2A-4BAF-BE12-268588F2BAA9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953C4-7C3B-4EAE-98A8-54267152E1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0EC24F-0376-4297-8333-0F29D82D1F5F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83EE4-8182-4118-8198-6EA7D81F85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E4D6C-DD8E-4253-A8A6-15E53B724908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B4AAB-78B5-47F5-A4BA-BE758A591B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C4EF16-7307-4F4C-B4E7-0EE4AC653144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CEFEAD-D221-4043-B360-4CE99B0922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2F320-2915-40EA-A2F5-27C61CC6DC33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7CEC7-2580-41C3-B225-65E75F38F5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984D1-758A-400C-BE3C-4959441C2001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50922-5C6B-485D-BE51-75F0F4824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9382F-211E-4952-8CA9-3BAF6DFF331E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1DF7A7-B117-4970-AD5B-52E32569F6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9CEB2B-1E64-4739-8A68-0875BAFA6E4D}" type="datetimeFigureOut">
              <a:rPr lang="en-US"/>
              <a:pPr>
                <a:defRPr/>
              </a:pPr>
              <a:t>11/7/2014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D1F981B-18A9-4E94-8C72-397277AF01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Desktop </a:t>
            </a:r>
            <a:r>
              <a:rPr lang="en-US" dirty="0" err="1" smtClean="0"/>
              <a:t>testbed</a:t>
            </a:r>
            <a:r>
              <a:rPr lang="en-US" dirty="0" smtClean="0"/>
              <a:t>: goals</a:t>
            </a:r>
            <a:endParaRPr lang="en-US" dirty="0" smtClean="0"/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Gain familiarity with object and methods</a:t>
            </a:r>
          </a:p>
          <a:p>
            <a:pPr lvl="1" eaLnBrk="1" hangingPunct="1"/>
            <a:r>
              <a:rPr lang="en-US" dirty="0" smtClean="0"/>
              <a:t>Fluidics </a:t>
            </a:r>
          </a:p>
          <a:p>
            <a:pPr lvl="1" eaLnBrk="1" hangingPunct="1"/>
            <a:r>
              <a:rPr lang="en-US" dirty="0" smtClean="0"/>
              <a:t>Optics </a:t>
            </a:r>
          </a:p>
          <a:p>
            <a:pPr eaLnBrk="1" hangingPunct="1"/>
            <a:r>
              <a:rPr lang="en-US" dirty="0" smtClean="0"/>
              <a:t>Find out what is possible</a:t>
            </a:r>
          </a:p>
          <a:p>
            <a:pPr lvl="1" eaLnBrk="1" hangingPunct="1"/>
            <a:r>
              <a:rPr lang="en-US" dirty="0" smtClean="0"/>
              <a:t>Scaling of performance to deployable prototype</a:t>
            </a:r>
          </a:p>
          <a:p>
            <a:pPr lvl="1" eaLnBrk="1" hangingPunct="1"/>
            <a:r>
              <a:rPr lang="en-US" dirty="0" smtClean="0"/>
              <a:t>Direction to design optimization</a:t>
            </a:r>
            <a:endParaRPr lang="en-US" dirty="0" smtClean="0"/>
          </a:p>
          <a:p>
            <a:pPr eaLnBrk="1" hangingPunct="1"/>
            <a:r>
              <a:rPr lang="en-US" dirty="0" smtClean="0"/>
              <a:t>Test ideas</a:t>
            </a:r>
          </a:p>
          <a:p>
            <a:pPr lvl="1" eaLnBrk="1" hangingPunct="1"/>
            <a:r>
              <a:rPr lang="en-US" dirty="0" smtClean="0"/>
              <a:t>Cell phone Cytometer</a:t>
            </a:r>
          </a:p>
          <a:p>
            <a:pPr lvl="1" eaLnBrk="1" hangingPunct="1"/>
            <a:r>
              <a:rPr lang="en-US" dirty="0" smtClean="0"/>
              <a:t>Automated fluorescent microscope </a:t>
            </a:r>
          </a:p>
          <a:p>
            <a:pPr lvl="1" eaLnBrk="1" hangingPunct="1"/>
            <a:endParaRPr lang="en-US" dirty="0" smtClean="0"/>
          </a:p>
          <a:p>
            <a:pPr marL="0" indent="0" eaLnBrk="1" hangingPunct="1"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35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Imaging cytometer, 2 channels: </a:t>
            </a:r>
          </a:p>
          <a:p>
            <a:pPr lvl="1" eaLnBrk="1" hangingPunct="1"/>
            <a:r>
              <a:rPr lang="en-US" smtClean="0"/>
              <a:t>Imaging and fluorescence imaging</a:t>
            </a:r>
          </a:p>
          <a:p>
            <a:pPr lvl="1" eaLnBrk="1" hangingPunct="1"/>
            <a:r>
              <a:rPr lang="en-US" smtClean="0"/>
              <a:t>Synchronous or asynchronous acquisition?</a:t>
            </a:r>
          </a:p>
          <a:p>
            <a:pPr eaLnBrk="1" hangingPunct="1"/>
            <a:r>
              <a:rPr lang="en-US" smtClean="0"/>
              <a:t>Ability to package into compact instrument</a:t>
            </a:r>
          </a:p>
          <a:p>
            <a:pPr eaLnBrk="1" hangingPunct="1"/>
            <a:r>
              <a:rPr lang="en-US" smtClean="0"/>
              <a:t>Maintenance/ longevity </a:t>
            </a:r>
          </a:p>
          <a:p>
            <a:pPr eaLnBrk="1" hangingPunct="1"/>
            <a:r>
              <a:rPr lang="en-US" smtClean="0"/>
              <a:t>Camera and imaging vs. processing platform</a:t>
            </a:r>
          </a:p>
        </p:txBody>
      </p:sp>
      <p:sp>
        <p:nvSpPr>
          <p:cNvPr id="23556" name="Text Box 15"/>
          <p:cNvSpPr txBox="1">
            <a:spLocks noChangeArrowheads="1"/>
          </p:cNvSpPr>
          <p:nvPr/>
        </p:nvSpPr>
        <p:spPr bwMode="auto">
          <a:xfrm>
            <a:off x="7399338" y="2084388"/>
            <a:ext cx="1698625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Same image or different images?</a:t>
            </a:r>
          </a:p>
        </p:txBody>
      </p:sp>
      <p:sp>
        <p:nvSpPr>
          <p:cNvPr id="23557" name="Line 95"/>
          <p:cNvSpPr>
            <a:spLocks noChangeShapeType="1"/>
          </p:cNvSpPr>
          <p:nvPr/>
        </p:nvSpPr>
        <p:spPr bwMode="auto">
          <a:xfrm flipV="1">
            <a:off x="6550025" y="2459038"/>
            <a:ext cx="849313" cy="33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58" name="Text Box 15"/>
          <p:cNvSpPr txBox="1">
            <a:spLocks noChangeArrowheads="1"/>
          </p:cNvSpPr>
          <p:nvPr/>
        </p:nvSpPr>
        <p:spPr bwMode="auto">
          <a:xfrm>
            <a:off x="7038975" y="1600200"/>
            <a:ext cx="2058988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organic vs. inorganic</a:t>
            </a:r>
          </a:p>
        </p:txBody>
      </p:sp>
      <p:sp>
        <p:nvSpPr>
          <p:cNvPr id="23559" name="Line 95"/>
          <p:cNvSpPr>
            <a:spLocks noChangeShapeType="1"/>
          </p:cNvSpPr>
          <p:nvPr/>
        </p:nvSpPr>
        <p:spPr bwMode="auto">
          <a:xfrm flipV="1">
            <a:off x="6316663" y="1898650"/>
            <a:ext cx="722312" cy="4667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6988175" y="3759200"/>
            <a:ext cx="1698625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Flow cell configuration</a:t>
            </a:r>
          </a:p>
        </p:txBody>
      </p:sp>
      <p:sp>
        <p:nvSpPr>
          <p:cNvPr id="23561" name="Line 95"/>
          <p:cNvSpPr>
            <a:spLocks noChangeShapeType="1"/>
          </p:cNvSpPr>
          <p:nvPr/>
        </p:nvSpPr>
        <p:spPr bwMode="auto">
          <a:xfrm flipV="1">
            <a:off x="5027613" y="3903663"/>
            <a:ext cx="1960562" cy="185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2" name="Text Box 15"/>
          <p:cNvSpPr txBox="1">
            <a:spLocks noChangeArrowheads="1"/>
          </p:cNvSpPr>
          <p:nvPr/>
        </p:nvSpPr>
        <p:spPr bwMode="auto">
          <a:xfrm>
            <a:off x="5870575" y="5295900"/>
            <a:ext cx="308927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Could decouple for larger system</a:t>
            </a:r>
          </a:p>
        </p:txBody>
      </p:sp>
      <p:sp>
        <p:nvSpPr>
          <p:cNvPr id="23563" name="Line 95"/>
          <p:cNvSpPr>
            <a:spLocks noChangeShapeType="1"/>
          </p:cNvSpPr>
          <p:nvPr/>
        </p:nvSpPr>
        <p:spPr bwMode="auto">
          <a:xfrm>
            <a:off x="5027613" y="5065713"/>
            <a:ext cx="842962" cy="396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4" name="Line 95"/>
          <p:cNvSpPr>
            <a:spLocks noChangeShapeType="1"/>
          </p:cNvSpPr>
          <p:nvPr/>
        </p:nvSpPr>
        <p:spPr bwMode="auto">
          <a:xfrm>
            <a:off x="4919663" y="5097463"/>
            <a:ext cx="842962" cy="919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3565" name="Text Box 15"/>
          <p:cNvSpPr txBox="1">
            <a:spLocks noChangeArrowheads="1"/>
          </p:cNvSpPr>
          <p:nvPr/>
        </p:nvSpPr>
        <p:spPr bwMode="auto">
          <a:xfrm>
            <a:off x="5854700" y="5780088"/>
            <a:ext cx="308927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Or integrated (cell phone?)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Optics: </a:t>
            </a:r>
          </a:p>
          <a:p>
            <a:pPr lvl="1" eaLnBrk="1" hangingPunct="1"/>
            <a:r>
              <a:rPr lang="en-US" smtClean="0"/>
              <a:t>1 or 2 cameras? </a:t>
            </a:r>
          </a:p>
          <a:p>
            <a:pPr lvl="1" eaLnBrk="1" hangingPunct="1"/>
            <a:r>
              <a:rPr lang="en-US" smtClean="0"/>
              <a:t>Tunable filter? </a:t>
            </a:r>
          </a:p>
          <a:p>
            <a:pPr lvl="1" eaLnBrk="1" hangingPunct="1"/>
            <a:r>
              <a:rPr lang="en-US" smtClean="0"/>
              <a:t>Still images vs. video? </a:t>
            </a:r>
          </a:p>
          <a:p>
            <a:pPr eaLnBrk="1" hangingPunct="1"/>
            <a:r>
              <a:rPr lang="en-US" smtClean="0"/>
              <a:t>Light source: </a:t>
            </a:r>
          </a:p>
          <a:p>
            <a:pPr lvl="1" eaLnBrk="1" hangingPunct="1"/>
            <a:r>
              <a:rPr lang="en-US" smtClean="0"/>
              <a:t>Triggering, optical resolution</a:t>
            </a:r>
          </a:p>
        </p:txBody>
      </p:sp>
      <p:sp>
        <p:nvSpPr>
          <p:cNvPr id="27652" name="Text Box 15"/>
          <p:cNvSpPr txBox="1">
            <a:spLocks noChangeArrowheads="1"/>
          </p:cNvSpPr>
          <p:nvPr/>
        </p:nvSpPr>
        <p:spPr bwMode="auto">
          <a:xfrm>
            <a:off x="5054600" y="1887538"/>
            <a:ext cx="2767013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Size, complexity</a:t>
            </a:r>
          </a:p>
        </p:txBody>
      </p:sp>
      <p:sp>
        <p:nvSpPr>
          <p:cNvPr id="27653" name="Line 95"/>
          <p:cNvSpPr>
            <a:spLocks noChangeShapeType="1"/>
          </p:cNvSpPr>
          <p:nvPr/>
        </p:nvSpPr>
        <p:spPr bwMode="auto">
          <a:xfrm flipV="1">
            <a:off x="3649663" y="2120900"/>
            <a:ext cx="1176337" cy="246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4" name="Text Box 15"/>
          <p:cNvSpPr txBox="1">
            <a:spLocks noChangeArrowheads="1"/>
          </p:cNvSpPr>
          <p:nvPr/>
        </p:nvSpPr>
        <p:spPr bwMode="auto">
          <a:xfrm>
            <a:off x="5054600" y="2578100"/>
            <a:ext cx="2767013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Attractive, but problem of contrast</a:t>
            </a:r>
          </a:p>
        </p:txBody>
      </p:sp>
      <p:sp>
        <p:nvSpPr>
          <p:cNvPr id="27655" name="Line 95"/>
          <p:cNvSpPr>
            <a:spLocks noChangeShapeType="1"/>
          </p:cNvSpPr>
          <p:nvPr/>
        </p:nvSpPr>
        <p:spPr bwMode="auto">
          <a:xfrm flipV="1">
            <a:off x="3457575" y="2705100"/>
            <a:ext cx="1368425" cy="246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6" name="Text Box 15"/>
          <p:cNvSpPr txBox="1">
            <a:spLocks noChangeArrowheads="1"/>
          </p:cNvSpPr>
          <p:nvPr/>
        </p:nvSpPr>
        <p:spPr bwMode="auto">
          <a:xfrm>
            <a:off x="5561013" y="3619500"/>
            <a:ext cx="2767012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Could orientation be tracked at the cost or resolution? </a:t>
            </a:r>
          </a:p>
        </p:txBody>
      </p:sp>
      <p:sp>
        <p:nvSpPr>
          <p:cNvPr id="27657" name="Line 95"/>
          <p:cNvSpPr>
            <a:spLocks noChangeShapeType="1"/>
          </p:cNvSpPr>
          <p:nvPr/>
        </p:nvSpPr>
        <p:spPr bwMode="auto">
          <a:xfrm>
            <a:off x="4532313" y="3570288"/>
            <a:ext cx="915987" cy="141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7658" name="Line 95"/>
          <p:cNvSpPr>
            <a:spLocks noChangeShapeType="1"/>
          </p:cNvSpPr>
          <p:nvPr/>
        </p:nvSpPr>
        <p:spPr bwMode="auto">
          <a:xfrm flipV="1">
            <a:off x="4645025" y="3914775"/>
            <a:ext cx="803275" cy="401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04" name="Rectangle 32"/>
          <p:cNvSpPr>
            <a:spLocks noChangeArrowheads="1"/>
          </p:cNvSpPr>
          <p:nvPr/>
        </p:nvSpPr>
        <p:spPr bwMode="auto">
          <a:xfrm>
            <a:off x="5894388" y="5399088"/>
            <a:ext cx="1643062" cy="1052512"/>
          </a:xfrm>
          <a:prstGeom prst="rect">
            <a:avLst/>
          </a:prstGeom>
          <a:solidFill>
            <a:srgbClr val="CCFFFF"/>
          </a:solidFill>
          <a:ln w="9525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674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Hardware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Orientation seems to be common theme</a:t>
            </a:r>
          </a:p>
          <a:p>
            <a:pPr lvl="1" eaLnBrk="1" hangingPunct="1"/>
            <a:r>
              <a:rPr lang="en-US" smtClean="0"/>
              <a:t>Can it be controlled?  </a:t>
            </a:r>
          </a:p>
          <a:p>
            <a:pPr lvl="1" eaLnBrk="1" hangingPunct="1">
              <a:buFont typeface="Arial" charset="0"/>
              <a:buNone/>
            </a:pPr>
            <a:endParaRPr lang="en-US" smtClean="0"/>
          </a:p>
          <a:p>
            <a:pPr eaLnBrk="1" hangingPunct="1"/>
            <a:r>
              <a:rPr lang="en-US" smtClean="0"/>
              <a:t>Bulk vs. hydro focusing </a:t>
            </a:r>
          </a:p>
          <a:p>
            <a:pPr lvl="1" eaLnBrk="1" hangingPunct="1"/>
            <a:endParaRPr lang="en-US" smtClean="0"/>
          </a:p>
        </p:txBody>
      </p:sp>
      <p:sp>
        <p:nvSpPr>
          <p:cNvPr id="28676" name="Text Box 15"/>
          <p:cNvSpPr txBox="1">
            <a:spLocks noChangeArrowheads="1"/>
          </p:cNvSpPr>
          <p:nvPr/>
        </p:nvSpPr>
        <p:spPr bwMode="auto">
          <a:xfrm>
            <a:off x="5999163" y="2193925"/>
            <a:ext cx="2452687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Pressure, velocity gradient</a:t>
            </a:r>
          </a:p>
        </p:txBody>
      </p:sp>
      <p:sp>
        <p:nvSpPr>
          <p:cNvPr id="28677" name="Line 95"/>
          <p:cNvSpPr>
            <a:spLocks noChangeShapeType="1"/>
          </p:cNvSpPr>
          <p:nvPr/>
        </p:nvSpPr>
        <p:spPr bwMode="auto">
          <a:xfrm flipV="1">
            <a:off x="4271963" y="2344738"/>
            <a:ext cx="1727200" cy="130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3" name="Text Box 15"/>
          <p:cNvSpPr txBox="1">
            <a:spLocks noChangeArrowheads="1"/>
          </p:cNvSpPr>
          <p:nvPr/>
        </p:nvSpPr>
        <p:spPr bwMode="auto">
          <a:xfrm>
            <a:off x="5999163" y="2605088"/>
            <a:ext cx="187642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Acoustics</a:t>
            </a:r>
          </a:p>
        </p:txBody>
      </p:sp>
      <p:sp>
        <p:nvSpPr>
          <p:cNvPr id="28684" name="Text Box 15"/>
          <p:cNvSpPr txBox="1">
            <a:spLocks noChangeArrowheads="1"/>
          </p:cNvSpPr>
          <p:nvPr/>
        </p:nvSpPr>
        <p:spPr bwMode="auto">
          <a:xfrm>
            <a:off x="5999163" y="3067050"/>
            <a:ext cx="1876425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Electric field?  </a:t>
            </a:r>
          </a:p>
        </p:txBody>
      </p:sp>
      <p:sp>
        <p:nvSpPr>
          <p:cNvPr id="28685" name="Line 95"/>
          <p:cNvSpPr>
            <a:spLocks noChangeShapeType="1"/>
          </p:cNvSpPr>
          <p:nvPr/>
        </p:nvSpPr>
        <p:spPr bwMode="auto">
          <a:xfrm>
            <a:off x="4271963" y="2605088"/>
            <a:ext cx="1622425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6" name="Line 95"/>
          <p:cNvSpPr>
            <a:spLocks noChangeShapeType="1"/>
          </p:cNvSpPr>
          <p:nvPr/>
        </p:nvSpPr>
        <p:spPr bwMode="auto">
          <a:xfrm>
            <a:off x="4271963" y="2711450"/>
            <a:ext cx="1727200" cy="600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6108700" y="4418013"/>
            <a:ext cx="6143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 flipV="1">
            <a:off x="6723063" y="4133850"/>
            <a:ext cx="614362" cy="284163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 flipV="1">
            <a:off x="7337425" y="4133850"/>
            <a:ext cx="769938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6108700" y="4818063"/>
            <a:ext cx="6143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1" name="Line 19"/>
          <p:cNvSpPr>
            <a:spLocks noChangeShapeType="1"/>
          </p:cNvSpPr>
          <p:nvPr/>
        </p:nvSpPr>
        <p:spPr bwMode="auto">
          <a:xfrm>
            <a:off x="6723063" y="4818063"/>
            <a:ext cx="614362" cy="238125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2" name="Line 20"/>
          <p:cNvSpPr>
            <a:spLocks noChangeShapeType="1"/>
          </p:cNvSpPr>
          <p:nvPr/>
        </p:nvSpPr>
        <p:spPr bwMode="auto">
          <a:xfrm flipV="1">
            <a:off x="7337425" y="5048250"/>
            <a:ext cx="769938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3" name="Line 21"/>
          <p:cNvSpPr>
            <a:spLocks noChangeShapeType="1"/>
          </p:cNvSpPr>
          <p:nvPr/>
        </p:nvSpPr>
        <p:spPr bwMode="auto">
          <a:xfrm flipV="1">
            <a:off x="6108700" y="4418013"/>
            <a:ext cx="0" cy="40005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4" name="Line 22"/>
          <p:cNvSpPr>
            <a:spLocks noChangeShapeType="1"/>
          </p:cNvSpPr>
          <p:nvPr/>
        </p:nvSpPr>
        <p:spPr bwMode="auto">
          <a:xfrm flipH="1" flipV="1">
            <a:off x="8091488" y="4133850"/>
            <a:ext cx="15875" cy="9144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28695" name="Line 95"/>
          <p:cNvSpPr>
            <a:spLocks noChangeShapeType="1"/>
          </p:cNvSpPr>
          <p:nvPr/>
        </p:nvSpPr>
        <p:spPr bwMode="auto">
          <a:xfrm>
            <a:off x="6832600" y="5922963"/>
            <a:ext cx="384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6" name="Line 95"/>
          <p:cNvSpPr>
            <a:spLocks noChangeShapeType="1"/>
          </p:cNvSpPr>
          <p:nvPr/>
        </p:nvSpPr>
        <p:spPr bwMode="auto">
          <a:xfrm>
            <a:off x="5670550" y="4540250"/>
            <a:ext cx="1052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7" name="Line 95"/>
          <p:cNvSpPr>
            <a:spLocks noChangeShapeType="1"/>
          </p:cNvSpPr>
          <p:nvPr/>
        </p:nvSpPr>
        <p:spPr bwMode="auto">
          <a:xfrm>
            <a:off x="5668963" y="4610100"/>
            <a:ext cx="10525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8" name="Line 95"/>
          <p:cNvSpPr>
            <a:spLocks noChangeShapeType="1"/>
          </p:cNvSpPr>
          <p:nvPr/>
        </p:nvSpPr>
        <p:spPr bwMode="auto">
          <a:xfrm flipV="1">
            <a:off x="6723063" y="4610100"/>
            <a:ext cx="606425" cy="7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699" name="Line 95"/>
          <p:cNvSpPr>
            <a:spLocks noChangeShapeType="1"/>
          </p:cNvSpPr>
          <p:nvPr/>
        </p:nvSpPr>
        <p:spPr bwMode="auto">
          <a:xfrm flipV="1">
            <a:off x="6721475" y="4325938"/>
            <a:ext cx="615950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0" name="Line 95"/>
          <p:cNvSpPr>
            <a:spLocks noChangeShapeType="1"/>
          </p:cNvSpPr>
          <p:nvPr/>
        </p:nvSpPr>
        <p:spPr bwMode="auto">
          <a:xfrm>
            <a:off x="6721475" y="4679950"/>
            <a:ext cx="615950" cy="1381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1" name="Line 95"/>
          <p:cNvSpPr>
            <a:spLocks noChangeShapeType="1"/>
          </p:cNvSpPr>
          <p:nvPr/>
        </p:nvSpPr>
        <p:spPr bwMode="auto">
          <a:xfrm flipV="1">
            <a:off x="7337425" y="4325938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2" name="Line 95"/>
          <p:cNvSpPr>
            <a:spLocks noChangeShapeType="1"/>
          </p:cNvSpPr>
          <p:nvPr/>
        </p:nvSpPr>
        <p:spPr bwMode="auto">
          <a:xfrm flipV="1">
            <a:off x="7329488" y="4810125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3" name="Line 95"/>
          <p:cNvSpPr>
            <a:spLocks noChangeShapeType="1"/>
          </p:cNvSpPr>
          <p:nvPr/>
        </p:nvSpPr>
        <p:spPr bwMode="auto">
          <a:xfrm flipV="1">
            <a:off x="7329488" y="4610100"/>
            <a:ext cx="615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5" name="Oval 33"/>
          <p:cNvSpPr>
            <a:spLocks noChangeArrowheads="1"/>
          </p:cNvSpPr>
          <p:nvPr/>
        </p:nvSpPr>
        <p:spPr bwMode="auto">
          <a:xfrm>
            <a:off x="6678613" y="5868988"/>
            <a:ext cx="153987" cy="1381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8706" name="Line 95"/>
          <p:cNvSpPr>
            <a:spLocks noChangeShapeType="1"/>
          </p:cNvSpPr>
          <p:nvPr/>
        </p:nvSpPr>
        <p:spPr bwMode="auto">
          <a:xfrm flipV="1">
            <a:off x="6832600" y="5653088"/>
            <a:ext cx="214313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7" name="Line 95"/>
          <p:cNvSpPr>
            <a:spLocks noChangeShapeType="1"/>
          </p:cNvSpPr>
          <p:nvPr/>
        </p:nvSpPr>
        <p:spPr bwMode="auto">
          <a:xfrm flipH="1" flipV="1">
            <a:off x="6424613" y="5653088"/>
            <a:ext cx="254000" cy="2143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08" name="Line 95"/>
          <p:cNvSpPr>
            <a:spLocks noChangeShapeType="1"/>
          </p:cNvSpPr>
          <p:nvPr/>
        </p:nvSpPr>
        <p:spPr bwMode="auto">
          <a:xfrm flipH="1" flipV="1">
            <a:off x="6292850" y="5934075"/>
            <a:ext cx="3857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0" name="Line 95"/>
          <p:cNvSpPr>
            <a:spLocks noChangeShapeType="1"/>
          </p:cNvSpPr>
          <p:nvPr/>
        </p:nvSpPr>
        <p:spPr bwMode="auto">
          <a:xfrm>
            <a:off x="6832600" y="6007100"/>
            <a:ext cx="214313" cy="239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1" name="Line 95"/>
          <p:cNvSpPr>
            <a:spLocks noChangeShapeType="1"/>
          </p:cNvSpPr>
          <p:nvPr/>
        </p:nvSpPr>
        <p:spPr bwMode="auto">
          <a:xfrm flipH="1">
            <a:off x="6424613" y="6007100"/>
            <a:ext cx="254000" cy="2397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2" name="Line 95"/>
          <p:cNvSpPr>
            <a:spLocks noChangeShapeType="1"/>
          </p:cNvSpPr>
          <p:nvPr/>
        </p:nvSpPr>
        <p:spPr bwMode="auto">
          <a:xfrm flipH="1" flipV="1">
            <a:off x="6069013" y="5549900"/>
            <a:ext cx="363537" cy="111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3" name="Line 95"/>
          <p:cNvSpPr>
            <a:spLocks noChangeShapeType="1"/>
          </p:cNvSpPr>
          <p:nvPr/>
        </p:nvSpPr>
        <p:spPr bwMode="auto">
          <a:xfrm flipH="1">
            <a:off x="6100763" y="6238875"/>
            <a:ext cx="315912" cy="1000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4" name="Line 95"/>
          <p:cNvSpPr>
            <a:spLocks noChangeShapeType="1"/>
          </p:cNvSpPr>
          <p:nvPr/>
        </p:nvSpPr>
        <p:spPr bwMode="auto">
          <a:xfrm flipV="1">
            <a:off x="7037388" y="5549900"/>
            <a:ext cx="292100" cy="103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5" name="Line 95"/>
          <p:cNvSpPr>
            <a:spLocks noChangeShapeType="1"/>
          </p:cNvSpPr>
          <p:nvPr/>
        </p:nvSpPr>
        <p:spPr bwMode="auto">
          <a:xfrm>
            <a:off x="7062788" y="6234113"/>
            <a:ext cx="292100" cy="104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6" name="Line 95"/>
          <p:cNvSpPr>
            <a:spLocks noChangeShapeType="1"/>
          </p:cNvSpPr>
          <p:nvPr/>
        </p:nvSpPr>
        <p:spPr bwMode="auto">
          <a:xfrm>
            <a:off x="5670550" y="4679950"/>
            <a:ext cx="10525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17" name="Text Box 15"/>
          <p:cNvSpPr txBox="1">
            <a:spLocks noChangeArrowheads="1"/>
          </p:cNvSpPr>
          <p:nvPr/>
        </p:nvSpPr>
        <p:spPr bwMode="auto">
          <a:xfrm>
            <a:off x="2601913" y="4540250"/>
            <a:ext cx="2452687" cy="5905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Recirculation helps keep clean = &gt; longevity</a:t>
            </a:r>
          </a:p>
        </p:txBody>
      </p:sp>
      <p:sp>
        <p:nvSpPr>
          <p:cNvPr id="28718" name="Text Box 15"/>
          <p:cNvSpPr txBox="1">
            <a:spLocks noChangeArrowheads="1"/>
          </p:cNvSpPr>
          <p:nvPr/>
        </p:nvSpPr>
        <p:spPr bwMode="auto">
          <a:xfrm>
            <a:off x="620713" y="5314950"/>
            <a:ext cx="2452687" cy="3460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latin typeface="Times New Roman" pitchFamily="18" charset="0"/>
              </a:rPr>
              <a:t>Larger cells sizes possible</a:t>
            </a:r>
          </a:p>
        </p:txBody>
      </p:sp>
      <p:sp>
        <p:nvSpPr>
          <p:cNvPr id="28719" name="Line 95"/>
          <p:cNvSpPr>
            <a:spLocks noChangeShapeType="1"/>
          </p:cNvSpPr>
          <p:nvPr/>
        </p:nvSpPr>
        <p:spPr bwMode="auto">
          <a:xfrm flipH="1">
            <a:off x="1022350" y="3817938"/>
            <a:ext cx="323850" cy="14970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8720" name="Line 95"/>
          <p:cNvSpPr>
            <a:spLocks noChangeShapeType="1"/>
          </p:cNvSpPr>
          <p:nvPr/>
        </p:nvSpPr>
        <p:spPr bwMode="auto">
          <a:xfrm>
            <a:off x="2925763" y="3668713"/>
            <a:ext cx="547687" cy="7493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Software</a:t>
            </a: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Simplified imaging processing algorithm</a:t>
            </a:r>
          </a:p>
          <a:p>
            <a:pPr lvl="1" eaLnBrk="1" hangingPunct="1"/>
            <a:r>
              <a:rPr lang="en-US" smtClean="0"/>
              <a:t>Particle length and width</a:t>
            </a:r>
          </a:p>
          <a:p>
            <a:pPr lvl="1" eaLnBrk="1" hangingPunct="1"/>
            <a:r>
              <a:rPr lang="en-US" smtClean="0"/>
              <a:t>Fluorescent vs non-fluorescent</a:t>
            </a:r>
          </a:p>
          <a:p>
            <a:pPr lvl="1" eaLnBrk="1" hangingPunct="1"/>
            <a:r>
              <a:rPr lang="en-US" smtClean="0"/>
              <a:t>Area, integral signal  =&gt; proxy to biomass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Triggered image logging, other actions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Prototype runs on laptop, should be embedded in the future</a:t>
            </a:r>
          </a:p>
          <a:p>
            <a:pPr eaLnBrk="1" hangingPunct="1"/>
            <a:r>
              <a:rPr lang="en-US" smtClean="0">
                <a:solidFill>
                  <a:srgbClr val="000000"/>
                </a:solidFill>
              </a:rPr>
              <a:t>Explore hardware acceleration, e.g. with FPGA or GPU</a:t>
            </a:r>
          </a:p>
          <a:p>
            <a:pPr lvl="1" eaLnBrk="1" hangingPunct="1"/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Example processing chain, implemented in GPU/FPGA</a:t>
            </a:r>
            <a:endParaRPr lang="en-US" dirty="0"/>
          </a:p>
        </p:txBody>
      </p:sp>
      <p:pic>
        <p:nvPicPr>
          <p:cNvPr id="25602" name="Content Placeholder 9"/>
          <p:cNvPicPr>
            <a:picLocks noGrp="1" noChangeAspect="1"/>
          </p:cNvPicPr>
          <p:nvPr>
            <p:ph idx="1"/>
          </p:nvPr>
        </p:nvPicPr>
        <p:blipFill>
          <a:blip r:embed="rId2"/>
          <a:srcRect l="-59334" r="-59334"/>
          <a:stretch>
            <a:fillRect/>
          </a:stretch>
        </p:blipFill>
        <p:spPr>
          <a:xfrm>
            <a:off x="457200" y="1600200"/>
            <a:ext cx="9126538" cy="5019675"/>
          </a:xfrm>
        </p:spPr>
      </p:pic>
      <p:sp>
        <p:nvSpPr>
          <p:cNvPr id="25603" name="TextBox 10"/>
          <p:cNvSpPr txBox="1">
            <a:spLocks noChangeArrowheads="1"/>
          </p:cNvSpPr>
          <p:nvPr/>
        </p:nvSpPr>
        <p:spPr bwMode="auto">
          <a:xfrm>
            <a:off x="115888" y="2398713"/>
            <a:ext cx="26035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Calibri" pitchFamily="34" charset="0"/>
              </a:rPr>
              <a:t>From “A hardware accelerated approach for imaging flow cytometry”, Lee, Meng et al (2013)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Some open questions, issues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How best to compare AUV integration candidates?</a:t>
            </a:r>
          </a:p>
          <a:p>
            <a:pPr lvl="1" eaLnBrk="1" hangingPunct="1"/>
            <a:r>
              <a:rPr lang="en-US" dirty="0" smtClean="0"/>
              <a:t>So far have compared “marketing” specifications</a:t>
            </a:r>
          </a:p>
          <a:p>
            <a:pPr lvl="1" eaLnBrk="1" hangingPunct="1"/>
            <a:r>
              <a:rPr lang="en-US" dirty="0" smtClean="0"/>
              <a:t>What are current top candidates?</a:t>
            </a:r>
          </a:p>
          <a:p>
            <a:pPr eaLnBrk="1" hangingPunct="1"/>
            <a:r>
              <a:rPr lang="en-US" dirty="0" smtClean="0"/>
              <a:t>Deployment duration, particle size range? (affects design significantly)</a:t>
            </a:r>
          </a:p>
          <a:p>
            <a:pPr eaLnBrk="1" hangingPunct="1"/>
            <a:r>
              <a:rPr lang="en-US" dirty="0" smtClean="0"/>
              <a:t>Need close science engagement during </a:t>
            </a:r>
            <a:r>
              <a:rPr lang="en-US" smtClean="0"/>
              <a:t>prototype development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Approach – what do we need? </a:t>
            </a:r>
            <a:endParaRPr lang="en-US" dirty="0" smtClean="0"/>
          </a:p>
        </p:txBody>
      </p:sp>
      <p:sp>
        <p:nvSpPr>
          <p:cNvPr id="23564" name="Line 95"/>
          <p:cNvSpPr>
            <a:spLocks noChangeShapeType="1"/>
          </p:cNvSpPr>
          <p:nvPr/>
        </p:nvSpPr>
        <p:spPr bwMode="auto">
          <a:xfrm>
            <a:off x="4545409" y="1178927"/>
            <a:ext cx="979092" cy="50382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6" name="Line 95"/>
          <p:cNvSpPr>
            <a:spLocks noChangeShapeType="1"/>
          </p:cNvSpPr>
          <p:nvPr/>
        </p:nvSpPr>
        <p:spPr bwMode="auto">
          <a:xfrm flipH="1">
            <a:off x="2933700" y="1132304"/>
            <a:ext cx="1016000" cy="55044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967581" y="1775996"/>
            <a:ext cx="298211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Technology evaluation criteria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612481" y="1768266"/>
            <a:ext cx="355996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Draft adaptation requirements (LRAUV)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409" y="2598738"/>
            <a:ext cx="2816225" cy="3912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097" y="2598738"/>
            <a:ext cx="2528886" cy="3764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Line 95"/>
          <p:cNvSpPr>
            <a:spLocks noChangeShapeType="1"/>
          </p:cNvSpPr>
          <p:nvPr/>
        </p:nvSpPr>
        <p:spPr bwMode="auto">
          <a:xfrm flipH="1">
            <a:off x="1638300" y="2180054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2400300" y="2180054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7" name="Line 95"/>
          <p:cNvSpPr>
            <a:spLocks noChangeShapeType="1"/>
          </p:cNvSpPr>
          <p:nvPr/>
        </p:nvSpPr>
        <p:spPr bwMode="auto">
          <a:xfrm flipH="1">
            <a:off x="5270500" y="2169150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8" name="Line 95"/>
          <p:cNvSpPr>
            <a:spLocks noChangeShapeType="1"/>
          </p:cNvSpPr>
          <p:nvPr/>
        </p:nvSpPr>
        <p:spPr bwMode="auto">
          <a:xfrm flipH="1">
            <a:off x="6210300" y="2166392"/>
            <a:ext cx="0" cy="4186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73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Key criteria</a:t>
            </a:r>
            <a:endParaRPr lang="en-US" dirty="0" smtClean="0"/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196850" y="1440456"/>
            <a:ext cx="24257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Adaptability to autonomous </a:t>
            </a:r>
            <a:r>
              <a:rPr lang="en-US" sz="2000" dirty="0" smtClean="0">
                <a:latin typeface="Times New Roman" pitchFamily="18" charset="0"/>
              </a:rPr>
              <a:t>platfor</a:t>
            </a:r>
            <a:r>
              <a:rPr lang="en-US" sz="2000" dirty="0">
                <a:latin typeface="Times New Roman" pitchFamily="18" charset="0"/>
              </a:rPr>
              <a:t>m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86075" y="1440456"/>
            <a:ext cx="19113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Science “performance”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003800" y="1436818"/>
            <a:ext cx="18542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 </a:t>
            </a:r>
            <a:r>
              <a:rPr lang="en-US" sz="2000" dirty="0" smtClean="0">
                <a:latin typeface="Times New Roman" pitchFamily="18" charset="0"/>
              </a:rPr>
              <a:t>stability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169150" y="1412669"/>
            <a:ext cx="1606550" cy="7320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Actionable data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04850" y="2462538"/>
            <a:ext cx="15049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Size,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4850" y="30670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Shock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08025" y="36512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Tilt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733674" y="2443488"/>
            <a:ext cx="22479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Population diversity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903858" y="3101681"/>
            <a:ext cx="161734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Throughput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133975" y="2456789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5133975" y="3067050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Alignment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133975" y="3682736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 smtClean="0">
                <a:latin typeface="Times New Roman" pitchFamily="18" charset="0"/>
              </a:rPr>
              <a:t>Biofouling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7258050" y="2443488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Trigger sampling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7258050" y="3301736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Telemetry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258050" y="3904937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Screening/sorting</a:t>
            </a:r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2961010" y="3682736"/>
            <a:ext cx="1275704" cy="1015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Temporal spatial resolution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89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Key criteria</a:t>
            </a:r>
            <a:endParaRPr lang="en-US" dirty="0" smtClean="0"/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196850" y="1440456"/>
            <a:ext cx="24257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Adaptability to autonomous </a:t>
            </a:r>
            <a:r>
              <a:rPr lang="en-US" sz="2000" dirty="0" smtClean="0">
                <a:latin typeface="Times New Roman" pitchFamily="18" charset="0"/>
              </a:rPr>
              <a:t>platfor</a:t>
            </a:r>
            <a:r>
              <a:rPr lang="en-US" sz="2000" dirty="0">
                <a:latin typeface="Times New Roman" pitchFamily="18" charset="0"/>
              </a:rPr>
              <a:t>m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19" name="Text Box 15"/>
          <p:cNvSpPr txBox="1">
            <a:spLocks noChangeArrowheads="1"/>
          </p:cNvSpPr>
          <p:nvPr/>
        </p:nvSpPr>
        <p:spPr bwMode="auto">
          <a:xfrm>
            <a:off x="2886075" y="1440456"/>
            <a:ext cx="19113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Science “performance”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003800" y="1436818"/>
            <a:ext cx="185420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 </a:t>
            </a:r>
            <a:r>
              <a:rPr lang="en-US" sz="2000" dirty="0" smtClean="0">
                <a:latin typeface="Times New Roman" pitchFamily="18" charset="0"/>
              </a:rPr>
              <a:t>stability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7169150" y="1412669"/>
            <a:ext cx="1606550" cy="73203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Actionable data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04850" y="2462538"/>
            <a:ext cx="15049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Size, power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704850" y="30670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Shock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5" name="Text Box 15"/>
          <p:cNvSpPr txBox="1">
            <a:spLocks noChangeArrowheads="1"/>
          </p:cNvSpPr>
          <p:nvPr/>
        </p:nvSpPr>
        <p:spPr bwMode="auto">
          <a:xfrm>
            <a:off x="708025" y="3651250"/>
            <a:ext cx="8636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Tilt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733674" y="2443488"/>
            <a:ext cx="224790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Population diversity 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2903858" y="3101681"/>
            <a:ext cx="161734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Throughput</a:t>
            </a:r>
            <a:endParaRPr lang="en-US" sz="2000" dirty="0">
              <a:latin typeface="Times New Roman" pitchFamily="18" charset="0"/>
            </a:endParaRPr>
          </a:p>
        </p:txBody>
      </p:sp>
      <p:sp>
        <p:nvSpPr>
          <p:cNvPr id="29" name="Text Box 15"/>
          <p:cNvSpPr txBox="1">
            <a:spLocks noChangeArrowheads="1"/>
          </p:cNvSpPr>
          <p:nvPr/>
        </p:nvSpPr>
        <p:spPr bwMode="auto">
          <a:xfrm>
            <a:off x="5133975" y="2456789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Maintenance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5133975" y="3067050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Alignment</a:t>
            </a:r>
          </a:p>
        </p:txBody>
      </p:sp>
      <p:sp>
        <p:nvSpPr>
          <p:cNvPr id="31" name="Text Box 15"/>
          <p:cNvSpPr txBox="1">
            <a:spLocks noChangeArrowheads="1"/>
          </p:cNvSpPr>
          <p:nvPr/>
        </p:nvSpPr>
        <p:spPr bwMode="auto">
          <a:xfrm>
            <a:off x="5133975" y="3682736"/>
            <a:ext cx="1355724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err="1" smtClean="0">
                <a:latin typeface="Times New Roman" pitchFamily="18" charset="0"/>
              </a:rPr>
              <a:t>Biofouling</a:t>
            </a:r>
            <a:endParaRPr lang="en-US" sz="2000" dirty="0" smtClean="0">
              <a:latin typeface="Times New Roman" pitchFamily="18" charset="0"/>
            </a:endParaRPr>
          </a:p>
        </p:txBody>
      </p:sp>
      <p:sp>
        <p:nvSpPr>
          <p:cNvPr id="32" name="Text Box 15"/>
          <p:cNvSpPr txBox="1">
            <a:spLocks noChangeArrowheads="1"/>
          </p:cNvSpPr>
          <p:nvPr/>
        </p:nvSpPr>
        <p:spPr bwMode="auto">
          <a:xfrm>
            <a:off x="7258050" y="2443488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Trigger sampling</a:t>
            </a:r>
          </a:p>
        </p:txBody>
      </p:sp>
      <p:sp>
        <p:nvSpPr>
          <p:cNvPr id="33" name="Text Box 15"/>
          <p:cNvSpPr txBox="1">
            <a:spLocks noChangeArrowheads="1"/>
          </p:cNvSpPr>
          <p:nvPr/>
        </p:nvSpPr>
        <p:spPr bwMode="auto">
          <a:xfrm>
            <a:off x="7258050" y="3301736"/>
            <a:ext cx="1593850" cy="40011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Telemetry</a:t>
            </a:r>
          </a:p>
        </p:txBody>
      </p:sp>
      <p:sp>
        <p:nvSpPr>
          <p:cNvPr id="34" name="Text Box 15"/>
          <p:cNvSpPr txBox="1">
            <a:spLocks noChangeArrowheads="1"/>
          </p:cNvSpPr>
          <p:nvPr/>
        </p:nvSpPr>
        <p:spPr bwMode="auto">
          <a:xfrm>
            <a:off x="7258050" y="3904937"/>
            <a:ext cx="1593850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Screening/sorting</a:t>
            </a:r>
          </a:p>
        </p:txBody>
      </p:sp>
      <p:sp>
        <p:nvSpPr>
          <p:cNvPr id="36" name="Text Box 15"/>
          <p:cNvSpPr txBox="1">
            <a:spLocks noChangeArrowheads="1"/>
          </p:cNvSpPr>
          <p:nvPr/>
        </p:nvSpPr>
        <p:spPr bwMode="auto">
          <a:xfrm>
            <a:off x="98425" y="4917451"/>
            <a:ext cx="1616075" cy="101566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Limiting use on many platforms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7" name="Line 95"/>
          <p:cNvSpPr>
            <a:spLocks noChangeShapeType="1"/>
          </p:cNvSpPr>
          <p:nvPr/>
        </p:nvSpPr>
        <p:spPr bwMode="auto">
          <a:xfrm>
            <a:off x="1797050" y="2947255"/>
            <a:ext cx="0" cy="2271182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Box 15"/>
          <p:cNvSpPr txBox="1">
            <a:spLocks noChangeArrowheads="1"/>
          </p:cNvSpPr>
          <p:nvPr/>
        </p:nvSpPr>
        <p:spPr bwMode="auto">
          <a:xfrm>
            <a:off x="3275310" y="5621020"/>
            <a:ext cx="2491779" cy="1015663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Population statistics   in real time is challenging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39" name="Line 95"/>
          <p:cNvSpPr>
            <a:spLocks noChangeShapeType="1"/>
          </p:cNvSpPr>
          <p:nvPr/>
        </p:nvSpPr>
        <p:spPr bwMode="auto">
          <a:xfrm>
            <a:off x="4521198" y="3501791"/>
            <a:ext cx="539751" cy="2077379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0" name="Line 95"/>
          <p:cNvSpPr>
            <a:spLocks noChangeShapeType="1"/>
          </p:cNvSpPr>
          <p:nvPr/>
        </p:nvSpPr>
        <p:spPr bwMode="auto">
          <a:xfrm flipH="1">
            <a:off x="5721350" y="3200399"/>
            <a:ext cx="1536698" cy="2378771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7231361" y="5032632"/>
            <a:ext cx="1555749" cy="70788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Length of deployment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>
            <a:off x="5767089" y="4190567"/>
            <a:ext cx="1448397" cy="1061280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5930900" y="5993578"/>
            <a:ext cx="1555749" cy="707886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Unattended operation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>
            <a:off x="6394449" y="3574928"/>
            <a:ext cx="863597" cy="2358186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Box 15"/>
          <p:cNvSpPr txBox="1">
            <a:spLocks noChangeArrowheads="1"/>
          </p:cNvSpPr>
          <p:nvPr/>
        </p:nvSpPr>
        <p:spPr bwMode="auto">
          <a:xfrm>
            <a:off x="429914" y="6128853"/>
            <a:ext cx="2491779" cy="400110"/>
          </a:xfrm>
          <a:prstGeom prst="rect">
            <a:avLst/>
          </a:prstGeom>
          <a:noFill/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solidFill>
                  <a:srgbClr val="0070C0"/>
                </a:solidFill>
                <a:latin typeface="Times New Roman" pitchFamily="18" charset="0"/>
              </a:rPr>
              <a:t>Configurability</a:t>
            </a:r>
            <a:endParaRPr lang="en-US" sz="2000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 flipH="1">
            <a:off x="1967605" y="2862649"/>
            <a:ext cx="918470" cy="3214302"/>
          </a:xfrm>
          <a:prstGeom prst="line">
            <a:avLst/>
          </a:prstGeom>
          <a:noFill/>
          <a:ln w="9525">
            <a:solidFill>
              <a:srgbClr val="00B0F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Box 15"/>
          <p:cNvSpPr txBox="1">
            <a:spLocks noChangeArrowheads="1"/>
          </p:cNvSpPr>
          <p:nvPr/>
        </p:nvSpPr>
        <p:spPr bwMode="auto">
          <a:xfrm>
            <a:off x="2961010" y="3682736"/>
            <a:ext cx="1275704" cy="1015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 smtClean="0">
                <a:latin typeface="Times New Roman" pitchFamily="18" charset="0"/>
              </a:rPr>
              <a:t>Temporal spatial resolution</a:t>
            </a:r>
            <a:endParaRPr lang="en-US" sz="20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44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Methods comparison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Optical methods of detection</a:t>
            </a:r>
          </a:p>
          <a:p>
            <a:pPr eaLnBrk="1" hangingPunct="1"/>
            <a:r>
              <a:rPr lang="en-US" dirty="0" smtClean="0"/>
              <a:t>Proxy to population composition</a:t>
            </a:r>
          </a:p>
          <a:p>
            <a:pPr lvl="1" eaLnBrk="1" hangingPunct="1"/>
            <a:r>
              <a:rPr lang="en-US" dirty="0" smtClean="0"/>
              <a:t>Size</a:t>
            </a:r>
          </a:p>
          <a:p>
            <a:pPr lvl="1" eaLnBrk="1" hangingPunct="1"/>
            <a:r>
              <a:rPr lang="en-US" dirty="0" smtClean="0"/>
              <a:t>Pigment</a:t>
            </a:r>
          </a:p>
          <a:p>
            <a:pPr eaLnBrk="1" hangingPunct="1"/>
            <a:r>
              <a:rPr lang="en-US" dirty="0" smtClean="0"/>
              <a:t>Fluorescence can be used with most methods by adding appropriate channel</a:t>
            </a:r>
          </a:p>
          <a:p>
            <a:pPr eaLnBrk="1" hangingPunct="1"/>
            <a:r>
              <a:rPr lang="en-US" dirty="0" smtClean="0"/>
              <a:t>Trade-off method advantages/drawbacks for applications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Bulk scattering</a:t>
            </a:r>
          </a:p>
        </p:txBody>
      </p:sp>
      <p:sp>
        <p:nvSpPr>
          <p:cNvPr id="19458" name="Rectangle 4"/>
          <p:cNvSpPr>
            <a:spLocks noChangeArrowheads="1"/>
          </p:cNvSpPr>
          <p:nvPr/>
        </p:nvSpPr>
        <p:spPr bwMode="auto">
          <a:xfrm>
            <a:off x="2090738" y="1206500"/>
            <a:ext cx="1479550" cy="21510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59" name="Text Box 6"/>
          <p:cNvSpPr txBox="1">
            <a:spLocks noChangeArrowheads="1"/>
          </p:cNvSpPr>
          <p:nvPr/>
        </p:nvSpPr>
        <p:spPr bwMode="auto">
          <a:xfrm>
            <a:off x="381000" y="4403725"/>
            <a:ext cx="8305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Min ~10E3- 10E4 cells / scatter scan for repeatability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High throughput at relatively low processing cost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Harder to interpret larger / complex morphology cells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Sensitive to cell (random) orientation</a:t>
            </a:r>
          </a:p>
        </p:txBody>
      </p:sp>
      <p:sp>
        <p:nvSpPr>
          <p:cNvPr id="19460" name="Oval 9"/>
          <p:cNvSpPr>
            <a:spLocks noChangeArrowheads="1"/>
          </p:cNvSpPr>
          <p:nvPr/>
        </p:nvSpPr>
        <p:spPr bwMode="auto">
          <a:xfrm>
            <a:off x="2443163" y="193675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Oval 10"/>
          <p:cNvSpPr>
            <a:spLocks noChangeArrowheads="1"/>
          </p:cNvSpPr>
          <p:nvPr/>
        </p:nvSpPr>
        <p:spPr bwMode="auto">
          <a:xfrm>
            <a:off x="2747963" y="20129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2" name="Oval 12"/>
          <p:cNvSpPr>
            <a:spLocks noChangeArrowheads="1"/>
          </p:cNvSpPr>
          <p:nvPr/>
        </p:nvSpPr>
        <p:spPr bwMode="auto">
          <a:xfrm>
            <a:off x="2214563" y="20129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3" name="Line 20"/>
          <p:cNvSpPr>
            <a:spLocks noChangeShapeType="1"/>
          </p:cNvSpPr>
          <p:nvPr/>
        </p:nvSpPr>
        <p:spPr bwMode="auto">
          <a:xfrm>
            <a:off x="557213" y="2089150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4" name="Line 22"/>
          <p:cNvSpPr>
            <a:spLocks noChangeShapeType="1"/>
          </p:cNvSpPr>
          <p:nvPr/>
        </p:nvSpPr>
        <p:spPr bwMode="auto">
          <a:xfrm>
            <a:off x="2335213" y="1136650"/>
            <a:ext cx="0" cy="3159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5" name="Oval 24"/>
          <p:cNvSpPr>
            <a:spLocks noChangeArrowheads="1"/>
          </p:cNvSpPr>
          <p:nvPr/>
        </p:nvSpPr>
        <p:spPr bwMode="auto">
          <a:xfrm>
            <a:off x="2519363" y="2351088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66" name="Line 57"/>
          <p:cNvSpPr>
            <a:spLocks noChangeShapeType="1"/>
          </p:cNvSpPr>
          <p:nvPr/>
        </p:nvSpPr>
        <p:spPr bwMode="auto">
          <a:xfrm>
            <a:off x="557213" y="2233613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7" name="Line 58"/>
          <p:cNvSpPr>
            <a:spLocks noChangeShapeType="1"/>
          </p:cNvSpPr>
          <p:nvPr/>
        </p:nvSpPr>
        <p:spPr bwMode="auto">
          <a:xfrm>
            <a:off x="557213" y="2366963"/>
            <a:ext cx="188595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8" name="Line 59"/>
          <p:cNvSpPr>
            <a:spLocks noChangeShapeType="1"/>
          </p:cNvSpPr>
          <p:nvPr/>
        </p:nvSpPr>
        <p:spPr bwMode="auto">
          <a:xfrm flipV="1">
            <a:off x="3922713" y="1452563"/>
            <a:ext cx="0" cy="1528762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69" name="Line 60"/>
          <p:cNvSpPr>
            <a:spLocks noChangeShapeType="1"/>
          </p:cNvSpPr>
          <p:nvPr/>
        </p:nvSpPr>
        <p:spPr bwMode="auto">
          <a:xfrm flipV="1">
            <a:off x="2443163" y="1600200"/>
            <a:ext cx="1371600" cy="4889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0" name="Line 61"/>
          <p:cNvSpPr>
            <a:spLocks noChangeShapeType="1"/>
          </p:cNvSpPr>
          <p:nvPr/>
        </p:nvSpPr>
        <p:spPr bwMode="auto">
          <a:xfrm flipV="1">
            <a:off x="2443163" y="1936750"/>
            <a:ext cx="1371600" cy="296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1" name="Line 62"/>
          <p:cNvSpPr>
            <a:spLocks noChangeShapeType="1"/>
          </p:cNvSpPr>
          <p:nvPr/>
        </p:nvSpPr>
        <p:spPr bwMode="auto">
          <a:xfrm>
            <a:off x="2443163" y="2366963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2" name="Line 63"/>
          <p:cNvSpPr>
            <a:spLocks noChangeShapeType="1"/>
          </p:cNvSpPr>
          <p:nvPr/>
        </p:nvSpPr>
        <p:spPr bwMode="auto">
          <a:xfrm>
            <a:off x="2443163" y="2222500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3" name="Line 64"/>
          <p:cNvSpPr>
            <a:spLocks noChangeShapeType="1"/>
          </p:cNvSpPr>
          <p:nvPr/>
        </p:nvSpPr>
        <p:spPr bwMode="auto">
          <a:xfrm>
            <a:off x="2443163" y="2078038"/>
            <a:ext cx="1371600" cy="288925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4" name="Line 65"/>
          <p:cNvSpPr>
            <a:spLocks noChangeShapeType="1"/>
          </p:cNvSpPr>
          <p:nvPr/>
        </p:nvSpPr>
        <p:spPr bwMode="auto">
          <a:xfrm flipV="1">
            <a:off x="2443163" y="2054225"/>
            <a:ext cx="1371600" cy="2968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5" name="Line 66"/>
          <p:cNvSpPr>
            <a:spLocks noChangeShapeType="1"/>
          </p:cNvSpPr>
          <p:nvPr/>
        </p:nvSpPr>
        <p:spPr bwMode="auto">
          <a:xfrm>
            <a:off x="2476500" y="2089150"/>
            <a:ext cx="1338263" cy="14446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6" name="Line 67"/>
          <p:cNvSpPr>
            <a:spLocks noChangeShapeType="1"/>
          </p:cNvSpPr>
          <p:nvPr/>
        </p:nvSpPr>
        <p:spPr bwMode="auto">
          <a:xfrm>
            <a:off x="2476500" y="2366963"/>
            <a:ext cx="1338263" cy="5064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7" name="Line 68"/>
          <p:cNvSpPr>
            <a:spLocks noChangeShapeType="1"/>
          </p:cNvSpPr>
          <p:nvPr/>
        </p:nvSpPr>
        <p:spPr bwMode="auto">
          <a:xfrm>
            <a:off x="3771900" y="1625600"/>
            <a:ext cx="1600200" cy="95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8" name="Line 69"/>
          <p:cNvSpPr>
            <a:spLocks noChangeShapeType="1"/>
          </p:cNvSpPr>
          <p:nvPr/>
        </p:nvSpPr>
        <p:spPr bwMode="auto">
          <a:xfrm>
            <a:off x="3771900" y="1917700"/>
            <a:ext cx="1600200" cy="952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79" name="Line 70"/>
          <p:cNvSpPr>
            <a:spLocks noChangeShapeType="1"/>
          </p:cNvSpPr>
          <p:nvPr/>
        </p:nvSpPr>
        <p:spPr bwMode="auto">
          <a:xfrm>
            <a:off x="3771900" y="2041525"/>
            <a:ext cx="16002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0" name="Line 71"/>
          <p:cNvSpPr>
            <a:spLocks noChangeShapeType="1"/>
          </p:cNvSpPr>
          <p:nvPr/>
        </p:nvSpPr>
        <p:spPr bwMode="auto">
          <a:xfrm>
            <a:off x="3771900" y="2212975"/>
            <a:ext cx="1600200" cy="138113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1" name="Line 72"/>
          <p:cNvSpPr>
            <a:spLocks noChangeShapeType="1"/>
          </p:cNvSpPr>
          <p:nvPr/>
        </p:nvSpPr>
        <p:spPr bwMode="auto">
          <a:xfrm flipV="1">
            <a:off x="3798888" y="2414588"/>
            <a:ext cx="1557337" cy="7461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2" name="Line 73"/>
          <p:cNvSpPr>
            <a:spLocks noChangeShapeType="1"/>
          </p:cNvSpPr>
          <p:nvPr/>
        </p:nvSpPr>
        <p:spPr bwMode="auto">
          <a:xfrm flipV="1">
            <a:off x="3790950" y="2465388"/>
            <a:ext cx="1557338" cy="1714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3" name="Line 74"/>
          <p:cNvSpPr>
            <a:spLocks noChangeShapeType="1"/>
          </p:cNvSpPr>
          <p:nvPr/>
        </p:nvSpPr>
        <p:spPr bwMode="auto">
          <a:xfrm flipV="1">
            <a:off x="3790950" y="2687638"/>
            <a:ext cx="1557338" cy="17145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9484" name="Rectangle 75"/>
          <p:cNvSpPr>
            <a:spLocks noChangeArrowheads="1"/>
          </p:cNvSpPr>
          <p:nvPr/>
        </p:nvSpPr>
        <p:spPr bwMode="auto">
          <a:xfrm>
            <a:off x="5348288" y="1593850"/>
            <a:ext cx="219075" cy="1265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85" name="Text Box 76"/>
          <p:cNvSpPr txBox="1">
            <a:spLocks noChangeArrowheads="1"/>
          </p:cNvSpPr>
          <p:nvPr/>
        </p:nvSpPr>
        <p:spPr bwMode="auto">
          <a:xfrm>
            <a:off x="4581525" y="1054100"/>
            <a:ext cx="1971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High–res detector</a:t>
            </a:r>
          </a:p>
        </p:txBody>
      </p:sp>
      <p:sp>
        <p:nvSpPr>
          <p:cNvPr id="19486" name="AutoShape 78" descr="9k="/>
          <p:cNvSpPr>
            <a:spLocks noChangeAspect="1" noChangeArrowheads="1"/>
          </p:cNvSpPr>
          <p:nvPr/>
        </p:nvSpPr>
        <p:spPr bwMode="auto">
          <a:xfrm>
            <a:off x="39243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9487" name="AutoShape 80" descr="9k="/>
          <p:cNvSpPr>
            <a:spLocks noChangeAspect="1" noChangeArrowheads="1"/>
          </p:cNvSpPr>
          <p:nvPr/>
        </p:nvSpPr>
        <p:spPr bwMode="auto">
          <a:xfrm>
            <a:off x="39243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9488" name="Picture 82" descr="alexa 488 568 633 spectr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38863" y="1617663"/>
            <a:ext cx="2697162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89" name="Rectangle 83"/>
          <p:cNvSpPr>
            <a:spLocks noChangeArrowheads="1"/>
          </p:cNvSpPr>
          <p:nvPr/>
        </p:nvSpPr>
        <p:spPr bwMode="auto">
          <a:xfrm>
            <a:off x="6032500" y="1593850"/>
            <a:ext cx="2803525" cy="1397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9490" name="Text Box 84"/>
          <p:cNvSpPr txBox="1">
            <a:spLocks noChangeArrowheads="1"/>
          </p:cNvSpPr>
          <p:nvPr/>
        </p:nvSpPr>
        <p:spPr bwMode="auto">
          <a:xfrm>
            <a:off x="6656388" y="1054100"/>
            <a:ext cx="248761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Signature decomposition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Flow cytometry</a:t>
            </a:r>
          </a:p>
        </p:txBody>
      </p:sp>
      <p:sp>
        <p:nvSpPr>
          <p:cNvPr id="20482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0483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685800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85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Limited dynamic range vs. wide natural range population composition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If detection volume is set to be able to resolve pulses from small particles, then statistics on larger cells with low concentration is becoming unacceptably slow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Hard to interpret data for larger / complex morphology organisms</a:t>
            </a:r>
          </a:p>
        </p:txBody>
      </p:sp>
      <p:sp>
        <p:nvSpPr>
          <p:cNvPr id="20486" name="Rectangle 7"/>
          <p:cNvSpPr>
            <a:spLocks noChangeArrowheads="1"/>
          </p:cNvSpPr>
          <p:nvPr/>
        </p:nvSpPr>
        <p:spPr bwMode="auto">
          <a:xfrm>
            <a:off x="2101850" y="2146300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0488" name="Oval 9"/>
          <p:cNvSpPr>
            <a:spLocks noChangeArrowheads="1"/>
          </p:cNvSpPr>
          <p:nvPr/>
        </p:nvSpPr>
        <p:spPr bwMode="auto">
          <a:xfrm>
            <a:off x="685800" y="205740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Oval 10"/>
          <p:cNvSpPr>
            <a:spLocks noChangeArrowheads="1"/>
          </p:cNvSpPr>
          <p:nvPr/>
        </p:nvSpPr>
        <p:spPr bwMode="auto">
          <a:xfrm>
            <a:off x="9906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0" name="Oval 11"/>
          <p:cNvSpPr>
            <a:spLocks noChangeArrowheads="1"/>
          </p:cNvSpPr>
          <p:nvPr/>
        </p:nvSpPr>
        <p:spPr bwMode="auto">
          <a:xfrm>
            <a:off x="1676400" y="19050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1" name="Oval 12"/>
          <p:cNvSpPr>
            <a:spLocks noChangeArrowheads="1"/>
          </p:cNvSpPr>
          <p:nvPr/>
        </p:nvSpPr>
        <p:spPr bwMode="auto">
          <a:xfrm>
            <a:off x="457200" y="213360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492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</a:t>
            </a:r>
          </a:p>
        </p:txBody>
      </p:sp>
      <p:sp>
        <p:nvSpPr>
          <p:cNvPr id="20493" name="Text Box 14"/>
          <p:cNvSpPr txBox="1">
            <a:spLocks noChangeArrowheads="1"/>
          </p:cNvSpPr>
          <p:nvPr/>
        </p:nvSpPr>
        <p:spPr bwMode="auto">
          <a:xfrm>
            <a:off x="3886200" y="1981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Concentration</a:t>
            </a:r>
          </a:p>
        </p:txBody>
      </p:sp>
      <p:sp>
        <p:nvSpPr>
          <p:cNvPr id="20494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Statistics</a:t>
            </a:r>
          </a:p>
        </p:txBody>
      </p:sp>
      <p:sp>
        <p:nvSpPr>
          <p:cNvPr id="20495" name="Text Box 16"/>
          <p:cNvSpPr txBox="1">
            <a:spLocks noChangeArrowheads="1"/>
          </p:cNvSpPr>
          <p:nvPr/>
        </p:nvSpPr>
        <p:spPr bwMode="auto">
          <a:xfrm>
            <a:off x="6858000" y="13716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Optimization</a:t>
            </a:r>
          </a:p>
        </p:txBody>
      </p:sp>
      <p:sp>
        <p:nvSpPr>
          <p:cNvPr id="20496" name="Text Box 17"/>
          <p:cNvSpPr txBox="1">
            <a:spLocks noChangeArrowheads="1"/>
          </p:cNvSpPr>
          <p:nvPr/>
        </p:nvSpPr>
        <p:spPr bwMode="auto">
          <a:xfrm>
            <a:off x="6858000" y="2362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Narrow range of parameters</a:t>
            </a:r>
          </a:p>
        </p:txBody>
      </p:sp>
      <p:sp>
        <p:nvSpPr>
          <p:cNvPr id="20497" name="Line 18"/>
          <p:cNvSpPr>
            <a:spLocks noChangeShapeType="1"/>
          </p:cNvSpPr>
          <p:nvPr/>
        </p:nvSpPr>
        <p:spPr bwMode="auto">
          <a:xfrm>
            <a:off x="4648200" y="1676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8" name="Line 19"/>
          <p:cNvSpPr>
            <a:spLocks noChangeShapeType="1"/>
          </p:cNvSpPr>
          <p:nvPr/>
        </p:nvSpPr>
        <p:spPr bwMode="auto">
          <a:xfrm>
            <a:off x="4648200" y="2438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499" name="Text Box 20"/>
          <p:cNvSpPr txBox="1">
            <a:spLocks noChangeArrowheads="1"/>
          </p:cNvSpPr>
          <p:nvPr/>
        </p:nvSpPr>
        <p:spPr bwMode="auto">
          <a:xfrm>
            <a:off x="2362200" y="1066800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</a:t>
            </a:r>
          </a:p>
        </p:txBody>
      </p:sp>
      <p:sp>
        <p:nvSpPr>
          <p:cNvPr id="20500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1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2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3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4" name="Line 25"/>
          <p:cNvSpPr>
            <a:spLocks noChangeShapeType="1"/>
          </p:cNvSpPr>
          <p:nvPr/>
        </p:nvSpPr>
        <p:spPr bwMode="auto">
          <a:xfrm>
            <a:off x="7772400" y="1828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05" name="Line 26"/>
          <p:cNvSpPr>
            <a:spLocks noChangeShapeType="1"/>
          </p:cNvSpPr>
          <p:nvPr/>
        </p:nvSpPr>
        <p:spPr bwMode="auto">
          <a:xfrm flipH="1">
            <a:off x="2286000" y="1600200"/>
            <a:ext cx="304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6" name="Oval 27"/>
          <p:cNvSpPr>
            <a:spLocks noChangeArrowheads="1"/>
          </p:cNvSpPr>
          <p:nvPr/>
        </p:nvSpPr>
        <p:spPr bwMode="auto">
          <a:xfrm>
            <a:off x="1219200" y="20256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507" name="Line 28"/>
          <p:cNvSpPr>
            <a:spLocks noChangeShapeType="1"/>
          </p:cNvSpPr>
          <p:nvPr/>
        </p:nvSpPr>
        <p:spPr bwMode="auto">
          <a:xfrm flipV="1">
            <a:off x="457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8" name="Line 29"/>
          <p:cNvSpPr>
            <a:spLocks noChangeShapeType="1"/>
          </p:cNvSpPr>
          <p:nvPr/>
        </p:nvSpPr>
        <p:spPr bwMode="auto">
          <a:xfrm>
            <a:off x="4572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09" name="Line 30"/>
          <p:cNvSpPr>
            <a:spLocks noChangeShapeType="1"/>
          </p:cNvSpPr>
          <p:nvPr/>
        </p:nvSpPr>
        <p:spPr bwMode="auto">
          <a:xfrm>
            <a:off x="5334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0" name="Line 31"/>
          <p:cNvSpPr>
            <a:spLocks noChangeShapeType="1"/>
          </p:cNvSpPr>
          <p:nvPr/>
        </p:nvSpPr>
        <p:spPr bwMode="auto">
          <a:xfrm flipH="1">
            <a:off x="381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1" name="Line 32"/>
          <p:cNvSpPr>
            <a:spLocks noChangeShapeType="1"/>
          </p:cNvSpPr>
          <p:nvPr/>
        </p:nvSpPr>
        <p:spPr bwMode="auto">
          <a:xfrm>
            <a:off x="533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2" name="Line 33"/>
          <p:cNvSpPr>
            <a:spLocks noChangeShapeType="1"/>
          </p:cNvSpPr>
          <p:nvPr/>
        </p:nvSpPr>
        <p:spPr bwMode="auto">
          <a:xfrm flipV="1">
            <a:off x="685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3" name="Line 34"/>
          <p:cNvSpPr>
            <a:spLocks noChangeShapeType="1"/>
          </p:cNvSpPr>
          <p:nvPr/>
        </p:nvSpPr>
        <p:spPr bwMode="auto">
          <a:xfrm>
            <a:off x="685800" y="2819400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4" name="Line 35"/>
          <p:cNvSpPr>
            <a:spLocks noChangeShapeType="1"/>
          </p:cNvSpPr>
          <p:nvPr/>
        </p:nvSpPr>
        <p:spPr bwMode="auto">
          <a:xfrm>
            <a:off x="838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5" name="Line 36"/>
          <p:cNvSpPr>
            <a:spLocks noChangeShapeType="1"/>
          </p:cNvSpPr>
          <p:nvPr/>
        </p:nvSpPr>
        <p:spPr bwMode="auto">
          <a:xfrm flipH="1">
            <a:off x="6096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6" name="Line 37"/>
          <p:cNvSpPr>
            <a:spLocks noChangeShapeType="1"/>
          </p:cNvSpPr>
          <p:nvPr/>
        </p:nvSpPr>
        <p:spPr bwMode="auto">
          <a:xfrm>
            <a:off x="8382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7" name="Line 38"/>
          <p:cNvSpPr>
            <a:spLocks noChangeShapeType="1"/>
          </p:cNvSpPr>
          <p:nvPr/>
        </p:nvSpPr>
        <p:spPr bwMode="auto">
          <a:xfrm flipV="1">
            <a:off x="990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8" name="Line 39"/>
          <p:cNvSpPr>
            <a:spLocks noChangeShapeType="1"/>
          </p:cNvSpPr>
          <p:nvPr/>
        </p:nvSpPr>
        <p:spPr bwMode="auto">
          <a:xfrm>
            <a:off x="990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19" name="Line 40"/>
          <p:cNvSpPr>
            <a:spLocks noChangeShapeType="1"/>
          </p:cNvSpPr>
          <p:nvPr/>
        </p:nvSpPr>
        <p:spPr bwMode="auto">
          <a:xfrm>
            <a:off x="1066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0" name="Line 41"/>
          <p:cNvSpPr>
            <a:spLocks noChangeShapeType="1"/>
          </p:cNvSpPr>
          <p:nvPr/>
        </p:nvSpPr>
        <p:spPr bwMode="auto">
          <a:xfrm flipH="1">
            <a:off x="914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1" name="Line 42"/>
          <p:cNvSpPr>
            <a:spLocks noChangeShapeType="1"/>
          </p:cNvSpPr>
          <p:nvPr/>
        </p:nvSpPr>
        <p:spPr bwMode="auto">
          <a:xfrm>
            <a:off x="1066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2" name="Line 43"/>
          <p:cNvSpPr>
            <a:spLocks noChangeShapeType="1"/>
          </p:cNvSpPr>
          <p:nvPr/>
        </p:nvSpPr>
        <p:spPr bwMode="auto">
          <a:xfrm flipV="1">
            <a:off x="12192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3" name="Line 44"/>
          <p:cNvSpPr>
            <a:spLocks noChangeShapeType="1"/>
          </p:cNvSpPr>
          <p:nvPr/>
        </p:nvSpPr>
        <p:spPr bwMode="auto">
          <a:xfrm>
            <a:off x="1219200" y="2819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4" name="Line 45"/>
          <p:cNvSpPr>
            <a:spLocks noChangeShapeType="1"/>
          </p:cNvSpPr>
          <p:nvPr/>
        </p:nvSpPr>
        <p:spPr bwMode="auto">
          <a:xfrm>
            <a:off x="1447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5" name="Line 46"/>
          <p:cNvSpPr>
            <a:spLocks noChangeShapeType="1"/>
          </p:cNvSpPr>
          <p:nvPr/>
        </p:nvSpPr>
        <p:spPr bwMode="auto">
          <a:xfrm flipH="1">
            <a:off x="11430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6" name="Line 47"/>
          <p:cNvSpPr>
            <a:spLocks noChangeShapeType="1"/>
          </p:cNvSpPr>
          <p:nvPr/>
        </p:nvSpPr>
        <p:spPr bwMode="auto">
          <a:xfrm>
            <a:off x="1447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7" name="Line 48"/>
          <p:cNvSpPr>
            <a:spLocks noChangeShapeType="1"/>
          </p:cNvSpPr>
          <p:nvPr/>
        </p:nvSpPr>
        <p:spPr bwMode="auto">
          <a:xfrm flipV="1">
            <a:off x="17526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8" name="Line 49"/>
          <p:cNvSpPr>
            <a:spLocks noChangeShapeType="1"/>
          </p:cNvSpPr>
          <p:nvPr/>
        </p:nvSpPr>
        <p:spPr bwMode="auto">
          <a:xfrm>
            <a:off x="1752600" y="28194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29" name="Line 50"/>
          <p:cNvSpPr>
            <a:spLocks noChangeShapeType="1"/>
          </p:cNvSpPr>
          <p:nvPr/>
        </p:nvSpPr>
        <p:spPr bwMode="auto">
          <a:xfrm>
            <a:off x="1828800" y="2819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0" name="Line 51"/>
          <p:cNvSpPr>
            <a:spLocks noChangeShapeType="1"/>
          </p:cNvSpPr>
          <p:nvPr/>
        </p:nvSpPr>
        <p:spPr bwMode="auto">
          <a:xfrm flipH="1">
            <a:off x="16764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1" name="Line 52"/>
          <p:cNvSpPr>
            <a:spLocks noChangeShapeType="1"/>
          </p:cNvSpPr>
          <p:nvPr/>
        </p:nvSpPr>
        <p:spPr bwMode="auto">
          <a:xfrm>
            <a:off x="1828800" y="31242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0532" name="Line 53"/>
          <p:cNvSpPr>
            <a:spLocks noChangeShapeType="1"/>
          </p:cNvSpPr>
          <p:nvPr/>
        </p:nvSpPr>
        <p:spPr bwMode="auto">
          <a:xfrm>
            <a:off x="2133600" y="1447800"/>
            <a:ext cx="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3" name="Text Box 54"/>
          <p:cNvSpPr txBox="1">
            <a:spLocks noChangeArrowheads="1"/>
          </p:cNvSpPr>
          <p:nvPr/>
        </p:nvSpPr>
        <p:spPr bwMode="auto">
          <a:xfrm>
            <a:off x="1828800" y="10668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Light</a:t>
            </a:r>
          </a:p>
        </p:txBody>
      </p:sp>
      <p:sp>
        <p:nvSpPr>
          <p:cNvPr id="20534" name="Line 55"/>
          <p:cNvSpPr>
            <a:spLocks noChangeShapeType="1"/>
          </p:cNvSpPr>
          <p:nvPr/>
        </p:nvSpPr>
        <p:spPr bwMode="auto">
          <a:xfrm flipH="1">
            <a:off x="21336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5" name="Line 56"/>
          <p:cNvSpPr>
            <a:spLocks noChangeShapeType="1"/>
          </p:cNvSpPr>
          <p:nvPr/>
        </p:nvSpPr>
        <p:spPr bwMode="auto">
          <a:xfrm>
            <a:off x="1981200" y="1447800"/>
            <a:ext cx="152400" cy="6858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0536" name="Text Box 57"/>
          <p:cNvSpPr txBox="1">
            <a:spLocks noChangeArrowheads="1"/>
          </p:cNvSpPr>
          <p:nvPr/>
        </p:nvSpPr>
        <p:spPr bwMode="auto">
          <a:xfrm>
            <a:off x="381000" y="3124200"/>
            <a:ext cx="17526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latin typeface="Times New Roman" pitchFamily="18" charset="0"/>
              </a:rPr>
              <a:t>Signal on detector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Imaging cytometry</a:t>
            </a:r>
          </a:p>
        </p:txBody>
      </p:sp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304800" y="1828800"/>
            <a:ext cx="2743200" cy="1528763"/>
          </a:xfrm>
          <a:prstGeom prst="rect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Line 5"/>
          <p:cNvSpPr>
            <a:spLocks noChangeShapeType="1"/>
          </p:cNvSpPr>
          <p:nvPr/>
        </p:nvSpPr>
        <p:spPr bwMode="auto">
          <a:xfrm>
            <a:off x="609600" y="1676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381000" y="3810000"/>
            <a:ext cx="8305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Wider dynamic range on cell size vs. statistics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Works better for larger/ complex morphology organisms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Does not work well for smaller (&lt; 5um) organisms</a:t>
            </a:r>
          </a:p>
        </p:txBody>
      </p:sp>
      <p:sp>
        <p:nvSpPr>
          <p:cNvPr id="21510" name="Rectangle 7"/>
          <p:cNvSpPr>
            <a:spLocks noChangeArrowheads="1"/>
          </p:cNvSpPr>
          <p:nvPr/>
        </p:nvSpPr>
        <p:spPr bwMode="auto">
          <a:xfrm>
            <a:off x="1443038" y="2060575"/>
            <a:ext cx="76200" cy="76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Text Box 8"/>
          <p:cNvSpPr txBox="1">
            <a:spLocks noChangeArrowheads="1"/>
          </p:cNvSpPr>
          <p:nvPr/>
        </p:nvSpPr>
        <p:spPr bwMode="auto">
          <a:xfrm>
            <a:off x="457200" y="1219200"/>
            <a:ext cx="1066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Flow</a:t>
            </a:r>
          </a:p>
        </p:txBody>
      </p:sp>
      <p:sp>
        <p:nvSpPr>
          <p:cNvPr id="21512" name="Oval 9"/>
          <p:cNvSpPr>
            <a:spLocks noChangeArrowheads="1"/>
          </p:cNvSpPr>
          <p:nvPr/>
        </p:nvSpPr>
        <p:spPr bwMode="auto">
          <a:xfrm>
            <a:off x="685800" y="2470150"/>
            <a:ext cx="152400" cy="152400"/>
          </a:xfrm>
          <a:prstGeom prst="ellipse">
            <a:avLst/>
          </a:prstGeom>
          <a:solidFill>
            <a:srgbClr val="FF66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3" name="Oval 10"/>
          <p:cNvSpPr>
            <a:spLocks noChangeArrowheads="1"/>
          </p:cNvSpPr>
          <p:nvPr/>
        </p:nvSpPr>
        <p:spPr bwMode="auto">
          <a:xfrm>
            <a:off x="9906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4" name="Oval 11"/>
          <p:cNvSpPr>
            <a:spLocks noChangeArrowheads="1"/>
          </p:cNvSpPr>
          <p:nvPr/>
        </p:nvSpPr>
        <p:spPr bwMode="auto">
          <a:xfrm>
            <a:off x="1676400" y="231775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Oval 12"/>
          <p:cNvSpPr>
            <a:spLocks noChangeArrowheads="1"/>
          </p:cNvSpPr>
          <p:nvPr/>
        </p:nvSpPr>
        <p:spPr bwMode="auto">
          <a:xfrm>
            <a:off x="457200" y="2546350"/>
            <a:ext cx="76200" cy="7620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Text Box 13"/>
          <p:cNvSpPr txBox="1">
            <a:spLocks noChangeArrowheads="1"/>
          </p:cNvSpPr>
          <p:nvPr/>
        </p:nvSpPr>
        <p:spPr bwMode="auto">
          <a:xfrm>
            <a:off x="3886200" y="121920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1517" name="Text Box 15"/>
          <p:cNvSpPr txBox="1">
            <a:spLocks noChangeArrowheads="1"/>
          </p:cNvSpPr>
          <p:nvPr/>
        </p:nvSpPr>
        <p:spPr bwMode="auto">
          <a:xfrm>
            <a:off x="3886200" y="2743200"/>
            <a:ext cx="1981200" cy="466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Space domain</a:t>
            </a:r>
          </a:p>
        </p:txBody>
      </p:sp>
      <p:sp>
        <p:nvSpPr>
          <p:cNvPr id="21518" name="Text Box 16"/>
          <p:cNvSpPr txBox="1">
            <a:spLocks noChangeArrowheads="1"/>
          </p:cNvSpPr>
          <p:nvPr/>
        </p:nvSpPr>
        <p:spPr bwMode="auto">
          <a:xfrm>
            <a:off x="6858000" y="1214438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Resolution of morphology</a:t>
            </a:r>
          </a:p>
        </p:txBody>
      </p:sp>
      <p:sp>
        <p:nvSpPr>
          <p:cNvPr id="21519" name="Text Box 17"/>
          <p:cNvSpPr txBox="1">
            <a:spLocks noChangeArrowheads="1"/>
          </p:cNvSpPr>
          <p:nvPr/>
        </p:nvSpPr>
        <p:spPr bwMode="auto">
          <a:xfrm>
            <a:off x="6858000" y="2368550"/>
            <a:ext cx="1981200" cy="8318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Wider range of parameters</a:t>
            </a:r>
          </a:p>
        </p:txBody>
      </p:sp>
      <p:sp>
        <p:nvSpPr>
          <p:cNvPr id="21520" name="Text Box 20"/>
          <p:cNvSpPr txBox="1">
            <a:spLocks noChangeArrowheads="1"/>
          </p:cNvSpPr>
          <p:nvPr/>
        </p:nvSpPr>
        <p:spPr bwMode="auto">
          <a:xfrm>
            <a:off x="1519238" y="1112838"/>
            <a:ext cx="1066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Detection volumes</a:t>
            </a:r>
          </a:p>
        </p:txBody>
      </p:sp>
      <p:sp>
        <p:nvSpPr>
          <p:cNvPr id="21521" name="AutoShape 21"/>
          <p:cNvSpPr>
            <a:spLocks/>
          </p:cNvSpPr>
          <p:nvPr/>
        </p:nvSpPr>
        <p:spPr bwMode="auto">
          <a:xfrm>
            <a:off x="3657600" y="1219200"/>
            <a:ext cx="76200" cy="1981200"/>
          </a:xfrm>
          <a:prstGeom prst="leftBrace">
            <a:avLst>
              <a:gd name="adj1" fmla="val 2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AutoShape 22"/>
          <p:cNvSpPr>
            <a:spLocks/>
          </p:cNvSpPr>
          <p:nvPr/>
        </p:nvSpPr>
        <p:spPr bwMode="auto">
          <a:xfrm>
            <a:off x="5943600" y="1219200"/>
            <a:ext cx="152400" cy="1981200"/>
          </a:xfrm>
          <a:prstGeom prst="rightBrace">
            <a:avLst>
              <a:gd name="adj1" fmla="val 10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3" name="Line 23"/>
          <p:cNvSpPr>
            <a:spLocks noChangeShapeType="1"/>
          </p:cNvSpPr>
          <p:nvPr/>
        </p:nvSpPr>
        <p:spPr bwMode="auto">
          <a:xfrm>
            <a:off x="2233613" y="21971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4" name="Line 24"/>
          <p:cNvSpPr>
            <a:spLocks noChangeShapeType="1"/>
          </p:cNvSpPr>
          <p:nvPr/>
        </p:nvSpPr>
        <p:spPr bwMode="auto">
          <a:xfrm flipV="1">
            <a:off x="6172200" y="1600200"/>
            <a:ext cx="685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5" name="Line 25"/>
          <p:cNvSpPr>
            <a:spLocks noChangeShapeType="1"/>
          </p:cNvSpPr>
          <p:nvPr/>
        </p:nvSpPr>
        <p:spPr bwMode="auto">
          <a:xfrm>
            <a:off x="7772400" y="2046288"/>
            <a:ext cx="0" cy="3159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1526" name="Line 26"/>
          <p:cNvSpPr>
            <a:spLocks noChangeShapeType="1"/>
          </p:cNvSpPr>
          <p:nvPr/>
        </p:nvSpPr>
        <p:spPr bwMode="auto">
          <a:xfrm flipH="1">
            <a:off x="1676400" y="1593850"/>
            <a:ext cx="61913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7" name="Oval 27"/>
          <p:cNvSpPr>
            <a:spLocks noChangeArrowheads="1"/>
          </p:cNvSpPr>
          <p:nvPr/>
        </p:nvSpPr>
        <p:spPr bwMode="auto">
          <a:xfrm>
            <a:off x="1219200" y="2438400"/>
            <a:ext cx="304800" cy="304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1528" name="Line 58"/>
          <p:cNvSpPr>
            <a:spLocks noChangeShapeType="1"/>
          </p:cNvSpPr>
          <p:nvPr/>
        </p:nvSpPr>
        <p:spPr bwMode="auto">
          <a:xfrm>
            <a:off x="1366838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29" name="Line 60"/>
          <p:cNvSpPr>
            <a:spLocks noChangeShapeType="1"/>
          </p:cNvSpPr>
          <p:nvPr/>
        </p:nvSpPr>
        <p:spPr bwMode="auto">
          <a:xfrm>
            <a:off x="1604963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0" name="Line 66"/>
          <p:cNvSpPr>
            <a:spLocks noChangeShapeType="1"/>
          </p:cNvSpPr>
          <p:nvPr/>
        </p:nvSpPr>
        <p:spPr bwMode="auto">
          <a:xfrm>
            <a:off x="14414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1" name="Line 67"/>
          <p:cNvSpPr>
            <a:spLocks noChangeShapeType="1"/>
          </p:cNvSpPr>
          <p:nvPr/>
        </p:nvSpPr>
        <p:spPr bwMode="auto">
          <a:xfrm>
            <a:off x="1366838" y="20542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2" name="Line 68"/>
          <p:cNvSpPr>
            <a:spLocks noChangeShapeType="1"/>
          </p:cNvSpPr>
          <p:nvPr/>
        </p:nvSpPr>
        <p:spPr bwMode="auto">
          <a:xfrm>
            <a:off x="205422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3" name="Line 69"/>
          <p:cNvSpPr>
            <a:spLocks noChangeShapeType="1"/>
          </p:cNvSpPr>
          <p:nvPr/>
        </p:nvSpPr>
        <p:spPr bwMode="auto">
          <a:xfrm>
            <a:off x="2211388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4" name="Line 70"/>
          <p:cNvSpPr>
            <a:spLocks noChangeShapeType="1"/>
          </p:cNvSpPr>
          <p:nvPr/>
        </p:nvSpPr>
        <p:spPr bwMode="auto">
          <a:xfrm>
            <a:off x="15240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5" name="Line 71"/>
          <p:cNvSpPr>
            <a:spLocks noChangeShapeType="1"/>
          </p:cNvSpPr>
          <p:nvPr/>
        </p:nvSpPr>
        <p:spPr bwMode="auto">
          <a:xfrm>
            <a:off x="1679575" y="20574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6" name="Line 72"/>
          <p:cNvSpPr>
            <a:spLocks noChangeShapeType="1"/>
          </p:cNvSpPr>
          <p:nvPr/>
        </p:nvSpPr>
        <p:spPr bwMode="auto">
          <a:xfrm>
            <a:off x="191770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7" name="Line 73"/>
          <p:cNvSpPr>
            <a:spLocks noChangeShapeType="1"/>
          </p:cNvSpPr>
          <p:nvPr/>
        </p:nvSpPr>
        <p:spPr bwMode="auto">
          <a:xfrm>
            <a:off x="175418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8" name="Line 74"/>
          <p:cNvSpPr>
            <a:spLocks noChangeShapeType="1"/>
          </p:cNvSpPr>
          <p:nvPr/>
        </p:nvSpPr>
        <p:spPr bwMode="auto">
          <a:xfrm>
            <a:off x="1836738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39" name="Line 75"/>
          <p:cNvSpPr>
            <a:spLocks noChangeShapeType="1"/>
          </p:cNvSpPr>
          <p:nvPr/>
        </p:nvSpPr>
        <p:spPr bwMode="auto">
          <a:xfrm>
            <a:off x="2130425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0" name="Line 76"/>
          <p:cNvSpPr>
            <a:spLocks noChangeShapeType="1"/>
          </p:cNvSpPr>
          <p:nvPr/>
        </p:nvSpPr>
        <p:spPr bwMode="auto">
          <a:xfrm>
            <a:off x="2279650" y="205422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1" name="Line 77"/>
          <p:cNvSpPr>
            <a:spLocks noChangeShapeType="1"/>
          </p:cNvSpPr>
          <p:nvPr/>
        </p:nvSpPr>
        <p:spPr bwMode="auto">
          <a:xfrm>
            <a:off x="1917700" y="2073275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2" name="Line 78"/>
          <p:cNvSpPr>
            <a:spLocks noChangeShapeType="1"/>
          </p:cNvSpPr>
          <p:nvPr/>
        </p:nvSpPr>
        <p:spPr bwMode="auto">
          <a:xfrm>
            <a:off x="1371600" y="31877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3" name="Line 79"/>
          <p:cNvSpPr>
            <a:spLocks noChangeShapeType="1"/>
          </p:cNvSpPr>
          <p:nvPr/>
        </p:nvSpPr>
        <p:spPr bwMode="auto">
          <a:xfrm>
            <a:off x="1981200" y="205105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4" name="Line 80"/>
          <p:cNvSpPr>
            <a:spLocks noChangeShapeType="1"/>
          </p:cNvSpPr>
          <p:nvPr/>
        </p:nvSpPr>
        <p:spPr bwMode="auto">
          <a:xfrm>
            <a:off x="1371600" y="2197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5" name="Line 81"/>
          <p:cNvSpPr>
            <a:spLocks noChangeShapeType="1"/>
          </p:cNvSpPr>
          <p:nvPr/>
        </p:nvSpPr>
        <p:spPr bwMode="auto">
          <a:xfrm>
            <a:off x="1365250" y="23622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6" name="Line 82"/>
          <p:cNvSpPr>
            <a:spLocks noChangeShapeType="1"/>
          </p:cNvSpPr>
          <p:nvPr/>
        </p:nvSpPr>
        <p:spPr bwMode="auto">
          <a:xfrm>
            <a:off x="1365250" y="254317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7" name="Line 83"/>
          <p:cNvSpPr>
            <a:spLocks noChangeShapeType="1"/>
          </p:cNvSpPr>
          <p:nvPr/>
        </p:nvSpPr>
        <p:spPr bwMode="auto">
          <a:xfrm>
            <a:off x="1355725" y="2740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8" name="Line 84"/>
          <p:cNvSpPr>
            <a:spLocks noChangeShapeType="1"/>
          </p:cNvSpPr>
          <p:nvPr/>
        </p:nvSpPr>
        <p:spPr bwMode="auto">
          <a:xfrm>
            <a:off x="1371600" y="29083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49" name="Line 85"/>
          <p:cNvSpPr>
            <a:spLocks noChangeShapeType="1"/>
          </p:cNvSpPr>
          <p:nvPr/>
        </p:nvSpPr>
        <p:spPr bwMode="auto">
          <a:xfrm>
            <a:off x="1371600" y="3062288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0" name="Line 86"/>
          <p:cNvSpPr>
            <a:spLocks noChangeShapeType="1"/>
          </p:cNvSpPr>
          <p:nvPr/>
        </p:nvSpPr>
        <p:spPr bwMode="auto">
          <a:xfrm>
            <a:off x="1371600" y="21304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1" name="Line 87"/>
          <p:cNvSpPr>
            <a:spLocks noChangeShapeType="1"/>
          </p:cNvSpPr>
          <p:nvPr/>
        </p:nvSpPr>
        <p:spPr bwMode="auto">
          <a:xfrm>
            <a:off x="1371600" y="22828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2" name="Line 88"/>
          <p:cNvSpPr>
            <a:spLocks noChangeShapeType="1"/>
          </p:cNvSpPr>
          <p:nvPr/>
        </p:nvSpPr>
        <p:spPr bwMode="auto">
          <a:xfrm>
            <a:off x="1365250" y="245110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3" name="Line 89"/>
          <p:cNvSpPr>
            <a:spLocks noChangeShapeType="1"/>
          </p:cNvSpPr>
          <p:nvPr/>
        </p:nvSpPr>
        <p:spPr bwMode="auto">
          <a:xfrm>
            <a:off x="1365250" y="26352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4" name="Line 90"/>
          <p:cNvSpPr>
            <a:spLocks noChangeShapeType="1"/>
          </p:cNvSpPr>
          <p:nvPr/>
        </p:nvSpPr>
        <p:spPr bwMode="auto">
          <a:xfrm>
            <a:off x="1363663" y="2825750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5" name="Line 91"/>
          <p:cNvSpPr>
            <a:spLocks noChangeShapeType="1"/>
          </p:cNvSpPr>
          <p:nvPr/>
        </p:nvSpPr>
        <p:spPr bwMode="auto">
          <a:xfrm>
            <a:off x="1363663" y="2982913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6" name="Line 92"/>
          <p:cNvSpPr>
            <a:spLocks noChangeShapeType="1"/>
          </p:cNvSpPr>
          <p:nvPr/>
        </p:nvSpPr>
        <p:spPr bwMode="auto">
          <a:xfrm>
            <a:off x="1363663" y="3121025"/>
            <a:ext cx="914400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7" name="Line 93"/>
          <p:cNvSpPr>
            <a:spLocks noChangeShapeType="1"/>
          </p:cNvSpPr>
          <p:nvPr/>
        </p:nvSpPr>
        <p:spPr bwMode="auto">
          <a:xfrm flipH="1">
            <a:off x="1471613" y="1600200"/>
            <a:ext cx="2667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8" name="Line 94"/>
          <p:cNvSpPr>
            <a:spLocks noChangeShapeType="1"/>
          </p:cNvSpPr>
          <p:nvPr/>
        </p:nvSpPr>
        <p:spPr bwMode="auto">
          <a:xfrm>
            <a:off x="1738313" y="1593850"/>
            <a:ext cx="98425" cy="463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1559" name="Line 95"/>
          <p:cNvSpPr>
            <a:spLocks noChangeShapeType="1"/>
          </p:cNvSpPr>
          <p:nvPr/>
        </p:nvSpPr>
        <p:spPr bwMode="auto">
          <a:xfrm>
            <a:off x="4572000" y="2073275"/>
            <a:ext cx="0" cy="666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sz="3200" smtClean="0"/>
              <a:t>Scale comparison</a:t>
            </a:r>
          </a:p>
        </p:txBody>
      </p:sp>
      <p:sp>
        <p:nvSpPr>
          <p:cNvPr id="22530" name="Text Box 3"/>
          <p:cNvSpPr txBox="1">
            <a:spLocks noChangeArrowheads="1"/>
          </p:cNvSpPr>
          <p:nvPr/>
        </p:nvSpPr>
        <p:spPr bwMode="auto">
          <a:xfrm>
            <a:off x="4572000" y="1600200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2531" name="Text Box 6"/>
          <p:cNvSpPr txBox="1">
            <a:spLocks noChangeArrowheads="1"/>
          </p:cNvSpPr>
          <p:nvPr/>
        </p:nvSpPr>
        <p:spPr bwMode="auto">
          <a:xfrm>
            <a:off x="365125" y="4279900"/>
            <a:ext cx="83058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Different detection methods have different optimum size range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There is certain overlap </a:t>
            </a:r>
          </a:p>
          <a:p>
            <a:pPr>
              <a:buFontTx/>
              <a:buChar char="•"/>
            </a:pPr>
            <a:r>
              <a:rPr lang="en-US" sz="2400">
                <a:latin typeface="Times New Roman" pitchFamily="18" charset="0"/>
              </a:rPr>
              <a:t>  Combination methods help overcome limitations and expand application range</a:t>
            </a:r>
          </a:p>
        </p:txBody>
      </p:sp>
      <p:sp>
        <p:nvSpPr>
          <p:cNvPr id="22532" name="Line 57"/>
          <p:cNvSpPr>
            <a:spLocks noChangeShapeType="1"/>
          </p:cNvSpPr>
          <p:nvPr/>
        </p:nvSpPr>
        <p:spPr bwMode="auto">
          <a:xfrm>
            <a:off x="541338" y="1600200"/>
            <a:ext cx="7815262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3" name="Text Box 58"/>
          <p:cNvSpPr txBox="1">
            <a:spLocks noChangeArrowheads="1"/>
          </p:cNvSpPr>
          <p:nvPr/>
        </p:nvSpPr>
        <p:spPr bwMode="auto">
          <a:xfrm>
            <a:off x="1614488" y="17526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 um</a:t>
            </a:r>
          </a:p>
        </p:txBody>
      </p:sp>
      <p:sp>
        <p:nvSpPr>
          <p:cNvPr id="22534" name="Text Box 59"/>
          <p:cNvSpPr txBox="1">
            <a:spLocks noChangeArrowheads="1"/>
          </p:cNvSpPr>
          <p:nvPr/>
        </p:nvSpPr>
        <p:spPr bwMode="auto">
          <a:xfrm>
            <a:off x="3265488" y="1752600"/>
            <a:ext cx="685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 um</a:t>
            </a:r>
          </a:p>
        </p:txBody>
      </p:sp>
      <p:sp>
        <p:nvSpPr>
          <p:cNvPr id="22535" name="Text Box 60"/>
          <p:cNvSpPr txBox="1">
            <a:spLocks noChangeArrowheads="1"/>
          </p:cNvSpPr>
          <p:nvPr/>
        </p:nvSpPr>
        <p:spPr bwMode="auto">
          <a:xfrm>
            <a:off x="4716463" y="1752600"/>
            <a:ext cx="91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100 um</a:t>
            </a:r>
          </a:p>
        </p:txBody>
      </p:sp>
      <p:sp>
        <p:nvSpPr>
          <p:cNvPr id="22536" name="Text Box 61"/>
          <p:cNvSpPr txBox="1">
            <a:spLocks noChangeArrowheads="1"/>
          </p:cNvSpPr>
          <p:nvPr/>
        </p:nvSpPr>
        <p:spPr bwMode="auto">
          <a:xfrm>
            <a:off x="6218238" y="1752600"/>
            <a:ext cx="9175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1000 um</a:t>
            </a:r>
          </a:p>
        </p:txBody>
      </p:sp>
      <p:sp>
        <p:nvSpPr>
          <p:cNvPr id="22537" name="Line 62"/>
          <p:cNvSpPr>
            <a:spLocks noChangeShapeType="1"/>
          </p:cNvSpPr>
          <p:nvPr/>
        </p:nvSpPr>
        <p:spPr bwMode="auto">
          <a:xfrm>
            <a:off x="195738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8" name="Line 63"/>
          <p:cNvSpPr>
            <a:spLocks noChangeShapeType="1"/>
          </p:cNvSpPr>
          <p:nvPr/>
        </p:nvSpPr>
        <p:spPr bwMode="auto">
          <a:xfrm>
            <a:off x="3608388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39" name="Line 64"/>
          <p:cNvSpPr>
            <a:spLocks noChangeShapeType="1"/>
          </p:cNvSpPr>
          <p:nvPr/>
        </p:nvSpPr>
        <p:spPr bwMode="auto">
          <a:xfrm>
            <a:off x="5194300" y="1595438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0" name="Line 65"/>
          <p:cNvSpPr>
            <a:spLocks noChangeShapeType="1"/>
          </p:cNvSpPr>
          <p:nvPr/>
        </p:nvSpPr>
        <p:spPr bwMode="auto">
          <a:xfrm>
            <a:off x="6677025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1" name="Text Box 66"/>
          <p:cNvSpPr txBox="1">
            <a:spLocks noChangeArrowheads="1"/>
          </p:cNvSpPr>
          <p:nvPr/>
        </p:nvSpPr>
        <p:spPr bwMode="auto">
          <a:xfrm>
            <a:off x="7540625" y="1752600"/>
            <a:ext cx="12430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particle  size</a:t>
            </a:r>
          </a:p>
        </p:txBody>
      </p:sp>
      <p:sp>
        <p:nvSpPr>
          <p:cNvPr id="22542" name="Line 67"/>
          <p:cNvSpPr>
            <a:spLocks noChangeShapeType="1"/>
          </p:cNvSpPr>
          <p:nvPr/>
        </p:nvSpPr>
        <p:spPr bwMode="auto">
          <a:xfrm>
            <a:off x="541338" y="1600200"/>
            <a:ext cx="0" cy="10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3" name="Text Box 68"/>
          <p:cNvSpPr txBox="1">
            <a:spLocks noChangeArrowheads="1"/>
          </p:cNvSpPr>
          <p:nvPr/>
        </p:nvSpPr>
        <p:spPr bwMode="auto">
          <a:xfrm>
            <a:off x="342900" y="1752600"/>
            <a:ext cx="893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Times New Roman" pitchFamily="18" charset="0"/>
              </a:rPr>
              <a:t> 0.1 um</a:t>
            </a:r>
          </a:p>
        </p:txBody>
      </p:sp>
      <p:sp>
        <p:nvSpPr>
          <p:cNvPr id="22544" name="Line 69"/>
          <p:cNvSpPr>
            <a:spLocks noChangeShapeType="1"/>
          </p:cNvSpPr>
          <p:nvPr/>
        </p:nvSpPr>
        <p:spPr bwMode="auto">
          <a:xfrm>
            <a:off x="2759075" y="2779713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5" name="Line 71"/>
          <p:cNvSpPr>
            <a:spLocks noChangeShapeType="1"/>
          </p:cNvSpPr>
          <p:nvPr/>
        </p:nvSpPr>
        <p:spPr bwMode="auto">
          <a:xfrm>
            <a:off x="2759075" y="2995613"/>
            <a:ext cx="2435225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 type="triangle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22546" name="Line 72"/>
          <p:cNvSpPr>
            <a:spLocks noChangeShapeType="1"/>
          </p:cNvSpPr>
          <p:nvPr/>
        </p:nvSpPr>
        <p:spPr bwMode="auto">
          <a:xfrm>
            <a:off x="1025525" y="2343150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7" name="Line 73"/>
          <p:cNvSpPr>
            <a:spLocks noChangeShapeType="1"/>
          </p:cNvSpPr>
          <p:nvPr/>
        </p:nvSpPr>
        <p:spPr bwMode="auto">
          <a:xfrm>
            <a:off x="3625850" y="2343150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8" name="Line 74"/>
          <p:cNvSpPr>
            <a:spLocks noChangeShapeType="1"/>
          </p:cNvSpPr>
          <p:nvPr/>
        </p:nvSpPr>
        <p:spPr bwMode="auto">
          <a:xfrm>
            <a:off x="1025525" y="2559050"/>
            <a:ext cx="2582863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49" name="Text Box 75"/>
          <p:cNvSpPr txBox="1">
            <a:spLocks noChangeArrowheads="1"/>
          </p:cNvSpPr>
          <p:nvPr/>
        </p:nvSpPr>
        <p:spPr bwMode="auto">
          <a:xfrm>
            <a:off x="4137025" y="2254250"/>
            <a:ext cx="18335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Flow cytometry</a:t>
            </a:r>
          </a:p>
        </p:txBody>
      </p:sp>
      <p:sp>
        <p:nvSpPr>
          <p:cNvPr id="22550" name="Text Box 76"/>
          <p:cNvSpPr txBox="1">
            <a:spLocks noChangeArrowheads="1"/>
          </p:cNvSpPr>
          <p:nvPr/>
        </p:nvSpPr>
        <p:spPr bwMode="auto">
          <a:xfrm>
            <a:off x="5310188" y="2843213"/>
            <a:ext cx="13954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Imaging</a:t>
            </a:r>
          </a:p>
        </p:txBody>
      </p:sp>
      <p:sp>
        <p:nvSpPr>
          <p:cNvPr id="22551" name="Line 77"/>
          <p:cNvSpPr>
            <a:spLocks noChangeShapeType="1"/>
          </p:cNvSpPr>
          <p:nvPr/>
        </p:nvSpPr>
        <p:spPr bwMode="auto">
          <a:xfrm>
            <a:off x="1935163" y="3317875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2" name="Line 78"/>
          <p:cNvSpPr>
            <a:spLocks noChangeShapeType="1"/>
          </p:cNvSpPr>
          <p:nvPr/>
        </p:nvSpPr>
        <p:spPr bwMode="auto">
          <a:xfrm>
            <a:off x="4535488" y="3317875"/>
            <a:ext cx="0" cy="21590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3" name="Line 79"/>
          <p:cNvSpPr>
            <a:spLocks noChangeShapeType="1"/>
          </p:cNvSpPr>
          <p:nvPr/>
        </p:nvSpPr>
        <p:spPr bwMode="auto">
          <a:xfrm>
            <a:off x="1935163" y="3533775"/>
            <a:ext cx="2582862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2554" name="Text Box 80"/>
          <p:cNvSpPr txBox="1">
            <a:spLocks noChangeArrowheads="1"/>
          </p:cNvSpPr>
          <p:nvPr/>
        </p:nvSpPr>
        <p:spPr bwMode="auto">
          <a:xfrm>
            <a:off x="4716463" y="3228975"/>
            <a:ext cx="19605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>
                <a:solidFill>
                  <a:schemeClr val="hlink"/>
                </a:solidFill>
                <a:latin typeface="Times New Roman" pitchFamily="18" charset="0"/>
              </a:rPr>
              <a:t>Bulk scattering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</TotalTime>
  <Words>619</Words>
  <Application>Microsoft Office PowerPoint</Application>
  <PresentationFormat>On-screen Show (4:3)</PresentationFormat>
  <Paragraphs>151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Desktop testbed: goals</vt:lpstr>
      <vt:lpstr>Approach – what do we need? </vt:lpstr>
      <vt:lpstr>Key criteria</vt:lpstr>
      <vt:lpstr>Key criteria</vt:lpstr>
      <vt:lpstr>Methods comparison</vt:lpstr>
      <vt:lpstr>Bulk scattering</vt:lpstr>
      <vt:lpstr>Flow cytometry</vt:lpstr>
      <vt:lpstr>Imaging cytometry</vt:lpstr>
      <vt:lpstr>Scale comparison</vt:lpstr>
      <vt:lpstr>Hardware</vt:lpstr>
      <vt:lpstr>Hardware</vt:lpstr>
      <vt:lpstr>Hardware</vt:lpstr>
      <vt:lpstr>Software</vt:lpstr>
      <vt:lpstr>Example processing chain, implemented in GPU/FPGA</vt:lpstr>
      <vt:lpstr>Some open questions, issues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O'Reilly</dc:creator>
  <cp:lastModifiedBy>stanley</cp:lastModifiedBy>
  <cp:revision>60</cp:revision>
  <dcterms:created xsi:type="dcterms:W3CDTF">2014-01-14T17:04:58Z</dcterms:created>
  <dcterms:modified xsi:type="dcterms:W3CDTF">2014-11-08T01:12:49Z</dcterms:modified>
</cp:coreProperties>
</file>