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76" r:id="rId3"/>
    <p:sldId id="275" r:id="rId4"/>
    <p:sldId id="277" r:id="rId5"/>
    <p:sldId id="278" r:id="rId6"/>
    <p:sldId id="284" r:id="rId7"/>
    <p:sldId id="285" r:id="rId8"/>
    <p:sldId id="286" r:id="rId9"/>
    <p:sldId id="288" r:id="rId10"/>
    <p:sldId id="281" r:id="rId11"/>
    <p:sldId id="289" r:id="rId12"/>
    <p:sldId id="291" r:id="rId13"/>
    <p:sldId id="292" r:id="rId14"/>
    <p:sldId id="280" r:id="rId15"/>
    <p:sldId id="294" r:id="rId16"/>
    <p:sldId id="287" r:id="rId17"/>
    <p:sldId id="279" r:id="rId18"/>
    <p:sldId id="282" r:id="rId19"/>
    <p:sldId id="283" r:id="rId20"/>
    <p:sldId id="272" r:id="rId21"/>
  </p:sldIdLst>
  <p:sldSz cx="9144000" cy="6858000" type="screen4x3"/>
  <p:notesSz cx="6985000" cy="92837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2424" y="-744"/>
      </p:cViewPr>
      <p:guideLst>
        <p:guide orient="horz" pos="233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63D37-7F6B-45E3-B3B6-8229B3B04807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2E7D9-EA4E-4E82-9642-3CD65F593C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85D25-51D0-45E4-9562-D7E13D701245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6509-D4CB-4206-91E6-B245BB75F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38533-7C64-40E5-AB10-BDD5C37D36F5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2CAE8-09EB-46D5-8CDF-4A8892EA6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F167-1879-4129-B413-B65590D38256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555CB-E2A7-49BA-9218-5FAC1619D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6B2CB-4F2A-4BAF-BE12-268588F2BAA9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953C4-7C3B-4EAE-98A8-54267152E1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EC24F-0376-4297-8333-0F29D82D1F5F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83EE4-8182-4118-8198-6EA7D81F85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E4D6C-DD8E-4253-A8A6-15E53B724908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B4AAB-78B5-47F5-A4BA-BE758A591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4EF16-7307-4F4C-B4E7-0EE4AC653144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EFEAD-D221-4043-B360-4CE99B092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2F320-2915-40EA-A2F5-27C61CC6DC33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7CEC7-2580-41C3-B225-65E75F38F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984D1-758A-400C-BE3C-4959441C2001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50922-5C6B-485D-BE51-75F0F4824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9382F-211E-4952-8CA9-3BAF6DFF331E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DF7A7-B117-4970-AD5B-52E32569F6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9CEB2B-1E64-4739-8A68-0875BAFA6E4D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1F981B-18A9-4E94-8C72-397277AF01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Desktop </a:t>
            </a:r>
            <a:r>
              <a:rPr lang="en-US" dirty="0" err="1" smtClean="0"/>
              <a:t>testbed</a:t>
            </a:r>
            <a:r>
              <a:rPr lang="en-US" dirty="0" smtClean="0"/>
              <a:t>: goals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Gain familiarity with object and methods</a:t>
            </a:r>
          </a:p>
          <a:p>
            <a:pPr lvl="1" eaLnBrk="1" hangingPunct="1"/>
            <a:r>
              <a:rPr lang="en-US" dirty="0" smtClean="0"/>
              <a:t>Fluidics </a:t>
            </a:r>
          </a:p>
          <a:p>
            <a:pPr lvl="1" eaLnBrk="1" hangingPunct="1"/>
            <a:r>
              <a:rPr lang="en-US" dirty="0" smtClean="0"/>
              <a:t>Optics </a:t>
            </a:r>
          </a:p>
          <a:p>
            <a:pPr eaLnBrk="1" hangingPunct="1"/>
            <a:r>
              <a:rPr lang="en-US" dirty="0" smtClean="0"/>
              <a:t>Find out what is possible</a:t>
            </a:r>
          </a:p>
          <a:p>
            <a:pPr lvl="1" eaLnBrk="1" hangingPunct="1"/>
            <a:r>
              <a:rPr lang="en-US" dirty="0" smtClean="0"/>
              <a:t>Scaling of performance to deployable prototype</a:t>
            </a:r>
          </a:p>
          <a:p>
            <a:pPr lvl="1" eaLnBrk="1" hangingPunct="1"/>
            <a:r>
              <a:rPr lang="en-US" dirty="0" smtClean="0"/>
              <a:t>Direction to design optimization</a:t>
            </a:r>
          </a:p>
          <a:p>
            <a:pPr eaLnBrk="1" hangingPunct="1"/>
            <a:r>
              <a:rPr lang="en-US" dirty="0" smtClean="0"/>
              <a:t>Test ideas</a:t>
            </a:r>
          </a:p>
          <a:p>
            <a:pPr lvl="1" eaLnBrk="1" hangingPunct="1"/>
            <a:r>
              <a:rPr lang="en-US" dirty="0" smtClean="0"/>
              <a:t>Cell phone </a:t>
            </a:r>
            <a:r>
              <a:rPr lang="en-US" dirty="0" smtClean="0"/>
              <a:t>cytometer</a:t>
            </a:r>
            <a:endParaRPr lang="en-US" dirty="0" smtClean="0"/>
          </a:p>
          <a:p>
            <a:pPr lvl="1" eaLnBrk="1" hangingPunct="1"/>
            <a:r>
              <a:rPr lang="en-US" dirty="0" smtClean="0"/>
              <a:t>Automated fluorescent microscope </a:t>
            </a:r>
          </a:p>
          <a:p>
            <a:pPr lvl="1" eaLnBrk="1" hangingPunct="1"/>
            <a:endParaRPr lang="en-US" dirty="0" smtClean="0"/>
          </a:p>
          <a:p>
            <a:pPr marL="0" indent="0" eaLnBrk="1" hangingPunct="1"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Cell phone: Kyocera C5155</a:t>
            </a:r>
            <a:endParaRPr 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8274"/>
            <a:ext cx="3213100" cy="2409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1440403"/>
            <a:ext cx="3213099" cy="240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084125"/>
            <a:ext cx="3213101" cy="24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1" y="4096756"/>
            <a:ext cx="3213099" cy="2411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7338716" y="1417638"/>
            <a:ext cx="17417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2048x1536</a:t>
            </a: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7338714" y="1796049"/>
            <a:ext cx="17417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1.6 um / pixel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7338716" y="3080538"/>
            <a:ext cx="1538583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 mm grid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 flipH="1" flipV="1">
            <a:off x="6146800" y="2539997"/>
            <a:ext cx="1111250" cy="65405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7338714" y="3509546"/>
            <a:ext cx="1538586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85 um line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2" name="Line 95"/>
          <p:cNvSpPr>
            <a:spLocks noChangeShapeType="1"/>
          </p:cNvSpPr>
          <p:nvPr/>
        </p:nvSpPr>
        <p:spPr bwMode="auto">
          <a:xfrm flipH="1" flipV="1">
            <a:off x="5638800" y="2922788"/>
            <a:ext cx="1619250" cy="756034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7338716" y="6151146"/>
            <a:ext cx="153858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45 um, 27 pixel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2051050" y="5469137"/>
            <a:ext cx="5207000" cy="85128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16350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799" y="1417638"/>
            <a:ext cx="3241659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1" y="4086766"/>
            <a:ext cx="3228957" cy="243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799" y="4090988"/>
            <a:ext cx="3236649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54" y="1417638"/>
            <a:ext cx="3236649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Cell phone: HTC Nexus One</a:t>
            </a:r>
            <a:endParaRPr lang="en-US" dirty="0" smtClean="0"/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7338716" y="1417638"/>
            <a:ext cx="17417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2592x1944</a:t>
            </a: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7338714" y="1796049"/>
            <a:ext cx="17417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1.3 um / pixel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7338716" y="3080538"/>
            <a:ext cx="1538583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 mm grid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 flipH="1" flipV="1">
            <a:off x="6013450" y="2539996"/>
            <a:ext cx="1244600" cy="65405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7338714" y="3509546"/>
            <a:ext cx="1538586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85 um line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2" name="Line 95"/>
          <p:cNvSpPr>
            <a:spLocks noChangeShapeType="1"/>
          </p:cNvSpPr>
          <p:nvPr/>
        </p:nvSpPr>
        <p:spPr bwMode="auto">
          <a:xfrm flipH="1" flipV="1">
            <a:off x="5606123" y="2867022"/>
            <a:ext cx="1651927" cy="811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7338714" y="4774013"/>
            <a:ext cx="1538584" cy="95410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With red film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Cross-talk!!!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2" name="Line 95"/>
          <p:cNvSpPr>
            <a:spLocks noChangeShapeType="1"/>
          </p:cNvSpPr>
          <p:nvPr/>
        </p:nvSpPr>
        <p:spPr bwMode="auto">
          <a:xfrm flipH="1">
            <a:off x="5460072" y="4965700"/>
            <a:ext cx="1797978" cy="412534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80479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32378"/>
            <a:ext cx="5727698" cy="2641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301992"/>
            <a:ext cx="5727699" cy="259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811963" y="1303082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811963" y="4032378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Roscolux</a:t>
            </a:r>
            <a:r>
              <a:rPr lang="en-US" sz="1600" dirty="0" smtClean="0">
                <a:latin typeface="Times New Roman" pitchFamily="18" charset="0"/>
              </a:rPr>
              <a:t> #19 red film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 flipH="1">
            <a:off x="6213074" y="4245611"/>
            <a:ext cx="550863" cy="2442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1981200" y="1180038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311400" y="11811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811963" y="5682295"/>
            <a:ext cx="1989929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Cross-talk </a:t>
            </a:r>
            <a:r>
              <a:rPr lang="en-US" sz="1600" dirty="0" smtClean="0">
                <a:latin typeface="Times New Roman" pitchFamily="18" charset="0"/>
              </a:rPr>
              <a:t>regions </a:t>
            </a:r>
            <a:endParaRPr lang="en-US" sz="16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Problem!!! 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2114549" y="6743700"/>
            <a:ext cx="43402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6454771" y="5981700"/>
            <a:ext cx="329408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301750" y="11811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416050" y="11811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37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4" y="3973713"/>
            <a:ext cx="3463925" cy="2606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3985018" y="2032000"/>
            <a:ext cx="752081" cy="34480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794250" y="1684082"/>
            <a:ext cx="3219450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</a:t>
            </a:r>
            <a:r>
              <a:rPr lang="en-US" sz="1600" dirty="0" smtClean="0">
                <a:latin typeface="Times New Roman" pitchFamily="18" charset="0"/>
              </a:rPr>
              <a:t>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 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Roscolux</a:t>
            </a:r>
            <a:r>
              <a:rPr lang="en-US" sz="1600" dirty="0" smtClean="0">
                <a:latin typeface="Times New Roman" pitchFamily="18" charset="0"/>
              </a:rPr>
              <a:t> #19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811963" y="5682295"/>
            <a:ext cx="1989929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is still visible</a:t>
            </a:r>
            <a:endParaRPr lang="en-US" sz="16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Problem!!! 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 flipV="1">
            <a:off x="2406649" y="5581650"/>
            <a:ext cx="4048119" cy="11620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6454771" y="5981700"/>
            <a:ext cx="329408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81886"/>
            <a:ext cx="3454400" cy="2580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737099" y="3554613"/>
            <a:ext cx="3219450" cy="181588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</a:t>
            </a:r>
            <a:r>
              <a:rPr lang="en-US" sz="1600" dirty="0" smtClean="0">
                <a:latin typeface="Times New Roman" pitchFamily="18" charset="0"/>
              </a:rPr>
              <a:t>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 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filter (</a:t>
            </a:r>
            <a:r>
              <a:rPr lang="en-US" sz="1600" dirty="0" err="1" smtClean="0">
                <a:latin typeface="Times New Roman" pitchFamily="18" charset="0"/>
              </a:rPr>
              <a:t>Intor</a:t>
            </a:r>
            <a:r>
              <a:rPr lang="en-US" sz="1600" dirty="0" smtClean="0">
                <a:latin typeface="Times New Roman" pitchFamily="18" charset="0"/>
              </a:rPr>
              <a:t> 450-40)</a:t>
            </a:r>
          </a:p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+</a:t>
            </a:r>
            <a:endParaRPr lang="en-US" sz="16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Red filter (</a:t>
            </a:r>
            <a:r>
              <a:rPr lang="en-US" sz="1600" dirty="0" err="1" smtClean="0">
                <a:latin typeface="Times New Roman" pitchFamily="18" charset="0"/>
              </a:rPr>
              <a:t>Roscolux</a:t>
            </a:r>
            <a:r>
              <a:rPr lang="en-US" sz="1600" dirty="0" smtClean="0">
                <a:latin typeface="Times New Roman" pitchFamily="18" charset="0"/>
              </a:rPr>
              <a:t> #19)</a:t>
            </a: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H="1">
            <a:off x="3985017" y="4057651"/>
            <a:ext cx="678663" cy="285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70331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301992"/>
            <a:ext cx="5727699" cy="259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811963" y="1303082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32378"/>
            <a:ext cx="5727698" cy="2609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811963" y="4032378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540 Long Pass Filter (</a:t>
            </a:r>
            <a:r>
              <a:rPr lang="en-US" sz="1600" dirty="0" err="1" smtClean="0">
                <a:latin typeface="Times New Roman" pitchFamily="18" charset="0"/>
              </a:rPr>
              <a:t>Intor</a:t>
            </a:r>
            <a:r>
              <a:rPr lang="en-US" sz="1600" dirty="0" smtClean="0">
                <a:latin typeface="Times New Roman" pitchFamily="18" charset="0"/>
              </a:rPr>
              <a:t>)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 flipH="1">
            <a:off x="6213074" y="4245611"/>
            <a:ext cx="550863" cy="2442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1866900" y="11811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051050" y="11811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811963" y="5682295"/>
            <a:ext cx="1989929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Cross-talk region 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Problem!!! 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2114549" y="6743700"/>
            <a:ext cx="43402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6454771" y="5981700"/>
            <a:ext cx="329408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20542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303082"/>
            <a:ext cx="3466743" cy="259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96" y="4032378"/>
            <a:ext cx="3465369" cy="2609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874418" y="1303082"/>
            <a:ext cx="279685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Filter search 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1600" dirty="0" smtClean="0">
                <a:latin typeface="Times New Roman" pitchFamily="18" charset="0"/>
              </a:rPr>
              <a:t>Film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1600" dirty="0" smtClean="0">
                <a:latin typeface="Times New Roman" pitchFamily="18" charset="0"/>
              </a:rPr>
              <a:t>Plastic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1600" dirty="0" smtClean="0">
                <a:latin typeface="Times New Roman" pitchFamily="18" charset="0"/>
              </a:rPr>
              <a:t>Interference filters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71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4032379"/>
            <a:ext cx="5727698" cy="2611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301993"/>
            <a:ext cx="5727700" cy="260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811963" y="1303082"/>
            <a:ext cx="1989929" cy="132343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Intor</a:t>
            </a:r>
            <a:r>
              <a:rPr lang="en-US" sz="1600" dirty="0" smtClean="0">
                <a:latin typeface="Times New Roman" pitchFamily="18" charset="0"/>
              </a:rPr>
              <a:t> 450-40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811963" y="4032378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Delvie</a:t>
            </a:r>
            <a:r>
              <a:rPr lang="en-US" sz="1600" dirty="0" smtClean="0">
                <a:latin typeface="Times New Roman" pitchFamily="18" charset="0"/>
              </a:rPr>
              <a:t> 2422 plastic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 flipH="1">
            <a:off x="6213074" y="4245611"/>
            <a:ext cx="550863" cy="2442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1854200" y="1199195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063749" y="1199195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811963" y="5682295"/>
            <a:ext cx="1989929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Isolation region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Cross-talk removed!</a:t>
            </a: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2114549" y="6743700"/>
            <a:ext cx="43402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6454771" y="5981700"/>
            <a:ext cx="329408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3" y="2870357"/>
            <a:ext cx="994964" cy="1001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2" y="4725535"/>
            <a:ext cx="935037" cy="886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823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endParaRPr lang="en-US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1493838"/>
            <a:ext cx="4096914" cy="477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6951662" y="4434207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X-Y-Z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6951661" y="5780407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Base plate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6946499" y="2687957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Imaging Source camera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234947" y="242779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LED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234945" y="4494666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LED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234946" y="592669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Microscope objective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234948" y="3456882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Lens tube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2" name="Line 95"/>
          <p:cNvSpPr>
            <a:spLocks noChangeShapeType="1"/>
          </p:cNvSpPr>
          <p:nvPr/>
        </p:nvSpPr>
        <p:spPr bwMode="auto">
          <a:xfrm flipH="1">
            <a:off x="4832350" y="4603484"/>
            <a:ext cx="2051049" cy="18441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3" name="Line 95"/>
          <p:cNvSpPr>
            <a:spLocks noChangeShapeType="1"/>
          </p:cNvSpPr>
          <p:nvPr/>
        </p:nvSpPr>
        <p:spPr bwMode="auto">
          <a:xfrm flipH="1">
            <a:off x="3619500" y="2980344"/>
            <a:ext cx="3263900" cy="60105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5295898" y="5552116"/>
            <a:ext cx="1587501" cy="39756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>
            <a:off x="2279650" y="2597066"/>
            <a:ext cx="939800" cy="119837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>
            <a:off x="2279650" y="3626159"/>
            <a:ext cx="1270000" cy="51404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>
            <a:off x="2279650" y="4647935"/>
            <a:ext cx="1441450" cy="18528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2279650" y="5054599"/>
            <a:ext cx="1270000" cy="106435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4273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Imaging: exposure vs. </a:t>
            </a:r>
            <a:r>
              <a:rPr lang="en-US" dirty="0" err="1" smtClean="0"/>
              <a:t>throughtput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7580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Optics: optimization</a:t>
            </a:r>
          </a:p>
        </p:txBody>
      </p:sp>
    </p:spTree>
    <p:extLst>
      <p:ext uri="{BB962C8B-B14F-4D97-AF65-F5344CB8AC3E}">
        <p14:creationId xmlns:p14="http://schemas.microsoft.com/office/powerpoint/2010/main" val="31486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Approach – what do we need? </a:t>
            </a:r>
          </a:p>
        </p:txBody>
      </p:sp>
      <p:sp>
        <p:nvSpPr>
          <p:cNvPr id="23564" name="Line 95"/>
          <p:cNvSpPr>
            <a:spLocks noChangeShapeType="1"/>
          </p:cNvSpPr>
          <p:nvPr/>
        </p:nvSpPr>
        <p:spPr bwMode="auto">
          <a:xfrm>
            <a:off x="4545409" y="1178927"/>
            <a:ext cx="979092" cy="50382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 flipH="1">
            <a:off x="2933700" y="1132304"/>
            <a:ext cx="1016000" cy="5504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982662" y="1775996"/>
            <a:ext cx="298211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Technology evaluation criteria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612481" y="1768266"/>
            <a:ext cx="355996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Draft adaptation requirements (LRAUV)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409" y="2598738"/>
            <a:ext cx="2816225" cy="391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97" y="2598738"/>
            <a:ext cx="2528886" cy="3764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Line 95"/>
          <p:cNvSpPr>
            <a:spLocks noChangeShapeType="1"/>
          </p:cNvSpPr>
          <p:nvPr/>
        </p:nvSpPr>
        <p:spPr bwMode="auto">
          <a:xfrm flipH="1">
            <a:off x="1638300" y="2180054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2400300" y="2180054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 flipH="1">
            <a:off x="5270500" y="2169150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H="1">
            <a:off x="6210300" y="2166392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73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Some open questions, issues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How best to compare AUV integration candidates?</a:t>
            </a:r>
          </a:p>
          <a:p>
            <a:pPr lvl="1" eaLnBrk="1" hangingPunct="1"/>
            <a:r>
              <a:rPr lang="en-US" dirty="0" smtClean="0"/>
              <a:t>So far have compared “marketing” specifications</a:t>
            </a:r>
          </a:p>
          <a:p>
            <a:pPr lvl="1" eaLnBrk="1" hangingPunct="1"/>
            <a:r>
              <a:rPr lang="en-US" dirty="0" smtClean="0"/>
              <a:t>What are current top candidates?</a:t>
            </a:r>
          </a:p>
          <a:p>
            <a:pPr eaLnBrk="1" hangingPunct="1"/>
            <a:r>
              <a:rPr lang="en-US" dirty="0" smtClean="0"/>
              <a:t>Deployment duration, particle size range? (affects design significantly)</a:t>
            </a:r>
          </a:p>
          <a:p>
            <a:pPr eaLnBrk="1" hangingPunct="1"/>
            <a:r>
              <a:rPr lang="en-US" dirty="0" smtClean="0"/>
              <a:t>Need close science engagement during </a:t>
            </a:r>
            <a:r>
              <a:rPr lang="en-US" smtClean="0"/>
              <a:t>prototype development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Key criteria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196850" y="1440456"/>
            <a:ext cx="24257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Adaptability to autonomous platfor</a:t>
            </a:r>
            <a:r>
              <a:rPr lang="en-US" sz="2000" dirty="0">
                <a:latin typeface="Times New Roman" pitchFamily="18" charset="0"/>
              </a:rPr>
              <a:t>m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886075" y="1440456"/>
            <a:ext cx="19113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Science “performance”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003800" y="1436818"/>
            <a:ext cx="18542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 stability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7169150" y="1412669"/>
            <a:ext cx="1606550" cy="7320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Actionable data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04850" y="2462538"/>
            <a:ext cx="15049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Size,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704850" y="30670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Shock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708025" y="36512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Tilt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733674" y="2443488"/>
            <a:ext cx="22479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Population diversity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903858" y="3101681"/>
            <a:ext cx="161734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Throughput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133975" y="2456789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5133975" y="3067050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Alignment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5133975" y="3682736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 smtClean="0">
                <a:latin typeface="Times New Roman" pitchFamily="18" charset="0"/>
              </a:rPr>
              <a:t>Biofouling</a:t>
            </a:r>
            <a:endParaRPr lang="en-US" sz="2000" dirty="0" smtClean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7258050" y="2443488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Trigger sampling</a:t>
            </a: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7258050" y="3301736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Telemetry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258050" y="3904937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Screening/sorting</a:t>
            </a:r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2961010" y="3682736"/>
            <a:ext cx="1275704" cy="1015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Temporal spatial resolution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89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Key criteria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196850" y="1440456"/>
            <a:ext cx="24257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Adaptability to autonomous platfor</a:t>
            </a:r>
            <a:r>
              <a:rPr lang="en-US" sz="2000" dirty="0">
                <a:latin typeface="Times New Roman" pitchFamily="18" charset="0"/>
              </a:rPr>
              <a:t>m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886075" y="1440456"/>
            <a:ext cx="19113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Science “performance”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003800" y="1436818"/>
            <a:ext cx="18542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 stability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7169150" y="1412669"/>
            <a:ext cx="1606550" cy="7320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Actionable data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04850" y="2462538"/>
            <a:ext cx="15049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Size,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704850" y="30670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Shock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708025" y="36512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Tilt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733674" y="2443488"/>
            <a:ext cx="22479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Population diversity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903858" y="3101681"/>
            <a:ext cx="161734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Throughput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133975" y="2456789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5133975" y="3067050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Alignment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5133975" y="3682736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 smtClean="0">
                <a:latin typeface="Times New Roman" pitchFamily="18" charset="0"/>
              </a:rPr>
              <a:t>Biofouling</a:t>
            </a:r>
            <a:endParaRPr lang="en-US" sz="2000" dirty="0" smtClean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7258050" y="2443488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Trigger sampling</a:t>
            </a: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7258050" y="3301736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Telemetry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258050" y="3904937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Screening/sorting</a:t>
            </a:r>
          </a:p>
        </p:txBody>
      </p:sp>
      <p:sp>
        <p:nvSpPr>
          <p:cNvPr id="36" name="Text Box 15"/>
          <p:cNvSpPr txBox="1">
            <a:spLocks noChangeArrowheads="1"/>
          </p:cNvSpPr>
          <p:nvPr/>
        </p:nvSpPr>
        <p:spPr bwMode="auto">
          <a:xfrm>
            <a:off x="98425" y="4917451"/>
            <a:ext cx="1616075" cy="101566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Limiting use on many platforms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7" name="Line 95"/>
          <p:cNvSpPr>
            <a:spLocks noChangeShapeType="1"/>
          </p:cNvSpPr>
          <p:nvPr/>
        </p:nvSpPr>
        <p:spPr bwMode="auto">
          <a:xfrm>
            <a:off x="1797050" y="2947255"/>
            <a:ext cx="0" cy="2271182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3275310" y="5621020"/>
            <a:ext cx="2491779" cy="101566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Population statistics   in real time is challenging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9" name="Line 95"/>
          <p:cNvSpPr>
            <a:spLocks noChangeShapeType="1"/>
          </p:cNvSpPr>
          <p:nvPr/>
        </p:nvSpPr>
        <p:spPr bwMode="auto">
          <a:xfrm>
            <a:off x="4521198" y="3501791"/>
            <a:ext cx="539751" cy="2077379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" name="Line 95"/>
          <p:cNvSpPr>
            <a:spLocks noChangeShapeType="1"/>
          </p:cNvSpPr>
          <p:nvPr/>
        </p:nvSpPr>
        <p:spPr bwMode="auto">
          <a:xfrm flipH="1">
            <a:off x="5721350" y="3200399"/>
            <a:ext cx="1536698" cy="237877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7231361" y="5032632"/>
            <a:ext cx="1555749" cy="70788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Length of deployment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>
            <a:off x="5767089" y="4190567"/>
            <a:ext cx="1448397" cy="106128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5930900" y="5993578"/>
            <a:ext cx="1555749" cy="70788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Unattended operation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>
            <a:off x="6394449" y="3574928"/>
            <a:ext cx="863597" cy="2358186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429914" y="6128853"/>
            <a:ext cx="2491779" cy="40011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Configurability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 flipH="1">
            <a:off x="1967605" y="2862649"/>
            <a:ext cx="918470" cy="3214302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2961010" y="3682736"/>
            <a:ext cx="1275704" cy="1015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Temporal spatial resolution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44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305271" y="2772491"/>
            <a:ext cx="279558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Filtering </a:t>
            </a:r>
            <a:r>
              <a:rPr lang="en-US" sz="1600" dirty="0" smtClean="0">
                <a:latin typeface="Times New Roman" pitchFamily="18" charset="0"/>
              </a:rPr>
              <a:t>25 ml on 0.2um </a:t>
            </a:r>
            <a:r>
              <a:rPr lang="en-US" sz="1600" dirty="0" smtClean="0">
                <a:latin typeface="Times New Roman" pitchFamily="18" charset="0"/>
              </a:rPr>
              <a:t>black  polycarbonate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H="1">
            <a:off x="1327150" y="1617091"/>
            <a:ext cx="0" cy="3133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304006" y="1270000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Sampling, 125 ml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305271" y="1930400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Fixing with </a:t>
            </a:r>
            <a:r>
              <a:rPr lang="en-US" sz="1600" dirty="0" err="1" smtClean="0">
                <a:latin typeface="Times New Roman" pitchFamily="18" charset="0"/>
              </a:rPr>
              <a:t>Glutaraldehyde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6" name="Line 95"/>
          <p:cNvSpPr>
            <a:spLocks noChangeShapeType="1"/>
          </p:cNvSpPr>
          <p:nvPr/>
        </p:nvSpPr>
        <p:spPr bwMode="auto">
          <a:xfrm flipH="1">
            <a:off x="1327150" y="2296778"/>
            <a:ext cx="0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305270" y="3764884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Visual identification, counting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305270" y="4529667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Translating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305270" y="5253567"/>
            <a:ext cx="279558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Change objective: 10x, 40x, 100x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2" name="Line 95"/>
          <p:cNvSpPr>
            <a:spLocks noChangeShapeType="1"/>
          </p:cNvSpPr>
          <p:nvPr/>
        </p:nvSpPr>
        <p:spPr bwMode="auto">
          <a:xfrm flipH="1">
            <a:off x="1327150" y="3409950"/>
            <a:ext cx="0" cy="3461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 flipH="1">
            <a:off x="1320800" y="4171597"/>
            <a:ext cx="6350" cy="3580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4" name="Line 95"/>
          <p:cNvSpPr>
            <a:spLocks noChangeShapeType="1"/>
          </p:cNvSpPr>
          <p:nvPr/>
        </p:nvSpPr>
        <p:spPr bwMode="auto">
          <a:xfrm>
            <a:off x="3100859" y="4729722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Line 95"/>
          <p:cNvSpPr>
            <a:spLocks noChangeShapeType="1"/>
          </p:cNvSpPr>
          <p:nvPr/>
        </p:nvSpPr>
        <p:spPr bwMode="auto">
          <a:xfrm flipH="1" flipV="1">
            <a:off x="3427736" y="4041139"/>
            <a:ext cx="1265" cy="679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 flipV="1">
            <a:off x="3099595" y="4041139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Line 95"/>
          <p:cNvSpPr>
            <a:spLocks noChangeShapeType="1"/>
          </p:cNvSpPr>
          <p:nvPr/>
        </p:nvSpPr>
        <p:spPr bwMode="auto">
          <a:xfrm flipH="1">
            <a:off x="1320800" y="4929777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>
            <a:off x="3100860" y="5438277"/>
            <a:ext cx="5376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" name="Line 95"/>
          <p:cNvSpPr>
            <a:spLocks noChangeShapeType="1"/>
          </p:cNvSpPr>
          <p:nvPr/>
        </p:nvSpPr>
        <p:spPr bwMode="auto">
          <a:xfrm flipH="1" flipV="1">
            <a:off x="3629669" y="3887877"/>
            <a:ext cx="1265" cy="15219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" name="Line 95"/>
          <p:cNvSpPr>
            <a:spLocks noChangeShapeType="1"/>
          </p:cNvSpPr>
          <p:nvPr/>
        </p:nvSpPr>
        <p:spPr bwMode="auto">
          <a:xfrm flipH="1" flipV="1">
            <a:off x="3099593" y="3887877"/>
            <a:ext cx="5313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Box 15"/>
          <p:cNvSpPr txBox="1">
            <a:spLocks noChangeArrowheads="1"/>
          </p:cNvSpPr>
          <p:nvPr/>
        </p:nvSpPr>
        <p:spPr bwMode="auto">
          <a:xfrm>
            <a:off x="305271" y="6231411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Entering spreadsheet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4" name="Line 95"/>
          <p:cNvSpPr>
            <a:spLocks noChangeShapeType="1"/>
          </p:cNvSpPr>
          <p:nvPr/>
        </p:nvSpPr>
        <p:spPr bwMode="auto">
          <a:xfrm flipH="1">
            <a:off x="1327150" y="5907621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5" name="Line 95"/>
          <p:cNvSpPr>
            <a:spLocks noChangeShapeType="1"/>
          </p:cNvSpPr>
          <p:nvPr/>
        </p:nvSpPr>
        <p:spPr bwMode="auto">
          <a:xfrm flipH="1">
            <a:off x="1936750" y="5897038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13" y="1225299"/>
            <a:ext cx="1071788" cy="1143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12" y="2762665"/>
            <a:ext cx="1943852" cy="870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156" y="1492690"/>
            <a:ext cx="284828" cy="562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://www.laddresearch.com/media/catalog/product/cache/1/image/364x/9df78eab33525d08d6e5fb8d27136e95/2/0/2025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182" y="1225299"/>
            <a:ext cx="111442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Line 95"/>
          <p:cNvSpPr>
            <a:spLocks noChangeShapeType="1"/>
          </p:cNvSpPr>
          <p:nvPr/>
        </p:nvSpPr>
        <p:spPr bwMode="auto">
          <a:xfrm>
            <a:off x="5318311" y="1647627"/>
            <a:ext cx="764241" cy="1788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" name="Line 95"/>
          <p:cNvSpPr>
            <a:spLocks noChangeShapeType="1"/>
          </p:cNvSpPr>
          <p:nvPr/>
        </p:nvSpPr>
        <p:spPr bwMode="auto">
          <a:xfrm flipH="1">
            <a:off x="4880351" y="2296778"/>
            <a:ext cx="2961899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" name="Line 95"/>
          <p:cNvSpPr>
            <a:spLocks noChangeShapeType="1"/>
          </p:cNvSpPr>
          <p:nvPr/>
        </p:nvSpPr>
        <p:spPr bwMode="auto">
          <a:xfrm>
            <a:off x="7207961" y="1826433"/>
            <a:ext cx="576721" cy="680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101" y="2794164"/>
            <a:ext cx="1681162" cy="80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3" y="393019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3" y="5669869"/>
            <a:ext cx="4511287" cy="957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Line 95"/>
          <p:cNvSpPr>
            <a:spLocks noChangeShapeType="1"/>
          </p:cNvSpPr>
          <p:nvPr/>
        </p:nvSpPr>
        <p:spPr bwMode="auto">
          <a:xfrm>
            <a:off x="6185426" y="3050841"/>
            <a:ext cx="758675" cy="894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9" name="Line 95"/>
          <p:cNvSpPr>
            <a:spLocks noChangeShapeType="1"/>
          </p:cNvSpPr>
          <p:nvPr/>
        </p:nvSpPr>
        <p:spPr bwMode="auto">
          <a:xfrm flipH="1">
            <a:off x="5311961" y="5438277"/>
            <a:ext cx="0" cy="2315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0" name="Line 95"/>
          <p:cNvSpPr>
            <a:spLocks noChangeShapeType="1"/>
          </p:cNvSpPr>
          <p:nvPr/>
        </p:nvSpPr>
        <p:spPr bwMode="auto">
          <a:xfrm flipH="1">
            <a:off x="7502711" y="5430158"/>
            <a:ext cx="0" cy="2315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9" name="Line 95"/>
          <p:cNvSpPr>
            <a:spLocks noChangeShapeType="1"/>
          </p:cNvSpPr>
          <p:nvPr/>
        </p:nvSpPr>
        <p:spPr bwMode="auto">
          <a:xfrm flipH="1">
            <a:off x="4823201" y="3633626"/>
            <a:ext cx="2120900" cy="2542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77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2829718" y="2328765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Ciliate </a:t>
            </a:r>
            <a:r>
              <a:rPr lang="en-US" sz="1600" dirty="0">
                <a:latin typeface="Times New Roman" pitchFamily="18" charset="0"/>
              </a:rPr>
              <a:t>with </a:t>
            </a:r>
            <a:r>
              <a:rPr lang="en-US" sz="1600" dirty="0" smtClean="0">
                <a:latin typeface="Times New Roman" pitchFamily="18" charset="0"/>
              </a:rPr>
              <a:t>sequestered chloroplasts, at 100x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386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3359150"/>
            <a:ext cx="4317963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18" y="3359150"/>
            <a:ext cx="4333537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2829718" y="1433867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Zeiss </a:t>
            </a:r>
            <a:r>
              <a:rPr lang="en-US" sz="1600" dirty="0" err="1">
                <a:latin typeface="Times New Roman" pitchFamily="18" charset="0"/>
              </a:rPr>
              <a:t>Axioplan</a:t>
            </a:r>
            <a:r>
              <a:rPr lang="en-US" sz="1600" dirty="0">
                <a:latin typeface="Times New Roman" pitchFamily="18" charset="0"/>
              </a:rPr>
              <a:t> fluorescence microscope</a:t>
            </a:r>
          </a:p>
        </p:txBody>
      </p:sp>
      <p:sp>
        <p:nvSpPr>
          <p:cNvPr id="58" name="Line 95"/>
          <p:cNvSpPr>
            <a:spLocks noChangeShapeType="1"/>
          </p:cNvSpPr>
          <p:nvPr/>
        </p:nvSpPr>
        <p:spPr bwMode="auto">
          <a:xfrm flipH="1">
            <a:off x="2239196" y="1726254"/>
            <a:ext cx="590521" cy="5101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0" name="Line 95"/>
          <p:cNvSpPr>
            <a:spLocks noChangeShapeType="1"/>
          </p:cNvSpPr>
          <p:nvPr/>
        </p:nvSpPr>
        <p:spPr bwMode="auto">
          <a:xfrm flipH="1">
            <a:off x="3180075" y="2925608"/>
            <a:ext cx="744224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1" name="Line 95"/>
          <p:cNvSpPr>
            <a:spLocks noChangeShapeType="1"/>
          </p:cNvSpPr>
          <p:nvPr/>
        </p:nvSpPr>
        <p:spPr bwMode="auto">
          <a:xfrm>
            <a:off x="4600256" y="2947093"/>
            <a:ext cx="1140143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2" name="Text Box 15"/>
          <p:cNvSpPr txBox="1">
            <a:spLocks noChangeArrowheads="1"/>
          </p:cNvSpPr>
          <p:nvPr/>
        </p:nvSpPr>
        <p:spPr bwMode="auto">
          <a:xfrm>
            <a:off x="6061868" y="1417638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Courtesy of Lisa </a:t>
            </a:r>
            <a:r>
              <a:rPr lang="en-US" sz="1600" dirty="0" err="1"/>
              <a:t>Ziccarelli</a:t>
            </a:r>
            <a:r>
              <a:rPr lang="en-US" sz="1600" dirty="0"/>
              <a:t> 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34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2829718" y="2328765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Pseudo-</a:t>
            </a:r>
            <a:r>
              <a:rPr lang="en-US" sz="1600" dirty="0" err="1" smtClean="0">
                <a:latin typeface="Times New Roman" pitchFamily="18" charset="0"/>
              </a:rPr>
              <a:t>nitzschia</a:t>
            </a:r>
            <a:r>
              <a:rPr lang="en-US" sz="1600" dirty="0" smtClean="0">
                <a:latin typeface="Times New Roman" pitchFamily="18" charset="0"/>
              </a:rPr>
              <a:t>, at 100x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386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Text Box 15"/>
          <p:cNvSpPr txBox="1">
            <a:spLocks noChangeArrowheads="1"/>
          </p:cNvSpPr>
          <p:nvPr/>
        </p:nvSpPr>
        <p:spPr bwMode="auto">
          <a:xfrm>
            <a:off x="6061868" y="1417638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Courtesy of Lisa </a:t>
            </a:r>
            <a:r>
              <a:rPr lang="en-US" sz="1600" dirty="0" err="1"/>
              <a:t>Ziccarelli</a:t>
            </a:r>
            <a:r>
              <a:rPr lang="en-US" sz="1600" dirty="0"/>
              <a:t>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2829718" y="1433867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Zeiss </a:t>
            </a:r>
            <a:r>
              <a:rPr lang="en-US" sz="1600" dirty="0" err="1">
                <a:latin typeface="Times New Roman" pitchFamily="18" charset="0"/>
              </a:rPr>
              <a:t>Axioplan</a:t>
            </a:r>
            <a:r>
              <a:rPr lang="en-US" sz="1600" dirty="0">
                <a:latin typeface="Times New Roman" pitchFamily="18" charset="0"/>
              </a:rPr>
              <a:t> fluorescence microscope</a:t>
            </a:r>
          </a:p>
        </p:txBody>
      </p:sp>
      <p:sp>
        <p:nvSpPr>
          <p:cNvPr id="58" name="Line 95"/>
          <p:cNvSpPr>
            <a:spLocks noChangeShapeType="1"/>
          </p:cNvSpPr>
          <p:nvPr/>
        </p:nvSpPr>
        <p:spPr bwMode="auto">
          <a:xfrm flipH="1">
            <a:off x="2239196" y="1726254"/>
            <a:ext cx="590521" cy="5101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0" name="Line 95"/>
          <p:cNvSpPr>
            <a:spLocks noChangeShapeType="1"/>
          </p:cNvSpPr>
          <p:nvPr/>
        </p:nvSpPr>
        <p:spPr bwMode="auto">
          <a:xfrm flipH="1">
            <a:off x="3180074" y="2744263"/>
            <a:ext cx="420375" cy="5198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1" name="Line 95"/>
          <p:cNvSpPr>
            <a:spLocks noChangeShapeType="1"/>
          </p:cNvSpPr>
          <p:nvPr/>
        </p:nvSpPr>
        <p:spPr bwMode="auto">
          <a:xfrm>
            <a:off x="6402702" y="2744263"/>
            <a:ext cx="422935" cy="6148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1" y="3359150"/>
            <a:ext cx="4306703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18" y="3359150"/>
            <a:ext cx="4334239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6061868" y="2314323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Chaetoceros</a:t>
            </a:r>
            <a:r>
              <a:rPr lang="en-US" sz="1600" dirty="0" smtClean="0">
                <a:latin typeface="Times New Roman" pitchFamily="18" charset="0"/>
              </a:rPr>
              <a:t>, at 100x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47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excitation and fluorescence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1" y="1371600"/>
            <a:ext cx="2722947" cy="171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95"/>
          <p:cNvSpPr>
            <a:spLocks noChangeShapeType="1"/>
          </p:cNvSpPr>
          <p:nvPr/>
        </p:nvSpPr>
        <p:spPr bwMode="auto">
          <a:xfrm flipH="1">
            <a:off x="3232150" y="1631950"/>
            <a:ext cx="43815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374650" y="5946793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(1) http</a:t>
            </a:r>
            <a:r>
              <a:rPr lang="en-US" sz="1200" dirty="0">
                <a:latin typeface="Times New Roman" pitchFamily="18" charset="0"/>
              </a:rPr>
              <a:t>://www.oceanopticsbook.info/view/optical_constituents_of_the_ocean/_phytoplankton</a:t>
            </a:r>
          </a:p>
        </p:txBody>
      </p:sp>
      <p:pic>
        <p:nvPicPr>
          <p:cNvPr id="2052" name="Picture 4" descr="http://mhl.nsw.gov.au/projects/berowra/allspectr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378736"/>
            <a:ext cx="2353469" cy="18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374650" y="6237162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(2) http</a:t>
            </a:r>
            <a:r>
              <a:rPr lang="en-US" sz="1200" dirty="0">
                <a:latin typeface="Times New Roman" pitchFamily="18" charset="0"/>
              </a:rPr>
              <a:t>://mhl.nsw.gov.au/projects/berowra/chloro.php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3775869" y="1487488"/>
            <a:ext cx="1418431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Chlorophyll absorption (1)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775867" y="3324225"/>
            <a:ext cx="1418431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Pigments absorption (2)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>
            <a:off x="2670968" y="3616612"/>
            <a:ext cx="999331" cy="7365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5657851" y="4191258"/>
            <a:ext cx="517524" cy="11404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374650" y="6514161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(3</a:t>
            </a:r>
            <a:r>
              <a:rPr lang="en-US" sz="1200" dirty="0">
                <a:latin typeface="Times New Roman" pitchFamily="18" charset="0"/>
              </a:rPr>
              <a:t>) http://www.photobiology.com/photobiology99/contrib/danuta/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545034" y="1333500"/>
            <a:ext cx="0" cy="3981450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075" y="3104352"/>
            <a:ext cx="3133725" cy="203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017419" y="2216122"/>
            <a:ext cx="1608931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Chlorophyll fluorescence (3)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>
            <a:off x="6130926" y="2857500"/>
            <a:ext cx="846930" cy="5212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6175375" y="3067308"/>
            <a:ext cx="0" cy="2025392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870700" y="3081721"/>
            <a:ext cx="0" cy="2010979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2706688" y="5298955"/>
            <a:ext cx="1643062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Light source + excitation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5" name="Line 95"/>
          <p:cNvSpPr>
            <a:spLocks noChangeShapeType="1"/>
          </p:cNvSpPr>
          <p:nvPr/>
        </p:nvSpPr>
        <p:spPr bwMode="auto">
          <a:xfrm flipH="1" flipV="1">
            <a:off x="1384300" y="5314950"/>
            <a:ext cx="1286667" cy="22224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6873476" y="5532840"/>
            <a:ext cx="1643062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Detector + emission filter</a:t>
            </a:r>
            <a:endParaRPr lang="en-US" sz="1600" dirty="0">
              <a:latin typeface="Times New Roman" pitchFamily="18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1174750" y="1333500"/>
            <a:ext cx="0" cy="3981450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905750" y="3081721"/>
            <a:ext cx="0" cy="2010979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6873476" y="5111735"/>
            <a:ext cx="103227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1" name="Line 95"/>
          <p:cNvSpPr>
            <a:spLocks noChangeShapeType="1"/>
          </p:cNvSpPr>
          <p:nvPr/>
        </p:nvSpPr>
        <p:spPr bwMode="auto">
          <a:xfrm>
            <a:off x="6175375" y="5356402"/>
            <a:ext cx="18907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80774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077" y="1493837"/>
            <a:ext cx="2505324" cy="228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1493838"/>
            <a:ext cx="3667028" cy="4209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Cell phone test stand</a:t>
            </a:r>
            <a:endParaRPr lang="en-US" dirty="0" smtClean="0"/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756149" y="5054599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X-Y-Z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756151" y="6118958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Optical base </a:t>
            </a:r>
            <a:r>
              <a:rPr lang="en-US" sz="1600" dirty="0" smtClean="0">
                <a:latin typeface="Times New Roman" pitchFamily="18" charset="0"/>
              </a:rPr>
              <a:t>plate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756150" y="5589972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Cell phone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2641600" y="5124450"/>
            <a:ext cx="2057400" cy="114429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 flipV="1">
            <a:off x="5619750" y="2540000"/>
            <a:ext cx="82550" cy="14351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 flipH="1" flipV="1">
            <a:off x="3314700" y="3795435"/>
            <a:ext cx="1384300" cy="142844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 flipH="1" flipV="1">
            <a:off x="2330450" y="4044950"/>
            <a:ext cx="2368550" cy="165846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H="1" flipV="1">
            <a:off x="1568450" y="3875672"/>
            <a:ext cx="330200" cy="239307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1988346" y="609947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Sample on a slide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776616" y="3875673"/>
            <a:ext cx="1741785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Optical filter film (for fluorescence)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5776616" y="4560878"/>
            <a:ext cx="1741785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Micro lens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4" name="Line 95"/>
          <p:cNvSpPr>
            <a:spLocks noChangeShapeType="1"/>
          </p:cNvSpPr>
          <p:nvPr/>
        </p:nvSpPr>
        <p:spPr bwMode="auto">
          <a:xfrm flipH="1" flipV="1">
            <a:off x="5302250" y="2539997"/>
            <a:ext cx="400050" cy="219015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61854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1954</TotalTime>
  <Words>505</Words>
  <Application>Microsoft Office PowerPoint</Application>
  <PresentationFormat>On-screen Show (4:3)</PresentationFormat>
  <Paragraphs>148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Desktop testbed: goals</vt:lpstr>
      <vt:lpstr>Approach – what do we need? </vt:lpstr>
      <vt:lpstr>Key criteria</vt:lpstr>
      <vt:lpstr>Key criteria</vt:lpstr>
      <vt:lpstr>Benchmark: fluorescent imaging</vt:lpstr>
      <vt:lpstr>Benchmark: fluorescent imaging</vt:lpstr>
      <vt:lpstr>Benchmark: fluorescent imaging</vt:lpstr>
      <vt:lpstr>Optics: excitation and fluorescence</vt:lpstr>
      <vt:lpstr>Cell phone test stand</vt:lpstr>
      <vt:lpstr>Cell phone: Kyocera C5155</vt:lpstr>
      <vt:lpstr>Cell phone: HTC Nexus One</vt:lpstr>
      <vt:lpstr>Optics: Filters</vt:lpstr>
      <vt:lpstr>Optics: Filters</vt:lpstr>
      <vt:lpstr>Optics: Filters</vt:lpstr>
      <vt:lpstr>Optics: Filters</vt:lpstr>
      <vt:lpstr>Optics: Filters</vt:lpstr>
      <vt:lpstr>Testbed</vt:lpstr>
      <vt:lpstr>Imaging: exposure vs. throughtput</vt:lpstr>
      <vt:lpstr>Optics: optimization</vt:lpstr>
      <vt:lpstr>Some open questions, issues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stanley</cp:lastModifiedBy>
  <cp:revision>99</cp:revision>
  <cp:lastPrinted>2014-11-11T23:58:52Z</cp:lastPrinted>
  <dcterms:created xsi:type="dcterms:W3CDTF">2014-01-14T17:04:58Z</dcterms:created>
  <dcterms:modified xsi:type="dcterms:W3CDTF">2014-11-14T02:19:48Z</dcterms:modified>
</cp:coreProperties>
</file>