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6" r:id="rId3"/>
    <p:sldId id="275" r:id="rId4"/>
    <p:sldId id="277" r:id="rId5"/>
    <p:sldId id="278" r:id="rId6"/>
    <p:sldId id="284" r:id="rId7"/>
    <p:sldId id="285" r:id="rId8"/>
    <p:sldId id="286" r:id="rId9"/>
    <p:sldId id="288" r:id="rId10"/>
    <p:sldId id="281" r:id="rId11"/>
    <p:sldId id="289" r:id="rId12"/>
    <p:sldId id="291" r:id="rId13"/>
    <p:sldId id="292" r:id="rId14"/>
    <p:sldId id="280" r:id="rId15"/>
    <p:sldId id="294" r:id="rId16"/>
    <p:sldId id="287" r:id="rId17"/>
    <p:sldId id="279" r:id="rId18"/>
    <p:sldId id="282" r:id="rId19"/>
    <p:sldId id="295" r:id="rId20"/>
    <p:sldId id="283" r:id="rId21"/>
    <p:sldId id="272" r:id="rId22"/>
  </p:sldIdLst>
  <p:sldSz cx="9144000" cy="6858000" type="screen4x3"/>
  <p:notesSz cx="6985000" cy="92837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2424" y="-74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 </a:t>
            </a:r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Scaling of performance to deployable prototype</a:t>
            </a:r>
          </a:p>
          <a:p>
            <a:pPr lvl="1" eaLnBrk="1" hangingPunct="1"/>
            <a:r>
              <a:rPr lang="en-US" dirty="0" smtClean="0"/>
              <a:t>Direction to design optimization</a:t>
            </a:r>
          </a:p>
          <a:p>
            <a:pPr eaLnBrk="1" hangingPunct="1"/>
            <a:r>
              <a:rPr lang="en-US" dirty="0" smtClean="0"/>
              <a:t>Test ideas</a:t>
            </a:r>
          </a:p>
          <a:p>
            <a:pPr lvl="1" eaLnBrk="1" hangingPunct="1"/>
            <a:r>
              <a:rPr lang="en-US" dirty="0" smtClean="0"/>
              <a:t>Cell phone cytometer</a:t>
            </a:r>
          </a:p>
          <a:p>
            <a:pPr lvl="1" eaLnBrk="1" hangingPunct="1"/>
            <a:r>
              <a:rPr lang="en-US" dirty="0" smtClean="0"/>
              <a:t>Automated fluorescent microscope </a:t>
            </a:r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phone: Kyocera C5155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8274"/>
            <a:ext cx="3213100" cy="240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440403"/>
            <a:ext cx="3213099" cy="240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084125"/>
            <a:ext cx="3213101" cy="24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1" y="4096756"/>
            <a:ext cx="3213099" cy="241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338716" y="1417638"/>
            <a:ext cx="17417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2048x1536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7338714" y="1796049"/>
            <a:ext cx="17417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1.6 um / pixel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7338716" y="3080538"/>
            <a:ext cx="1538583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 mm grid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6146800" y="2539997"/>
            <a:ext cx="1111250" cy="6540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7338714" y="3509546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85 um line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 flipV="1">
            <a:off x="5638800" y="2922788"/>
            <a:ext cx="1619250" cy="7560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338716" y="6151146"/>
            <a:ext cx="153858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45 um, 27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2051050" y="5469137"/>
            <a:ext cx="5207000" cy="851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1635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99" y="1417638"/>
            <a:ext cx="324165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1" y="4086766"/>
            <a:ext cx="3228957" cy="243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99" y="4090988"/>
            <a:ext cx="323664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54" y="1417638"/>
            <a:ext cx="323664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phone: HTC Nexus One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338716" y="1417638"/>
            <a:ext cx="17417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2592x1944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7338714" y="1796049"/>
            <a:ext cx="17417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1.3 um / pixel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7338716" y="3080538"/>
            <a:ext cx="1538583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 mm grid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6013450" y="2539996"/>
            <a:ext cx="1244600" cy="6540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7338714" y="3509546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85 um line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 flipV="1">
            <a:off x="5606123" y="2867022"/>
            <a:ext cx="1651927" cy="81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338714" y="4774013"/>
            <a:ext cx="1538584" cy="9541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With red film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Cross-talk!!!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" name="Line 95"/>
          <p:cNvSpPr>
            <a:spLocks noChangeShapeType="1"/>
          </p:cNvSpPr>
          <p:nvPr/>
        </p:nvSpPr>
        <p:spPr bwMode="auto">
          <a:xfrm flipH="1">
            <a:off x="5460072" y="4965700"/>
            <a:ext cx="1797978" cy="4125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0479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2378"/>
            <a:ext cx="5727698" cy="264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2"/>
            <a:ext cx="5727699" cy="259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 red film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981200" y="1180038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31140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regions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Problem!!! 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3017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4160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37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4" y="3973713"/>
            <a:ext cx="3463925" cy="260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3985018" y="2032000"/>
            <a:ext cx="752081" cy="3448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794250" y="1684082"/>
            <a:ext cx="3219450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is still visible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Problem!!! 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 flipV="1">
            <a:off x="2406649" y="5581650"/>
            <a:ext cx="4048119" cy="11620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1886"/>
            <a:ext cx="3454400" cy="258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737099" y="3554613"/>
            <a:ext cx="3219450" cy="18158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450-40)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+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#19)</a:t>
            </a: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3985017" y="4057651"/>
            <a:ext cx="678663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7033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2"/>
            <a:ext cx="5727699" cy="259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2378"/>
            <a:ext cx="5727698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540 Long Pass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86690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510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region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Problem!!! 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054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3082"/>
            <a:ext cx="3466743" cy="25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6" y="4032378"/>
            <a:ext cx="3465369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874418" y="1303082"/>
            <a:ext cx="279685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Filter search 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>
                <a:latin typeface="Times New Roman" pitchFamily="18" charset="0"/>
              </a:rPr>
              <a:t>Film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>
                <a:latin typeface="Times New Roman" pitchFamily="18" charset="0"/>
              </a:rPr>
              <a:t>Plastic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>
                <a:latin typeface="Times New Roman" pitchFamily="18" charset="0"/>
              </a:rPr>
              <a:t>Interference filters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7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32379"/>
            <a:ext cx="5727698" cy="261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3"/>
            <a:ext cx="5727700" cy="260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plastic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854200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63749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682295"/>
            <a:ext cx="1989929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Isolation region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removed!</a:t>
            </a: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2870357"/>
            <a:ext cx="994964" cy="100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2" y="4725535"/>
            <a:ext cx="935037" cy="88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2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493838"/>
            <a:ext cx="4096914" cy="47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951662" y="44342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951661" y="57804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946499" y="2687957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Imaging Source camera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34947" y="24277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45" y="4494666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4946" y="59266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Microscope objective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4948" y="345688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Lens tube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>
            <a:off x="4832350" y="4603484"/>
            <a:ext cx="2051049" cy="1844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3619500" y="2980344"/>
            <a:ext cx="3263900" cy="6010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95898" y="5552116"/>
            <a:ext cx="1587501" cy="39756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2279650" y="2597066"/>
            <a:ext cx="939800" cy="119837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>
            <a:off x="2279650" y="3626159"/>
            <a:ext cx="1270000" cy="51404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2279650" y="4647935"/>
            <a:ext cx="1441450" cy="185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79650" y="5054599"/>
            <a:ext cx="1270000" cy="1064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27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imaging scale</a:t>
            </a: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93838"/>
            <a:ext cx="3343275" cy="25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02100"/>
            <a:ext cx="3358402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095349" y="1508126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 um wide = &gt; 1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095349" y="4106724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650um wide = &gt; 0.4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095347" y="6276559"/>
            <a:ext cx="32008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100 um optical glass target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3289295" y="6051550"/>
            <a:ext cx="717555" cy="3942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9758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imaging scale</a:t>
            </a:r>
            <a:endParaRPr lang="en-US" dirty="0" smtClean="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5422499" y="3432176"/>
            <a:ext cx="3200801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</a:t>
            </a:r>
            <a:r>
              <a:rPr lang="en-US" sz="1600" dirty="0" smtClean="0">
                <a:latin typeface="Times New Roman" pitchFamily="18" charset="0"/>
              </a:rPr>
              <a:t>1 um /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RG630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camera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>
            <a:off x="3873500" y="2765465"/>
            <a:ext cx="1498600" cy="13899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triangl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6724"/>
            <a:ext cx="3343823" cy="250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08126"/>
            <a:ext cx="3343823" cy="251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311249" y="2649468"/>
            <a:ext cx="33214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311248" y="5191641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</p:spTree>
    <p:extLst>
      <p:ext uri="{BB962C8B-B14F-4D97-AF65-F5344CB8AC3E}">
        <p14:creationId xmlns:p14="http://schemas.microsoft.com/office/powerpoint/2010/main" val="131887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Approach – what do we need? </a:t>
            </a:r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545409" y="1178927"/>
            <a:ext cx="979092" cy="5038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>
            <a:off x="2933700" y="1132304"/>
            <a:ext cx="1016000" cy="550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982662" y="1775996"/>
            <a:ext cx="298211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Technology evaluation criteria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612481" y="1768266"/>
            <a:ext cx="355996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Draft adaptation requirements (LRAUV)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409" y="2598738"/>
            <a:ext cx="2816225" cy="391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97" y="2598738"/>
            <a:ext cx="2528886" cy="376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1638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2400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>
            <a:off x="5270500" y="2169150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>
            <a:off x="6210300" y="2166392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Optics: optimization</a:t>
            </a:r>
          </a:p>
        </p:txBody>
      </p:sp>
    </p:spTree>
    <p:extLst>
      <p:ext uri="{BB962C8B-B14F-4D97-AF65-F5344CB8AC3E}">
        <p14:creationId xmlns:p14="http://schemas.microsoft.com/office/powerpoint/2010/main" val="3148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Some open questions, issues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best to compare AUV integration candidates?</a:t>
            </a:r>
          </a:p>
          <a:p>
            <a:pPr lvl="1" eaLnBrk="1" hangingPunct="1"/>
            <a:r>
              <a:rPr lang="en-US" dirty="0" smtClean="0"/>
              <a:t>So far have compared “marketing” specifications</a:t>
            </a:r>
          </a:p>
          <a:p>
            <a:pPr lvl="1" eaLnBrk="1" hangingPunct="1"/>
            <a:r>
              <a:rPr lang="en-US" dirty="0" smtClean="0"/>
              <a:t>What are current top candidates?</a:t>
            </a:r>
          </a:p>
          <a:p>
            <a:pPr eaLnBrk="1" hangingPunct="1"/>
            <a:r>
              <a:rPr lang="en-US" dirty="0" smtClean="0"/>
              <a:t>Deployment duration, particle size range? (affects design significantly)</a:t>
            </a:r>
          </a:p>
          <a:p>
            <a:pPr eaLnBrk="1" hangingPunct="1"/>
            <a:r>
              <a:rPr lang="en-US" dirty="0" smtClean="0"/>
              <a:t>Need close science engagement during </a:t>
            </a:r>
            <a:r>
              <a:rPr lang="en-US" smtClean="0"/>
              <a:t>prototype development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>
            <a:off x="1797050" y="2947255"/>
            <a:ext cx="0" cy="227118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521198" y="3501791"/>
            <a:ext cx="539751" cy="2077379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721350" y="3200399"/>
            <a:ext cx="1536698" cy="237877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767089" y="4190567"/>
            <a:ext cx="1448397" cy="106128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305271" y="2772491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Filtering 25 ml on 0.2um black  polycarbonate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1327150" y="1617091"/>
            <a:ext cx="0" cy="31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4006" y="1270000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Sampling, 125 ml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05271" y="1930400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1327150" y="229677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05270" y="37648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Visual identification, counting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05270" y="4529667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Translating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05270" y="5253567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Change objective: 10x, 40x, 100x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1327150" y="3409950"/>
            <a:ext cx="0" cy="346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1320800" y="4171597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100859" y="47297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3427736" y="4041139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099595" y="4041139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1320800" y="4929777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100860" y="5438277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3629669" y="3887877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099593" y="3887877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305271" y="6231411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Entering spreadsheet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1327150" y="5907621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1936750" y="5897038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3" y="1225299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2" y="2762665"/>
            <a:ext cx="1943852" cy="87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56" y="1492690"/>
            <a:ext cx="284828" cy="56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laddresearch.com/media/catalog/product/cache/1/image/364x/9df78eab33525d08d6e5fb8d27136e95/2/0/202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82" y="122529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5318311" y="1647627"/>
            <a:ext cx="764241" cy="1788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4880351" y="2296778"/>
            <a:ext cx="2961899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95"/>
          <p:cNvSpPr>
            <a:spLocks noChangeShapeType="1"/>
          </p:cNvSpPr>
          <p:nvPr/>
        </p:nvSpPr>
        <p:spPr bwMode="auto">
          <a:xfrm>
            <a:off x="7207961" y="1826433"/>
            <a:ext cx="576721" cy="680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393019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5669869"/>
            <a:ext cx="4511287" cy="95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6185426" y="3050841"/>
            <a:ext cx="758675" cy="89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95"/>
          <p:cNvSpPr>
            <a:spLocks noChangeShapeType="1"/>
          </p:cNvSpPr>
          <p:nvPr/>
        </p:nvSpPr>
        <p:spPr bwMode="auto">
          <a:xfrm flipH="1">
            <a:off x="5311961" y="5438277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0" name="Line 95"/>
          <p:cNvSpPr>
            <a:spLocks noChangeShapeType="1"/>
          </p:cNvSpPr>
          <p:nvPr/>
        </p:nvSpPr>
        <p:spPr bwMode="auto">
          <a:xfrm flipH="1">
            <a:off x="7502711" y="5430158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9" name="Line 95"/>
          <p:cNvSpPr>
            <a:spLocks noChangeShapeType="1"/>
          </p:cNvSpPr>
          <p:nvPr/>
        </p:nvSpPr>
        <p:spPr bwMode="auto">
          <a:xfrm flipH="1">
            <a:off x="4823201" y="3633626"/>
            <a:ext cx="2120900" cy="254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Ciliate </a:t>
            </a:r>
            <a:r>
              <a:rPr lang="en-US" sz="1600" dirty="0">
                <a:latin typeface="Times New Roman" pitchFamily="18" charset="0"/>
              </a:rPr>
              <a:t>with </a:t>
            </a:r>
            <a:r>
              <a:rPr lang="en-US" sz="1600" dirty="0" smtClean="0">
                <a:latin typeface="Times New Roman" pitchFamily="18" charset="0"/>
              </a:rPr>
              <a:t>sequestered chloroplasts,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359150"/>
            <a:ext cx="431796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3537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5" y="2925608"/>
            <a:ext cx="744224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4600256" y="2947093"/>
            <a:ext cx="1140143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3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Pseudo-</a:t>
            </a:r>
            <a:r>
              <a:rPr lang="en-US" sz="1600" dirty="0" err="1" smtClean="0">
                <a:latin typeface="Times New Roman" pitchFamily="18" charset="0"/>
              </a:rPr>
              <a:t>nitzschia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4" y="2744263"/>
            <a:ext cx="420375" cy="5198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6402702" y="2744263"/>
            <a:ext cx="422935" cy="61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1" y="3359150"/>
            <a:ext cx="430670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4239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061868" y="2314323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Chaetoceros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7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excitation and fluorescence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1" y="1371600"/>
            <a:ext cx="2722947" cy="171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95"/>
          <p:cNvSpPr>
            <a:spLocks noChangeShapeType="1"/>
          </p:cNvSpPr>
          <p:nvPr/>
        </p:nvSpPr>
        <p:spPr bwMode="auto">
          <a:xfrm flipH="1">
            <a:off x="3232150" y="1631950"/>
            <a:ext cx="4381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74650" y="5946793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(1) http</a:t>
            </a:r>
            <a:r>
              <a:rPr lang="en-US" sz="1200" dirty="0">
                <a:latin typeface="Times New Roman" pitchFamily="18" charset="0"/>
              </a:rPr>
              <a:t>://www.oceanopticsbook.info/view/optical_constituents_of_the_ocean/_phytoplankton</a:t>
            </a:r>
          </a:p>
        </p:txBody>
      </p:sp>
      <p:pic>
        <p:nvPicPr>
          <p:cNvPr id="2052" name="Picture 4" descr="http://mhl.nsw.gov.au/projects/berowra/allspectr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78736"/>
            <a:ext cx="2353469" cy="18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74650" y="6237162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(2) http</a:t>
            </a:r>
            <a:r>
              <a:rPr lang="en-US" sz="1200" dirty="0">
                <a:latin typeface="Times New Roman" pitchFamily="18" charset="0"/>
              </a:rPr>
              <a:t>://mhl.nsw.gov.au/projects/berowra/chloro.php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775869" y="1487488"/>
            <a:ext cx="141843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absorption (1)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775867" y="3324225"/>
            <a:ext cx="141843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Pigments absorption (2)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2670968" y="3616612"/>
            <a:ext cx="999331" cy="7365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5657851" y="4191258"/>
            <a:ext cx="517524" cy="1140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74650" y="6514161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(3</a:t>
            </a:r>
            <a:r>
              <a:rPr lang="en-US" sz="1200" dirty="0">
                <a:latin typeface="Times New Roman" pitchFamily="18" charset="0"/>
              </a:rPr>
              <a:t>) http://www.photobiology.com/photobiology99/contrib/danuta/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545034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3104352"/>
            <a:ext cx="3133725" cy="203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17419" y="2216122"/>
            <a:ext cx="160893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fluorescence (3)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30926" y="2857500"/>
            <a:ext cx="846930" cy="5212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6175375" y="3067308"/>
            <a:ext cx="0" cy="202539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70700" y="3081721"/>
            <a:ext cx="0" cy="201097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2706688" y="5298955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Light source + excitation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5" name="Line 95"/>
          <p:cNvSpPr>
            <a:spLocks noChangeShapeType="1"/>
          </p:cNvSpPr>
          <p:nvPr/>
        </p:nvSpPr>
        <p:spPr bwMode="auto">
          <a:xfrm flipH="1" flipV="1">
            <a:off x="1384300" y="5314950"/>
            <a:ext cx="1286667" cy="2222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6873476" y="5532840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Detector + emission filter</a:t>
            </a:r>
            <a:endParaRPr lang="en-US" sz="1600" dirty="0">
              <a:latin typeface="Times New Roman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174750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905750" y="3081721"/>
            <a:ext cx="0" cy="2010979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6873476" y="5111735"/>
            <a:ext cx="103227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6175375" y="5356402"/>
            <a:ext cx="18907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8077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77" y="1493837"/>
            <a:ext cx="2505324" cy="228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93838"/>
            <a:ext cx="3667028" cy="4209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test stand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756149" y="5054599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756151" y="6118958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756150" y="558997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Cell phone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2641600" y="5124450"/>
            <a:ext cx="2057400" cy="114429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 flipV="1">
            <a:off x="5619750" y="2540000"/>
            <a:ext cx="82550" cy="14351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 flipV="1">
            <a:off x="3314700" y="3795435"/>
            <a:ext cx="1384300" cy="14284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 flipV="1">
            <a:off x="2330450" y="4044950"/>
            <a:ext cx="2368550" cy="165846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 flipV="1">
            <a:off x="1568450" y="3875672"/>
            <a:ext cx="330200" cy="239307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988346" y="609947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Sample on a slide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776616" y="3875673"/>
            <a:ext cx="1741785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filter film (for fluorescence)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776616" y="4560878"/>
            <a:ext cx="1741785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 lens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302250" y="2539997"/>
            <a:ext cx="400050" cy="219015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185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553</Words>
  <Application>Microsoft Office PowerPoint</Application>
  <PresentationFormat>On-screen Show (4:3)</PresentationFormat>
  <Paragraphs>162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Desktop testbed: goals</vt:lpstr>
      <vt:lpstr>Approach – what do we need? </vt:lpstr>
      <vt:lpstr>Key criteria</vt:lpstr>
      <vt:lpstr>Key criteria</vt:lpstr>
      <vt:lpstr>Benchmark: fluorescent imaging</vt:lpstr>
      <vt:lpstr>Benchmark: fluorescent imaging</vt:lpstr>
      <vt:lpstr>Benchmark: fluorescent imaging</vt:lpstr>
      <vt:lpstr>Optics: excitation and fluorescence</vt:lpstr>
      <vt:lpstr>Cell phone test stand</vt:lpstr>
      <vt:lpstr>Cell phone: Kyocera C5155</vt:lpstr>
      <vt:lpstr>Cell phone: HTC Nexus One</vt:lpstr>
      <vt:lpstr>Optics: Filters</vt:lpstr>
      <vt:lpstr>Optics: Filters</vt:lpstr>
      <vt:lpstr>Optics: Filters</vt:lpstr>
      <vt:lpstr>Optics: Filters</vt:lpstr>
      <vt:lpstr>Optics: Filters</vt:lpstr>
      <vt:lpstr>Testbed</vt:lpstr>
      <vt:lpstr>Testbed: imaging scale</vt:lpstr>
      <vt:lpstr>Testbed: imaging scale</vt:lpstr>
      <vt:lpstr>Optics: optimization</vt:lpstr>
      <vt:lpstr>Some open questions,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101</cp:revision>
  <cp:lastPrinted>2014-11-11T23:58:52Z</cp:lastPrinted>
  <dcterms:created xsi:type="dcterms:W3CDTF">2014-01-14T17:04:58Z</dcterms:created>
  <dcterms:modified xsi:type="dcterms:W3CDTF">2014-11-14T19:42:38Z</dcterms:modified>
</cp:coreProperties>
</file>