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277" r:id="rId3"/>
    <p:sldId id="278" r:id="rId4"/>
    <p:sldId id="284" r:id="rId5"/>
    <p:sldId id="285" r:id="rId6"/>
    <p:sldId id="286" r:id="rId7"/>
    <p:sldId id="296" r:id="rId8"/>
    <p:sldId id="288" r:id="rId9"/>
    <p:sldId id="289" r:id="rId10"/>
    <p:sldId id="292" r:id="rId11"/>
    <p:sldId id="297" r:id="rId12"/>
    <p:sldId id="294" r:id="rId13"/>
    <p:sldId id="287" r:id="rId14"/>
    <p:sldId id="279" r:id="rId15"/>
    <p:sldId id="282" r:id="rId16"/>
    <p:sldId id="295" r:id="rId17"/>
    <p:sldId id="299" r:id="rId18"/>
    <p:sldId id="300" r:id="rId19"/>
    <p:sldId id="283" r:id="rId20"/>
    <p:sldId id="272" r:id="rId21"/>
  </p:sldIdLst>
  <p:sldSz cx="9144000" cy="6858000" type="screen4x3"/>
  <p:notesSz cx="6985000" cy="92837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2424" y="-74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105C9-6B83-4B5D-9322-4C4797603919}" type="datetimeFigureOut">
              <a:rPr lang="en-US" smtClean="0"/>
              <a:t>11/16/2014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10075"/>
            <a:ext cx="5588000" cy="4176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0A694-460D-4F6D-8BC8-9F51CD5C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47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steps, manual, lab equipment. Can we automate?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0A694-460D-4F6D-8BC8-9F51CD5CBB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62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Useful technique</a:t>
            </a:r>
            <a:r>
              <a:rPr lang="en-US" baseline="0" dirty="0" smtClean="0"/>
              <a:t> – how you do it? Auto fluorescence of native pigment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0A694-460D-4F6D-8BC8-9F51CD5CBB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4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Desktop </a:t>
            </a:r>
            <a:r>
              <a:rPr lang="en-US" dirty="0" err="1" smtClean="0"/>
              <a:t>testbed</a:t>
            </a:r>
            <a:r>
              <a:rPr lang="en-US" dirty="0" smtClean="0"/>
              <a:t>: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</a:t>
            </a:r>
            <a:endParaRPr lang="en-US" dirty="0" smtClean="0"/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is possible</a:t>
            </a:r>
          </a:p>
          <a:p>
            <a:pPr lvl="1" eaLnBrk="1" hangingPunct="1"/>
            <a:r>
              <a:rPr lang="en-US" dirty="0" smtClean="0"/>
              <a:t>Scale performance </a:t>
            </a:r>
            <a:r>
              <a:rPr lang="en-US" dirty="0" smtClean="0"/>
              <a:t>to deployable prototype</a:t>
            </a:r>
          </a:p>
          <a:p>
            <a:pPr lvl="1" eaLnBrk="1" hangingPunct="1"/>
            <a:r>
              <a:rPr lang="en-US" dirty="0" smtClean="0"/>
              <a:t>Design </a:t>
            </a:r>
            <a:r>
              <a:rPr lang="en-US" dirty="0" smtClean="0"/>
              <a:t>optimization</a:t>
            </a:r>
          </a:p>
          <a:p>
            <a:pPr eaLnBrk="1" hangingPunct="1"/>
            <a:r>
              <a:rPr lang="en-US" dirty="0" smtClean="0"/>
              <a:t>Test </a:t>
            </a:r>
            <a:r>
              <a:rPr lang="en-US" dirty="0" smtClean="0"/>
              <a:t>some ideas</a:t>
            </a:r>
            <a:endParaRPr lang="en-US" dirty="0" smtClean="0"/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49" y="5373819"/>
            <a:ext cx="1808449" cy="126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50" y="5361734"/>
            <a:ext cx="1664108" cy="127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4" y="3973713"/>
            <a:ext cx="3463925" cy="260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</a:t>
            </a:r>
            <a:r>
              <a:rPr lang="en-US" sz="4000" dirty="0" smtClean="0"/>
              <a:t>chasing cross-talk</a:t>
            </a:r>
            <a:endParaRPr lang="en-US" sz="4000" dirty="0" smtClean="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3985018" y="1809128"/>
            <a:ext cx="339331" cy="5676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430707" y="1270518"/>
            <a:ext cx="3219450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 </a:t>
            </a:r>
            <a:r>
              <a:rPr lang="en-US" sz="1600" dirty="0" smtClean="0">
                <a:latin typeface="Times New Roman" pitchFamily="18" charset="0"/>
              </a:rPr>
              <a:t>filter (</a:t>
            </a: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#</a:t>
            </a:r>
            <a:r>
              <a:rPr lang="en-US" sz="1600" dirty="0" smtClean="0">
                <a:latin typeface="Times New Roman" pitchFamily="18" charset="0"/>
              </a:rPr>
              <a:t>19)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694083" y="5872303"/>
            <a:ext cx="2310217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is still visible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Red filter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OD not enough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 flipV="1">
            <a:off x="2406649" y="5581650"/>
            <a:ext cx="3359151" cy="107329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5765800" y="6240535"/>
            <a:ext cx="877483" cy="41440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1886"/>
            <a:ext cx="3454400" cy="258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430708" y="3973713"/>
            <a:ext cx="3219450" cy="18158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filter (</a:t>
            </a: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450-40)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+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 filter (</a:t>
            </a: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#19)</a:t>
            </a: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3985017" y="4438651"/>
            <a:ext cx="339332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" name="Rectangle 2"/>
          <p:cNvSpPr/>
          <p:nvPr/>
        </p:nvSpPr>
        <p:spPr>
          <a:xfrm>
            <a:off x="4430708" y="2571981"/>
            <a:ext cx="908050" cy="77470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014908" y="2743315"/>
            <a:ext cx="495300" cy="489066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147983" y="2743315"/>
            <a:ext cx="495300" cy="489066"/>
          </a:xfrm>
          <a:prstGeom prst="ellipse">
            <a:avLst/>
          </a:prstGeom>
          <a:solidFill>
            <a:schemeClr val="tx1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5620933" y="2876782"/>
            <a:ext cx="4194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5620933" y="3099032"/>
            <a:ext cx="4194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877049" y="3099031"/>
            <a:ext cx="2076451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Pink light is visible: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Long tail of blue LED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3" name="Line 95"/>
          <p:cNvSpPr>
            <a:spLocks noChangeShapeType="1"/>
          </p:cNvSpPr>
          <p:nvPr/>
        </p:nvSpPr>
        <p:spPr bwMode="auto">
          <a:xfrm flipH="1" flipV="1">
            <a:off x="2201070" y="2811081"/>
            <a:ext cx="3419863" cy="99583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>
            <a:off x="5620932" y="3452974"/>
            <a:ext cx="1256116" cy="34313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7033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032377"/>
            <a:ext cx="5727699" cy="2641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3082"/>
            <a:ext cx="5727698" cy="25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</a:t>
            </a:r>
            <a:r>
              <a:rPr lang="en-US" sz="4000" dirty="0" smtClean="0"/>
              <a:t>filters</a:t>
            </a:r>
            <a:endParaRPr lang="en-US" sz="4000" dirty="0" smtClean="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 red film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3232150" y="1180038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90525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319980"/>
            <a:ext cx="1989929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</a:t>
            </a:r>
            <a:r>
              <a:rPr lang="en-US" sz="1600" dirty="0" smtClean="0">
                <a:latin typeface="Times New Roman" pitchFamily="18" charset="0"/>
              </a:rPr>
              <a:t>regions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Band-pass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Better off-band suppression</a:t>
            </a:r>
            <a:endParaRPr lang="en-US" sz="1600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3905249" y="6743700"/>
            <a:ext cx="25495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044700" y="12192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165350" y="1219200"/>
            <a:ext cx="1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Line 95"/>
          <p:cNvSpPr>
            <a:spLocks noChangeShapeType="1"/>
          </p:cNvSpPr>
          <p:nvPr/>
        </p:nvSpPr>
        <p:spPr bwMode="auto">
          <a:xfrm flipH="1">
            <a:off x="2165351" y="6750050"/>
            <a:ext cx="173989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1843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3082"/>
            <a:ext cx="3466743" cy="25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6" y="4032378"/>
            <a:ext cx="3465369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1" y="4032378"/>
            <a:ext cx="3895072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95"/>
          <p:cNvSpPr>
            <a:spLocks noChangeShapeType="1"/>
          </p:cNvSpPr>
          <p:nvPr/>
        </p:nvSpPr>
        <p:spPr bwMode="auto">
          <a:xfrm flipH="1">
            <a:off x="3923941" y="1504950"/>
            <a:ext cx="2346351" cy="560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6270293" y="1303082"/>
            <a:ext cx="1989929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Solid plastic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Color film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Interference</a:t>
            </a:r>
            <a:endParaRPr lang="en-US" sz="2000" dirty="0" smtClean="0">
              <a:latin typeface="Times New Roman" pitchFamily="18" charset="0"/>
            </a:endParaRP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endParaRPr lang="en-US" sz="2000" dirty="0"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923942" y="1981200"/>
            <a:ext cx="2346350" cy="20511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>
            <a:off x="4997450" y="2457450"/>
            <a:ext cx="1272842" cy="15749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2287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32379"/>
            <a:ext cx="5727698" cy="261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3"/>
            <a:ext cx="5727700" cy="260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plastic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854200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63749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2" y="5689512"/>
            <a:ext cx="1989929" cy="95410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Isolation region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</a:t>
            </a:r>
            <a:r>
              <a:rPr lang="en-US" sz="1600" dirty="0" smtClean="0">
                <a:latin typeface="Times New Roman" pitchFamily="18" charset="0"/>
              </a:rPr>
              <a:t>removed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But filter is thick!</a:t>
            </a:r>
            <a:endParaRPr lang="en-US" sz="1600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6362700"/>
            <a:ext cx="309166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2870357"/>
            <a:ext cx="994964" cy="100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2" y="4725535"/>
            <a:ext cx="935037" cy="88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2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493838"/>
            <a:ext cx="4096914" cy="47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951662" y="44342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951661" y="57804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946498" y="2427790"/>
            <a:ext cx="1989929" cy="120032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Imaging Source </a:t>
            </a:r>
            <a:r>
              <a:rPr lang="en-US" sz="1600" dirty="0" smtClean="0">
                <a:latin typeface="Times New Roman" pitchFamily="18" charset="0"/>
              </a:rPr>
              <a:t>cameras: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and Color 1600x1200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34947" y="24277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34945" y="4494666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34946" y="59266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Microscope objective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34948" y="345688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Lens tube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>
            <a:off x="4832350" y="4603484"/>
            <a:ext cx="2051049" cy="1844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3619500" y="2980344"/>
            <a:ext cx="3263900" cy="60105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95898" y="5552116"/>
            <a:ext cx="1587501" cy="39756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2279650" y="2597066"/>
            <a:ext cx="939800" cy="119837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>
            <a:off x="2279650" y="3626159"/>
            <a:ext cx="1270000" cy="51404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2279650" y="4647935"/>
            <a:ext cx="1441450" cy="185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79650" y="5054599"/>
            <a:ext cx="1270000" cy="106435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427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imaging scale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93838"/>
            <a:ext cx="3343275" cy="25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02100"/>
            <a:ext cx="3358402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095349" y="1508126"/>
            <a:ext cx="3200801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 um wide = &gt; 1 um /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095349" y="4106724"/>
            <a:ext cx="3200801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650um wide = &gt; 0.4 um /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095347" y="6276559"/>
            <a:ext cx="32008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100 um optical glass target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3289295" y="6051550"/>
            <a:ext cx="717555" cy="3942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9758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</a:t>
            </a:r>
            <a:r>
              <a:rPr lang="en-US" dirty="0" smtClean="0"/>
              <a:t>BW imaging, slide</a:t>
            </a:r>
            <a:endParaRPr lang="en-US" dirty="0" smtClean="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1 um /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RG630 </a:t>
            </a:r>
            <a:r>
              <a:rPr lang="en-US" sz="1600" dirty="0" smtClean="0">
                <a:latin typeface="Times New Roman" pitchFamily="18" charset="0"/>
              </a:rPr>
              <a:t>filter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</a:t>
            </a:r>
            <a:r>
              <a:rPr lang="en-US" sz="1600" dirty="0" smtClean="0">
                <a:latin typeface="Times New Roman" pitchFamily="18" charset="0"/>
              </a:rPr>
              <a:t>camera: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all pigments – one color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6724"/>
            <a:ext cx="3343823" cy="250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08126"/>
            <a:ext cx="3343823" cy="251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</a:t>
            </a:r>
            <a:r>
              <a:rPr lang="en-US" sz="1600" dirty="0" smtClean="0"/>
              <a:t>of </a:t>
            </a:r>
            <a:r>
              <a:rPr lang="en-US" sz="1600" dirty="0" smtClean="0"/>
              <a:t>Holly Bowers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987925"/>
            <a:ext cx="15906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212" y="1799554"/>
            <a:ext cx="15335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9885" y="2768640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86235" y="5367308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59286" y="1799555"/>
            <a:ext cx="4774926" cy="96591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2230712" y="3028990"/>
            <a:ext cx="4803500" cy="313614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V="1">
            <a:off x="2259286" y="4987925"/>
            <a:ext cx="4746352" cy="37109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2287860" y="5633543"/>
            <a:ext cx="4717778" cy="104983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314849" y="5576687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288252" y="2434519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31887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49" y="1508126"/>
            <a:ext cx="3354151" cy="2519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8450"/>
            <a:ext cx="3340101" cy="251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</a:t>
            </a:r>
            <a:r>
              <a:rPr lang="en-US" dirty="0" smtClean="0"/>
              <a:t>color, fixed sample</a:t>
            </a:r>
            <a:endParaRPr lang="en-US" dirty="0" smtClean="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</a:t>
            </a:r>
            <a:r>
              <a:rPr lang="en-US" sz="1600" dirty="0" smtClean="0">
                <a:latin typeface="Times New Roman" pitchFamily="18" charset="0"/>
              </a:rPr>
              <a:t>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</a:t>
            </a:r>
            <a:r>
              <a:rPr lang="en-US" sz="1600" dirty="0" smtClean="0">
                <a:latin typeface="Times New Roman" pitchFamily="18" charset="0"/>
              </a:rPr>
              <a:t>0.4 </a:t>
            </a:r>
            <a:r>
              <a:rPr lang="en-US" sz="1600" dirty="0" smtClean="0">
                <a:latin typeface="Times New Roman" pitchFamily="18" charset="0"/>
              </a:rPr>
              <a:t>um / pixel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filter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Color camera: ID pigment group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</a:t>
            </a:r>
            <a:r>
              <a:rPr lang="en-US" sz="1600" dirty="0" smtClean="0"/>
              <a:t>of </a:t>
            </a:r>
            <a:r>
              <a:rPr lang="en-US" sz="1600" dirty="0" smtClean="0"/>
              <a:t>Lisa </a:t>
            </a:r>
            <a:r>
              <a:rPr lang="en-US" sz="1600" dirty="0" err="1" smtClean="0"/>
              <a:t>Ziccarelly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835" y="256654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17835" y="520360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1090885" y="1799555"/>
            <a:ext cx="5943327" cy="766988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1090885" y="2826893"/>
            <a:ext cx="5943327" cy="51571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V="1">
            <a:off x="1090885" y="4987925"/>
            <a:ext cx="5914753" cy="215678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1090885" y="5463953"/>
            <a:ext cx="5914753" cy="121942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157587" y="5391748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65 x 65 um region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525" y="1756192"/>
            <a:ext cx="1490526" cy="1569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987924"/>
            <a:ext cx="1552842" cy="169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5157587" y="2324698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65 x 65 um region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0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</a:t>
            </a:r>
            <a:r>
              <a:rPr lang="en-US" dirty="0" smtClean="0"/>
              <a:t>color, net tow sample</a:t>
            </a:r>
            <a:endParaRPr lang="en-US" dirty="0" smtClean="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</a:t>
            </a:r>
            <a:r>
              <a:rPr lang="en-US" sz="1600" dirty="0" smtClean="0">
                <a:latin typeface="Times New Roman" pitchFamily="18" charset="0"/>
              </a:rPr>
              <a:t>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</a:t>
            </a:r>
            <a:r>
              <a:rPr lang="en-US" sz="1600" dirty="0" smtClean="0">
                <a:latin typeface="Times New Roman" pitchFamily="18" charset="0"/>
              </a:rPr>
              <a:t>0.4 </a:t>
            </a:r>
            <a:r>
              <a:rPr lang="en-US" sz="1600" dirty="0" smtClean="0">
                <a:latin typeface="Times New Roman" pitchFamily="18" charset="0"/>
              </a:rPr>
              <a:t>um / pixel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filter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Color camera: ID pigment group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</a:t>
            </a:r>
            <a:r>
              <a:rPr lang="en-US" sz="1600" dirty="0" smtClean="0"/>
              <a:t>of </a:t>
            </a:r>
            <a:r>
              <a:rPr lang="en-US" sz="1600" dirty="0"/>
              <a:t>Julio Harvey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835" y="256654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17835" y="520360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26155"/>
            <a:ext cx="3340101" cy="250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23104"/>
            <a:ext cx="3340101" cy="249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Line 95"/>
          <p:cNvSpPr>
            <a:spLocks noChangeShapeType="1"/>
          </p:cNvSpPr>
          <p:nvPr/>
        </p:nvSpPr>
        <p:spPr bwMode="auto">
          <a:xfrm flipV="1">
            <a:off x="2838450" y="5391747"/>
            <a:ext cx="2400300" cy="17085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5238750" y="5171565"/>
            <a:ext cx="3097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Multip</a:t>
            </a:r>
            <a:r>
              <a:rPr lang="en-US" sz="1600" dirty="0" smtClean="0"/>
              <a:t>le cells per slide, each in its own bubble!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5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Comparison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9819"/>
            <a:ext cx="1808449" cy="126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269" y="1297732"/>
            <a:ext cx="1664108" cy="127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57200" y="2861677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Includes processing platform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57200" y="471473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Limited control of camera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795269" y="2852985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Better camera control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795269" y="34658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Access to image trigger signals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795269" y="40881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Multi-camera architecture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795269" y="47104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Use of microscope objectives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57200" y="346378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Compact, low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795269" y="536454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Need processor board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57200" y="536454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Cell phone obsolescence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57200" y="408819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Single camera? 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811759" y="2443488"/>
            <a:ext cx="2247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811759" y="3101681"/>
            <a:ext cx="161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98425" y="4917451"/>
            <a:ext cx="16160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Limiting use on many platforms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 flipH="1">
            <a:off x="1225550" y="2947255"/>
            <a:ext cx="571500" cy="2037495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275310" y="5621020"/>
            <a:ext cx="249177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Population statistics   in real time is challenging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9" name="Line 95"/>
          <p:cNvSpPr>
            <a:spLocks noChangeShapeType="1"/>
          </p:cNvSpPr>
          <p:nvPr/>
        </p:nvSpPr>
        <p:spPr bwMode="auto">
          <a:xfrm>
            <a:off x="4362450" y="3346451"/>
            <a:ext cx="698499" cy="223272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95"/>
          <p:cNvSpPr>
            <a:spLocks noChangeShapeType="1"/>
          </p:cNvSpPr>
          <p:nvPr/>
        </p:nvSpPr>
        <p:spPr bwMode="auto">
          <a:xfrm flipH="1">
            <a:off x="5391150" y="3067051"/>
            <a:ext cx="1866900" cy="251212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231361" y="5032632"/>
            <a:ext cx="15557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Length of deployment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>
            <a:off x="5811837" y="4140200"/>
            <a:ext cx="1403649" cy="1111647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5930900" y="5993578"/>
            <a:ext cx="15557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Unattended operation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>
            <a:off x="6394449" y="3574928"/>
            <a:ext cx="863597" cy="23581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29914" y="6128853"/>
            <a:ext cx="24917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Configurability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H="1">
            <a:off x="1967605" y="2862649"/>
            <a:ext cx="918470" cy="321430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811759" y="3680360"/>
            <a:ext cx="12757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Temporal, </a:t>
            </a:r>
            <a:r>
              <a:rPr lang="en-US" sz="2000" dirty="0" smtClean="0">
                <a:latin typeface="Times New Roman" pitchFamily="18" charset="0"/>
              </a:rPr>
              <a:t>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Next steps</a:t>
            </a:r>
            <a:endParaRPr lang="en-US" dirty="0" smtClean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70C0"/>
                </a:solidFill>
              </a:rPr>
              <a:t>Energy: sensitivity, power, exposure</a:t>
            </a:r>
          </a:p>
          <a:p>
            <a:pPr eaLnBrk="1" hangingPunct="1"/>
            <a:r>
              <a:rPr lang="en-US" dirty="0" smtClean="0"/>
              <a:t>Software: image processing</a:t>
            </a:r>
            <a:endParaRPr lang="en-US" dirty="0" smtClean="0"/>
          </a:p>
          <a:p>
            <a:pPr eaLnBrk="1" hangingPunct="1"/>
            <a:r>
              <a:rPr lang="en-US" dirty="0" smtClean="0"/>
              <a:t>Flow cell design</a:t>
            </a:r>
          </a:p>
          <a:p>
            <a:pPr eaLnBrk="1" hangingPunct="1"/>
            <a:r>
              <a:rPr lang="en-US" dirty="0" smtClean="0"/>
              <a:t>Optimization </a:t>
            </a:r>
            <a:endParaRPr lang="en-US" dirty="0" smtClean="0"/>
          </a:p>
          <a:p>
            <a:pPr eaLnBrk="1" hangingPunct="1"/>
            <a:r>
              <a:rPr lang="en-US" dirty="0" smtClean="0"/>
              <a:t>Architecture</a:t>
            </a:r>
          </a:p>
          <a:p>
            <a:pPr eaLnBrk="1" hangingPunct="1"/>
            <a:r>
              <a:rPr lang="en-US" dirty="0" smtClean="0"/>
              <a:t>Processing platform </a:t>
            </a:r>
            <a:endParaRPr lang="en-US" dirty="0" smtClean="0"/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305271" y="2772491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Filtering 25 ml on 0.2um black  polycarbonate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1327150" y="1617091"/>
            <a:ext cx="0" cy="313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04006" y="1270000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Sampling, 125 ml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305271" y="1930400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Fixing with </a:t>
            </a:r>
            <a:r>
              <a:rPr lang="en-US" sz="1600" dirty="0" err="1" smtClean="0">
                <a:latin typeface="Times New Roman" pitchFamily="18" charset="0"/>
              </a:rPr>
              <a:t>Glutaraldehyde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>
            <a:off x="1327150" y="2296778"/>
            <a:ext cx="0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05270" y="3764884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Visual identification, counting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305270" y="4529667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Translating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305270" y="5253567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Change objective: 10x, 40x, 100x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2" name="Line 95"/>
          <p:cNvSpPr>
            <a:spLocks noChangeShapeType="1"/>
          </p:cNvSpPr>
          <p:nvPr/>
        </p:nvSpPr>
        <p:spPr bwMode="auto">
          <a:xfrm flipH="1">
            <a:off x="1327150" y="3409950"/>
            <a:ext cx="0" cy="3461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 flipH="1">
            <a:off x="1320800" y="4171597"/>
            <a:ext cx="6350" cy="358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4" name="Line 95"/>
          <p:cNvSpPr>
            <a:spLocks noChangeShapeType="1"/>
          </p:cNvSpPr>
          <p:nvPr/>
        </p:nvSpPr>
        <p:spPr bwMode="auto">
          <a:xfrm>
            <a:off x="3100859" y="4729722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H="1" flipV="1">
            <a:off x="3427736" y="4041139"/>
            <a:ext cx="1265" cy="67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 flipV="1">
            <a:off x="3099595" y="4041139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95"/>
          <p:cNvSpPr>
            <a:spLocks noChangeShapeType="1"/>
          </p:cNvSpPr>
          <p:nvPr/>
        </p:nvSpPr>
        <p:spPr bwMode="auto">
          <a:xfrm flipH="1">
            <a:off x="1320800" y="4929777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>
            <a:off x="3100860" y="5438277"/>
            <a:ext cx="53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95"/>
          <p:cNvSpPr>
            <a:spLocks noChangeShapeType="1"/>
          </p:cNvSpPr>
          <p:nvPr/>
        </p:nvSpPr>
        <p:spPr bwMode="auto">
          <a:xfrm flipH="1" flipV="1">
            <a:off x="3629669" y="3887877"/>
            <a:ext cx="1265" cy="1521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 flipH="1" flipV="1">
            <a:off x="3099593" y="3887877"/>
            <a:ext cx="5313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305271" y="6231411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Entering spreadsheet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4" name="Line 95"/>
          <p:cNvSpPr>
            <a:spLocks noChangeShapeType="1"/>
          </p:cNvSpPr>
          <p:nvPr/>
        </p:nvSpPr>
        <p:spPr bwMode="auto">
          <a:xfrm flipH="1">
            <a:off x="1327150" y="5907621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5" name="Line 95"/>
          <p:cNvSpPr>
            <a:spLocks noChangeShapeType="1"/>
          </p:cNvSpPr>
          <p:nvPr/>
        </p:nvSpPr>
        <p:spPr bwMode="auto">
          <a:xfrm flipH="1">
            <a:off x="1936750" y="5897038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3" y="1225299"/>
            <a:ext cx="1071788" cy="114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2" y="2762665"/>
            <a:ext cx="1943852" cy="87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56" y="1492690"/>
            <a:ext cx="284828" cy="56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www.laddresearch.com/media/catalog/product/cache/1/image/364x/9df78eab33525d08d6e5fb8d27136e95/2/0/2025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82" y="1225299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5318311" y="1647627"/>
            <a:ext cx="764241" cy="1788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95"/>
          <p:cNvSpPr>
            <a:spLocks noChangeShapeType="1"/>
          </p:cNvSpPr>
          <p:nvPr/>
        </p:nvSpPr>
        <p:spPr bwMode="auto">
          <a:xfrm flipH="1">
            <a:off x="4880351" y="2296778"/>
            <a:ext cx="2961899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95"/>
          <p:cNvSpPr>
            <a:spLocks noChangeShapeType="1"/>
          </p:cNvSpPr>
          <p:nvPr/>
        </p:nvSpPr>
        <p:spPr bwMode="auto">
          <a:xfrm>
            <a:off x="7207961" y="1826433"/>
            <a:ext cx="576721" cy="680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01" y="2794164"/>
            <a:ext cx="1681162" cy="80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393019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5669869"/>
            <a:ext cx="4511287" cy="95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95"/>
          <p:cNvSpPr>
            <a:spLocks noChangeShapeType="1"/>
          </p:cNvSpPr>
          <p:nvPr/>
        </p:nvSpPr>
        <p:spPr bwMode="auto">
          <a:xfrm>
            <a:off x="6185426" y="3050841"/>
            <a:ext cx="758675" cy="89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95"/>
          <p:cNvSpPr>
            <a:spLocks noChangeShapeType="1"/>
          </p:cNvSpPr>
          <p:nvPr/>
        </p:nvSpPr>
        <p:spPr bwMode="auto">
          <a:xfrm flipH="1">
            <a:off x="5311961" y="5438277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0" name="Line 95"/>
          <p:cNvSpPr>
            <a:spLocks noChangeShapeType="1"/>
          </p:cNvSpPr>
          <p:nvPr/>
        </p:nvSpPr>
        <p:spPr bwMode="auto">
          <a:xfrm flipH="1">
            <a:off x="7502711" y="5430158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9" name="Line 95"/>
          <p:cNvSpPr>
            <a:spLocks noChangeShapeType="1"/>
          </p:cNvSpPr>
          <p:nvPr/>
        </p:nvSpPr>
        <p:spPr bwMode="auto">
          <a:xfrm flipH="1">
            <a:off x="4823201" y="3633626"/>
            <a:ext cx="2120900" cy="254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Ciliate </a:t>
            </a:r>
            <a:r>
              <a:rPr lang="en-US" sz="1600" dirty="0">
                <a:latin typeface="Times New Roman" pitchFamily="18" charset="0"/>
              </a:rPr>
              <a:t>with </a:t>
            </a:r>
            <a:r>
              <a:rPr lang="en-US" sz="1600" dirty="0" smtClean="0">
                <a:latin typeface="Times New Roman" pitchFamily="18" charset="0"/>
              </a:rPr>
              <a:t>sequestered </a:t>
            </a:r>
            <a:r>
              <a:rPr lang="en-US" sz="1600" dirty="0" smtClean="0">
                <a:latin typeface="Times New Roman" pitchFamily="18" charset="0"/>
              </a:rPr>
              <a:t>chloroplasts at </a:t>
            </a:r>
            <a:r>
              <a:rPr lang="en-US" sz="1600" dirty="0" smtClean="0">
                <a:latin typeface="Times New Roman" pitchFamily="18" charset="0"/>
              </a:rPr>
              <a:t>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359150"/>
            <a:ext cx="431796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3537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5" y="2925608"/>
            <a:ext cx="744224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4600256" y="2947093"/>
            <a:ext cx="1140143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2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6144418" y="1897871"/>
            <a:ext cx="1843882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Red: chlorophyll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144418" y="2590021"/>
            <a:ext cx="184388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Different physiological state?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>
            <a:off x="6410007" y="2236433"/>
            <a:ext cx="0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7483157" y="2236425"/>
            <a:ext cx="0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243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Pseudo-</a:t>
            </a:r>
            <a:r>
              <a:rPr lang="en-US" sz="1600" dirty="0" err="1" smtClean="0">
                <a:latin typeface="Times New Roman" pitchFamily="18" charset="0"/>
              </a:rPr>
              <a:t>nitzschia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4" y="2744263"/>
            <a:ext cx="420375" cy="5198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6402702" y="2744263"/>
            <a:ext cx="422935" cy="61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1" y="3359150"/>
            <a:ext cx="430670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4239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061868" y="2314323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Chaetoceros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7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Pigment fluorescence: how you do it? </a:t>
            </a:r>
            <a:endParaRPr lang="en-US" sz="4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1" y="1371600"/>
            <a:ext cx="2722947" cy="171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95"/>
          <p:cNvSpPr>
            <a:spLocks noChangeShapeType="1"/>
          </p:cNvSpPr>
          <p:nvPr/>
        </p:nvSpPr>
        <p:spPr bwMode="auto">
          <a:xfrm flipH="1">
            <a:off x="3232150" y="1631950"/>
            <a:ext cx="4381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74650" y="5946793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(1) http</a:t>
            </a:r>
            <a:r>
              <a:rPr lang="en-US" sz="1200" dirty="0">
                <a:latin typeface="Times New Roman" pitchFamily="18" charset="0"/>
              </a:rPr>
              <a:t>://www.oceanopticsbook.info/view/optical_constituents_of_the_ocean/_phytoplankton</a:t>
            </a:r>
          </a:p>
        </p:txBody>
      </p:sp>
      <p:pic>
        <p:nvPicPr>
          <p:cNvPr id="2052" name="Picture 4" descr="http://mhl.nsw.gov.au/projects/berowra/allspectr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78736"/>
            <a:ext cx="2353469" cy="18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74650" y="6237162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(2) http</a:t>
            </a:r>
            <a:r>
              <a:rPr lang="en-US" sz="1200" dirty="0">
                <a:latin typeface="Times New Roman" pitchFamily="18" charset="0"/>
              </a:rPr>
              <a:t>://mhl.nsw.gov.au/projects/berowra/chloro.php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775869" y="1487488"/>
            <a:ext cx="14184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absorption (1)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775867" y="3324225"/>
            <a:ext cx="14184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Pigments absorption (2)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2670968" y="3616612"/>
            <a:ext cx="999331" cy="7365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5657851" y="4191258"/>
            <a:ext cx="517524" cy="1140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74650" y="6514161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(3</a:t>
            </a:r>
            <a:r>
              <a:rPr lang="en-US" sz="1200" dirty="0">
                <a:latin typeface="Times New Roman" pitchFamily="18" charset="0"/>
              </a:rPr>
              <a:t>) http://www.photobiology.com/photobiology99/contrib/danuta/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545034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3104352"/>
            <a:ext cx="3133725" cy="203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17419" y="2216122"/>
            <a:ext cx="20486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</a:t>
            </a:r>
            <a:r>
              <a:rPr lang="en-US" sz="1600" dirty="0" smtClean="0">
                <a:latin typeface="Times New Roman" pitchFamily="18" charset="0"/>
              </a:rPr>
              <a:t>(auto) fluorescence </a:t>
            </a:r>
            <a:r>
              <a:rPr lang="en-US" sz="1600" dirty="0" smtClean="0">
                <a:latin typeface="Times New Roman" pitchFamily="18" charset="0"/>
              </a:rPr>
              <a:t>(3)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6130926" y="2857500"/>
            <a:ext cx="846930" cy="5212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6175375" y="3067308"/>
            <a:ext cx="0" cy="202539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70700" y="3081721"/>
            <a:ext cx="0" cy="201097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2706688" y="5298955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Light source + excitation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5" name="Line 95"/>
          <p:cNvSpPr>
            <a:spLocks noChangeShapeType="1"/>
          </p:cNvSpPr>
          <p:nvPr/>
        </p:nvSpPr>
        <p:spPr bwMode="auto">
          <a:xfrm flipH="1" flipV="1">
            <a:off x="1384300" y="5314950"/>
            <a:ext cx="1286667" cy="2222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4485082" y="5298954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Detector + emission filter</a:t>
            </a:r>
            <a:endParaRPr lang="en-US" sz="1600" dirty="0">
              <a:latin typeface="Times New Roman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174750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905750" y="3081721"/>
            <a:ext cx="0" cy="2010979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6873476" y="5111735"/>
            <a:ext cx="103227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6174580" y="5426074"/>
            <a:ext cx="18907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6866334" y="5062584"/>
            <a:ext cx="119538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bandpass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6264866" y="5422064"/>
            <a:ext cx="19520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long wave pass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7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</a:t>
            </a:r>
            <a:r>
              <a:rPr lang="en-US" dirty="0" smtClean="0"/>
              <a:t>cytometer?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3913149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</a:t>
            </a:r>
            <a:r>
              <a:rPr lang="en-US" sz="1600" dirty="0" smtClean="0"/>
              <a:t>Ken Johnson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9" y="3665388"/>
            <a:ext cx="4014338" cy="300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457199" y="4592638"/>
            <a:ext cx="391314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Fluorescent Imaging cytometry on a cell phone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Inexpensive components</a:t>
            </a:r>
            <a:endParaRPr lang="en-US" sz="1600" dirty="0" smtClean="0"/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Biomedical applications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99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77" y="1493837"/>
            <a:ext cx="2505324" cy="228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493838"/>
            <a:ext cx="3667028" cy="4209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test stand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756149" y="5054599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756151" y="6118958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756150" y="558997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Cell phone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2641600" y="5124450"/>
            <a:ext cx="2057400" cy="114429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 flipV="1">
            <a:off x="5619750" y="2540000"/>
            <a:ext cx="82550" cy="14351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 flipV="1">
            <a:off x="3314700" y="3795435"/>
            <a:ext cx="1384300" cy="14284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 flipV="1">
            <a:off x="2330450" y="4044950"/>
            <a:ext cx="2368550" cy="165846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 flipV="1">
            <a:off x="1568450" y="3875672"/>
            <a:ext cx="330200" cy="239307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988346" y="609947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Sample on a slide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776616" y="3875673"/>
            <a:ext cx="1741785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filter film (for fluorescence)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776616" y="4560878"/>
            <a:ext cx="1741785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 lens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 flipV="1">
            <a:off x="5302250" y="2539997"/>
            <a:ext cx="400050" cy="219015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185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1" y="4086766"/>
            <a:ext cx="3228957" cy="243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99" y="4090988"/>
            <a:ext cx="3236649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</a:t>
            </a:r>
            <a:r>
              <a:rPr lang="en-US" dirty="0" smtClean="0"/>
              <a:t>phone microscope</a:t>
            </a:r>
            <a:endParaRPr lang="en-US" dirty="0" smtClean="0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402215" y="5555063"/>
            <a:ext cx="1538584" cy="9541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With red film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Cross-talk!!!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2" name="Line 95"/>
          <p:cNvSpPr>
            <a:spLocks noChangeShapeType="1"/>
          </p:cNvSpPr>
          <p:nvPr/>
        </p:nvSpPr>
        <p:spPr bwMode="auto">
          <a:xfrm flipH="1" flipV="1">
            <a:off x="5460072" y="5378234"/>
            <a:ext cx="1878644" cy="65388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8274"/>
            <a:ext cx="3213100" cy="240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338712" y="1339667"/>
            <a:ext cx="17417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Kyocera C5155 2048x1536  1.6um/pixel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7338711" y="4029253"/>
            <a:ext cx="17417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HTC Nexus One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2592x1944 1.3um/pixel</a:t>
            </a:r>
            <a:endParaRPr lang="en-US" sz="1600" dirty="0" smtClean="0">
              <a:latin typeface="Times New Roman" pitchFamily="18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440403"/>
            <a:ext cx="3213099" cy="240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7338716" y="2572322"/>
            <a:ext cx="1538583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 mm grid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 flipH="1" flipV="1">
            <a:off x="6146800" y="2539997"/>
            <a:ext cx="1111250" cy="6540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338711" y="3024771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85 um line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 flipV="1">
            <a:off x="5638800" y="2922788"/>
            <a:ext cx="1619250" cy="75603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7338711" y="3507371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6-10 </a:t>
            </a:r>
            <a:r>
              <a:rPr lang="en-US" sz="1600" dirty="0" smtClean="0">
                <a:latin typeface="Times New Roman" pitchFamily="18" charset="0"/>
              </a:rPr>
              <a:t>um </a:t>
            </a:r>
            <a:r>
              <a:rPr lang="en-US" sz="1600" dirty="0" smtClean="0">
                <a:latin typeface="Times New Roman" pitchFamily="18" charset="0"/>
              </a:rPr>
              <a:t>texture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7" name="Line 95"/>
          <p:cNvSpPr>
            <a:spLocks noChangeShapeType="1"/>
          </p:cNvSpPr>
          <p:nvPr/>
        </p:nvSpPr>
        <p:spPr bwMode="auto">
          <a:xfrm flipH="1" flipV="1">
            <a:off x="2241549" y="3950081"/>
            <a:ext cx="4914899" cy="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8" name="Line 95"/>
          <p:cNvSpPr>
            <a:spLocks noChangeShapeType="1"/>
          </p:cNvSpPr>
          <p:nvPr/>
        </p:nvSpPr>
        <p:spPr bwMode="auto">
          <a:xfrm flipH="1" flipV="1">
            <a:off x="1739900" y="2748330"/>
            <a:ext cx="501650" cy="12017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7156449" y="3848099"/>
            <a:ext cx="182262" cy="8510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0479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2116</TotalTime>
  <Words>667</Words>
  <Application>Microsoft Office PowerPoint</Application>
  <PresentationFormat>On-screen Show (4:3)</PresentationFormat>
  <Paragraphs>180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Desktop testbed: goals</vt:lpstr>
      <vt:lpstr>Key criteria</vt:lpstr>
      <vt:lpstr>Benchmark: fluorescent imaging</vt:lpstr>
      <vt:lpstr>Benchmark: fluorescent imaging</vt:lpstr>
      <vt:lpstr>Benchmark: fluorescent imaging</vt:lpstr>
      <vt:lpstr>Pigment fluorescence: how you do it? </vt:lpstr>
      <vt:lpstr>Cell phone cytometer?</vt:lpstr>
      <vt:lpstr>Cell phone test stand</vt:lpstr>
      <vt:lpstr>Cell phone microscope</vt:lpstr>
      <vt:lpstr>Optics: chasing cross-talk</vt:lpstr>
      <vt:lpstr>Optics: filters</vt:lpstr>
      <vt:lpstr>Optics: Filters</vt:lpstr>
      <vt:lpstr>Optics: Filters</vt:lpstr>
      <vt:lpstr>Testbed</vt:lpstr>
      <vt:lpstr>Testbed: imaging scale</vt:lpstr>
      <vt:lpstr>Testbed: BW imaging, slide</vt:lpstr>
      <vt:lpstr>Testbed: color, fixed sample</vt:lpstr>
      <vt:lpstr>Testbed: color, net tow sample</vt:lpstr>
      <vt:lpstr>Comparison</vt:lpstr>
      <vt:lpstr>Next steps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117</cp:revision>
  <cp:lastPrinted>2014-11-11T23:58:52Z</cp:lastPrinted>
  <dcterms:created xsi:type="dcterms:W3CDTF">2014-01-14T17:04:58Z</dcterms:created>
  <dcterms:modified xsi:type="dcterms:W3CDTF">2014-11-17T05:13:30Z</dcterms:modified>
</cp:coreProperties>
</file>