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7" r:id="rId2"/>
    <p:sldId id="277" r:id="rId3"/>
    <p:sldId id="278" r:id="rId4"/>
    <p:sldId id="284" r:id="rId5"/>
    <p:sldId id="285" r:id="rId6"/>
    <p:sldId id="286" r:id="rId7"/>
    <p:sldId id="296" r:id="rId8"/>
    <p:sldId id="288" r:id="rId9"/>
    <p:sldId id="289" r:id="rId10"/>
    <p:sldId id="292" r:id="rId11"/>
    <p:sldId id="297" r:id="rId12"/>
    <p:sldId id="294" r:id="rId13"/>
    <p:sldId id="287" r:id="rId14"/>
    <p:sldId id="279" r:id="rId15"/>
    <p:sldId id="282" r:id="rId16"/>
    <p:sldId id="295" r:id="rId17"/>
    <p:sldId id="299" r:id="rId18"/>
    <p:sldId id="300" r:id="rId19"/>
    <p:sldId id="283" r:id="rId20"/>
    <p:sldId id="272" r:id="rId21"/>
  </p:sldIdLst>
  <p:sldSz cx="9144000" cy="6858000" type="screen4x3"/>
  <p:notesSz cx="6985000" cy="92837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50" d="100"/>
          <a:sy n="150" d="100"/>
        </p:scale>
        <p:origin x="-2424" y="-744"/>
      </p:cViewPr>
      <p:guideLst>
        <p:guide orient="horz" pos="2334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7363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050" y="0"/>
            <a:ext cx="3027363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A105C9-6B83-4B5D-9322-4C4797603919}" type="datetimeFigureOut">
              <a:rPr lang="en-US" smtClean="0"/>
              <a:t>11/16/2014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6913"/>
            <a:ext cx="4641850" cy="3481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10075"/>
            <a:ext cx="5588000" cy="41767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8563"/>
            <a:ext cx="3027363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050" y="8818563"/>
            <a:ext cx="3027363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20A694-460D-4F6D-8BC8-9F51CD5CB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847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Multiple steps, manual, lab equipment. Can we automate?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20A694-460D-4F6D-8BC8-9F51CD5CBBD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8629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Useful technique</a:t>
            </a:r>
            <a:r>
              <a:rPr lang="en-US" baseline="0" dirty="0" smtClean="0"/>
              <a:t> – how you do it? Auto fluorescence of native pigment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20A694-460D-4F6D-8BC8-9F51CD5CBBD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184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63D37-7F6B-45E3-B3B6-8229B3B04807}" type="datetimeFigureOut">
              <a:rPr lang="en-US"/>
              <a:pPr>
                <a:defRPr/>
              </a:pPr>
              <a:t>11/16/2014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2E7D9-EA4E-4E82-9642-3CD65F593C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85D25-51D0-45E4-9562-D7E13D701245}" type="datetimeFigureOut">
              <a:rPr lang="en-US"/>
              <a:pPr>
                <a:defRPr/>
              </a:pPr>
              <a:t>11/16/2014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06509-D4CB-4206-91E6-B245BB75F9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C38533-7C64-40E5-AB10-BDD5C37D36F5}" type="datetimeFigureOut">
              <a:rPr lang="en-US"/>
              <a:pPr>
                <a:defRPr/>
              </a:pPr>
              <a:t>11/16/2014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2CAE8-09EB-46D5-8CDF-4A8892EA61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9F167-1879-4129-B413-B65590D38256}" type="datetimeFigureOut">
              <a:rPr lang="en-US"/>
              <a:pPr>
                <a:defRPr/>
              </a:pPr>
              <a:t>11/16/2014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555CB-E2A7-49BA-9218-5FAC1619DE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D6B2CB-4F2A-4BAF-BE12-268588F2BAA9}" type="datetimeFigureOut">
              <a:rPr lang="en-US"/>
              <a:pPr>
                <a:defRPr/>
              </a:pPr>
              <a:t>11/16/2014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953C4-7C3B-4EAE-98A8-54267152E1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EC24F-0376-4297-8333-0F29D82D1F5F}" type="datetimeFigureOut">
              <a:rPr lang="en-US"/>
              <a:pPr>
                <a:defRPr/>
              </a:pPr>
              <a:t>11/16/2014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83EE4-8182-4118-8198-6EA7D81F85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CE4D6C-DD8E-4253-A8A6-15E53B724908}" type="datetimeFigureOut">
              <a:rPr lang="en-US"/>
              <a:pPr>
                <a:defRPr/>
              </a:pPr>
              <a:t>11/16/2014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B4AAB-78B5-47F5-A4BA-BE758A591B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4EF16-7307-4F4C-B4E7-0EE4AC653144}" type="datetimeFigureOut">
              <a:rPr lang="en-US"/>
              <a:pPr>
                <a:defRPr/>
              </a:pPr>
              <a:t>11/16/2014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EFEAD-D221-4043-B360-4CE99B0922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2F320-2915-40EA-A2F5-27C61CC6DC33}" type="datetimeFigureOut">
              <a:rPr lang="en-US"/>
              <a:pPr>
                <a:defRPr/>
              </a:pPr>
              <a:t>11/16/2014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7CEC7-2580-41C3-B225-65E75F38F5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984D1-758A-400C-BE3C-4959441C2001}" type="datetimeFigureOut">
              <a:rPr lang="en-US"/>
              <a:pPr>
                <a:defRPr/>
              </a:pPr>
              <a:t>11/16/2014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50922-5C6B-485D-BE51-75F0F48241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9382F-211E-4952-8CA9-3BAF6DFF331E}" type="datetimeFigureOut">
              <a:rPr lang="en-US"/>
              <a:pPr>
                <a:defRPr/>
              </a:pPr>
              <a:t>11/16/2014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1DF7A7-B117-4970-AD5B-52E32569F6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A9CEB2B-1E64-4739-8A68-0875BAFA6E4D}" type="datetimeFigureOut">
              <a:rPr lang="en-US"/>
              <a:pPr>
                <a:defRPr/>
              </a:pPr>
              <a:t>11/16/2014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D1F981B-18A9-4E94-8C72-397277AF01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Desktop </a:t>
            </a:r>
            <a:r>
              <a:rPr lang="en-US" dirty="0" err="1" smtClean="0"/>
              <a:t>testbed</a:t>
            </a:r>
            <a:r>
              <a:rPr lang="en-US" dirty="0" smtClean="0"/>
              <a:t>: goals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Gain familiarity with object and methods</a:t>
            </a:r>
          </a:p>
          <a:p>
            <a:pPr lvl="1" eaLnBrk="1" hangingPunct="1"/>
            <a:r>
              <a:rPr lang="en-US" dirty="0" smtClean="0"/>
              <a:t>Fluidics</a:t>
            </a:r>
            <a:endParaRPr lang="en-US" dirty="0" smtClean="0"/>
          </a:p>
          <a:p>
            <a:pPr lvl="1" eaLnBrk="1" hangingPunct="1"/>
            <a:r>
              <a:rPr lang="en-US" dirty="0" smtClean="0"/>
              <a:t>Optics </a:t>
            </a:r>
          </a:p>
          <a:p>
            <a:pPr eaLnBrk="1" hangingPunct="1"/>
            <a:r>
              <a:rPr lang="en-US" dirty="0" smtClean="0"/>
              <a:t>Find out what is possible</a:t>
            </a:r>
          </a:p>
          <a:p>
            <a:pPr lvl="1" eaLnBrk="1" hangingPunct="1"/>
            <a:r>
              <a:rPr lang="en-US" dirty="0" smtClean="0"/>
              <a:t>Scale performance </a:t>
            </a:r>
            <a:r>
              <a:rPr lang="en-US" dirty="0" smtClean="0"/>
              <a:t>to deployable prototype</a:t>
            </a:r>
          </a:p>
          <a:p>
            <a:pPr lvl="1" eaLnBrk="1" hangingPunct="1"/>
            <a:r>
              <a:rPr lang="en-US" dirty="0" smtClean="0"/>
              <a:t>Design </a:t>
            </a:r>
            <a:r>
              <a:rPr lang="en-US" dirty="0" smtClean="0"/>
              <a:t>optimization</a:t>
            </a:r>
          </a:p>
          <a:p>
            <a:pPr eaLnBrk="1" hangingPunct="1"/>
            <a:r>
              <a:rPr lang="en-US" dirty="0" smtClean="0"/>
              <a:t>Test </a:t>
            </a:r>
            <a:r>
              <a:rPr lang="en-US" dirty="0" smtClean="0"/>
              <a:t>some ideas</a:t>
            </a:r>
            <a:endParaRPr lang="en-US" dirty="0" smtClean="0"/>
          </a:p>
          <a:p>
            <a:pPr lvl="1" eaLnBrk="1" hangingPunct="1"/>
            <a:endParaRPr lang="en-US" dirty="0" smtClean="0"/>
          </a:p>
          <a:p>
            <a:pPr marL="0" indent="0" eaLnBrk="1" hangingPunct="1">
              <a:buNone/>
            </a:pPr>
            <a:endParaRPr lang="en-US" dirty="0" smtClean="0"/>
          </a:p>
          <a:p>
            <a:pPr eaLnBrk="1" hangingPunct="1"/>
            <a:endParaRPr lang="en-US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849" y="5373819"/>
            <a:ext cx="1808449" cy="126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650" y="5361734"/>
            <a:ext cx="1664108" cy="1278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4" y="3973713"/>
            <a:ext cx="3463925" cy="2606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Optics: </a:t>
            </a:r>
            <a:r>
              <a:rPr lang="en-US" sz="4000" dirty="0" smtClean="0"/>
              <a:t>chasing cross-talk</a:t>
            </a:r>
            <a:endParaRPr lang="en-US" sz="4000" dirty="0" smtClean="0"/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 flipH="1">
            <a:off x="3985018" y="1809128"/>
            <a:ext cx="339331" cy="56768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4430707" y="1270518"/>
            <a:ext cx="3219450" cy="107721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LED </a:t>
            </a:r>
            <a:r>
              <a:rPr lang="en-US" sz="1600" dirty="0" err="1" smtClean="0">
                <a:latin typeface="Times New Roman" pitchFamily="18" charset="0"/>
              </a:rPr>
              <a:t>Luxeon</a:t>
            </a:r>
            <a:r>
              <a:rPr lang="en-US" sz="1600" dirty="0" smtClean="0">
                <a:latin typeface="Times New Roman" pitchFamily="18" charset="0"/>
              </a:rPr>
              <a:t> Royal Blue 455 nm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+ 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Red </a:t>
            </a:r>
            <a:r>
              <a:rPr lang="en-US" sz="1600" dirty="0" smtClean="0">
                <a:latin typeface="Times New Roman" pitchFamily="18" charset="0"/>
              </a:rPr>
              <a:t>filter (</a:t>
            </a:r>
            <a:r>
              <a:rPr lang="en-US" sz="1600" dirty="0" err="1" smtClean="0">
                <a:latin typeface="Times New Roman" pitchFamily="18" charset="0"/>
              </a:rPr>
              <a:t>Roscolux</a:t>
            </a:r>
            <a:r>
              <a:rPr lang="en-US" sz="1600" dirty="0" smtClean="0">
                <a:latin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</a:rPr>
              <a:t>#</a:t>
            </a:r>
            <a:r>
              <a:rPr lang="en-US" sz="1600" dirty="0" smtClean="0">
                <a:latin typeface="Times New Roman" pitchFamily="18" charset="0"/>
              </a:rPr>
              <a:t>19)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6694083" y="5872303"/>
            <a:ext cx="2310217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Blue is still visible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</a:rPr>
              <a:t>Red filter </a:t>
            </a: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</a:rPr>
              <a:t>OD not enough</a:t>
            </a:r>
            <a:endParaRPr lang="en-US" sz="16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9" name="Line 95"/>
          <p:cNvSpPr>
            <a:spLocks noChangeShapeType="1"/>
          </p:cNvSpPr>
          <p:nvPr/>
        </p:nvSpPr>
        <p:spPr bwMode="auto">
          <a:xfrm flipH="1" flipV="1">
            <a:off x="2406649" y="5581650"/>
            <a:ext cx="3359151" cy="107329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0" name="Line 95"/>
          <p:cNvSpPr>
            <a:spLocks noChangeShapeType="1"/>
          </p:cNvSpPr>
          <p:nvPr/>
        </p:nvSpPr>
        <p:spPr bwMode="auto">
          <a:xfrm flipH="1">
            <a:off x="5765800" y="6240535"/>
            <a:ext cx="877483" cy="41440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81886"/>
            <a:ext cx="3454400" cy="2580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4430708" y="3973713"/>
            <a:ext cx="3219450" cy="181588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LED </a:t>
            </a:r>
            <a:r>
              <a:rPr lang="en-US" sz="1600" dirty="0" err="1" smtClean="0">
                <a:latin typeface="Times New Roman" pitchFamily="18" charset="0"/>
              </a:rPr>
              <a:t>Luxeon</a:t>
            </a:r>
            <a:r>
              <a:rPr lang="en-US" sz="1600" dirty="0" smtClean="0">
                <a:latin typeface="Times New Roman" pitchFamily="18" charset="0"/>
              </a:rPr>
              <a:t> Royal Blue 455 nm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+ 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Blue filter (</a:t>
            </a:r>
            <a:r>
              <a:rPr lang="en-US" sz="1600" dirty="0" err="1" smtClean="0">
                <a:latin typeface="Times New Roman" pitchFamily="18" charset="0"/>
              </a:rPr>
              <a:t>Intor</a:t>
            </a:r>
            <a:r>
              <a:rPr lang="en-US" sz="1600" dirty="0" smtClean="0">
                <a:latin typeface="Times New Roman" pitchFamily="18" charset="0"/>
              </a:rPr>
              <a:t> 450-40)</a:t>
            </a:r>
          </a:p>
          <a:p>
            <a:pPr>
              <a:spcBef>
                <a:spcPct val="50000"/>
              </a:spcBef>
            </a:pPr>
            <a:r>
              <a:rPr lang="en-US" sz="1600" dirty="0">
                <a:latin typeface="Times New Roman" pitchFamily="18" charset="0"/>
              </a:rPr>
              <a:t>+</a:t>
            </a:r>
            <a:endParaRPr lang="en-US" sz="1600" dirty="0" smtClean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Red filter (</a:t>
            </a:r>
            <a:r>
              <a:rPr lang="en-US" sz="1600" dirty="0" err="1" smtClean="0">
                <a:latin typeface="Times New Roman" pitchFamily="18" charset="0"/>
              </a:rPr>
              <a:t>Roscolux</a:t>
            </a:r>
            <a:r>
              <a:rPr lang="en-US" sz="1600" dirty="0" smtClean="0">
                <a:latin typeface="Times New Roman" pitchFamily="18" charset="0"/>
              </a:rPr>
              <a:t> #19)</a:t>
            </a:r>
          </a:p>
        </p:txBody>
      </p:sp>
      <p:sp>
        <p:nvSpPr>
          <p:cNvPr id="20" name="Line 95"/>
          <p:cNvSpPr>
            <a:spLocks noChangeShapeType="1"/>
          </p:cNvSpPr>
          <p:nvPr/>
        </p:nvSpPr>
        <p:spPr bwMode="auto">
          <a:xfrm flipH="1">
            <a:off x="3985017" y="4438651"/>
            <a:ext cx="339332" cy="285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" name="Rectangle 2"/>
          <p:cNvSpPr/>
          <p:nvPr/>
        </p:nvSpPr>
        <p:spPr>
          <a:xfrm>
            <a:off x="4430708" y="2571981"/>
            <a:ext cx="908050" cy="774700"/>
          </a:xfrm>
          <a:prstGeom prst="rect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5014908" y="2743315"/>
            <a:ext cx="495300" cy="489066"/>
          </a:xfrm>
          <a:prstGeom prst="ellipse">
            <a:avLst/>
          </a:prstGeom>
          <a:solidFill>
            <a:srgbClr val="00B0F0">
              <a:alpha val="50000"/>
            </a:srgbClr>
          </a:solid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6147983" y="2743315"/>
            <a:ext cx="495300" cy="489066"/>
          </a:xfrm>
          <a:prstGeom prst="ellipse">
            <a:avLst/>
          </a:prstGeom>
          <a:solidFill>
            <a:schemeClr val="tx1"/>
          </a:solid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Line 95"/>
          <p:cNvSpPr>
            <a:spLocks noChangeShapeType="1"/>
          </p:cNvSpPr>
          <p:nvPr/>
        </p:nvSpPr>
        <p:spPr bwMode="auto">
          <a:xfrm>
            <a:off x="5620933" y="2876782"/>
            <a:ext cx="41949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1" name="Line 95"/>
          <p:cNvSpPr>
            <a:spLocks noChangeShapeType="1"/>
          </p:cNvSpPr>
          <p:nvPr/>
        </p:nvSpPr>
        <p:spPr bwMode="auto">
          <a:xfrm>
            <a:off x="5620933" y="3099032"/>
            <a:ext cx="41949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6877049" y="3099031"/>
            <a:ext cx="2076451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Pink light is visible:</a:t>
            </a:r>
            <a:endParaRPr lang="en-US" sz="1600" dirty="0" smtClean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</a:rPr>
              <a:t>Long tail of blue LED</a:t>
            </a:r>
            <a:endParaRPr lang="en-US" sz="16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3" name="Line 95"/>
          <p:cNvSpPr>
            <a:spLocks noChangeShapeType="1"/>
          </p:cNvSpPr>
          <p:nvPr/>
        </p:nvSpPr>
        <p:spPr bwMode="auto">
          <a:xfrm flipH="1" flipV="1">
            <a:off x="2201070" y="2811081"/>
            <a:ext cx="3419863" cy="995836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4" name="Line 95"/>
          <p:cNvSpPr>
            <a:spLocks noChangeShapeType="1"/>
          </p:cNvSpPr>
          <p:nvPr/>
        </p:nvSpPr>
        <p:spPr bwMode="auto">
          <a:xfrm flipH="1">
            <a:off x="5620932" y="3452974"/>
            <a:ext cx="1256116" cy="343131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70331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4032377"/>
            <a:ext cx="5727699" cy="2641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03082"/>
            <a:ext cx="5727698" cy="259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Optics: </a:t>
            </a:r>
            <a:r>
              <a:rPr lang="en-US" sz="4000" dirty="0" smtClean="0"/>
              <a:t>filters</a:t>
            </a:r>
            <a:endParaRPr lang="en-US" sz="4000" dirty="0" smtClean="0"/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 flipH="1">
            <a:off x="6184899" y="1595469"/>
            <a:ext cx="599280" cy="292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6811963" y="1303082"/>
            <a:ext cx="1989929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LED </a:t>
            </a:r>
            <a:r>
              <a:rPr lang="en-US" sz="1600" dirty="0" err="1" smtClean="0">
                <a:latin typeface="Times New Roman" pitchFamily="18" charset="0"/>
              </a:rPr>
              <a:t>Luxeon</a:t>
            </a:r>
            <a:r>
              <a:rPr lang="en-US" sz="1600" dirty="0" smtClean="0">
                <a:latin typeface="Times New Roman" pitchFamily="18" charset="0"/>
              </a:rPr>
              <a:t> Royal Blue 455 nm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6811963" y="4032378"/>
            <a:ext cx="1989929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err="1" smtClean="0">
                <a:latin typeface="Times New Roman" pitchFamily="18" charset="0"/>
              </a:rPr>
              <a:t>Roscolux</a:t>
            </a:r>
            <a:r>
              <a:rPr lang="en-US" sz="1600" dirty="0" smtClean="0">
                <a:latin typeface="Times New Roman" pitchFamily="18" charset="0"/>
              </a:rPr>
              <a:t> #19 red film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9" name="Line 95"/>
          <p:cNvSpPr>
            <a:spLocks noChangeShapeType="1"/>
          </p:cNvSpPr>
          <p:nvPr/>
        </p:nvSpPr>
        <p:spPr bwMode="auto">
          <a:xfrm flipH="1">
            <a:off x="6213074" y="4245611"/>
            <a:ext cx="550863" cy="2442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cxnSp>
        <p:nvCxnSpPr>
          <p:cNvPr id="22" name="Straight Connector 21"/>
          <p:cNvCxnSpPr/>
          <p:nvPr/>
        </p:nvCxnSpPr>
        <p:spPr>
          <a:xfrm>
            <a:off x="3232150" y="1180038"/>
            <a:ext cx="0" cy="556260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3905250" y="1181100"/>
            <a:ext cx="0" cy="556260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6811963" y="5319980"/>
            <a:ext cx="1989929" cy="132343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Cross-talk </a:t>
            </a:r>
            <a:r>
              <a:rPr lang="en-US" sz="1600" dirty="0" smtClean="0">
                <a:latin typeface="Times New Roman" pitchFamily="18" charset="0"/>
              </a:rPr>
              <a:t>regions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</a:rPr>
              <a:t>Band-pass filter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</a:rPr>
              <a:t>Better off-band suppression</a:t>
            </a:r>
            <a:endParaRPr lang="en-US" sz="1600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9" name="Line 95"/>
          <p:cNvSpPr>
            <a:spLocks noChangeShapeType="1"/>
          </p:cNvSpPr>
          <p:nvPr/>
        </p:nvSpPr>
        <p:spPr bwMode="auto">
          <a:xfrm flipH="1">
            <a:off x="3905249" y="6743700"/>
            <a:ext cx="254951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0" name="Line 95"/>
          <p:cNvSpPr>
            <a:spLocks noChangeShapeType="1"/>
          </p:cNvSpPr>
          <p:nvPr/>
        </p:nvSpPr>
        <p:spPr bwMode="auto">
          <a:xfrm flipH="1">
            <a:off x="6454771" y="5981700"/>
            <a:ext cx="329408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cxnSp>
        <p:nvCxnSpPr>
          <p:cNvPr id="17" name="Straight Connector 16"/>
          <p:cNvCxnSpPr/>
          <p:nvPr/>
        </p:nvCxnSpPr>
        <p:spPr>
          <a:xfrm>
            <a:off x="2044700" y="1219200"/>
            <a:ext cx="0" cy="556260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165350" y="1219200"/>
            <a:ext cx="1" cy="556260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Line 95"/>
          <p:cNvSpPr>
            <a:spLocks noChangeShapeType="1"/>
          </p:cNvSpPr>
          <p:nvPr/>
        </p:nvSpPr>
        <p:spPr bwMode="auto">
          <a:xfrm flipH="1">
            <a:off x="2165351" y="6750050"/>
            <a:ext cx="173989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91843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Optics: Filters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303082"/>
            <a:ext cx="3466743" cy="259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96" y="4032378"/>
            <a:ext cx="3465369" cy="2609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351" y="4032378"/>
            <a:ext cx="3895072" cy="2609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ine 95"/>
          <p:cNvSpPr>
            <a:spLocks noChangeShapeType="1"/>
          </p:cNvSpPr>
          <p:nvPr/>
        </p:nvSpPr>
        <p:spPr bwMode="auto">
          <a:xfrm flipH="1">
            <a:off x="3923941" y="1504950"/>
            <a:ext cx="2346351" cy="5604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6270293" y="1303082"/>
            <a:ext cx="1989929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spcBef>
                <a:spcPct val="50000"/>
              </a:spcBef>
              <a:buFont typeface="Arial" charset="0"/>
              <a:buChar char="•"/>
            </a:pPr>
            <a:r>
              <a:rPr lang="en-US" sz="2000" dirty="0" smtClean="0">
                <a:latin typeface="Times New Roman" pitchFamily="18" charset="0"/>
              </a:rPr>
              <a:t>Solid plastic</a:t>
            </a:r>
          </a:p>
          <a:p>
            <a:pPr marL="285750" indent="-285750">
              <a:spcBef>
                <a:spcPct val="50000"/>
              </a:spcBef>
              <a:buFont typeface="Arial" charset="0"/>
              <a:buChar char="•"/>
            </a:pPr>
            <a:r>
              <a:rPr lang="en-US" sz="2000" dirty="0" smtClean="0">
                <a:latin typeface="Times New Roman" pitchFamily="18" charset="0"/>
              </a:rPr>
              <a:t>Color film</a:t>
            </a:r>
          </a:p>
          <a:p>
            <a:pPr marL="285750" indent="-285750">
              <a:spcBef>
                <a:spcPct val="50000"/>
              </a:spcBef>
              <a:buFont typeface="Arial" charset="0"/>
              <a:buChar char="•"/>
            </a:pPr>
            <a:r>
              <a:rPr lang="en-US" sz="2000" dirty="0" smtClean="0">
                <a:latin typeface="Times New Roman" pitchFamily="18" charset="0"/>
              </a:rPr>
              <a:t>Interference</a:t>
            </a:r>
            <a:endParaRPr lang="en-US" sz="2000" dirty="0" smtClean="0">
              <a:latin typeface="Times New Roman" pitchFamily="18" charset="0"/>
            </a:endParaRPr>
          </a:p>
          <a:p>
            <a:pPr marL="285750" indent="-285750">
              <a:spcBef>
                <a:spcPct val="50000"/>
              </a:spcBef>
              <a:buFont typeface="Arial" charset="0"/>
              <a:buChar char="•"/>
            </a:pPr>
            <a:endParaRPr lang="en-US" sz="2000" dirty="0">
              <a:latin typeface="Times New Roman" pitchFamily="18" charset="0"/>
            </a:endParaRPr>
          </a:p>
        </p:txBody>
      </p:sp>
      <p:sp>
        <p:nvSpPr>
          <p:cNvPr id="9" name="Line 95"/>
          <p:cNvSpPr>
            <a:spLocks noChangeShapeType="1"/>
          </p:cNvSpPr>
          <p:nvPr/>
        </p:nvSpPr>
        <p:spPr bwMode="auto">
          <a:xfrm flipH="1">
            <a:off x="3923942" y="1981200"/>
            <a:ext cx="2346350" cy="205117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0" name="Line 95"/>
          <p:cNvSpPr>
            <a:spLocks noChangeShapeType="1"/>
          </p:cNvSpPr>
          <p:nvPr/>
        </p:nvSpPr>
        <p:spPr bwMode="auto">
          <a:xfrm flipH="1">
            <a:off x="4997450" y="2457450"/>
            <a:ext cx="1272842" cy="157492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422871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4032379"/>
            <a:ext cx="5727698" cy="2611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301993"/>
            <a:ext cx="5727700" cy="260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Optics: Filters</a:t>
            </a:r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 flipH="1">
            <a:off x="6184899" y="1595469"/>
            <a:ext cx="599280" cy="292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6811963" y="1303082"/>
            <a:ext cx="1989929" cy="132343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LED </a:t>
            </a:r>
            <a:r>
              <a:rPr lang="en-US" sz="1600" dirty="0" err="1" smtClean="0">
                <a:latin typeface="Times New Roman" pitchFamily="18" charset="0"/>
              </a:rPr>
              <a:t>Luxeon</a:t>
            </a:r>
            <a:r>
              <a:rPr lang="en-US" sz="1600" dirty="0" smtClean="0">
                <a:latin typeface="Times New Roman" pitchFamily="18" charset="0"/>
              </a:rPr>
              <a:t> Royal Blue 455 nm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+</a:t>
            </a:r>
          </a:p>
          <a:p>
            <a:pPr>
              <a:spcBef>
                <a:spcPct val="50000"/>
              </a:spcBef>
            </a:pPr>
            <a:r>
              <a:rPr lang="en-US" sz="1600" dirty="0" err="1" smtClean="0">
                <a:latin typeface="Times New Roman" pitchFamily="18" charset="0"/>
              </a:rPr>
              <a:t>Intor</a:t>
            </a:r>
            <a:r>
              <a:rPr lang="en-US" sz="1600" dirty="0" smtClean="0">
                <a:latin typeface="Times New Roman" pitchFamily="18" charset="0"/>
              </a:rPr>
              <a:t> 450-40 filter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6811963" y="4032378"/>
            <a:ext cx="1989929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err="1" smtClean="0">
                <a:latin typeface="Times New Roman" pitchFamily="18" charset="0"/>
              </a:rPr>
              <a:t>Delvie</a:t>
            </a:r>
            <a:r>
              <a:rPr lang="en-US" sz="1600" dirty="0" smtClean="0">
                <a:latin typeface="Times New Roman" pitchFamily="18" charset="0"/>
              </a:rPr>
              <a:t> 2422 plastic filter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9" name="Line 95"/>
          <p:cNvSpPr>
            <a:spLocks noChangeShapeType="1"/>
          </p:cNvSpPr>
          <p:nvPr/>
        </p:nvSpPr>
        <p:spPr bwMode="auto">
          <a:xfrm flipH="1">
            <a:off x="6213074" y="4245611"/>
            <a:ext cx="550863" cy="2442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cxnSp>
        <p:nvCxnSpPr>
          <p:cNvPr id="22" name="Straight Connector 21"/>
          <p:cNvCxnSpPr/>
          <p:nvPr/>
        </p:nvCxnSpPr>
        <p:spPr>
          <a:xfrm>
            <a:off x="1854200" y="1199195"/>
            <a:ext cx="0" cy="556260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063749" y="1199195"/>
            <a:ext cx="0" cy="556260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6811962" y="5689512"/>
            <a:ext cx="1989929" cy="95410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Isolation region</a:t>
            </a:r>
            <a:endParaRPr lang="en-US" sz="1600" dirty="0">
              <a:solidFill>
                <a:srgbClr val="FF0000"/>
              </a:solidFill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Cross-talk </a:t>
            </a:r>
            <a:r>
              <a:rPr lang="en-US" sz="1600" dirty="0" smtClean="0">
                <a:latin typeface="Times New Roman" pitchFamily="18" charset="0"/>
              </a:rPr>
              <a:t>removed </a:t>
            </a: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</a:rPr>
              <a:t>But filter is thick!</a:t>
            </a:r>
            <a:endParaRPr lang="en-US" sz="1600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9" name="Line 95"/>
          <p:cNvSpPr>
            <a:spLocks noChangeShapeType="1"/>
          </p:cNvSpPr>
          <p:nvPr/>
        </p:nvSpPr>
        <p:spPr bwMode="auto">
          <a:xfrm flipH="1">
            <a:off x="2114549" y="6743700"/>
            <a:ext cx="434022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0" name="Line 95"/>
          <p:cNvSpPr>
            <a:spLocks noChangeShapeType="1"/>
          </p:cNvSpPr>
          <p:nvPr/>
        </p:nvSpPr>
        <p:spPr bwMode="auto">
          <a:xfrm flipH="1">
            <a:off x="6454771" y="6362700"/>
            <a:ext cx="309166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963" y="2870357"/>
            <a:ext cx="994964" cy="1001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962" y="4725535"/>
            <a:ext cx="935037" cy="886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823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Testbed</a:t>
            </a:r>
            <a:endParaRPr lang="en-US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0" y="1493838"/>
            <a:ext cx="4096914" cy="4771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Line 95"/>
          <p:cNvSpPr>
            <a:spLocks noChangeShapeType="1"/>
          </p:cNvSpPr>
          <p:nvPr/>
        </p:nvSpPr>
        <p:spPr bwMode="auto">
          <a:xfrm flipH="1">
            <a:off x="6184899" y="1595469"/>
            <a:ext cx="599280" cy="292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6951662" y="4434207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X-Y-Z stage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6951661" y="5780407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Base plate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6946498" y="2427790"/>
            <a:ext cx="1989929" cy="120032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Imaging Source </a:t>
            </a:r>
            <a:r>
              <a:rPr lang="en-US" sz="1600" dirty="0" smtClean="0">
                <a:latin typeface="Times New Roman" pitchFamily="18" charset="0"/>
              </a:rPr>
              <a:t>cameras: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BW and Color 1600x1200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234947" y="2427790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Blue LED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234945" y="4494666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White LED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234946" y="5926690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Microscope objective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234948" y="3456882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Lens tube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2" name="Line 95"/>
          <p:cNvSpPr>
            <a:spLocks noChangeShapeType="1"/>
          </p:cNvSpPr>
          <p:nvPr/>
        </p:nvSpPr>
        <p:spPr bwMode="auto">
          <a:xfrm flipH="1">
            <a:off x="4832350" y="4603484"/>
            <a:ext cx="2051049" cy="184416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3" name="Line 95"/>
          <p:cNvSpPr>
            <a:spLocks noChangeShapeType="1"/>
          </p:cNvSpPr>
          <p:nvPr/>
        </p:nvSpPr>
        <p:spPr bwMode="auto">
          <a:xfrm flipH="1">
            <a:off x="3619500" y="2980344"/>
            <a:ext cx="3263900" cy="601056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4" name="Line 95"/>
          <p:cNvSpPr>
            <a:spLocks noChangeShapeType="1"/>
          </p:cNvSpPr>
          <p:nvPr/>
        </p:nvSpPr>
        <p:spPr bwMode="auto">
          <a:xfrm flipH="1" flipV="1">
            <a:off x="5295898" y="5552116"/>
            <a:ext cx="1587501" cy="39756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>
            <a:off x="2279650" y="2597066"/>
            <a:ext cx="939800" cy="119837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6" name="Line 95"/>
          <p:cNvSpPr>
            <a:spLocks noChangeShapeType="1"/>
          </p:cNvSpPr>
          <p:nvPr/>
        </p:nvSpPr>
        <p:spPr bwMode="auto">
          <a:xfrm>
            <a:off x="2279650" y="3626159"/>
            <a:ext cx="1270000" cy="514041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7" name="Line 95"/>
          <p:cNvSpPr>
            <a:spLocks noChangeShapeType="1"/>
          </p:cNvSpPr>
          <p:nvPr/>
        </p:nvSpPr>
        <p:spPr bwMode="auto">
          <a:xfrm>
            <a:off x="2279650" y="4647935"/>
            <a:ext cx="1441450" cy="18528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8" name="Line 95"/>
          <p:cNvSpPr>
            <a:spLocks noChangeShapeType="1"/>
          </p:cNvSpPr>
          <p:nvPr/>
        </p:nvSpPr>
        <p:spPr bwMode="auto">
          <a:xfrm flipV="1">
            <a:off x="2279650" y="5054599"/>
            <a:ext cx="1270000" cy="1064359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42736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Testbed</a:t>
            </a:r>
            <a:r>
              <a:rPr lang="en-US" dirty="0" smtClean="0"/>
              <a:t>: imaging scale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93838"/>
            <a:ext cx="3343275" cy="251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102100"/>
            <a:ext cx="3358402" cy="251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4095349" y="1508126"/>
            <a:ext cx="3200801" cy="107721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4x objective</a:t>
            </a:r>
            <a:endParaRPr lang="en-US" sz="1600" dirty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1600x1200 pixel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1600 um wide = &gt; 1 um / pixel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4095349" y="4106724"/>
            <a:ext cx="3200801" cy="107721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10x objective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1600x1200 pixel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650um wide = &gt; 0.4 um / pixel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4095347" y="6276559"/>
            <a:ext cx="3200801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100 um optical glass target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9" name="Line 95"/>
          <p:cNvSpPr>
            <a:spLocks noChangeShapeType="1"/>
          </p:cNvSpPr>
          <p:nvPr/>
        </p:nvSpPr>
        <p:spPr bwMode="auto">
          <a:xfrm flipH="1">
            <a:off x="3019420" y="6013450"/>
            <a:ext cx="539752" cy="0"/>
          </a:xfrm>
          <a:prstGeom prst="line">
            <a:avLst/>
          </a:prstGeom>
          <a:noFill/>
          <a:ln w="15875">
            <a:solidFill>
              <a:srgbClr val="00B0F0"/>
            </a:solidFill>
            <a:round/>
            <a:headEnd type="triangle"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0" name="Line 95"/>
          <p:cNvSpPr>
            <a:spLocks noChangeShapeType="1"/>
          </p:cNvSpPr>
          <p:nvPr/>
        </p:nvSpPr>
        <p:spPr bwMode="auto">
          <a:xfrm flipH="1" flipV="1">
            <a:off x="3289295" y="6051550"/>
            <a:ext cx="717555" cy="394286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97580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Testbed</a:t>
            </a:r>
            <a:r>
              <a:rPr lang="en-US" dirty="0" smtClean="0"/>
              <a:t>: </a:t>
            </a:r>
            <a:r>
              <a:rPr lang="en-US" dirty="0" smtClean="0"/>
              <a:t>BW imaging, slide</a:t>
            </a:r>
            <a:endParaRPr lang="en-US" dirty="0" smtClean="0"/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4310847" y="3432176"/>
            <a:ext cx="3490127" cy="1446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4x objective</a:t>
            </a:r>
            <a:endParaRPr lang="en-US" sz="1600" dirty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1600x1200 pixel, 1 um / pixel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RG630 </a:t>
            </a:r>
            <a:r>
              <a:rPr lang="en-US" sz="1600" dirty="0" smtClean="0">
                <a:latin typeface="Times New Roman" pitchFamily="18" charset="0"/>
              </a:rPr>
              <a:t>filter</a:t>
            </a:r>
            <a:endParaRPr lang="en-US" sz="1600" dirty="0" smtClean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BW </a:t>
            </a:r>
            <a:r>
              <a:rPr lang="en-US" sz="1600" dirty="0" smtClean="0">
                <a:latin typeface="Times New Roman" pitchFamily="18" charset="0"/>
              </a:rPr>
              <a:t>camera: </a:t>
            </a: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</a:rPr>
              <a:t>all pigments – one color</a:t>
            </a:r>
            <a:endParaRPr lang="en-US" sz="16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9" name="Line 95"/>
          <p:cNvSpPr>
            <a:spLocks noChangeShapeType="1"/>
          </p:cNvSpPr>
          <p:nvPr/>
        </p:nvSpPr>
        <p:spPr bwMode="auto">
          <a:xfrm flipH="1">
            <a:off x="3019420" y="6013450"/>
            <a:ext cx="539752" cy="0"/>
          </a:xfrm>
          <a:prstGeom prst="line">
            <a:avLst/>
          </a:prstGeom>
          <a:noFill/>
          <a:ln w="15875">
            <a:solidFill>
              <a:srgbClr val="00B0F0"/>
            </a:solidFill>
            <a:round/>
            <a:headEnd type="triangle"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4106724"/>
            <a:ext cx="3343823" cy="2508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508126"/>
            <a:ext cx="3343823" cy="2514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3847699" y="1508126"/>
            <a:ext cx="1257701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Fluorescence</a:t>
            </a: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3847699" y="6276559"/>
            <a:ext cx="1327551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White light</a:t>
            </a: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5314849" y="1417638"/>
            <a:ext cx="343872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Samples courtesy </a:t>
            </a:r>
            <a:r>
              <a:rPr lang="en-US" sz="1600" dirty="0" smtClean="0"/>
              <a:t>of </a:t>
            </a:r>
            <a:r>
              <a:rPr lang="en-US" sz="1600" dirty="0" smtClean="0"/>
              <a:t>Holly Bowers</a:t>
            </a:r>
            <a:endParaRPr lang="en-US" sz="1600" dirty="0">
              <a:latin typeface="Times New Roman" pitchFamily="18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638" y="4987925"/>
            <a:ext cx="1590675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4212" y="1799554"/>
            <a:ext cx="1533525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979885" y="2768640"/>
            <a:ext cx="273050" cy="26035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986235" y="5367308"/>
            <a:ext cx="273050" cy="26035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ine 95"/>
          <p:cNvSpPr>
            <a:spLocks noChangeShapeType="1"/>
          </p:cNvSpPr>
          <p:nvPr/>
        </p:nvSpPr>
        <p:spPr bwMode="auto">
          <a:xfrm flipV="1">
            <a:off x="2259286" y="1799555"/>
            <a:ext cx="4774926" cy="965910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9" name="Line 95"/>
          <p:cNvSpPr>
            <a:spLocks noChangeShapeType="1"/>
          </p:cNvSpPr>
          <p:nvPr/>
        </p:nvSpPr>
        <p:spPr bwMode="auto">
          <a:xfrm>
            <a:off x="2230712" y="3028990"/>
            <a:ext cx="4803500" cy="313614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0" name="Line 95"/>
          <p:cNvSpPr>
            <a:spLocks noChangeShapeType="1"/>
          </p:cNvSpPr>
          <p:nvPr/>
        </p:nvSpPr>
        <p:spPr bwMode="auto">
          <a:xfrm flipV="1">
            <a:off x="2259286" y="4987925"/>
            <a:ext cx="4746352" cy="371090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1" name="Line 95"/>
          <p:cNvSpPr>
            <a:spLocks noChangeShapeType="1"/>
          </p:cNvSpPr>
          <p:nvPr/>
        </p:nvSpPr>
        <p:spPr bwMode="auto">
          <a:xfrm>
            <a:off x="2287860" y="5633543"/>
            <a:ext cx="4717778" cy="1049831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5314849" y="5576687"/>
            <a:ext cx="15353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160 x 160 um</a:t>
            </a:r>
            <a:r>
              <a:rPr lang="en-US" sz="1600" dirty="0">
                <a:latin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</a:rPr>
              <a:t>region</a:t>
            </a:r>
            <a:endParaRPr lang="en-US" sz="1600" dirty="0" smtClean="0"/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5288252" y="2434519"/>
            <a:ext cx="15353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160 x 160 um</a:t>
            </a:r>
            <a:r>
              <a:rPr lang="en-US" sz="1600" dirty="0">
                <a:latin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</a:rPr>
              <a:t>region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31887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149" y="1508126"/>
            <a:ext cx="3354151" cy="2519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4108450"/>
            <a:ext cx="3340101" cy="2516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Testbed</a:t>
            </a:r>
            <a:r>
              <a:rPr lang="en-US" dirty="0" smtClean="0"/>
              <a:t>: </a:t>
            </a:r>
            <a:r>
              <a:rPr lang="en-US" dirty="0" smtClean="0"/>
              <a:t>color, fixed sample</a:t>
            </a:r>
            <a:endParaRPr lang="en-US" dirty="0" smtClean="0"/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4310847" y="3432176"/>
            <a:ext cx="3490127" cy="1446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10x </a:t>
            </a:r>
            <a:r>
              <a:rPr lang="en-US" sz="1600" dirty="0" smtClean="0">
                <a:latin typeface="Times New Roman" pitchFamily="18" charset="0"/>
              </a:rPr>
              <a:t>objective</a:t>
            </a:r>
            <a:endParaRPr lang="en-US" sz="1600" dirty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1600x1200 pixel, </a:t>
            </a:r>
            <a:r>
              <a:rPr lang="en-US" sz="1600" dirty="0" smtClean="0">
                <a:latin typeface="Times New Roman" pitchFamily="18" charset="0"/>
              </a:rPr>
              <a:t>0.4 </a:t>
            </a:r>
            <a:r>
              <a:rPr lang="en-US" sz="1600" dirty="0" smtClean="0">
                <a:latin typeface="Times New Roman" pitchFamily="18" charset="0"/>
              </a:rPr>
              <a:t>um / pixel</a:t>
            </a:r>
          </a:p>
          <a:p>
            <a:pPr>
              <a:spcBef>
                <a:spcPct val="50000"/>
              </a:spcBef>
            </a:pPr>
            <a:r>
              <a:rPr lang="en-US" sz="1600" dirty="0" err="1" smtClean="0">
                <a:latin typeface="Times New Roman" pitchFamily="18" charset="0"/>
              </a:rPr>
              <a:t>Delvie</a:t>
            </a:r>
            <a:r>
              <a:rPr lang="en-US" sz="1600" dirty="0" smtClean="0">
                <a:latin typeface="Times New Roman" pitchFamily="18" charset="0"/>
              </a:rPr>
              <a:t> 2422 filter</a:t>
            </a:r>
            <a:endParaRPr lang="en-US" sz="1600" dirty="0" smtClean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Color camera: ID pigment group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3847699" y="1508126"/>
            <a:ext cx="1257701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Fluorescence</a:t>
            </a: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3847699" y="6276559"/>
            <a:ext cx="1327551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White light</a:t>
            </a: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5314849" y="1417638"/>
            <a:ext cx="343872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Samples courtesy </a:t>
            </a:r>
            <a:r>
              <a:rPr lang="en-US" sz="1600" dirty="0" smtClean="0"/>
              <a:t>of </a:t>
            </a:r>
            <a:r>
              <a:rPr lang="en-US" sz="1600" dirty="0" smtClean="0"/>
              <a:t>Lisa </a:t>
            </a:r>
            <a:r>
              <a:rPr lang="en-US" sz="1600" dirty="0" err="1" smtClean="0"/>
              <a:t>Ziccarelly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17835" y="2566543"/>
            <a:ext cx="273050" cy="26035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817835" y="5203603"/>
            <a:ext cx="273050" cy="26035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ine 95"/>
          <p:cNvSpPr>
            <a:spLocks noChangeShapeType="1"/>
          </p:cNvSpPr>
          <p:nvPr/>
        </p:nvSpPr>
        <p:spPr bwMode="auto">
          <a:xfrm flipV="1">
            <a:off x="1090885" y="1799555"/>
            <a:ext cx="5943327" cy="766988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9" name="Line 95"/>
          <p:cNvSpPr>
            <a:spLocks noChangeShapeType="1"/>
          </p:cNvSpPr>
          <p:nvPr/>
        </p:nvSpPr>
        <p:spPr bwMode="auto">
          <a:xfrm>
            <a:off x="1090885" y="2826893"/>
            <a:ext cx="5943327" cy="515711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0" name="Line 95"/>
          <p:cNvSpPr>
            <a:spLocks noChangeShapeType="1"/>
          </p:cNvSpPr>
          <p:nvPr/>
        </p:nvSpPr>
        <p:spPr bwMode="auto">
          <a:xfrm flipV="1">
            <a:off x="1090885" y="4987925"/>
            <a:ext cx="5914753" cy="215678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1" name="Line 95"/>
          <p:cNvSpPr>
            <a:spLocks noChangeShapeType="1"/>
          </p:cNvSpPr>
          <p:nvPr/>
        </p:nvSpPr>
        <p:spPr bwMode="auto">
          <a:xfrm>
            <a:off x="1090885" y="5463953"/>
            <a:ext cx="5914753" cy="1219421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5157587" y="5391748"/>
            <a:ext cx="15353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65 x 65 um region</a:t>
            </a:r>
            <a:endParaRPr lang="en-US" sz="1600" dirty="0">
              <a:latin typeface="Times New Roman" pitchFamily="18" charset="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7525" y="1756192"/>
            <a:ext cx="1490526" cy="1569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638" y="4987924"/>
            <a:ext cx="1552842" cy="1695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5157587" y="2324698"/>
            <a:ext cx="15353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65 x 65 um region</a:t>
            </a:r>
            <a:endParaRPr lang="en-US" sz="16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04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Testbed</a:t>
            </a:r>
            <a:r>
              <a:rPr lang="en-US" dirty="0" smtClean="0"/>
              <a:t>: </a:t>
            </a:r>
            <a:r>
              <a:rPr lang="en-US" dirty="0" smtClean="0"/>
              <a:t>color, net tow sample</a:t>
            </a:r>
            <a:endParaRPr lang="en-US" dirty="0" smtClean="0"/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4310847" y="3432176"/>
            <a:ext cx="3490127" cy="1446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10x </a:t>
            </a:r>
            <a:r>
              <a:rPr lang="en-US" sz="1600" dirty="0" smtClean="0">
                <a:latin typeface="Times New Roman" pitchFamily="18" charset="0"/>
              </a:rPr>
              <a:t>objective</a:t>
            </a:r>
            <a:endParaRPr lang="en-US" sz="1600" dirty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1600x1200 pixel, </a:t>
            </a:r>
            <a:r>
              <a:rPr lang="en-US" sz="1600" dirty="0" smtClean="0">
                <a:latin typeface="Times New Roman" pitchFamily="18" charset="0"/>
              </a:rPr>
              <a:t>0.4 </a:t>
            </a:r>
            <a:r>
              <a:rPr lang="en-US" sz="1600" dirty="0" smtClean="0">
                <a:latin typeface="Times New Roman" pitchFamily="18" charset="0"/>
              </a:rPr>
              <a:t>um / pixel</a:t>
            </a:r>
          </a:p>
          <a:p>
            <a:pPr>
              <a:spcBef>
                <a:spcPct val="50000"/>
              </a:spcBef>
            </a:pPr>
            <a:r>
              <a:rPr lang="en-US" sz="1600" dirty="0" err="1" smtClean="0">
                <a:latin typeface="Times New Roman" pitchFamily="18" charset="0"/>
              </a:rPr>
              <a:t>Delvie</a:t>
            </a:r>
            <a:r>
              <a:rPr lang="en-US" sz="1600" dirty="0" smtClean="0">
                <a:latin typeface="Times New Roman" pitchFamily="18" charset="0"/>
              </a:rPr>
              <a:t> 2422 filter</a:t>
            </a:r>
            <a:endParaRPr lang="en-US" sz="1600" dirty="0" smtClean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Color camera: ID pigment group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3847699" y="1508126"/>
            <a:ext cx="1257701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Fluorescence</a:t>
            </a: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3847699" y="6276559"/>
            <a:ext cx="1327551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White light</a:t>
            </a: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5314849" y="1417638"/>
            <a:ext cx="343872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Samples courtesy </a:t>
            </a:r>
            <a:r>
              <a:rPr lang="en-US" sz="1600" dirty="0" smtClean="0"/>
              <a:t>of </a:t>
            </a:r>
            <a:r>
              <a:rPr lang="en-US" sz="1600" dirty="0"/>
              <a:t>Julio Harvey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17835" y="2566543"/>
            <a:ext cx="273050" cy="26035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817835" y="5203603"/>
            <a:ext cx="273050" cy="26035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526155"/>
            <a:ext cx="3340101" cy="2508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4123104"/>
            <a:ext cx="3340101" cy="2492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Line 95"/>
          <p:cNvSpPr>
            <a:spLocks noChangeShapeType="1"/>
          </p:cNvSpPr>
          <p:nvPr/>
        </p:nvSpPr>
        <p:spPr bwMode="auto">
          <a:xfrm flipV="1">
            <a:off x="2838450" y="5391747"/>
            <a:ext cx="2400300" cy="170851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5" name="Text Box 15"/>
          <p:cNvSpPr txBox="1">
            <a:spLocks noChangeArrowheads="1"/>
          </p:cNvSpPr>
          <p:nvPr/>
        </p:nvSpPr>
        <p:spPr bwMode="auto">
          <a:xfrm>
            <a:off x="5238750" y="5171565"/>
            <a:ext cx="30974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Multip</a:t>
            </a:r>
            <a:r>
              <a:rPr lang="en-US" sz="1600" dirty="0" smtClean="0"/>
              <a:t>le cells per slide, each in its own bubble! </a:t>
            </a:r>
            <a:endParaRPr lang="en-US" sz="16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75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Comparison</a:t>
            </a:r>
            <a:endParaRPr lang="en-US" dirty="0" smtClean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09819"/>
            <a:ext cx="1808449" cy="126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5269" y="1297732"/>
            <a:ext cx="1664108" cy="1278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457200" y="2861677"/>
            <a:ext cx="33972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Includes processing platform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457200" y="4714736"/>
            <a:ext cx="33972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</a:rPr>
              <a:t>Limited control of camera</a:t>
            </a:r>
            <a:endParaRPr lang="en-US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4795269" y="2852985"/>
            <a:ext cx="3618482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Better camera control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4795269" y="3465899"/>
            <a:ext cx="3618482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Access to image trigger signals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4795269" y="4088199"/>
            <a:ext cx="3618482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Multi-camera architecture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4795269" y="4710499"/>
            <a:ext cx="3618482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Use of microscope objectives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457200" y="3463786"/>
            <a:ext cx="33972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Compact, low power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4795269" y="5364549"/>
            <a:ext cx="3618482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</a:rPr>
              <a:t>Need processor board</a:t>
            </a:r>
            <a:endParaRPr lang="en-US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457200" y="5364549"/>
            <a:ext cx="33972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</a:rPr>
              <a:t>Cell phone obsolescence</a:t>
            </a:r>
            <a:endParaRPr lang="en-US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457200" y="4088199"/>
            <a:ext cx="33972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Single camera? </a:t>
            </a:r>
            <a:endParaRPr lang="en-US" sz="20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66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Key criteria</a:t>
            </a:r>
          </a:p>
        </p:txBody>
      </p:sp>
      <p:sp>
        <p:nvSpPr>
          <p:cNvPr id="23560" name="Text Box 15"/>
          <p:cNvSpPr txBox="1">
            <a:spLocks noChangeArrowheads="1"/>
          </p:cNvSpPr>
          <p:nvPr/>
        </p:nvSpPr>
        <p:spPr bwMode="auto">
          <a:xfrm>
            <a:off x="196850" y="1440456"/>
            <a:ext cx="242570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Adaptability to autonomous platfor</a:t>
            </a:r>
            <a:r>
              <a:rPr lang="en-US" sz="2000" dirty="0">
                <a:latin typeface="Times New Roman" pitchFamily="18" charset="0"/>
              </a:rPr>
              <a:t>m</a:t>
            </a: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2886075" y="1440456"/>
            <a:ext cx="191135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Science “performance”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5003800" y="1436818"/>
            <a:ext cx="185420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Maintenance stability</a:t>
            </a: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7169150" y="1412669"/>
            <a:ext cx="1606550" cy="73203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Actionable data</a:t>
            </a: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704850" y="2462538"/>
            <a:ext cx="15049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Size, power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704850" y="3067050"/>
            <a:ext cx="863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Shock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5" name="Text Box 15"/>
          <p:cNvSpPr txBox="1">
            <a:spLocks noChangeArrowheads="1"/>
          </p:cNvSpPr>
          <p:nvPr/>
        </p:nvSpPr>
        <p:spPr bwMode="auto">
          <a:xfrm>
            <a:off x="708025" y="3651250"/>
            <a:ext cx="863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Tilt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2811759" y="2443488"/>
            <a:ext cx="22479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Population diversity 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2811759" y="3101681"/>
            <a:ext cx="16173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Throughput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9" name="Text Box 15"/>
          <p:cNvSpPr txBox="1">
            <a:spLocks noChangeArrowheads="1"/>
          </p:cNvSpPr>
          <p:nvPr/>
        </p:nvSpPr>
        <p:spPr bwMode="auto">
          <a:xfrm>
            <a:off x="5133975" y="2456789"/>
            <a:ext cx="15938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Maintenance</a:t>
            </a:r>
          </a:p>
        </p:txBody>
      </p:sp>
      <p:sp>
        <p:nvSpPr>
          <p:cNvPr id="30" name="Text Box 15"/>
          <p:cNvSpPr txBox="1">
            <a:spLocks noChangeArrowheads="1"/>
          </p:cNvSpPr>
          <p:nvPr/>
        </p:nvSpPr>
        <p:spPr bwMode="auto">
          <a:xfrm>
            <a:off x="5133975" y="3067050"/>
            <a:ext cx="135572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Alignment</a:t>
            </a:r>
          </a:p>
        </p:txBody>
      </p:sp>
      <p:sp>
        <p:nvSpPr>
          <p:cNvPr id="31" name="Text Box 15"/>
          <p:cNvSpPr txBox="1">
            <a:spLocks noChangeArrowheads="1"/>
          </p:cNvSpPr>
          <p:nvPr/>
        </p:nvSpPr>
        <p:spPr bwMode="auto">
          <a:xfrm>
            <a:off x="5133975" y="3682736"/>
            <a:ext cx="135572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err="1" smtClean="0">
                <a:latin typeface="Times New Roman" pitchFamily="18" charset="0"/>
              </a:rPr>
              <a:t>Biofouling</a:t>
            </a:r>
            <a:endParaRPr lang="en-US" sz="2000" dirty="0" smtClean="0">
              <a:latin typeface="Times New Roman" pitchFamily="18" charset="0"/>
            </a:endParaRPr>
          </a:p>
        </p:txBody>
      </p:sp>
      <p:sp>
        <p:nvSpPr>
          <p:cNvPr id="32" name="Text Box 15"/>
          <p:cNvSpPr txBox="1">
            <a:spLocks noChangeArrowheads="1"/>
          </p:cNvSpPr>
          <p:nvPr/>
        </p:nvSpPr>
        <p:spPr bwMode="auto">
          <a:xfrm>
            <a:off x="7258050" y="2443488"/>
            <a:ext cx="15938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Trigger sampling</a:t>
            </a:r>
          </a:p>
        </p:txBody>
      </p:sp>
      <p:sp>
        <p:nvSpPr>
          <p:cNvPr id="33" name="Text Box 15"/>
          <p:cNvSpPr txBox="1">
            <a:spLocks noChangeArrowheads="1"/>
          </p:cNvSpPr>
          <p:nvPr/>
        </p:nvSpPr>
        <p:spPr bwMode="auto">
          <a:xfrm>
            <a:off x="7258050" y="3301736"/>
            <a:ext cx="15938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Telemetry</a:t>
            </a:r>
          </a:p>
        </p:txBody>
      </p:sp>
      <p:sp>
        <p:nvSpPr>
          <p:cNvPr id="34" name="Text Box 15"/>
          <p:cNvSpPr txBox="1">
            <a:spLocks noChangeArrowheads="1"/>
          </p:cNvSpPr>
          <p:nvPr/>
        </p:nvSpPr>
        <p:spPr bwMode="auto">
          <a:xfrm>
            <a:off x="7258050" y="3904937"/>
            <a:ext cx="15938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Screening/sorting</a:t>
            </a:r>
          </a:p>
        </p:txBody>
      </p:sp>
      <p:sp>
        <p:nvSpPr>
          <p:cNvPr id="36" name="Text Box 15"/>
          <p:cNvSpPr txBox="1">
            <a:spLocks noChangeArrowheads="1"/>
          </p:cNvSpPr>
          <p:nvPr/>
        </p:nvSpPr>
        <p:spPr bwMode="auto">
          <a:xfrm>
            <a:off x="98425" y="4917451"/>
            <a:ext cx="161607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Limiting use on many platforms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37" name="Line 95"/>
          <p:cNvSpPr>
            <a:spLocks noChangeShapeType="1"/>
          </p:cNvSpPr>
          <p:nvPr/>
        </p:nvSpPr>
        <p:spPr bwMode="auto">
          <a:xfrm flipH="1">
            <a:off x="1225550" y="2947255"/>
            <a:ext cx="571500" cy="2037495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Box 15"/>
          <p:cNvSpPr txBox="1">
            <a:spLocks noChangeArrowheads="1"/>
          </p:cNvSpPr>
          <p:nvPr/>
        </p:nvSpPr>
        <p:spPr bwMode="auto">
          <a:xfrm>
            <a:off x="3275310" y="5621020"/>
            <a:ext cx="249177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Population statistics   in real time is challenging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39" name="Line 95"/>
          <p:cNvSpPr>
            <a:spLocks noChangeShapeType="1"/>
          </p:cNvSpPr>
          <p:nvPr/>
        </p:nvSpPr>
        <p:spPr bwMode="auto">
          <a:xfrm>
            <a:off x="4362450" y="3346451"/>
            <a:ext cx="698499" cy="2232720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0" name="Line 95"/>
          <p:cNvSpPr>
            <a:spLocks noChangeShapeType="1"/>
          </p:cNvSpPr>
          <p:nvPr/>
        </p:nvSpPr>
        <p:spPr bwMode="auto">
          <a:xfrm flipH="1">
            <a:off x="5391150" y="3067051"/>
            <a:ext cx="1866900" cy="2512120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Box 15"/>
          <p:cNvSpPr txBox="1">
            <a:spLocks noChangeArrowheads="1"/>
          </p:cNvSpPr>
          <p:nvPr/>
        </p:nvSpPr>
        <p:spPr bwMode="auto">
          <a:xfrm>
            <a:off x="7231361" y="5032632"/>
            <a:ext cx="155574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Length of deployment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43" name="Line 95"/>
          <p:cNvSpPr>
            <a:spLocks noChangeShapeType="1"/>
          </p:cNvSpPr>
          <p:nvPr/>
        </p:nvSpPr>
        <p:spPr bwMode="auto">
          <a:xfrm>
            <a:off x="5811837" y="4140200"/>
            <a:ext cx="1403649" cy="1111647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Box 15"/>
          <p:cNvSpPr txBox="1">
            <a:spLocks noChangeArrowheads="1"/>
          </p:cNvSpPr>
          <p:nvPr/>
        </p:nvSpPr>
        <p:spPr bwMode="auto">
          <a:xfrm>
            <a:off x="5930900" y="5993578"/>
            <a:ext cx="155574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Unattended operation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46" name="Line 95"/>
          <p:cNvSpPr>
            <a:spLocks noChangeShapeType="1"/>
          </p:cNvSpPr>
          <p:nvPr/>
        </p:nvSpPr>
        <p:spPr bwMode="auto">
          <a:xfrm flipH="1">
            <a:off x="6394449" y="3574928"/>
            <a:ext cx="863597" cy="2358186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Box 15"/>
          <p:cNvSpPr txBox="1">
            <a:spLocks noChangeArrowheads="1"/>
          </p:cNvSpPr>
          <p:nvPr/>
        </p:nvSpPr>
        <p:spPr bwMode="auto">
          <a:xfrm>
            <a:off x="429914" y="6128853"/>
            <a:ext cx="249177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Configurability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48" name="Line 95"/>
          <p:cNvSpPr>
            <a:spLocks noChangeShapeType="1"/>
          </p:cNvSpPr>
          <p:nvPr/>
        </p:nvSpPr>
        <p:spPr bwMode="auto">
          <a:xfrm flipH="1">
            <a:off x="1967605" y="2862649"/>
            <a:ext cx="918470" cy="3214302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Box 15"/>
          <p:cNvSpPr txBox="1">
            <a:spLocks noChangeArrowheads="1"/>
          </p:cNvSpPr>
          <p:nvPr/>
        </p:nvSpPr>
        <p:spPr bwMode="auto">
          <a:xfrm>
            <a:off x="2811759" y="3680360"/>
            <a:ext cx="127570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Temporal, </a:t>
            </a:r>
            <a:r>
              <a:rPr lang="en-US" sz="2000" dirty="0" smtClean="0">
                <a:latin typeface="Times New Roman" pitchFamily="18" charset="0"/>
              </a:rPr>
              <a:t>spatial resolution</a:t>
            </a:r>
            <a:endParaRPr lang="en-US" sz="20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44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Next steps</a:t>
            </a:r>
            <a:endParaRPr lang="en-US" dirty="0" smtClean="0"/>
          </a:p>
        </p:txBody>
      </p:sp>
      <p:sp>
        <p:nvSpPr>
          <p:cNvPr id="2662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0070C0"/>
                </a:solidFill>
              </a:rPr>
              <a:t>Energy: sensitivity, power, exposure</a:t>
            </a:r>
          </a:p>
          <a:p>
            <a:pPr eaLnBrk="1" hangingPunct="1"/>
            <a:r>
              <a:rPr lang="en-US" dirty="0" smtClean="0"/>
              <a:t>Software: image processing</a:t>
            </a:r>
            <a:endParaRPr lang="en-US" dirty="0" smtClean="0"/>
          </a:p>
          <a:p>
            <a:pPr eaLnBrk="1" hangingPunct="1"/>
            <a:r>
              <a:rPr lang="en-US" dirty="0" smtClean="0"/>
              <a:t>Flow cell design</a:t>
            </a:r>
          </a:p>
          <a:p>
            <a:pPr eaLnBrk="1" hangingPunct="1"/>
            <a:r>
              <a:rPr lang="en-US" dirty="0" smtClean="0"/>
              <a:t>Optimization </a:t>
            </a:r>
            <a:endParaRPr lang="en-US" dirty="0" smtClean="0"/>
          </a:p>
          <a:p>
            <a:pPr eaLnBrk="1" hangingPunct="1"/>
            <a:r>
              <a:rPr lang="en-US" dirty="0" smtClean="0"/>
              <a:t>Architecture</a:t>
            </a:r>
          </a:p>
          <a:p>
            <a:pPr eaLnBrk="1" hangingPunct="1"/>
            <a:r>
              <a:rPr lang="en-US" dirty="0" smtClean="0"/>
              <a:t>Processing platform </a:t>
            </a:r>
            <a:endParaRPr lang="en-US" dirty="0" smtClean="0"/>
          </a:p>
          <a:p>
            <a:pPr lvl="1"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Benchmark: fluorescent imaging</a:t>
            </a:r>
          </a:p>
        </p:txBody>
      </p:sp>
      <p:sp>
        <p:nvSpPr>
          <p:cNvPr id="23560" name="Text Box 15"/>
          <p:cNvSpPr txBox="1">
            <a:spLocks noChangeArrowheads="1"/>
          </p:cNvSpPr>
          <p:nvPr/>
        </p:nvSpPr>
        <p:spPr bwMode="auto">
          <a:xfrm>
            <a:off x="305271" y="2772491"/>
            <a:ext cx="2795589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Filtering 25 ml on 0.2um black  polycarbonate filter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0" name="Line 95"/>
          <p:cNvSpPr>
            <a:spLocks noChangeShapeType="1"/>
          </p:cNvSpPr>
          <p:nvPr/>
        </p:nvSpPr>
        <p:spPr bwMode="auto">
          <a:xfrm flipH="1">
            <a:off x="1327150" y="1617091"/>
            <a:ext cx="0" cy="31330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304006" y="1270000"/>
            <a:ext cx="2796854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Sampling, 125 ml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35" name="Text Box 15"/>
          <p:cNvSpPr txBox="1">
            <a:spLocks noChangeArrowheads="1"/>
          </p:cNvSpPr>
          <p:nvPr/>
        </p:nvSpPr>
        <p:spPr bwMode="auto">
          <a:xfrm>
            <a:off x="305271" y="1930400"/>
            <a:ext cx="279558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Fixing with </a:t>
            </a:r>
            <a:r>
              <a:rPr lang="en-US" sz="1600" dirty="0" err="1" smtClean="0">
                <a:latin typeface="Times New Roman" pitchFamily="18" charset="0"/>
              </a:rPr>
              <a:t>Glutaraldehyde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36" name="Line 95"/>
          <p:cNvSpPr>
            <a:spLocks noChangeShapeType="1"/>
          </p:cNvSpPr>
          <p:nvPr/>
        </p:nvSpPr>
        <p:spPr bwMode="auto">
          <a:xfrm flipH="1">
            <a:off x="1327150" y="2296778"/>
            <a:ext cx="0" cy="43556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7" name="Text Box 15"/>
          <p:cNvSpPr txBox="1">
            <a:spLocks noChangeArrowheads="1"/>
          </p:cNvSpPr>
          <p:nvPr/>
        </p:nvSpPr>
        <p:spPr bwMode="auto">
          <a:xfrm>
            <a:off x="305270" y="3764884"/>
            <a:ext cx="279558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Visual identification, counting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40" name="Text Box 15"/>
          <p:cNvSpPr txBox="1">
            <a:spLocks noChangeArrowheads="1"/>
          </p:cNvSpPr>
          <p:nvPr/>
        </p:nvSpPr>
        <p:spPr bwMode="auto">
          <a:xfrm>
            <a:off x="305270" y="4529667"/>
            <a:ext cx="279558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Translating stage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41" name="Text Box 15"/>
          <p:cNvSpPr txBox="1">
            <a:spLocks noChangeArrowheads="1"/>
          </p:cNvSpPr>
          <p:nvPr/>
        </p:nvSpPr>
        <p:spPr bwMode="auto">
          <a:xfrm>
            <a:off x="305270" y="5253567"/>
            <a:ext cx="2795589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Change objective: 10x, 40x, 100x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42" name="Line 95"/>
          <p:cNvSpPr>
            <a:spLocks noChangeShapeType="1"/>
          </p:cNvSpPr>
          <p:nvPr/>
        </p:nvSpPr>
        <p:spPr bwMode="auto">
          <a:xfrm flipH="1">
            <a:off x="1327150" y="3409950"/>
            <a:ext cx="0" cy="34610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43" name="Line 95"/>
          <p:cNvSpPr>
            <a:spLocks noChangeShapeType="1"/>
          </p:cNvSpPr>
          <p:nvPr/>
        </p:nvSpPr>
        <p:spPr bwMode="auto">
          <a:xfrm flipH="1">
            <a:off x="1320800" y="4171597"/>
            <a:ext cx="6350" cy="35807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44" name="Line 95"/>
          <p:cNvSpPr>
            <a:spLocks noChangeShapeType="1"/>
          </p:cNvSpPr>
          <p:nvPr/>
        </p:nvSpPr>
        <p:spPr bwMode="auto">
          <a:xfrm>
            <a:off x="3100859" y="4729722"/>
            <a:ext cx="3281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" name="Line 95"/>
          <p:cNvSpPr>
            <a:spLocks noChangeShapeType="1"/>
          </p:cNvSpPr>
          <p:nvPr/>
        </p:nvSpPr>
        <p:spPr bwMode="auto">
          <a:xfrm flipH="1" flipV="1">
            <a:off x="3427736" y="4041139"/>
            <a:ext cx="1265" cy="679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6" name="Line 95"/>
          <p:cNvSpPr>
            <a:spLocks noChangeShapeType="1"/>
          </p:cNvSpPr>
          <p:nvPr/>
        </p:nvSpPr>
        <p:spPr bwMode="auto">
          <a:xfrm flipH="1" flipV="1">
            <a:off x="3099595" y="4041139"/>
            <a:ext cx="3281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7" name="Line 95"/>
          <p:cNvSpPr>
            <a:spLocks noChangeShapeType="1"/>
          </p:cNvSpPr>
          <p:nvPr/>
        </p:nvSpPr>
        <p:spPr bwMode="auto">
          <a:xfrm flipH="1">
            <a:off x="1320800" y="4929777"/>
            <a:ext cx="0" cy="32379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48" name="Line 95"/>
          <p:cNvSpPr>
            <a:spLocks noChangeShapeType="1"/>
          </p:cNvSpPr>
          <p:nvPr/>
        </p:nvSpPr>
        <p:spPr bwMode="auto">
          <a:xfrm>
            <a:off x="3100860" y="5438277"/>
            <a:ext cx="53769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" name="Line 95"/>
          <p:cNvSpPr>
            <a:spLocks noChangeShapeType="1"/>
          </p:cNvSpPr>
          <p:nvPr/>
        </p:nvSpPr>
        <p:spPr bwMode="auto">
          <a:xfrm flipH="1" flipV="1">
            <a:off x="3629669" y="3887877"/>
            <a:ext cx="1265" cy="152199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2" name="Line 95"/>
          <p:cNvSpPr>
            <a:spLocks noChangeShapeType="1"/>
          </p:cNvSpPr>
          <p:nvPr/>
        </p:nvSpPr>
        <p:spPr bwMode="auto">
          <a:xfrm flipH="1" flipV="1">
            <a:off x="3099593" y="3887877"/>
            <a:ext cx="53134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3" name="Text Box 15"/>
          <p:cNvSpPr txBox="1">
            <a:spLocks noChangeArrowheads="1"/>
          </p:cNvSpPr>
          <p:nvPr/>
        </p:nvSpPr>
        <p:spPr bwMode="auto">
          <a:xfrm>
            <a:off x="305271" y="6231411"/>
            <a:ext cx="2796854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Entering spreadsheet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54" name="Line 95"/>
          <p:cNvSpPr>
            <a:spLocks noChangeShapeType="1"/>
          </p:cNvSpPr>
          <p:nvPr/>
        </p:nvSpPr>
        <p:spPr bwMode="auto">
          <a:xfrm flipH="1">
            <a:off x="1327150" y="5907621"/>
            <a:ext cx="0" cy="32379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55" name="Line 95"/>
          <p:cNvSpPr>
            <a:spLocks noChangeShapeType="1"/>
          </p:cNvSpPr>
          <p:nvPr/>
        </p:nvSpPr>
        <p:spPr bwMode="auto">
          <a:xfrm flipH="1">
            <a:off x="1936750" y="5897038"/>
            <a:ext cx="0" cy="32379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613" y="1225299"/>
            <a:ext cx="1071788" cy="1143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612" y="2762665"/>
            <a:ext cx="1943852" cy="870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156" y="1492690"/>
            <a:ext cx="284828" cy="562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http://www.laddresearch.com/media/catalog/product/cache/1/image/364x/9df78eab33525d08d6e5fb8d27136e95/2/0/2025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182" y="1225299"/>
            <a:ext cx="1114425" cy="111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Line 95"/>
          <p:cNvSpPr>
            <a:spLocks noChangeShapeType="1"/>
          </p:cNvSpPr>
          <p:nvPr/>
        </p:nvSpPr>
        <p:spPr bwMode="auto">
          <a:xfrm>
            <a:off x="5318311" y="1647627"/>
            <a:ext cx="764241" cy="17880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2" name="Line 95"/>
          <p:cNvSpPr>
            <a:spLocks noChangeShapeType="1"/>
          </p:cNvSpPr>
          <p:nvPr/>
        </p:nvSpPr>
        <p:spPr bwMode="auto">
          <a:xfrm flipH="1">
            <a:off x="4880351" y="2296778"/>
            <a:ext cx="2961899" cy="43556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3" name="Line 95"/>
          <p:cNvSpPr>
            <a:spLocks noChangeShapeType="1"/>
          </p:cNvSpPr>
          <p:nvPr/>
        </p:nvSpPr>
        <p:spPr bwMode="auto">
          <a:xfrm>
            <a:off x="7207961" y="1826433"/>
            <a:ext cx="576721" cy="6800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101" y="2794164"/>
            <a:ext cx="1681162" cy="807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513" y="3930197"/>
            <a:ext cx="1781997" cy="1479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513" y="5669869"/>
            <a:ext cx="4511287" cy="957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Line 95"/>
          <p:cNvSpPr>
            <a:spLocks noChangeShapeType="1"/>
          </p:cNvSpPr>
          <p:nvPr/>
        </p:nvSpPr>
        <p:spPr bwMode="auto">
          <a:xfrm>
            <a:off x="6185426" y="3050841"/>
            <a:ext cx="758675" cy="8940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9" name="Line 95"/>
          <p:cNvSpPr>
            <a:spLocks noChangeShapeType="1"/>
          </p:cNvSpPr>
          <p:nvPr/>
        </p:nvSpPr>
        <p:spPr bwMode="auto">
          <a:xfrm flipH="1">
            <a:off x="5311961" y="5438277"/>
            <a:ext cx="0" cy="23159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50" name="Line 95"/>
          <p:cNvSpPr>
            <a:spLocks noChangeShapeType="1"/>
          </p:cNvSpPr>
          <p:nvPr/>
        </p:nvSpPr>
        <p:spPr bwMode="auto">
          <a:xfrm flipH="1">
            <a:off x="7502711" y="5430158"/>
            <a:ext cx="0" cy="23159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59" name="Line 95"/>
          <p:cNvSpPr>
            <a:spLocks noChangeShapeType="1"/>
          </p:cNvSpPr>
          <p:nvPr/>
        </p:nvSpPr>
        <p:spPr bwMode="auto">
          <a:xfrm flipH="1">
            <a:off x="4823201" y="3633626"/>
            <a:ext cx="2120900" cy="25425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77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Benchmark: fluorescent imaging</a:t>
            </a:r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2829718" y="2328765"/>
            <a:ext cx="2796854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Ciliate </a:t>
            </a:r>
            <a:r>
              <a:rPr lang="en-US" sz="1600" dirty="0">
                <a:latin typeface="Times New Roman" pitchFamily="18" charset="0"/>
              </a:rPr>
              <a:t>with </a:t>
            </a:r>
            <a:r>
              <a:rPr lang="en-US" sz="1600" dirty="0" smtClean="0">
                <a:latin typeface="Times New Roman" pitchFamily="18" charset="0"/>
              </a:rPr>
              <a:t>sequestered </a:t>
            </a:r>
            <a:r>
              <a:rPr lang="en-US" sz="1600" dirty="0" smtClean="0">
                <a:latin typeface="Times New Roman" pitchFamily="18" charset="0"/>
              </a:rPr>
              <a:t>chloroplasts at </a:t>
            </a:r>
            <a:r>
              <a:rPr lang="en-US" sz="1600" dirty="0" smtClean="0">
                <a:latin typeface="Times New Roman" pitchFamily="18" charset="0"/>
              </a:rPr>
              <a:t>100x</a:t>
            </a:r>
            <a:endParaRPr lang="en-US" sz="1600" dirty="0">
              <a:latin typeface="Times New Roman" pitchFamily="18" charset="0"/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33867"/>
            <a:ext cx="1781997" cy="1479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3359150"/>
            <a:ext cx="4317963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518" y="3359150"/>
            <a:ext cx="4333537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" name="Text Box 15"/>
          <p:cNvSpPr txBox="1">
            <a:spLocks noChangeArrowheads="1"/>
          </p:cNvSpPr>
          <p:nvPr/>
        </p:nvSpPr>
        <p:spPr bwMode="auto">
          <a:xfrm>
            <a:off x="2829718" y="1433867"/>
            <a:ext cx="2796854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>
                <a:latin typeface="Times New Roman" pitchFamily="18" charset="0"/>
              </a:rPr>
              <a:t>Zeiss </a:t>
            </a:r>
            <a:r>
              <a:rPr lang="en-US" sz="1600" dirty="0" err="1">
                <a:latin typeface="Times New Roman" pitchFamily="18" charset="0"/>
              </a:rPr>
              <a:t>Axioplan</a:t>
            </a:r>
            <a:r>
              <a:rPr lang="en-US" sz="1600" dirty="0">
                <a:latin typeface="Times New Roman" pitchFamily="18" charset="0"/>
              </a:rPr>
              <a:t> fluorescence microscope</a:t>
            </a:r>
          </a:p>
        </p:txBody>
      </p:sp>
      <p:sp>
        <p:nvSpPr>
          <p:cNvPr id="58" name="Line 95"/>
          <p:cNvSpPr>
            <a:spLocks noChangeShapeType="1"/>
          </p:cNvSpPr>
          <p:nvPr/>
        </p:nvSpPr>
        <p:spPr bwMode="auto">
          <a:xfrm flipH="1">
            <a:off x="2239196" y="1726254"/>
            <a:ext cx="590521" cy="51017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60" name="Line 95"/>
          <p:cNvSpPr>
            <a:spLocks noChangeShapeType="1"/>
          </p:cNvSpPr>
          <p:nvPr/>
        </p:nvSpPr>
        <p:spPr bwMode="auto">
          <a:xfrm flipH="1">
            <a:off x="3180075" y="2925608"/>
            <a:ext cx="744224" cy="3385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61" name="Line 95"/>
          <p:cNvSpPr>
            <a:spLocks noChangeShapeType="1"/>
          </p:cNvSpPr>
          <p:nvPr/>
        </p:nvSpPr>
        <p:spPr bwMode="auto">
          <a:xfrm>
            <a:off x="4600256" y="2947093"/>
            <a:ext cx="1140143" cy="3385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62" name="Text Box 15"/>
          <p:cNvSpPr txBox="1">
            <a:spLocks noChangeArrowheads="1"/>
          </p:cNvSpPr>
          <p:nvPr/>
        </p:nvSpPr>
        <p:spPr bwMode="auto">
          <a:xfrm>
            <a:off x="6061868" y="1417638"/>
            <a:ext cx="279685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Courtesy of Lisa </a:t>
            </a:r>
            <a:r>
              <a:rPr lang="en-US" sz="1600" dirty="0" err="1"/>
              <a:t>Ziccarelli</a:t>
            </a:r>
            <a:r>
              <a:rPr lang="en-US" sz="1600" dirty="0"/>
              <a:t>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6144418" y="1897871"/>
            <a:ext cx="1843882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Red: chlorophyll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6144418" y="2590021"/>
            <a:ext cx="1843882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Different physiological state?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4" name="Line 95"/>
          <p:cNvSpPr>
            <a:spLocks noChangeShapeType="1"/>
          </p:cNvSpPr>
          <p:nvPr/>
        </p:nvSpPr>
        <p:spPr bwMode="auto">
          <a:xfrm>
            <a:off x="6410007" y="2236433"/>
            <a:ext cx="0" cy="3385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>
            <a:off x="7483157" y="2236425"/>
            <a:ext cx="0" cy="3385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92434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Benchmark: fluorescent imaging</a:t>
            </a:r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2829718" y="2328765"/>
            <a:ext cx="2796854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Pseudo-</a:t>
            </a:r>
            <a:r>
              <a:rPr lang="en-US" sz="1600" dirty="0" err="1" smtClean="0">
                <a:latin typeface="Times New Roman" pitchFamily="18" charset="0"/>
              </a:rPr>
              <a:t>nitzschia</a:t>
            </a:r>
            <a:r>
              <a:rPr lang="en-US" sz="1600" dirty="0" smtClean="0">
                <a:latin typeface="Times New Roman" pitchFamily="18" charset="0"/>
              </a:rPr>
              <a:t>, at 100x</a:t>
            </a:r>
            <a:endParaRPr lang="en-US" sz="1600" dirty="0">
              <a:latin typeface="Times New Roman" pitchFamily="18" charset="0"/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33867"/>
            <a:ext cx="1781997" cy="1479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Text Box 15"/>
          <p:cNvSpPr txBox="1">
            <a:spLocks noChangeArrowheads="1"/>
          </p:cNvSpPr>
          <p:nvPr/>
        </p:nvSpPr>
        <p:spPr bwMode="auto">
          <a:xfrm>
            <a:off x="6061868" y="1417638"/>
            <a:ext cx="279685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Courtesy of Lisa </a:t>
            </a:r>
            <a:r>
              <a:rPr lang="en-US" sz="1600" dirty="0" err="1"/>
              <a:t>Ziccarelli</a:t>
            </a:r>
            <a:r>
              <a:rPr lang="en-US" sz="1600" dirty="0"/>
              <a:t>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57" name="Text Box 15"/>
          <p:cNvSpPr txBox="1">
            <a:spLocks noChangeArrowheads="1"/>
          </p:cNvSpPr>
          <p:nvPr/>
        </p:nvSpPr>
        <p:spPr bwMode="auto">
          <a:xfrm>
            <a:off x="2829718" y="1433867"/>
            <a:ext cx="2796854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>
                <a:latin typeface="Times New Roman" pitchFamily="18" charset="0"/>
              </a:rPr>
              <a:t>Zeiss </a:t>
            </a:r>
            <a:r>
              <a:rPr lang="en-US" sz="1600" dirty="0" err="1">
                <a:latin typeface="Times New Roman" pitchFamily="18" charset="0"/>
              </a:rPr>
              <a:t>Axioplan</a:t>
            </a:r>
            <a:r>
              <a:rPr lang="en-US" sz="1600" dirty="0">
                <a:latin typeface="Times New Roman" pitchFamily="18" charset="0"/>
              </a:rPr>
              <a:t> fluorescence microscope</a:t>
            </a:r>
          </a:p>
        </p:txBody>
      </p:sp>
      <p:sp>
        <p:nvSpPr>
          <p:cNvPr id="58" name="Line 95"/>
          <p:cNvSpPr>
            <a:spLocks noChangeShapeType="1"/>
          </p:cNvSpPr>
          <p:nvPr/>
        </p:nvSpPr>
        <p:spPr bwMode="auto">
          <a:xfrm flipH="1">
            <a:off x="2239196" y="1726254"/>
            <a:ext cx="590521" cy="51017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60" name="Line 95"/>
          <p:cNvSpPr>
            <a:spLocks noChangeShapeType="1"/>
          </p:cNvSpPr>
          <p:nvPr/>
        </p:nvSpPr>
        <p:spPr bwMode="auto">
          <a:xfrm flipH="1">
            <a:off x="3180074" y="2744263"/>
            <a:ext cx="420375" cy="51989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61" name="Line 95"/>
          <p:cNvSpPr>
            <a:spLocks noChangeShapeType="1"/>
          </p:cNvSpPr>
          <p:nvPr/>
        </p:nvSpPr>
        <p:spPr bwMode="auto">
          <a:xfrm>
            <a:off x="6402702" y="2744263"/>
            <a:ext cx="422935" cy="61488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1" y="3359150"/>
            <a:ext cx="4306703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518" y="3359150"/>
            <a:ext cx="4334239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6061868" y="2314323"/>
            <a:ext cx="2796854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err="1" smtClean="0">
                <a:latin typeface="Times New Roman" pitchFamily="18" charset="0"/>
              </a:rPr>
              <a:t>Chaetoceros</a:t>
            </a:r>
            <a:r>
              <a:rPr lang="en-US" sz="1600" dirty="0" smtClean="0">
                <a:latin typeface="Times New Roman" pitchFamily="18" charset="0"/>
              </a:rPr>
              <a:t>, at 100x</a:t>
            </a:r>
            <a:endParaRPr lang="en-US" sz="16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470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Pigment fluorescence: how you do it? </a:t>
            </a:r>
            <a:endParaRPr lang="en-US" sz="40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51" y="1371600"/>
            <a:ext cx="2722947" cy="1710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95"/>
          <p:cNvSpPr>
            <a:spLocks noChangeShapeType="1"/>
          </p:cNvSpPr>
          <p:nvPr/>
        </p:nvSpPr>
        <p:spPr bwMode="auto">
          <a:xfrm flipH="1">
            <a:off x="3232150" y="1631950"/>
            <a:ext cx="438150" cy="317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374650" y="5946793"/>
            <a:ext cx="769143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 smtClean="0">
                <a:latin typeface="Times New Roman" pitchFamily="18" charset="0"/>
              </a:rPr>
              <a:t>(1) http</a:t>
            </a:r>
            <a:r>
              <a:rPr lang="en-US" sz="1200" dirty="0">
                <a:latin typeface="Times New Roman" pitchFamily="18" charset="0"/>
              </a:rPr>
              <a:t>://www.oceanopticsbook.info/view/optical_constituents_of_the_ocean/_phytoplankton</a:t>
            </a:r>
          </a:p>
        </p:txBody>
      </p:sp>
      <p:pic>
        <p:nvPicPr>
          <p:cNvPr id="2052" name="Picture 4" descr="http://mhl.nsw.gov.au/projects/berowra/allspectra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3378736"/>
            <a:ext cx="2353469" cy="185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374650" y="6237162"/>
            <a:ext cx="769143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 smtClean="0">
                <a:latin typeface="Times New Roman" pitchFamily="18" charset="0"/>
              </a:rPr>
              <a:t>(2) http</a:t>
            </a:r>
            <a:r>
              <a:rPr lang="en-US" sz="1200" dirty="0">
                <a:latin typeface="Times New Roman" pitchFamily="18" charset="0"/>
              </a:rPr>
              <a:t>://mhl.nsw.gov.au/projects/berowra/chloro.php</a:t>
            </a: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3775869" y="1487488"/>
            <a:ext cx="141843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Chlorophyll absorption (1)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3775867" y="3324225"/>
            <a:ext cx="141843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Pigments absorption (2)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4" name="Line 95"/>
          <p:cNvSpPr>
            <a:spLocks noChangeShapeType="1"/>
          </p:cNvSpPr>
          <p:nvPr/>
        </p:nvSpPr>
        <p:spPr bwMode="auto">
          <a:xfrm flipH="1">
            <a:off x="2670968" y="3616612"/>
            <a:ext cx="999331" cy="73657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 flipH="1">
            <a:off x="5657851" y="4191258"/>
            <a:ext cx="517524" cy="11404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374650" y="6514161"/>
            <a:ext cx="769143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 smtClean="0">
                <a:latin typeface="Times New Roman" pitchFamily="18" charset="0"/>
              </a:rPr>
              <a:t>(3</a:t>
            </a:r>
            <a:r>
              <a:rPr lang="en-US" sz="1200" dirty="0">
                <a:latin typeface="Times New Roman" pitchFamily="18" charset="0"/>
              </a:rPr>
              <a:t>) http://www.photobiology.com/photobiology99/contrib/danuta/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1545034" y="1333500"/>
            <a:ext cx="0" cy="3981450"/>
          </a:xfrm>
          <a:prstGeom prst="line">
            <a:avLst/>
          </a:prstGeom>
          <a:ln w="15875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075" y="3104352"/>
            <a:ext cx="3133725" cy="2033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6017419" y="2216122"/>
            <a:ext cx="204867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Chlorophyll </a:t>
            </a:r>
            <a:r>
              <a:rPr lang="en-US" sz="1600" dirty="0" smtClean="0">
                <a:latin typeface="Times New Roman" pitchFamily="18" charset="0"/>
              </a:rPr>
              <a:t>(auto) fluorescence </a:t>
            </a:r>
            <a:r>
              <a:rPr lang="en-US" sz="1600" dirty="0" smtClean="0">
                <a:latin typeface="Times New Roman" pitchFamily="18" charset="0"/>
              </a:rPr>
              <a:t>(3)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0" name="Line 95"/>
          <p:cNvSpPr>
            <a:spLocks noChangeShapeType="1"/>
          </p:cNvSpPr>
          <p:nvPr/>
        </p:nvSpPr>
        <p:spPr bwMode="auto">
          <a:xfrm>
            <a:off x="6130926" y="2857500"/>
            <a:ext cx="846930" cy="52123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cxnSp>
        <p:nvCxnSpPr>
          <p:cNvPr id="22" name="Straight Connector 21"/>
          <p:cNvCxnSpPr/>
          <p:nvPr/>
        </p:nvCxnSpPr>
        <p:spPr>
          <a:xfrm>
            <a:off x="6175375" y="3067308"/>
            <a:ext cx="0" cy="2025392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6870700" y="3081721"/>
            <a:ext cx="0" cy="2010979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2706688" y="5298955"/>
            <a:ext cx="1643062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Light source + excitation filter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5" name="Line 95"/>
          <p:cNvSpPr>
            <a:spLocks noChangeShapeType="1"/>
          </p:cNvSpPr>
          <p:nvPr/>
        </p:nvSpPr>
        <p:spPr bwMode="auto">
          <a:xfrm flipH="1" flipV="1">
            <a:off x="1384300" y="5314950"/>
            <a:ext cx="1286667" cy="22224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4485082" y="5298954"/>
            <a:ext cx="1643062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Detector + emission filter</a:t>
            </a:r>
            <a:endParaRPr lang="en-US" sz="1600" dirty="0">
              <a:latin typeface="Times New Roman" pitchFamily="18" charset="0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1174750" y="1333500"/>
            <a:ext cx="0" cy="3981450"/>
          </a:xfrm>
          <a:prstGeom prst="line">
            <a:avLst/>
          </a:prstGeom>
          <a:ln w="15875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7905750" y="3081721"/>
            <a:ext cx="0" cy="2010979"/>
          </a:xfrm>
          <a:prstGeom prst="line">
            <a:avLst/>
          </a:prstGeom>
          <a:ln w="158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Line 95"/>
          <p:cNvSpPr>
            <a:spLocks noChangeShapeType="1"/>
          </p:cNvSpPr>
          <p:nvPr/>
        </p:nvSpPr>
        <p:spPr bwMode="auto">
          <a:xfrm flipH="1">
            <a:off x="6873476" y="5111735"/>
            <a:ext cx="103227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1" name="Line 95"/>
          <p:cNvSpPr>
            <a:spLocks noChangeShapeType="1"/>
          </p:cNvSpPr>
          <p:nvPr/>
        </p:nvSpPr>
        <p:spPr bwMode="auto">
          <a:xfrm>
            <a:off x="6174580" y="5426074"/>
            <a:ext cx="1890714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0" name="Text Box 15"/>
          <p:cNvSpPr txBox="1">
            <a:spLocks noChangeArrowheads="1"/>
          </p:cNvSpPr>
          <p:nvPr/>
        </p:nvSpPr>
        <p:spPr bwMode="auto">
          <a:xfrm>
            <a:off x="6866334" y="5062584"/>
            <a:ext cx="119538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err="1" smtClean="0">
                <a:latin typeface="Times New Roman" pitchFamily="18" charset="0"/>
              </a:rPr>
              <a:t>bandpass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32" name="Text Box 15"/>
          <p:cNvSpPr txBox="1">
            <a:spLocks noChangeArrowheads="1"/>
          </p:cNvSpPr>
          <p:nvPr/>
        </p:nvSpPr>
        <p:spPr bwMode="auto">
          <a:xfrm>
            <a:off x="6264866" y="5422064"/>
            <a:ext cx="195203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long wave pass</a:t>
            </a:r>
            <a:endParaRPr lang="en-US" sz="16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74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Cell phone </a:t>
            </a:r>
            <a:r>
              <a:rPr lang="en-US" dirty="0" smtClean="0"/>
              <a:t>cytometer?</a:t>
            </a:r>
            <a:endParaRPr lang="en-US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17638"/>
            <a:ext cx="3913149" cy="293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6061868" y="1417638"/>
            <a:ext cx="279685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Courtesy of </a:t>
            </a:r>
            <a:r>
              <a:rPr lang="en-US" sz="1600" dirty="0" smtClean="0"/>
              <a:t>Ken Johnson</a:t>
            </a:r>
            <a:endParaRPr lang="en-US" sz="1600" dirty="0">
              <a:latin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089" y="3665388"/>
            <a:ext cx="4014338" cy="300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457199" y="4592638"/>
            <a:ext cx="3913149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spcBef>
                <a:spcPct val="50000"/>
              </a:spcBef>
              <a:buFont typeface="Arial" charset="0"/>
              <a:buChar char="•"/>
            </a:pPr>
            <a:r>
              <a:rPr lang="en-US" sz="1600" dirty="0" smtClean="0"/>
              <a:t>Fluorescent Imaging cytometry on a cell phone</a:t>
            </a:r>
          </a:p>
          <a:p>
            <a:pPr marL="285750" indent="-285750">
              <a:spcBef>
                <a:spcPct val="50000"/>
              </a:spcBef>
              <a:buFont typeface="Arial" charset="0"/>
              <a:buChar char="•"/>
            </a:pPr>
            <a:r>
              <a:rPr lang="en-US" sz="1600" dirty="0" smtClean="0"/>
              <a:t>Inexpensive components</a:t>
            </a:r>
            <a:endParaRPr lang="en-US" sz="1600" dirty="0" smtClean="0"/>
          </a:p>
          <a:p>
            <a:pPr marL="285750" indent="-285750">
              <a:spcBef>
                <a:spcPct val="50000"/>
              </a:spcBef>
              <a:buFont typeface="Arial" charset="0"/>
              <a:buChar char="•"/>
            </a:pPr>
            <a:r>
              <a:rPr lang="en-US" sz="1600" dirty="0" smtClean="0"/>
              <a:t>Biomedical applications </a:t>
            </a:r>
            <a:endParaRPr lang="en-US" sz="16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99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077" y="1493837"/>
            <a:ext cx="2505324" cy="228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1" y="1493838"/>
            <a:ext cx="3667028" cy="4209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Cell phone test stand</a:t>
            </a:r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4756149" y="5054599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X-Y-Z stage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4756151" y="6118958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Optical base plate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4756150" y="5589972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Cell phone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4" name="Line 95"/>
          <p:cNvSpPr>
            <a:spLocks noChangeShapeType="1"/>
          </p:cNvSpPr>
          <p:nvPr/>
        </p:nvSpPr>
        <p:spPr bwMode="auto">
          <a:xfrm flipH="1" flipV="1">
            <a:off x="2641600" y="5124450"/>
            <a:ext cx="2057400" cy="1144296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 flipH="1" flipV="1">
            <a:off x="5619750" y="2540000"/>
            <a:ext cx="82550" cy="14351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6" name="Line 95"/>
          <p:cNvSpPr>
            <a:spLocks noChangeShapeType="1"/>
          </p:cNvSpPr>
          <p:nvPr/>
        </p:nvSpPr>
        <p:spPr bwMode="auto">
          <a:xfrm flipH="1" flipV="1">
            <a:off x="3314700" y="3795435"/>
            <a:ext cx="1384300" cy="142844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7" name="Line 95"/>
          <p:cNvSpPr>
            <a:spLocks noChangeShapeType="1"/>
          </p:cNvSpPr>
          <p:nvPr/>
        </p:nvSpPr>
        <p:spPr bwMode="auto">
          <a:xfrm flipH="1" flipV="1">
            <a:off x="2330450" y="4044950"/>
            <a:ext cx="2368550" cy="165846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8" name="Line 95"/>
          <p:cNvSpPr>
            <a:spLocks noChangeShapeType="1"/>
          </p:cNvSpPr>
          <p:nvPr/>
        </p:nvSpPr>
        <p:spPr bwMode="auto">
          <a:xfrm flipH="1" flipV="1">
            <a:off x="1568450" y="3875672"/>
            <a:ext cx="330200" cy="239307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1988346" y="6099470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Sample on a slide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5776616" y="3875673"/>
            <a:ext cx="1741785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Optical filter film (for fluorescence)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5776616" y="4560878"/>
            <a:ext cx="1741785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Micro lens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4" name="Line 95"/>
          <p:cNvSpPr>
            <a:spLocks noChangeShapeType="1"/>
          </p:cNvSpPr>
          <p:nvPr/>
        </p:nvSpPr>
        <p:spPr bwMode="auto">
          <a:xfrm flipH="1" flipV="1">
            <a:off x="5302250" y="2539997"/>
            <a:ext cx="400050" cy="219015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61854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1" y="4086766"/>
            <a:ext cx="3228957" cy="2434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799" y="4090988"/>
            <a:ext cx="3236649" cy="243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Cell </a:t>
            </a:r>
            <a:r>
              <a:rPr lang="en-US" dirty="0" smtClean="0"/>
              <a:t>phone microscope</a:t>
            </a:r>
            <a:endParaRPr lang="en-US" dirty="0" smtClean="0"/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7402215" y="5555063"/>
            <a:ext cx="1538584" cy="95410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With red film filter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</a:rPr>
              <a:t>Cross-talk!!!</a:t>
            </a:r>
            <a:endParaRPr lang="en-US" sz="16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2" name="Line 95"/>
          <p:cNvSpPr>
            <a:spLocks noChangeShapeType="1"/>
          </p:cNvSpPr>
          <p:nvPr/>
        </p:nvSpPr>
        <p:spPr bwMode="auto">
          <a:xfrm flipH="1" flipV="1">
            <a:off x="5460072" y="5378234"/>
            <a:ext cx="1878644" cy="65388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38274"/>
            <a:ext cx="3213100" cy="2409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7338712" y="1339667"/>
            <a:ext cx="174178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Kyocera C5155 2048x1536  1.6um/pixel</a:t>
            </a: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7338711" y="4029253"/>
            <a:ext cx="174178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HTC Nexus One</a:t>
            </a:r>
            <a:r>
              <a:rPr lang="en-US" sz="1600" dirty="0">
                <a:latin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</a:rPr>
              <a:t>2592x1944 1.3um/pixel</a:t>
            </a:r>
            <a:endParaRPr lang="en-US" sz="1600" dirty="0" smtClean="0">
              <a:latin typeface="Times New Roman" pitchFamily="18" charset="0"/>
            </a:endParaRP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350" y="1440403"/>
            <a:ext cx="3213099" cy="2407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7338716" y="2572322"/>
            <a:ext cx="1538583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 mm grid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1" name="Line 95"/>
          <p:cNvSpPr>
            <a:spLocks noChangeShapeType="1"/>
          </p:cNvSpPr>
          <p:nvPr/>
        </p:nvSpPr>
        <p:spPr bwMode="auto">
          <a:xfrm flipH="1" flipV="1">
            <a:off x="6146800" y="2539997"/>
            <a:ext cx="1111250" cy="654051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7338711" y="3024771"/>
            <a:ext cx="1538586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85 um line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4" name="Line 95"/>
          <p:cNvSpPr>
            <a:spLocks noChangeShapeType="1"/>
          </p:cNvSpPr>
          <p:nvPr/>
        </p:nvSpPr>
        <p:spPr bwMode="auto">
          <a:xfrm flipH="1" flipV="1">
            <a:off x="5638800" y="2922788"/>
            <a:ext cx="1619250" cy="756034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7338711" y="3507371"/>
            <a:ext cx="1538586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6-10 </a:t>
            </a:r>
            <a:r>
              <a:rPr lang="en-US" sz="1600" dirty="0" smtClean="0">
                <a:latin typeface="Times New Roman" pitchFamily="18" charset="0"/>
              </a:rPr>
              <a:t>um </a:t>
            </a:r>
            <a:r>
              <a:rPr lang="en-US" sz="1600" dirty="0" smtClean="0">
                <a:latin typeface="Times New Roman" pitchFamily="18" charset="0"/>
              </a:rPr>
              <a:t>texture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7" name="Line 95"/>
          <p:cNvSpPr>
            <a:spLocks noChangeShapeType="1"/>
          </p:cNvSpPr>
          <p:nvPr/>
        </p:nvSpPr>
        <p:spPr bwMode="auto">
          <a:xfrm flipH="1" flipV="1">
            <a:off x="2241549" y="3950081"/>
            <a:ext cx="4914899" cy="1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8" name="Line 95"/>
          <p:cNvSpPr>
            <a:spLocks noChangeShapeType="1"/>
          </p:cNvSpPr>
          <p:nvPr/>
        </p:nvSpPr>
        <p:spPr bwMode="auto">
          <a:xfrm flipH="1" flipV="1">
            <a:off x="1739900" y="2748330"/>
            <a:ext cx="501650" cy="1201751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9" name="Line 95"/>
          <p:cNvSpPr>
            <a:spLocks noChangeShapeType="1"/>
          </p:cNvSpPr>
          <p:nvPr/>
        </p:nvSpPr>
        <p:spPr bwMode="auto">
          <a:xfrm flipH="1">
            <a:off x="7156449" y="3848099"/>
            <a:ext cx="182262" cy="8510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180479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2121</TotalTime>
  <Words>667</Words>
  <Application>Microsoft Office PowerPoint</Application>
  <PresentationFormat>On-screen Show (4:3)</PresentationFormat>
  <Paragraphs>180</Paragraphs>
  <Slides>20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Desktop testbed: goals</vt:lpstr>
      <vt:lpstr>Key criteria</vt:lpstr>
      <vt:lpstr>Benchmark: fluorescent imaging</vt:lpstr>
      <vt:lpstr>Benchmark: fluorescent imaging</vt:lpstr>
      <vt:lpstr>Benchmark: fluorescent imaging</vt:lpstr>
      <vt:lpstr>Pigment fluorescence: how you do it? </vt:lpstr>
      <vt:lpstr>Cell phone cytometer?</vt:lpstr>
      <vt:lpstr>Cell phone test stand</vt:lpstr>
      <vt:lpstr>Cell phone microscope</vt:lpstr>
      <vt:lpstr>Optics: chasing cross-talk</vt:lpstr>
      <vt:lpstr>Optics: filters</vt:lpstr>
      <vt:lpstr>Optics: Filters</vt:lpstr>
      <vt:lpstr>Optics: Filters</vt:lpstr>
      <vt:lpstr>Testbed</vt:lpstr>
      <vt:lpstr>Testbed: imaging scale</vt:lpstr>
      <vt:lpstr>Testbed: BW imaging, slide</vt:lpstr>
      <vt:lpstr>Testbed: color, fixed sample</vt:lpstr>
      <vt:lpstr>Testbed: color, net tow sample</vt:lpstr>
      <vt:lpstr>Comparison</vt:lpstr>
      <vt:lpstr>Next steps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O'Reilly</dc:creator>
  <cp:lastModifiedBy>stanley</cp:lastModifiedBy>
  <cp:revision>117</cp:revision>
  <cp:lastPrinted>2014-11-11T23:58:52Z</cp:lastPrinted>
  <dcterms:created xsi:type="dcterms:W3CDTF">2014-01-14T17:04:58Z</dcterms:created>
  <dcterms:modified xsi:type="dcterms:W3CDTF">2014-11-17T05:18:28Z</dcterms:modified>
</cp:coreProperties>
</file>