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1" r:id="rId3"/>
    <p:sldId id="259" r:id="rId4"/>
    <p:sldId id="258" r:id="rId5"/>
    <p:sldId id="265" r:id="rId6"/>
    <p:sldId id="271" r:id="rId7"/>
    <p:sldId id="270" r:id="rId8"/>
    <p:sldId id="267" r:id="rId9"/>
    <p:sldId id="268" r:id="rId10"/>
    <p:sldId id="269" r:id="rId11"/>
    <p:sldId id="263" r:id="rId12"/>
    <p:sldId id="273" r:id="rId13"/>
    <p:sldId id="274" r:id="rId14"/>
    <p:sldId id="264" r:id="rId15"/>
    <p:sldId id="266" r:id="rId16"/>
    <p:sldId id="272" r:id="rId1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2424" y="-744"/>
      </p:cViewPr>
      <p:guideLst>
        <p:guide orient="horz" pos="23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3D37-7F6B-45E3-B3B6-8229B3B04807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E7D9-EA4E-4E82-9642-3CD65F59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85D25-51D0-45E4-9562-D7E13D701245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6509-D4CB-4206-91E6-B245BB75F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8533-7C64-40E5-AB10-BDD5C37D36F5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CAE8-09EB-46D5-8CDF-4A8892EA6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F167-1879-4129-B413-B65590D38256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55CB-E2A7-49BA-9218-5FAC1619D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6B2CB-4F2A-4BAF-BE12-268588F2BAA9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53C4-7C3B-4EAE-98A8-54267152E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C24F-0376-4297-8333-0F29D82D1F5F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3EE4-8182-4118-8198-6EA7D81F8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E4D6C-DD8E-4253-A8A6-15E53B724908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4AAB-78B5-47F5-A4BA-BE758A591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4EF16-7307-4F4C-B4E7-0EE4AC653144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EFEAD-D221-4043-B360-4CE99B092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F320-2915-40EA-A2F5-27C61CC6DC33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7CEC7-2580-41C3-B225-65E75F38F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984D1-758A-400C-BE3C-4959441C2001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50922-5C6B-485D-BE51-75F0F4824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382F-211E-4952-8CA9-3BAF6DFF331E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7A7-B117-4970-AD5B-52E32569F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9CEB2B-1E64-4739-8A68-0875BAFA6E4D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1F981B-18A9-4E94-8C72-397277AF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goals</a:t>
            </a:r>
            <a:endParaRPr lang="en-US" dirty="0" smtClean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Gain familiarity with object and methods</a:t>
            </a:r>
          </a:p>
          <a:p>
            <a:pPr lvl="1" eaLnBrk="1" hangingPunct="1"/>
            <a:r>
              <a:rPr lang="en-US" dirty="0" smtClean="0"/>
              <a:t>Fluidics </a:t>
            </a:r>
          </a:p>
          <a:p>
            <a:pPr lvl="1" eaLnBrk="1" hangingPunct="1"/>
            <a:r>
              <a:rPr lang="en-US" dirty="0" smtClean="0"/>
              <a:t>Optics </a:t>
            </a:r>
          </a:p>
          <a:p>
            <a:pPr eaLnBrk="1" hangingPunct="1"/>
            <a:r>
              <a:rPr lang="en-US" dirty="0" smtClean="0"/>
              <a:t>Find out what if possible</a:t>
            </a:r>
          </a:p>
          <a:p>
            <a:pPr lvl="1" eaLnBrk="1" hangingPunct="1"/>
            <a:r>
              <a:rPr lang="en-US" dirty="0" smtClean="0"/>
              <a:t>Scaling of performance to prototype</a:t>
            </a:r>
          </a:p>
          <a:p>
            <a:pPr lvl="1" eaLnBrk="1" hangingPunct="1"/>
            <a:r>
              <a:rPr lang="en-US" dirty="0" smtClean="0"/>
              <a:t>Direction to design optimization</a:t>
            </a:r>
            <a:endParaRPr lang="en-US" dirty="0" smtClean="0"/>
          </a:p>
          <a:p>
            <a:pPr eaLnBrk="1" hangingPunct="1"/>
            <a:r>
              <a:rPr lang="en-US" dirty="0" smtClean="0"/>
              <a:t>Test ideas</a:t>
            </a:r>
          </a:p>
          <a:p>
            <a:pPr lvl="1" eaLnBrk="1" hangingPunct="1"/>
            <a:r>
              <a:rPr lang="en-US" dirty="0" smtClean="0"/>
              <a:t>Cell phone Cytometer</a:t>
            </a:r>
          </a:p>
          <a:p>
            <a:pPr lvl="1" eaLnBrk="1" hangingPunct="1"/>
            <a:r>
              <a:rPr lang="en-US" dirty="0" smtClean="0"/>
              <a:t>Automated fluorescent microscope </a:t>
            </a:r>
          </a:p>
          <a:p>
            <a:pPr lvl="1" eaLnBrk="1" hangingPunct="1"/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Scale comparison</a:t>
            </a:r>
          </a:p>
        </p:txBody>
      </p:sp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365125" y="4279900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Different detection methods have different optimum size range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There is certain overlap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Combination methods help overcome limitations and expand application range</a:t>
            </a:r>
          </a:p>
        </p:txBody>
      </p:sp>
      <p:sp>
        <p:nvSpPr>
          <p:cNvPr id="22532" name="Line 57"/>
          <p:cNvSpPr>
            <a:spLocks noChangeShapeType="1"/>
          </p:cNvSpPr>
          <p:nvPr/>
        </p:nvSpPr>
        <p:spPr bwMode="auto">
          <a:xfrm>
            <a:off x="541338" y="1600200"/>
            <a:ext cx="78152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3" name="Text Box 58"/>
          <p:cNvSpPr txBox="1">
            <a:spLocks noChangeArrowheads="1"/>
          </p:cNvSpPr>
          <p:nvPr/>
        </p:nvSpPr>
        <p:spPr bwMode="auto">
          <a:xfrm>
            <a:off x="1614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 um</a:t>
            </a:r>
          </a:p>
        </p:txBody>
      </p:sp>
      <p:sp>
        <p:nvSpPr>
          <p:cNvPr id="22534" name="Text Box 59"/>
          <p:cNvSpPr txBox="1">
            <a:spLocks noChangeArrowheads="1"/>
          </p:cNvSpPr>
          <p:nvPr/>
        </p:nvSpPr>
        <p:spPr bwMode="auto">
          <a:xfrm>
            <a:off x="3265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 um</a:t>
            </a:r>
          </a:p>
        </p:txBody>
      </p:sp>
      <p:sp>
        <p:nvSpPr>
          <p:cNvPr id="22535" name="Text Box 60"/>
          <p:cNvSpPr txBox="1">
            <a:spLocks noChangeArrowheads="1"/>
          </p:cNvSpPr>
          <p:nvPr/>
        </p:nvSpPr>
        <p:spPr bwMode="auto">
          <a:xfrm>
            <a:off x="4716463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 um</a:t>
            </a:r>
          </a:p>
        </p:txBody>
      </p:sp>
      <p:sp>
        <p:nvSpPr>
          <p:cNvPr id="22536" name="Text Box 61"/>
          <p:cNvSpPr txBox="1">
            <a:spLocks noChangeArrowheads="1"/>
          </p:cNvSpPr>
          <p:nvPr/>
        </p:nvSpPr>
        <p:spPr bwMode="auto">
          <a:xfrm>
            <a:off x="6218238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1000 um</a:t>
            </a:r>
          </a:p>
        </p:txBody>
      </p:sp>
      <p:sp>
        <p:nvSpPr>
          <p:cNvPr id="22537" name="Line 62"/>
          <p:cNvSpPr>
            <a:spLocks noChangeShapeType="1"/>
          </p:cNvSpPr>
          <p:nvPr/>
        </p:nvSpPr>
        <p:spPr bwMode="auto">
          <a:xfrm>
            <a:off x="195738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8" name="Line 63"/>
          <p:cNvSpPr>
            <a:spLocks noChangeShapeType="1"/>
          </p:cNvSpPr>
          <p:nvPr/>
        </p:nvSpPr>
        <p:spPr bwMode="auto">
          <a:xfrm>
            <a:off x="3608388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Line 64"/>
          <p:cNvSpPr>
            <a:spLocks noChangeShapeType="1"/>
          </p:cNvSpPr>
          <p:nvPr/>
        </p:nvSpPr>
        <p:spPr bwMode="auto">
          <a:xfrm>
            <a:off x="5194300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0" name="Line 65"/>
          <p:cNvSpPr>
            <a:spLocks noChangeShapeType="1"/>
          </p:cNvSpPr>
          <p:nvPr/>
        </p:nvSpPr>
        <p:spPr bwMode="auto">
          <a:xfrm>
            <a:off x="6677025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Text Box 66"/>
          <p:cNvSpPr txBox="1">
            <a:spLocks noChangeArrowheads="1"/>
          </p:cNvSpPr>
          <p:nvPr/>
        </p:nvSpPr>
        <p:spPr bwMode="auto">
          <a:xfrm>
            <a:off x="7540625" y="1752600"/>
            <a:ext cx="12430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particle  size</a:t>
            </a:r>
          </a:p>
        </p:txBody>
      </p:sp>
      <p:sp>
        <p:nvSpPr>
          <p:cNvPr id="22542" name="Line 67"/>
          <p:cNvSpPr>
            <a:spLocks noChangeShapeType="1"/>
          </p:cNvSpPr>
          <p:nvPr/>
        </p:nvSpPr>
        <p:spPr bwMode="auto">
          <a:xfrm>
            <a:off x="54133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3" name="Text Box 68"/>
          <p:cNvSpPr txBox="1">
            <a:spLocks noChangeArrowheads="1"/>
          </p:cNvSpPr>
          <p:nvPr/>
        </p:nvSpPr>
        <p:spPr bwMode="auto">
          <a:xfrm>
            <a:off x="342900" y="1752600"/>
            <a:ext cx="893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0.1 um</a:t>
            </a:r>
          </a:p>
        </p:txBody>
      </p:sp>
      <p:sp>
        <p:nvSpPr>
          <p:cNvPr id="22544" name="Line 69"/>
          <p:cNvSpPr>
            <a:spLocks noChangeShapeType="1"/>
          </p:cNvSpPr>
          <p:nvPr/>
        </p:nvSpPr>
        <p:spPr bwMode="auto">
          <a:xfrm>
            <a:off x="2759075" y="2779713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5" name="Line 71"/>
          <p:cNvSpPr>
            <a:spLocks noChangeShapeType="1"/>
          </p:cNvSpPr>
          <p:nvPr/>
        </p:nvSpPr>
        <p:spPr bwMode="auto">
          <a:xfrm>
            <a:off x="2759075" y="2995613"/>
            <a:ext cx="24352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2546" name="Line 72"/>
          <p:cNvSpPr>
            <a:spLocks noChangeShapeType="1"/>
          </p:cNvSpPr>
          <p:nvPr/>
        </p:nvSpPr>
        <p:spPr bwMode="auto">
          <a:xfrm>
            <a:off x="1025525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7" name="Line 73"/>
          <p:cNvSpPr>
            <a:spLocks noChangeShapeType="1"/>
          </p:cNvSpPr>
          <p:nvPr/>
        </p:nvSpPr>
        <p:spPr bwMode="auto">
          <a:xfrm>
            <a:off x="3625850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8" name="Line 74"/>
          <p:cNvSpPr>
            <a:spLocks noChangeShapeType="1"/>
          </p:cNvSpPr>
          <p:nvPr/>
        </p:nvSpPr>
        <p:spPr bwMode="auto">
          <a:xfrm>
            <a:off x="1025525" y="2559050"/>
            <a:ext cx="25828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9" name="Text Box 75"/>
          <p:cNvSpPr txBox="1">
            <a:spLocks noChangeArrowheads="1"/>
          </p:cNvSpPr>
          <p:nvPr/>
        </p:nvSpPr>
        <p:spPr bwMode="auto">
          <a:xfrm>
            <a:off x="4137025" y="2254250"/>
            <a:ext cx="1833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Flow cytometry</a:t>
            </a:r>
          </a:p>
        </p:txBody>
      </p:sp>
      <p:sp>
        <p:nvSpPr>
          <p:cNvPr id="22550" name="Text Box 76"/>
          <p:cNvSpPr txBox="1">
            <a:spLocks noChangeArrowheads="1"/>
          </p:cNvSpPr>
          <p:nvPr/>
        </p:nvSpPr>
        <p:spPr bwMode="auto">
          <a:xfrm>
            <a:off x="5310188" y="2843213"/>
            <a:ext cx="13954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Imaging</a:t>
            </a:r>
          </a:p>
        </p:txBody>
      </p:sp>
      <p:sp>
        <p:nvSpPr>
          <p:cNvPr id="22551" name="Line 77"/>
          <p:cNvSpPr>
            <a:spLocks noChangeShapeType="1"/>
          </p:cNvSpPr>
          <p:nvPr/>
        </p:nvSpPr>
        <p:spPr bwMode="auto">
          <a:xfrm>
            <a:off x="1935163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2" name="Line 78"/>
          <p:cNvSpPr>
            <a:spLocks noChangeShapeType="1"/>
          </p:cNvSpPr>
          <p:nvPr/>
        </p:nvSpPr>
        <p:spPr bwMode="auto">
          <a:xfrm>
            <a:off x="4535488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3" name="Line 79"/>
          <p:cNvSpPr>
            <a:spLocks noChangeShapeType="1"/>
          </p:cNvSpPr>
          <p:nvPr/>
        </p:nvSpPr>
        <p:spPr bwMode="auto">
          <a:xfrm>
            <a:off x="1935163" y="3533775"/>
            <a:ext cx="2582862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4" name="Text Box 80"/>
          <p:cNvSpPr txBox="1">
            <a:spLocks noChangeArrowheads="1"/>
          </p:cNvSpPr>
          <p:nvPr/>
        </p:nvSpPr>
        <p:spPr bwMode="auto">
          <a:xfrm>
            <a:off x="4716463" y="3228975"/>
            <a:ext cx="19605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Bulk scattering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Imaging cytometer, 2 channels: </a:t>
            </a:r>
          </a:p>
          <a:p>
            <a:pPr lvl="1" eaLnBrk="1" hangingPunct="1"/>
            <a:r>
              <a:rPr lang="en-US" smtClean="0"/>
              <a:t>Imaging and fluorescence imaging</a:t>
            </a:r>
          </a:p>
          <a:p>
            <a:pPr lvl="1" eaLnBrk="1" hangingPunct="1"/>
            <a:r>
              <a:rPr lang="en-US" smtClean="0"/>
              <a:t>Synchronous or asynchronous acquisition?</a:t>
            </a:r>
          </a:p>
          <a:p>
            <a:pPr eaLnBrk="1" hangingPunct="1"/>
            <a:r>
              <a:rPr lang="en-US" smtClean="0"/>
              <a:t>Ability to package into compact instrument</a:t>
            </a:r>
          </a:p>
          <a:p>
            <a:pPr eaLnBrk="1" hangingPunct="1"/>
            <a:r>
              <a:rPr lang="en-US" smtClean="0"/>
              <a:t>Maintenance/ longevity </a:t>
            </a:r>
          </a:p>
          <a:p>
            <a:pPr eaLnBrk="1" hangingPunct="1"/>
            <a:r>
              <a:rPr lang="en-US" smtClean="0"/>
              <a:t>Camera and imaging vs. processing platform</a:t>
            </a:r>
          </a:p>
        </p:txBody>
      </p:sp>
      <p:sp>
        <p:nvSpPr>
          <p:cNvPr id="23556" name="Text Box 15"/>
          <p:cNvSpPr txBox="1">
            <a:spLocks noChangeArrowheads="1"/>
          </p:cNvSpPr>
          <p:nvPr/>
        </p:nvSpPr>
        <p:spPr bwMode="auto">
          <a:xfrm>
            <a:off x="7399338" y="2084388"/>
            <a:ext cx="1698625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Same image or different images?</a:t>
            </a:r>
          </a:p>
        </p:txBody>
      </p:sp>
      <p:sp>
        <p:nvSpPr>
          <p:cNvPr id="23557" name="Line 95"/>
          <p:cNvSpPr>
            <a:spLocks noChangeShapeType="1"/>
          </p:cNvSpPr>
          <p:nvPr/>
        </p:nvSpPr>
        <p:spPr bwMode="auto">
          <a:xfrm flipV="1">
            <a:off x="6550025" y="2459038"/>
            <a:ext cx="849313" cy="33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Text Box 15"/>
          <p:cNvSpPr txBox="1">
            <a:spLocks noChangeArrowheads="1"/>
          </p:cNvSpPr>
          <p:nvPr/>
        </p:nvSpPr>
        <p:spPr bwMode="auto">
          <a:xfrm>
            <a:off x="7038975" y="1600200"/>
            <a:ext cx="2058988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organic vs. inorganic</a:t>
            </a:r>
          </a:p>
        </p:txBody>
      </p:sp>
      <p:sp>
        <p:nvSpPr>
          <p:cNvPr id="23559" name="Line 95"/>
          <p:cNvSpPr>
            <a:spLocks noChangeShapeType="1"/>
          </p:cNvSpPr>
          <p:nvPr/>
        </p:nvSpPr>
        <p:spPr bwMode="auto">
          <a:xfrm flipV="1">
            <a:off x="6316663" y="1898650"/>
            <a:ext cx="722312" cy="466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6988175" y="3759200"/>
            <a:ext cx="1698625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Flow cell configuration</a:t>
            </a:r>
          </a:p>
        </p:txBody>
      </p:sp>
      <p:sp>
        <p:nvSpPr>
          <p:cNvPr id="23561" name="Line 95"/>
          <p:cNvSpPr>
            <a:spLocks noChangeShapeType="1"/>
          </p:cNvSpPr>
          <p:nvPr/>
        </p:nvSpPr>
        <p:spPr bwMode="auto">
          <a:xfrm flipV="1">
            <a:off x="5027613" y="3903663"/>
            <a:ext cx="1960562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2" name="Text Box 15"/>
          <p:cNvSpPr txBox="1">
            <a:spLocks noChangeArrowheads="1"/>
          </p:cNvSpPr>
          <p:nvPr/>
        </p:nvSpPr>
        <p:spPr bwMode="auto">
          <a:xfrm>
            <a:off x="5870575" y="5295900"/>
            <a:ext cx="308927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Could decouple for larger system</a:t>
            </a:r>
          </a:p>
        </p:txBody>
      </p:sp>
      <p:sp>
        <p:nvSpPr>
          <p:cNvPr id="23563" name="Line 95"/>
          <p:cNvSpPr>
            <a:spLocks noChangeShapeType="1"/>
          </p:cNvSpPr>
          <p:nvPr/>
        </p:nvSpPr>
        <p:spPr bwMode="auto">
          <a:xfrm>
            <a:off x="5027613" y="5065713"/>
            <a:ext cx="842962" cy="396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4" name="Line 95"/>
          <p:cNvSpPr>
            <a:spLocks noChangeShapeType="1"/>
          </p:cNvSpPr>
          <p:nvPr/>
        </p:nvSpPr>
        <p:spPr bwMode="auto">
          <a:xfrm>
            <a:off x="4919663" y="5097463"/>
            <a:ext cx="842962" cy="919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5" name="Text Box 15"/>
          <p:cNvSpPr txBox="1">
            <a:spLocks noChangeArrowheads="1"/>
          </p:cNvSpPr>
          <p:nvPr/>
        </p:nvSpPr>
        <p:spPr bwMode="auto">
          <a:xfrm>
            <a:off x="5854700" y="5780088"/>
            <a:ext cx="308927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 integrated (cell phone?)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Optics: </a:t>
            </a:r>
          </a:p>
          <a:p>
            <a:pPr lvl="1" eaLnBrk="1" hangingPunct="1"/>
            <a:r>
              <a:rPr lang="en-US" smtClean="0"/>
              <a:t>1 or 2 cameras? </a:t>
            </a:r>
          </a:p>
          <a:p>
            <a:pPr lvl="1" eaLnBrk="1" hangingPunct="1"/>
            <a:r>
              <a:rPr lang="en-US" smtClean="0"/>
              <a:t>Tunable filter? </a:t>
            </a:r>
          </a:p>
          <a:p>
            <a:pPr lvl="1" eaLnBrk="1" hangingPunct="1"/>
            <a:r>
              <a:rPr lang="en-US" smtClean="0"/>
              <a:t>Still images vs. video? </a:t>
            </a:r>
          </a:p>
          <a:p>
            <a:pPr eaLnBrk="1" hangingPunct="1"/>
            <a:r>
              <a:rPr lang="en-US" smtClean="0"/>
              <a:t>Light source: </a:t>
            </a:r>
          </a:p>
          <a:p>
            <a:pPr lvl="1" eaLnBrk="1" hangingPunct="1"/>
            <a:r>
              <a:rPr lang="en-US" smtClean="0"/>
              <a:t>Triggering, optical resolution</a:t>
            </a:r>
          </a:p>
        </p:txBody>
      </p:sp>
      <p:sp>
        <p:nvSpPr>
          <p:cNvPr id="27652" name="Text Box 15"/>
          <p:cNvSpPr txBox="1">
            <a:spLocks noChangeArrowheads="1"/>
          </p:cNvSpPr>
          <p:nvPr/>
        </p:nvSpPr>
        <p:spPr bwMode="auto">
          <a:xfrm>
            <a:off x="5054600" y="1887538"/>
            <a:ext cx="2767013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Size, complexity</a:t>
            </a:r>
          </a:p>
        </p:txBody>
      </p:sp>
      <p:sp>
        <p:nvSpPr>
          <p:cNvPr id="27653" name="Line 95"/>
          <p:cNvSpPr>
            <a:spLocks noChangeShapeType="1"/>
          </p:cNvSpPr>
          <p:nvPr/>
        </p:nvSpPr>
        <p:spPr bwMode="auto">
          <a:xfrm flipV="1">
            <a:off x="3649663" y="2120900"/>
            <a:ext cx="1176337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4" name="Text Box 15"/>
          <p:cNvSpPr txBox="1">
            <a:spLocks noChangeArrowheads="1"/>
          </p:cNvSpPr>
          <p:nvPr/>
        </p:nvSpPr>
        <p:spPr bwMode="auto">
          <a:xfrm>
            <a:off x="5054600" y="2578100"/>
            <a:ext cx="2767013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Attractive, but problem of contrast</a:t>
            </a:r>
          </a:p>
        </p:txBody>
      </p:sp>
      <p:sp>
        <p:nvSpPr>
          <p:cNvPr id="27655" name="Line 95"/>
          <p:cNvSpPr>
            <a:spLocks noChangeShapeType="1"/>
          </p:cNvSpPr>
          <p:nvPr/>
        </p:nvSpPr>
        <p:spPr bwMode="auto">
          <a:xfrm flipV="1">
            <a:off x="3457575" y="2705100"/>
            <a:ext cx="1368425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6" name="Text Box 15"/>
          <p:cNvSpPr txBox="1">
            <a:spLocks noChangeArrowheads="1"/>
          </p:cNvSpPr>
          <p:nvPr/>
        </p:nvSpPr>
        <p:spPr bwMode="auto">
          <a:xfrm>
            <a:off x="5561013" y="3619500"/>
            <a:ext cx="2767012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Could orientation be tracked at the cost or resolution? </a:t>
            </a:r>
          </a:p>
        </p:txBody>
      </p:sp>
      <p:sp>
        <p:nvSpPr>
          <p:cNvPr id="27657" name="Line 95"/>
          <p:cNvSpPr>
            <a:spLocks noChangeShapeType="1"/>
          </p:cNvSpPr>
          <p:nvPr/>
        </p:nvSpPr>
        <p:spPr bwMode="auto">
          <a:xfrm>
            <a:off x="4532313" y="3570288"/>
            <a:ext cx="915987" cy="141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8" name="Line 95"/>
          <p:cNvSpPr>
            <a:spLocks noChangeShapeType="1"/>
          </p:cNvSpPr>
          <p:nvPr/>
        </p:nvSpPr>
        <p:spPr bwMode="auto">
          <a:xfrm flipV="1">
            <a:off x="4645025" y="3914775"/>
            <a:ext cx="803275" cy="401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4" name="Rectangle 32"/>
          <p:cNvSpPr>
            <a:spLocks noChangeArrowheads="1"/>
          </p:cNvSpPr>
          <p:nvPr/>
        </p:nvSpPr>
        <p:spPr bwMode="auto">
          <a:xfrm>
            <a:off x="5894388" y="5399088"/>
            <a:ext cx="1643062" cy="1052512"/>
          </a:xfrm>
          <a:prstGeom prst="rect">
            <a:avLst/>
          </a:prstGeom>
          <a:solidFill>
            <a:srgbClr val="CC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Orientation seems to be common theme</a:t>
            </a:r>
          </a:p>
          <a:p>
            <a:pPr lvl="1" eaLnBrk="1" hangingPunct="1"/>
            <a:r>
              <a:rPr lang="en-US" smtClean="0"/>
              <a:t>Can it be controlled?  </a:t>
            </a:r>
          </a:p>
          <a:p>
            <a:pPr lvl="1" eaLnBrk="1" hangingPunct="1">
              <a:buFont typeface="Arial" charset="0"/>
              <a:buNone/>
            </a:pPr>
            <a:endParaRPr lang="en-US" smtClean="0"/>
          </a:p>
          <a:p>
            <a:pPr eaLnBrk="1" hangingPunct="1"/>
            <a:r>
              <a:rPr lang="en-US" smtClean="0"/>
              <a:t>Bulk vs. hydro focusing </a:t>
            </a:r>
          </a:p>
          <a:p>
            <a:pPr lvl="1" eaLnBrk="1" hangingPunct="1"/>
            <a:endParaRPr lang="en-US" smtClean="0"/>
          </a:p>
        </p:txBody>
      </p:sp>
      <p:sp>
        <p:nvSpPr>
          <p:cNvPr id="28676" name="Text Box 15"/>
          <p:cNvSpPr txBox="1">
            <a:spLocks noChangeArrowheads="1"/>
          </p:cNvSpPr>
          <p:nvPr/>
        </p:nvSpPr>
        <p:spPr bwMode="auto">
          <a:xfrm>
            <a:off x="5999163" y="2193925"/>
            <a:ext cx="2452687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Pressure, velocity gradient</a:t>
            </a:r>
          </a:p>
        </p:txBody>
      </p:sp>
      <p:sp>
        <p:nvSpPr>
          <p:cNvPr id="28677" name="Line 95"/>
          <p:cNvSpPr>
            <a:spLocks noChangeShapeType="1"/>
          </p:cNvSpPr>
          <p:nvPr/>
        </p:nvSpPr>
        <p:spPr bwMode="auto">
          <a:xfrm flipV="1">
            <a:off x="4271963" y="2344738"/>
            <a:ext cx="1727200" cy="130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3" name="Text Box 15"/>
          <p:cNvSpPr txBox="1">
            <a:spLocks noChangeArrowheads="1"/>
          </p:cNvSpPr>
          <p:nvPr/>
        </p:nvSpPr>
        <p:spPr bwMode="auto">
          <a:xfrm>
            <a:off x="5999163" y="2605088"/>
            <a:ext cx="187642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Acoustics</a:t>
            </a:r>
          </a:p>
        </p:txBody>
      </p:sp>
      <p:sp>
        <p:nvSpPr>
          <p:cNvPr id="28684" name="Text Box 15"/>
          <p:cNvSpPr txBox="1">
            <a:spLocks noChangeArrowheads="1"/>
          </p:cNvSpPr>
          <p:nvPr/>
        </p:nvSpPr>
        <p:spPr bwMode="auto">
          <a:xfrm>
            <a:off x="5999163" y="3067050"/>
            <a:ext cx="187642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Electric field?  </a:t>
            </a:r>
          </a:p>
        </p:txBody>
      </p:sp>
      <p:sp>
        <p:nvSpPr>
          <p:cNvPr id="28685" name="Line 95"/>
          <p:cNvSpPr>
            <a:spLocks noChangeShapeType="1"/>
          </p:cNvSpPr>
          <p:nvPr/>
        </p:nvSpPr>
        <p:spPr bwMode="auto">
          <a:xfrm>
            <a:off x="4271963" y="2605088"/>
            <a:ext cx="1622425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6" name="Line 95"/>
          <p:cNvSpPr>
            <a:spLocks noChangeShapeType="1"/>
          </p:cNvSpPr>
          <p:nvPr/>
        </p:nvSpPr>
        <p:spPr bwMode="auto">
          <a:xfrm>
            <a:off x="4271963" y="2711450"/>
            <a:ext cx="1727200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6108700" y="4418013"/>
            <a:ext cx="6143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V="1">
            <a:off x="6723063" y="4133850"/>
            <a:ext cx="614362" cy="28416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V="1">
            <a:off x="7337425" y="4133850"/>
            <a:ext cx="76993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6108700" y="4818063"/>
            <a:ext cx="6143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6723063" y="4818063"/>
            <a:ext cx="614362" cy="23812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 flipV="1">
            <a:off x="7337425" y="5048250"/>
            <a:ext cx="76993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V="1">
            <a:off x="6108700" y="4418013"/>
            <a:ext cx="0" cy="4000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 flipV="1">
            <a:off x="8091488" y="4133850"/>
            <a:ext cx="15875" cy="914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5" name="Line 95"/>
          <p:cNvSpPr>
            <a:spLocks noChangeShapeType="1"/>
          </p:cNvSpPr>
          <p:nvPr/>
        </p:nvSpPr>
        <p:spPr bwMode="auto">
          <a:xfrm>
            <a:off x="6832600" y="5922963"/>
            <a:ext cx="384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6" name="Line 95"/>
          <p:cNvSpPr>
            <a:spLocks noChangeShapeType="1"/>
          </p:cNvSpPr>
          <p:nvPr/>
        </p:nvSpPr>
        <p:spPr bwMode="auto">
          <a:xfrm>
            <a:off x="5670550" y="4540250"/>
            <a:ext cx="1052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7" name="Line 95"/>
          <p:cNvSpPr>
            <a:spLocks noChangeShapeType="1"/>
          </p:cNvSpPr>
          <p:nvPr/>
        </p:nvSpPr>
        <p:spPr bwMode="auto">
          <a:xfrm>
            <a:off x="5668963" y="4610100"/>
            <a:ext cx="1052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8" name="Line 95"/>
          <p:cNvSpPr>
            <a:spLocks noChangeShapeType="1"/>
          </p:cNvSpPr>
          <p:nvPr/>
        </p:nvSpPr>
        <p:spPr bwMode="auto">
          <a:xfrm flipV="1">
            <a:off x="6723063" y="4610100"/>
            <a:ext cx="606425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9" name="Line 95"/>
          <p:cNvSpPr>
            <a:spLocks noChangeShapeType="1"/>
          </p:cNvSpPr>
          <p:nvPr/>
        </p:nvSpPr>
        <p:spPr bwMode="auto">
          <a:xfrm flipV="1">
            <a:off x="6721475" y="4325938"/>
            <a:ext cx="61595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0" name="Line 95"/>
          <p:cNvSpPr>
            <a:spLocks noChangeShapeType="1"/>
          </p:cNvSpPr>
          <p:nvPr/>
        </p:nvSpPr>
        <p:spPr bwMode="auto">
          <a:xfrm>
            <a:off x="6721475" y="4679950"/>
            <a:ext cx="615950" cy="138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1" name="Line 95"/>
          <p:cNvSpPr>
            <a:spLocks noChangeShapeType="1"/>
          </p:cNvSpPr>
          <p:nvPr/>
        </p:nvSpPr>
        <p:spPr bwMode="auto">
          <a:xfrm flipV="1">
            <a:off x="7337425" y="4325938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2" name="Line 95"/>
          <p:cNvSpPr>
            <a:spLocks noChangeShapeType="1"/>
          </p:cNvSpPr>
          <p:nvPr/>
        </p:nvSpPr>
        <p:spPr bwMode="auto">
          <a:xfrm flipV="1">
            <a:off x="7329488" y="4810125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3" name="Line 95"/>
          <p:cNvSpPr>
            <a:spLocks noChangeShapeType="1"/>
          </p:cNvSpPr>
          <p:nvPr/>
        </p:nvSpPr>
        <p:spPr bwMode="auto">
          <a:xfrm flipV="1">
            <a:off x="7329488" y="4610100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5" name="Oval 33"/>
          <p:cNvSpPr>
            <a:spLocks noChangeArrowheads="1"/>
          </p:cNvSpPr>
          <p:nvPr/>
        </p:nvSpPr>
        <p:spPr bwMode="auto">
          <a:xfrm>
            <a:off x="6678613" y="5868988"/>
            <a:ext cx="15398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706" name="Line 95"/>
          <p:cNvSpPr>
            <a:spLocks noChangeShapeType="1"/>
          </p:cNvSpPr>
          <p:nvPr/>
        </p:nvSpPr>
        <p:spPr bwMode="auto">
          <a:xfrm flipV="1">
            <a:off x="6832600" y="5653088"/>
            <a:ext cx="214313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7" name="Line 95"/>
          <p:cNvSpPr>
            <a:spLocks noChangeShapeType="1"/>
          </p:cNvSpPr>
          <p:nvPr/>
        </p:nvSpPr>
        <p:spPr bwMode="auto">
          <a:xfrm flipH="1" flipV="1">
            <a:off x="6424613" y="5653088"/>
            <a:ext cx="25400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8" name="Line 95"/>
          <p:cNvSpPr>
            <a:spLocks noChangeShapeType="1"/>
          </p:cNvSpPr>
          <p:nvPr/>
        </p:nvSpPr>
        <p:spPr bwMode="auto">
          <a:xfrm flipH="1" flipV="1">
            <a:off x="6292850" y="5934075"/>
            <a:ext cx="385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0" name="Line 95"/>
          <p:cNvSpPr>
            <a:spLocks noChangeShapeType="1"/>
          </p:cNvSpPr>
          <p:nvPr/>
        </p:nvSpPr>
        <p:spPr bwMode="auto">
          <a:xfrm>
            <a:off x="6832600" y="6007100"/>
            <a:ext cx="214313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1" name="Line 95"/>
          <p:cNvSpPr>
            <a:spLocks noChangeShapeType="1"/>
          </p:cNvSpPr>
          <p:nvPr/>
        </p:nvSpPr>
        <p:spPr bwMode="auto">
          <a:xfrm flipH="1">
            <a:off x="6424613" y="6007100"/>
            <a:ext cx="254000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2" name="Line 95"/>
          <p:cNvSpPr>
            <a:spLocks noChangeShapeType="1"/>
          </p:cNvSpPr>
          <p:nvPr/>
        </p:nvSpPr>
        <p:spPr bwMode="auto">
          <a:xfrm flipH="1" flipV="1">
            <a:off x="6069013" y="5549900"/>
            <a:ext cx="363537" cy="111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3" name="Line 95"/>
          <p:cNvSpPr>
            <a:spLocks noChangeShapeType="1"/>
          </p:cNvSpPr>
          <p:nvPr/>
        </p:nvSpPr>
        <p:spPr bwMode="auto">
          <a:xfrm flipH="1">
            <a:off x="6100763" y="6238875"/>
            <a:ext cx="315912" cy="100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4" name="Line 95"/>
          <p:cNvSpPr>
            <a:spLocks noChangeShapeType="1"/>
          </p:cNvSpPr>
          <p:nvPr/>
        </p:nvSpPr>
        <p:spPr bwMode="auto">
          <a:xfrm flipV="1">
            <a:off x="7037388" y="5549900"/>
            <a:ext cx="292100" cy="103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5" name="Line 95"/>
          <p:cNvSpPr>
            <a:spLocks noChangeShapeType="1"/>
          </p:cNvSpPr>
          <p:nvPr/>
        </p:nvSpPr>
        <p:spPr bwMode="auto">
          <a:xfrm>
            <a:off x="7062788" y="6234113"/>
            <a:ext cx="292100" cy="104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6" name="Line 95"/>
          <p:cNvSpPr>
            <a:spLocks noChangeShapeType="1"/>
          </p:cNvSpPr>
          <p:nvPr/>
        </p:nvSpPr>
        <p:spPr bwMode="auto">
          <a:xfrm>
            <a:off x="5670550" y="4679950"/>
            <a:ext cx="1052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7" name="Text Box 15"/>
          <p:cNvSpPr txBox="1">
            <a:spLocks noChangeArrowheads="1"/>
          </p:cNvSpPr>
          <p:nvPr/>
        </p:nvSpPr>
        <p:spPr bwMode="auto">
          <a:xfrm>
            <a:off x="2601913" y="4540250"/>
            <a:ext cx="2452687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Recirculation helps keep clean = &gt; longevity</a:t>
            </a:r>
          </a:p>
        </p:txBody>
      </p:sp>
      <p:sp>
        <p:nvSpPr>
          <p:cNvPr id="28718" name="Text Box 15"/>
          <p:cNvSpPr txBox="1">
            <a:spLocks noChangeArrowheads="1"/>
          </p:cNvSpPr>
          <p:nvPr/>
        </p:nvSpPr>
        <p:spPr bwMode="auto">
          <a:xfrm>
            <a:off x="620713" y="5314950"/>
            <a:ext cx="2452687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Larger cells sizes possible</a:t>
            </a:r>
          </a:p>
        </p:txBody>
      </p:sp>
      <p:sp>
        <p:nvSpPr>
          <p:cNvPr id="28719" name="Line 95"/>
          <p:cNvSpPr>
            <a:spLocks noChangeShapeType="1"/>
          </p:cNvSpPr>
          <p:nvPr/>
        </p:nvSpPr>
        <p:spPr bwMode="auto">
          <a:xfrm flipH="1">
            <a:off x="1022350" y="3817938"/>
            <a:ext cx="323850" cy="149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20" name="Line 95"/>
          <p:cNvSpPr>
            <a:spLocks noChangeShapeType="1"/>
          </p:cNvSpPr>
          <p:nvPr/>
        </p:nvSpPr>
        <p:spPr bwMode="auto">
          <a:xfrm>
            <a:off x="2925763" y="3668713"/>
            <a:ext cx="547687" cy="749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Software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Simplified imaging processing algorithm</a:t>
            </a:r>
          </a:p>
          <a:p>
            <a:pPr lvl="1" eaLnBrk="1" hangingPunct="1"/>
            <a:r>
              <a:rPr lang="en-US" smtClean="0"/>
              <a:t>Particle length and width</a:t>
            </a:r>
          </a:p>
          <a:p>
            <a:pPr lvl="1" eaLnBrk="1" hangingPunct="1"/>
            <a:r>
              <a:rPr lang="en-US" smtClean="0"/>
              <a:t>Fluorescent vs non-fluorescent</a:t>
            </a:r>
          </a:p>
          <a:p>
            <a:pPr lvl="1" eaLnBrk="1" hangingPunct="1"/>
            <a:r>
              <a:rPr lang="en-US" smtClean="0"/>
              <a:t>Area, integral signal  =&gt; proxy to biomass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Triggered image logging, other actions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Prototype runs on laptop, should be embedded in the future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Explore hardware acceleration, e.g. with FPGA or GPU</a:t>
            </a:r>
          </a:p>
          <a:p>
            <a:pPr lvl="1" eaLnBrk="1" hangingPunct="1"/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Example processing chain, implemented in GPU/FPGA</a:t>
            </a:r>
            <a:endParaRPr lang="en-US" dirty="0"/>
          </a:p>
        </p:txBody>
      </p:sp>
      <p:pic>
        <p:nvPicPr>
          <p:cNvPr id="25602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rcRect l="-59334" r="-59334"/>
          <a:stretch>
            <a:fillRect/>
          </a:stretch>
        </p:blipFill>
        <p:spPr>
          <a:xfrm>
            <a:off x="457200" y="1600200"/>
            <a:ext cx="9126538" cy="5019675"/>
          </a:xfrm>
        </p:spPr>
      </p:pic>
      <p:sp>
        <p:nvSpPr>
          <p:cNvPr id="25603" name="TextBox 10"/>
          <p:cNvSpPr txBox="1">
            <a:spLocks noChangeArrowheads="1"/>
          </p:cNvSpPr>
          <p:nvPr/>
        </p:nvSpPr>
        <p:spPr bwMode="auto">
          <a:xfrm>
            <a:off x="115888" y="2398713"/>
            <a:ext cx="2603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From “A hardware accelerated approach for imaging flow cytometry”, Lee, Meng et al (2013)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Some open questions, issues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How best to compare AUV integration candidates?</a:t>
            </a:r>
          </a:p>
          <a:p>
            <a:pPr lvl="1" eaLnBrk="1" hangingPunct="1"/>
            <a:r>
              <a:rPr lang="en-US" dirty="0" smtClean="0"/>
              <a:t>So far have compared “marketing” specifications</a:t>
            </a:r>
          </a:p>
          <a:p>
            <a:pPr lvl="1" eaLnBrk="1" hangingPunct="1"/>
            <a:r>
              <a:rPr lang="en-US" dirty="0" smtClean="0"/>
              <a:t>What are current top candidates?</a:t>
            </a:r>
          </a:p>
          <a:p>
            <a:pPr eaLnBrk="1" hangingPunct="1"/>
            <a:r>
              <a:rPr lang="en-US" dirty="0" smtClean="0"/>
              <a:t>Deployment duration, particle size range? (affects design significantly)</a:t>
            </a:r>
          </a:p>
          <a:p>
            <a:pPr eaLnBrk="1" hangingPunct="1"/>
            <a:r>
              <a:rPr lang="en-US" dirty="0" smtClean="0"/>
              <a:t>Need close science engagement during </a:t>
            </a:r>
            <a:r>
              <a:rPr lang="en-US" smtClean="0"/>
              <a:t>prototype development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Cytometer technology for autonomous platforms </a:t>
            </a:r>
            <a:br>
              <a:rPr lang="en-US" dirty="0" smtClean="0"/>
            </a:br>
            <a:r>
              <a:rPr lang="en-US" dirty="0" smtClean="0"/>
              <a:t>2014 Kickoff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Tom O’Reilly and Denis Klimov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Jim Bellingham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Francisco Chavez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Alex Worden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Project focus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i="1" dirty="0" smtClean="0">
                <a:solidFill>
                  <a:srgbClr val="0000FF"/>
                </a:solidFill>
              </a:rPr>
              <a:t>Cytometry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i="1" dirty="0" smtClean="0">
                <a:solidFill>
                  <a:srgbClr val="0000FF"/>
                </a:solidFill>
              </a:rPr>
              <a:t>(</a:t>
            </a:r>
            <a:r>
              <a:rPr lang="en-US" i="1" dirty="0" err="1" smtClean="0">
                <a:solidFill>
                  <a:srgbClr val="0000FF"/>
                </a:solidFill>
              </a:rPr>
              <a:t>fr.</a:t>
            </a:r>
            <a:r>
              <a:rPr lang="en-US" i="1" dirty="0" smtClean="0">
                <a:solidFill>
                  <a:srgbClr val="0000FF"/>
                </a:solidFill>
              </a:rPr>
              <a:t> Greek “cell measurement”): </a:t>
            </a:r>
            <a:r>
              <a:rPr lang="en-US" dirty="0" smtClean="0"/>
              <a:t>General name for methods that measure parameters of individual cells</a:t>
            </a:r>
          </a:p>
          <a:p>
            <a:pPr lvl="1" eaLnBrk="1" hangingPunct="1"/>
            <a:r>
              <a:rPr lang="en-US" dirty="0" smtClean="0"/>
              <a:t>Flow cytometers</a:t>
            </a:r>
          </a:p>
          <a:p>
            <a:pPr lvl="1" eaLnBrk="1" hangingPunct="1"/>
            <a:r>
              <a:rPr lang="en-US" dirty="0" smtClean="0"/>
              <a:t>Microscopes (including fluorescent microscopes)</a:t>
            </a:r>
          </a:p>
          <a:p>
            <a:pPr lvl="1" eaLnBrk="1" hangingPunct="1"/>
            <a:r>
              <a:rPr lang="en-US" dirty="0" smtClean="0"/>
              <a:t>Coulter counters</a:t>
            </a:r>
          </a:p>
          <a:p>
            <a:pPr lvl="1" eaLnBrk="1" hangingPunct="1"/>
            <a:endParaRPr lang="en-US" dirty="0" smtClean="0"/>
          </a:p>
          <a:p>
            <a:pPr eaLnBrk="1" hangingPunct="1"/>
            <a:r>
              <a:rPr lang="en-US" dirty="0" smtClean="0"/>
              <a:t>No “one size fits all” 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Project allocation and budget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O’Reilly (project manager) – 23 days</a:t>
            </a:r>
          </a:p>
          <a:p>
            <a:pPr eaLnBrk="1" hangingPunct="1"/>
            <a:r>
              <a:rPr lang="en-US" smtClean="0"/>
              <a:t>Klimov - 40 days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Budget: $6,800 (travel, test-bed components)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Schedule and milestones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1397000"/>
          <a:ext cx="6096000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Discuss SeaFlow during Swalwell visit to MBARI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Demonstrate fluorescent microscope test-bed, version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6/1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Evaluate</a:t>
                      </a:r>
                      <a:r>
                        <a:rPr lang="en-US" baseline="0" dirty="0" smtClean="0"/>
                        <a:t> loaner instrument in fall CANON (e.g. Submersible Microscope)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9/15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Annual</a:t>
                      </a:r>
                      <a:r>
                        <a:rPr lang="en-US" baseline="0" dirty="0" smtClean="0"/>
                        <a:t> project report, including test-bed results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12/15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Methods comparison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Optical methods of detection</a:t>
            </a:r>
          </a:p>
          <a:p>
            <a:pPr eaLnBrk="1" hangingPunct="1"/>
            <a:r>
              <a:rPr lang="en-US" dirty="0" smtClean="0"/>
              <a:t>Proxy to population composition</a:t>
            </a:r>
          </a:p>
          <a:p>
            <a:pPr lvl="1" eaLnBrk="1" hangingPunct="1"/>
            <a:r>
              <a:rPr lang="en-US" dirty="0" smtClean="0"/>
              <a:t>Size</a:t>
            </a:r>
          </a:p>
          <a:p>
            <a:pPr lvl="1" eaLnBrk="1" hangingPunct="1"/>
            <a:r>
              <a:rPr lang="en-US" dirty="0" smtClean="0"/>
              <a:t>Pigment</a:t>
            </a:r>
          </a:p>
          <a:p>
            <a:pPr eaLnBrk="1" hangingPunct="1"/>
            <a:r>
              <a:rPr lang="en-US" dirty="0" smtClean="0"/>
              <a:t>Fluorescence can be used with most methods by adding appropriate channel</a:t>
            </a:r>
          </a:p>
          <a:p>
            <a:pPr eaLnBrk="1" hangingPunct="1"/>
            <a:r>
              <a:rPr lang="en-US" dirty="0" smtClean="0"/>
              <a:t>Trade-off method advantages/drawbacks for applications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Bulk scattering</a:t>
            </a:r>
          </a:p>
        </p:txBody>
      </p:sp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090738" y="1206500"/>
            <a:ext cx="1479550" cy="21510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381000" y="4403725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Min ~10E3- 10E4 cells / scatter scan for repeatability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High throughput at relatively low processing cost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Harder to interpret larger / complex morphology cells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Sensitive to cell (random) orientation</a:t>
            </a:r>
          </a:p>
        </p:txBody>
      </p:sp>
      <p:sp>
        <p:nvSpPr>
          <p:cNvPr id="19460" name="Oval 9"/>
          <p:cNvSpPr>
            <a:spLocks noChangeArrowheads="1"/>
          </p:cNvSpPr>
          <p:nvPr/>
        </p:nvSpPr>
        <p:spPr bwMode="auto">
          <a:xfrm>
            <a:off x="2443163" y="19367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Oval 10"/>
          <p:cNvSpPr>
            <a:spLocks noChangeArrowheads="1"/>
          </p:cNvSpPr>
          <p:nvPr/>
        </p:nvSpPr>
        <p:spPr bwMode="auto">
          <a:xfrm>
            <a:off x="27479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Oval 12"/>
          <p:cNvSpPr>
            <a:spLocks noChangeArrowheads="1"/>
          </p:cNvSpPr>
          <p:nvPr/>
        </p:nvSpPr>
        <p:spPr bwMode="auto">
          <a:xfrm>
            <a:off x="22145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Line 20"/>
          <p:cNvSpPr>
            <a:spLocks noChangeShapeType="1"/>
          </p:cNvSpPr>
          <p:nvPr/>
        </p:nvSpPr>
        <p:spPr bwMode="auto">
          <a:xfrm>
            <a:off x="557213" y="2089150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4" name="Line 22"/>
          <p:cNvSpPr>
            <a:spLocks noChangeShapeType="1"/>
          </p:cNvSpPr>
          <p:nvPr/>
        </p:nvSpPr>
        <p:spPr bwMode="auto">
          <a:xfrm>
            <a:off x="2335213" y="1136650"/>
            <a:ext cx="0" cy="315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5" name="Oval 24"/>
          <p:cNvSpPr>
            <a:spLocks noChangeArrowheads="1"/>
          </p:cNvSpPr>
          <p:nvPr/>
        </p:nvSpPr>
        <p:spPr bwMode="auto">
          <a:xfrm>
            <a:off x="2519363" y="2351088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57"/>
          <p:cNvSpPr>
            <a:spLocks noChangeShapeType="1"/>
          </p:cNvSpPr>
          <p:nvPr/>
        </p:nvSpPr>
        <p:spPr bwMode="auto">
          <a:xfrm>
            <a:off x="557213" y="223361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7" name="Line 58"/>
          <p:cNvSpPr>
            <a:spLocks noChangeShapeType="1"/>
          </p:cNvSpPr>
          <p:nvPr/>
        </p:nvSpPr>
        <p:spPr bwMode="auto">
          <a:xfrm>
            <a:off x="557213" y="236696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8" name="Line 59"/>
          <p:cNvSpPr>
            <a:spLocks noChangeShapeType="1"/>
          </p:cNvSpPr>
          <p:nvPr/>
        </p:nvSpPr>
        <p:spPr bwMode="auto">
          <a:xfrm flipV="1">
            <a:off x="3922713" y="1452563"/>
            <a:ext cx="0" cy="152876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9" name="Line 60"/>
          <p:cNvSpPr>
            <a:spLocks noChangeShapeType="1"/>
          </p:cNvSpPr>
          <p:nvPr/>
        </p:nvSpPr>
        <p:spPr bwMode="auto">
          <a:xfrm flipV="1">
            <a:off x="2443163" y="1600200"/>
            <a:ext cx="1371600" cy="4889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0" name="Line 61"/>
          <p:cNvSpPr>
            <a:spLocks noChangeShapeType="1"/>
          </p:cNvSpPr>
          <p:nvPr/>
        </p:nvSpPr>
        <p:spPr bwMode="auto">
          <a:xfrm flipV="1">
            <a:off x="2443163" y="1936750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1" name="Line 62"/>
          <p:cNvSpPr>
            <a:spLocks noChangeShapeType="1"/>
          </p:cNvSpPr>
          <p:nvPr/>
        </p:nvSpPr>
        <p:spPr bwMode="auto">
          <a:xfrm>
            <a:off x="2443163" y="2366963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2" name="Line 63"/>
          <p:cNvSpPr>
            <a:spLocks noChangeShapeType="1"/>
          </p:cNvSpPr>
          <p:nvPr/>
        </p:nvSpPr>
        <p:spPr bwMode="auto">
          <a:xfrm>
            <a:off x="2443163" y="2222500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3" name="Line 64"/>
          <p:cNvSpPr>
            <a:spLocks noChangeShapeType="1"/>
          </p:cNvSpPr>
          <p:nvPr/>
        </p:nvSpPr>
        <p:spPr bwMode="auto">
          <a:xfrm>
            <a:off x="2443163" y="2078038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4" name="Line 65"/>
          <p:cNvSpPr>
            <a:spLocks noChangeShapeType="1"/>
          </p:cNvSpPr>
          <p:nvPr/>
        </p:nvSpPr>
        <p:spPr bwMode="auto">
          <a:xfrm flipV="1">
            <a:off x="2443163" y="2054225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5" name="Line 66"/>
          <p:cNvSpPr>
            <a:spLocks noChangeShapeType="1"/>
          </p:cNvSpPr>
          <p:nvPr/>
        </p:nvSpPr>
        <p:spPr bwMode="auto">
          <a:xfrm>
            <a:off x="2476500" y="2089150"/>
            <a:ext cx="1338263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6" name="Line 67"/>
          <p:cNvSpPr>
            <a:spLocks noChangeShapeType="1"/>
          </p:cNvSpPr>
          <p:nvPr/>
        </p:nvSpPr>
        <p:spPr bwMode="auto">
          <a:xfrm>
            <a:off x="2476500" y="2366963"/>
            <a:ext cx="1338263" cy="5064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7" name="Line 68"/>
          <p:cNvSpPr>
            <a:spLocks noChangeShapeType="1"/>
          </p:cNvSpPr>
          <p:nvPr/>
        </p:nvSpPr>
        <p:spPr bwMode="auto">
          <a:xfrm>
            <a:off x="3771900" y="16256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8" name="Line 69"/>
          <p:cNvSpPr>
            <a:spLocks noChangeShapeType="1"/>
          </p:cNvSpPr>
          <p:nvPr/>
        </p:nvSpPr>
        <p:spPr bwMode="auto">
          <a:xfrm>
            <a:off x="3771900" y="19177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9" name="Line 70"/>
          <p:cNvSpPr>
            <a:spLocks noChangeShapeType="1"/>
          </p:cNvSpPr>
          <p:nvPr/>
        </p:nvSpPr>
        <p:spPr bwMode="auto">
          <a:xfrm>
            <a:off x="3771900" y="2041525"/>
            <a:ext cx="1600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0" name="Line 71"/>
          <p:cNvSpPr>
            <a:spLocks noChangeShapeType="1"/>
          </p:cNvSpPr>
          <p:nvPr/>
        </p:nvSpPr>
        <p:spPr bwMode="auto">
          <a:xfrm>
            <a:off x="3771900" y="2212975"/>
            <a:ext cx="1600200" cy="1381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1" name="Line 72"/>
          <p:cNvSpPr>
            <a:spLocks noChangeShapeType="1"/>
          </p:cNvSpPr>
          <p:nvPr/>
        </p:nvSpPr>
        <p:spPr bwMode="auto">
          <a:xfrm flipV="1">
            <a:off x="3798888" y="2414588"/>
            <a:ext cx="1557337" cy="746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2" name="Line 73"/>
          <p:cNvSpPr>
            <a:spLocks noChangeShapeType="1"/>
          </p:cNvSpPr>
          <p:nvPr/>
        </p:nvSpPr>
        <p:spPr bwMode="auto">
          <a:xfrm flipV="1">
            <a:off x="3790950" y="246538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3" name="Line 74"/>
          <p:cNvSpPr>
            <a:spLocks noChangeShapeType="1"/>
          </p:cNvSpPr>
          <p:nvPr/>
        </p:nvSpPr>
        <p:spPr bwMode="auto">
          <a:xfrm flipV="1">
            <a:off x="3790950" y="268763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4" name="Rectangle 75"/>
          <p:cNvSpPr>
            <a:spLocks noChangeArrowheads="1"/>
          </p:cNvSpPr>
          <p:nvPr/>
        </p:nvSpPr>
        <p:spPr bwMode="auto">
          <a:xfrm>
            <a:off x="5348288" y="1593850"/>
            <a:ext cx="219075" cy="1265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85" name="Text Box 76"/>
          <p:cNvSpPr txBox="1">
            <a:spLocks noChangeArrowheads="1"/>
          </p:cNvSpPr>
          <p:nvPr/>
        </p:nvSpPr>
        <p:spPr bwMode="auto">
          <a:xfrm>
            <a:off x="4581525" y="1054100"/>
            <a:ext cx="1971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High–res detector</a:t>
            </a:r>
          </a:p>
        </p:txBody>
      </p:sp>
      <p:sp>
        <p:nvSpPr>
          <p:cNvPr id="19486" name="AutoShape 78" descr="9k="/>
          <p:cNvSpPr>
            <a:spLocks noChangeAspect="1" noChangeArrowheads="1"/>
          </p:cNvSpPr>
          <p:nvPr/>
        </p:nvSpPr>
        <p:spPr bwMode="auto">
          <a:xfrm>
            <a:off x="39243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87" name="AutoShape 80" descr="9k="/>
          <p:cNvSpPr>
            <a:spLocks noChangeAspect="1" noChangeArrowheads="1"/>
          </p:cNvSpPr>
          <p:nvPr/>
        </p:nvSpPr>
        <p:spPr bwMode="auto">
          <a:xfrm>
            <a:off x="39243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9488" name="Picture 82" descr="alexa 488 568 633 spect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8863" y="1617663"/>
            <a:ext cx="2697162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89" name="Rectangle 83"/>
          <p:cNvSpPr>
            <a:spLocks noChangeArrowheads="1"/>
          </p:cNvSpPr>
          <p:nvPr/>
        </p:nvSpPr>
        <p:spPr bwMode="auto">
          <a:xfrm>
            <a:off x="6032500" y="1593850"/>
            <a:ext cx="2803525" cy="139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90" name="Text Box 84"/>
          <p:cNvSpPr txBox="1">
            <a:spLocks noChangeArrowheads="1"/>
          </p:cNvSpPr>
          <p:nvPr/>
        </p:nvSpPr>
        <p:spPr bwMode="auto">
          <a:xfrm>
            <a:off x="6656388" y="1054100"/>
            <a:ext cx="24876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Signature decomposition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Flow cytometry</a:t>
            </a:r>
          </a:p>
        </p:txBody>
      </p:sp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6858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Limited dynamic range vs. wide natural range population composition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If detection volume is set to be able to resolve pulses from small particles, then statistics on larger cells with low concentration is becoming unacceptably slow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 to interpret data for larger / complex morphology organisms</a:t>
            </a:r>
          </a:p>
        </p:txBody>
      </p:sp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2101850" y="21463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0488" name="Oval 9"/>
          <p:cNvSpPr>
            <a:spLocks noChangeArrowheads="1"/>
          </p:cNvSpPr>
          <p:nvPr/>
        </p:nvSpPr>
        <p:spPr bwMode="auto">
          <a:xfrm>
            <a:off x="685800" y="205740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Oval 10"/>
          <p:cNvSpPr>
            <a:spLocks noChangeArrowheads="1"/>
          </p:cNvSpPr>
          <p:nvPr/>
        </p:nvSpPr>
        <p:spPr bwMode="auto">
          <a:xfrm>
            <a:off x="9906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Oval 11"/>
          <p:cNvSpPr>
            <a:spLocks noChangeArrowheads="1"/>
          </p:cNvSpPr>
          <p:nvPr/>
        </p:nvSpPr>
        <p:spPr bwMode="auto">
          <a:xfrm>
            <a:off x="1676400" y="1905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Oval 12"/>
          <p:cNvSpPr>
            <a:spLocks noChangeArrowheads="1"/>
          </p:cNvSpPr>
          <p:nvPr/>
        </p:nvSpPr>
        <p:spPr bwMode="auto">
          <a:xfrm>
            <a:off x="4572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</a:t>
            </a:r>
          </a:p>
        </p:txBody>
      </p:sp>
      <p:sp>
        <p:nvSpPr>
          <p:cNvPr id="20493" name="Text Box 14"/>
          <p:cNvSpPr txBox="1">
            <a:spLocks noChangeArrowheads="1"/>
          </p:cNvSpPr>
          <p:nvPr/>
        </p:nvSpPr>
        <p:spPr bwMode="auto">
          <a:xfrm>
            <a:off x="3886200" y="1981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Concentration</a:t>
            </a:r>
          </a:p>
        </p:txBody>
      </p:sp>
      <p:sp>
        <p:nvSpPr>
          <p:cNvPr id="20494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Statistics</a:t>
            </a:r>
          </a:p>
        </p:txBody>
      </p:sp>
      <p:sp>
        <p:nvSpPr>
          <p:cNvPr id="20495" name="Text Box 16"/>
          <p:cNvSpPr txBox="1">
            <a:spLocks noChangeArrowheads="1"/>
          </p:cNvSpPr>
          <p:nvPr/>
        </p:nvSpPr>
        <p:spPr bwMode="auto">
          <a:xfrm>
            <a:off x="6858000" y="13716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Optimization</a:t>
            </a:r>
          </a:p>
        </p:txBody>
      </p:sp>
      <p:sp>
        <p:nvSpPr>
          <p:cNvPr id="20496" name="Text Box 17"/>
          <p:cNvSpPr txBox="1">
            <a:spLocks noChangeArrowheads="1"/>
          </p:cNvSpPr>
          <p:nvPr/>
        </p:nvSpPr>
        <p:spPr bwMode="auto">
          <a:xfrm>
            <a:off x="6858000" y="2362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Narrow range of parameters</a:t>
            </a:r>
          </a:p>
        </p:txBody>
      </p:sp>
      <p:sp>
        <p:nvSpPr>
          <p:cNvPr id="20497" name="Line 18"/>
          <p:cNvSpPr>
            <a:spLocks noChangeShapeType="1"/>
          </p:cNvSpPr>
          <p:nvPr/>
        </p:nvSpPr>
        <p:spPr bwMode="auto">
          <a:xfrm>
            <a:off x="4648200" y="167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8" name="Line 19"/>
          <p:cNvSpPr>
            <a:spLocks noChangeShapeType="1"/>
          </p:cNvSpPr>
          <p:nvPr/>
        </p:nvSpPr>
        <p:spPr bwMode="auto">
          <a:xfrm>
            <a:off x="46482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9" name="Text Box 20"/>
          <p:cNvSpPr txBox="1">
            <a:spLocks noChangeArrowheads="1"/>
          </p:cNvSpPr>
          <p:nvPr/>
        </p:nvSpPr>
        <p:spPr bwMode="auto">
          <a:xfrm>
            <a:off x="2362200" y="1066800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</a:t>
            </a:r>
          </a:p>
        </p:txBody>
      </p:sp>
      <p:sp>
        <p:nvSpPr>
          <p:cNvPr id="20500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1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2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3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4" name="Line 25"/>
          <p:cNvSpPr>
            <a:spLocks noChangeShapeType="1"/>
          </p:cNvSpPr>
          <p:nvPr/>
        </p:nvSpPr>
        <p:spPr bwMode="auto">
          <a:xfrm>
            <a:off x="7772400" y="1828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5" name="Line 26"/>
          <p:cNvSpPr>
            <a:spLocks noChangeShapeType="1"/>
          </p:cNvSpPr>
          <p:nvPr/>
        </p:nvSpPr>
        <p:spPr bwMode="auto">
          <a:xfrm flipH="1">
            <a:off x="2286000" y="16002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6" name="Oval 27"/>
          <p:cNvSpPr>
            <a:spLocks noChangeArrowheads="1"/>
          </p:cNvSpPr>
          <p:nvPr/>
        </p:nvSpPr>
        <p:spPr bwMode="auto">
          <a:xfrm>
            <a:off x="1219200" y="20256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7" name="Line 28"/>
          <p:cNvSpPr>
            <a:spLocks noChangeShapeType="1"/>
          </p:cNvSpPr>
          <p:nvPr/>
        </p:nvSpPr>
        <p:spPr bwMode="auto">
          <a:xfrm flipV="1">
            <a:off x="457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8" name="Line 29"/>
          <p:cNvSpPr>
            <a:spLocks noChangeShapeType="1"/>
          </p:cNvSpPr>
          <p:nvPr/>
        </p:nvSpPr>
        <p:spPr bwMode="auto">
          <a:xfrm>
            <a:off x="4572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9" name="Line 30"/>
          <p:cNvSpPr>
            <a:spLocks noChangeShapeType="1"/>
          </p:cNvSpPr>
          <p:nvPr/>
        </p:nvSpPr>
        <p:spPr bwMode="auto">
          <a:xfrm>
            <a:off x="5334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0" name="Line 31"/>
          <p:cNvSpPr>
            <a:spLocks noChangeShapeType="1"/>
          </p:cNvSpPr>
          <p:nvPr/>
        </p:nvSpPr>
        <p:spPr bwMode="auto">
          <a:xfrm flipH="1">
            <a:off x="381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1" name="Line 32"/>
          <p:cNvSpPr>
            <a:spLocks noChangeShapeType="1"/>
          </p:cNvSpPr>
          <p:nvPr/>
        </p:nvSpPr>
        <p:spPr bwMode="auto">
          <a:xfrm>
            <a:off x="533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2" name="Line 33"/>
          <p:cNvSpPr>
            <a:spLocks noChangeShapeType="1"/>
          </p:cNvSpPr>
          <p:nvPr/>
        </p:nvSpPr>
        <p:spPr bwMode="auto">
          <a:xfrm flipV="1">
            <a:off x="685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3" name="Line 34"/>
          <p:cNvSpPr>
            <a:spLocks noChangeShapeType="1"/>
          </p:cNvSpPr>
          <p:nvPr/>
        </p:nvSpPr>
        <p:spPr bwMode="auto">
          <a:xfrm>
            <a:off x="685800" y="2819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4" name="Line 35"/>
          <p:cNvSpPr>
            <a:spLocks noChangeShapeType="1"/>
          </p:cNvSpPr>
          <p:nvPr/>
        </p:nvSpPr>
        <p:spPr bwMode="auto">
          <a:xfrm>
            <a:off x="838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5" name="Line 36"/>
          <p:cNvSpPr>
            <a:spLocks noChangeShapeType="1"/>
          </p:cNvSpPr>
          <p:nvPr/>
        </p:nvSpPr>
        <p:spPr bwMode="auto">
          <a:xfrm flipH="1">
            <a:off x="6096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6" name="Line 37"/>
          <p:cNvSpPr>
            <a:spLocks noChangeShapeType="1"/>
          </p:cNvSpPr>
          <p:nvPr/>
        </p:nvSpPr>
        <p:spPr bwMode="auto">
          <a:xfrm>
            <a:off x="8382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7" name="Line 38"/>
          <p:cNvSpPr>
            <a:spLocks noChangeShapeType="1"/>
          </p:cNvSpPr>
          <p:nvPr/>
        </p:nvSpPr>
        <p:spPr bwMode="auto">
          <a:xfrm flipV="1">
            <a:off x="990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8" name="Line 39"/>
          <p:cNvSpPr>
            <a:spLocks noChangeShapeType="1"/>
          </p:cNvSpPr>
          <p:nvPr/>
        </p:nvSpPr>
        <p:spPr bwMode="auto">
          <a:xfrm>
            <a:off x="990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9" name="Line 40"/>
          <p:cNvSpPr>
            <a:spLocks noChangeShapeType="1"/>
          </p:cNvSpPr>
          <p:nvPr/>
        </p:nvSpPr>
        <p:spPr bwMode="auto">
          <a:xfrm>
            <a:off x="1066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0" name="Line 41"/>
          <p:cNvSpPr>
            <a:spLocks noChangeShapeType="1"/>
          </p:cNvSpPr>
          <p:nvPr/>
        </p:nvSpPr>
        <p:spPr bwMode="auto">
          <a:xfrm flipH="1">
            <a:off x="914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1" name="Line 42"/>
          <p:cNvSpPr>
            <a:spLocks noChangeShapeType="1"/>
          </p:cNvSpPr>
          <p:nvPr/>
        </p:nvSpPr>
        <p:spPr bwMode="auto">
          <a:xfrm>
            <a:off x="1066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2" name="Line 43"/>
          <p:cNvSpPr>
            <a:spLocks noChangeShapeType="1"/>
          </p:cNvSpPr>
          <p:nvPr/>
        </p:nvSpPr>
        <p:spPr bwMode="auto">
          <a:xfrm flipV="1">
            <a:off x="1219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3" name="Line 44"/>
          <p:cNvSpPr>
            <a:spLocks noChangeShapeType="1"/>
          </p:cNvSpPr>
          <p:nvPr/>
        </p:nvSpPr>
        <p:spPr bwMode="auto">
          <a:xfrm>
            <a:off x="12192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4" name="Line 45"/>
          <p:cNvSpPr>
            <a:spLocks noChangeShapeType="1"/>
          </p:cNvSpPr>
          <p:nvPr/>
        </p:nvSpPr>
        <p:spPr bwMode="auto">
          <a:xfrm>
            <a:off x="1447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5" name="Line 46"/>
          <p:cNvSpPr>
            <a:spLocks noChangeShapeType="1"/>
          </p:cNvSpPr>
          <p:nvPr/>
        </p:nvSpPr>
        <p:spPr bwMode="auto">
          <a:xfrm flipH="1">
            <a:off x="1143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6" name="Line 47"/>
          <p:cNvSpPr>
            <a:spLocks noChangeShapeType="1"/>
          </p:cNvSpPr>
          <p:nvPr/>
        </p:nvSpPr>
        <p:spPr bwMode="auto">
          <a:xfrm>
            <a:off x="1447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7" name="Line 48"/>
          <p:cNvSpPr>
            <a:spLocks noChangeShapeType="1"/>
          </p:cNvSpPr>
          <p:nvPr/>
        </p:nvSpPr>
        <p:spPr bwMode="auto">
          <a:xfrm flipV="1">
            <a:off x="1752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8" name="Line 49"/>
          <p:cNvSpPr>
            <a:spLocks noChangeShapeType="1"/>
          </p:cNvSpPr>
          <p:nvPr/>
        </p:nvSpPr>
        <p:spPr bwMode="auto">
          <a:xfrm>
            <a:off x="1752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9" name="Line 50"/>
          <p:cNvSpPr>
            <a:spLocks noChangeShapeType="1"/>
          </p:cNvSpPr>
          <p:nvPr/>
        </p:nvSpPr>
        <p:spPr bwMode="auto">
          <a:xfrm>
            <a:off x="1828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0" name="Line 51"/>
          <p:cNvSpPr>
            <a:spLocks noChangeShapeType="1"/>
          </p:cNvSpPr>
          <p:nvPr/>
        </p:nvSpPr>
        <p:spPr bwMode="auto">
          <a:xfrm flipH="1">
            <a:off x="1676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1" name="Line 52"/>
          <p:cNvSpPr>
            <a:spLocks noChangeShapeType="1"/>
          </p:cNvSpPr>
          <p:nvPr/>
        </p:nvSpPr>
        <p:spPr bwMode="auto">
          <a:xfrm>
            <a:off x="1828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2" name="Line 53"/>
          <p:cNvSpPr>
            <a:spLocks noChangeShapeType="1"/>
          </p:cNvSpPr>
          <p:nvPr/>
        </p:nvSpPr>
        <p:spPr bwMode="auto">
          <a:xfrm>
            <a:off x="2133600" y="1447800"/>
            <a:ext cx="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3" name="Text Box 54"/>
          <p:cNvSpPr txBox="1">
            <a:spLocks noChangeArrowheads="1"/>
          </p:cNvSpPr>
          <p:nvPr/>
        </p:nvSpPr>
        <p:spPr bwMode="auto">
          <a:xfrm>
            <a:off x="1828800" y="10668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Light</a:t>
            </a:r>
          </a:p>
        </p:txBody>
      </p:sp>
      <p:sp>
        <p:nvSpPr>
          <p:cNvPr id="20534" name="Line 55"/>
          <p:cNvSpPr>
            <a:spLocks noChangeShapeType="1"/>
          </p:cNvSpPr>
          <p:nvPr/>
        </p:nvSpPr>
        <p:spPr bwMode="auto">
          <a:xfrm flipH="1">
            <a:off x="21336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5" name="Line 56"/>
          <p:cNvSpPr>
            <a:spLocks noChangeShapeType="1"/>
          </p:cNvSpPr>
          <p:nvPr/>
        </p:nvSpPr>
        <p:spPr bwMode="auto">
          <a:xfrm>
            <a:off x="19812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6" name="Text Box 57"/>
          <p:cNvSpPr txBox="1">
            <a:spLocks noChangeArrowheads="1"/>
          </p:cNvSpPr>
          <p:nvPr/>
        </p:nvSpPr>
        <p:spPr bwMode="auto">
          <a:xfrm>
            <a:off x="381000" y="3124200"/>
            <a:ext cx="1752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Signal on detector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Imaging cytometry</a:t>
            </a:r>
          </a:p>
        </p:txBody>
      </p:sp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15287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Wider dynamic range on cell size vs. statistics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Works better for larger/ complex morphology organisms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Does not work well for smaller (&lt; 5um) organisms</a:t>
            </a:r>
          </a:p>
        </p:txBody>
      </p:sp>
      <p:sp>
        <p:nvSpPr>
          <p:cNvPr id="21510" name="Rectangle 7"/>
          <p:cNvSpPr>
            <a:spLocks noChangeArrowheads="1"/>
          </p:cNvSpPr>
          <p:nvPr/>
        </p:nvSpPr>
        <p:spPr bwMode="auto">
          <a:xfrm>
            <a:off x="1443038" y="2060575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1512" name="Oval 9"/>
          <p:cNvSpPr>
            <a:spLocks noChangeArrowheads="1"/>
          </p:cNvSpPr>
          <p:nvPr/>
        </p:nvSpPr>
        <p:spPr bwMode="auto">
          <a:xfrm>
            <a:off x="685800" y="24701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Oval 10"/>
          <p:cNvSpPr>
            <a:spLocks noChangeArrowheads="1"/>
          </p:cNvSpPr>
          <p:nvPr/>
        </p:nvSpPr>
        <p:spPr bwMode="auto">
          <a:xfrm>
            <a:off x="9906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Oval 11"/>
          <p:cNvSpPr>
            <a:spLocks noChangeArrowheads="1"/>
          </p:cNvSpPr>
          <p:nvPr/>
        </p:nvSpPr>
        <p:spPr bwMode="auto">
          <a:xfrm>
            <a:off x="1676400" y="23177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Oval 12"/>
          <p:cNvSpPr>
            <a:spLocks noChangeArrowheads="1"/>
          </p:cNvSpPr>
          <p:nvPr/>
        </p:nvSpPr>
        <p:spPr bwMode="auto">
          <a:xfrm>
            <a:off x="4572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1517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Space domain</a:t>
            </a:r>
          </a:p>
        </p:txBody>
      </p:sp>
      <p:sp>
        <p:nvSpPr>
          <p:cNvPr id="21518" name="Text Box 16"/>
          <p:cNvSpPr txBox="1">
            <a:spLocks noChangeArrowheads="1"/>
          </p:cNvSpPr>
          <p:nvPr/>
        </p:nvSpPr>
        <p:spPr bwMode="auto">
          <a:xfrm>
            <a:off x="6858000" y="1214438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 of morphology</a:t>
            </a:r>
          </a:p>
        </p:txBody>
      </p:sp>
      <p:sp>
        <p:nvSpPr>
          <p:cNvPr id="21519" name="Text Box 17"/>
          <p:cNvSpPr txBox="1">
            <a:spLocks noChangeArrowheads="1"/>
          </p:cNvSpPr>
          <p:nvPr/>
        </p:nvSpPr>
        <p:spPr bwMode="auto">
          <a:xfrm>
            <a:off x="6858000" y="236855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Wider range of parameters</a:t>
            </a:r>
          </a:p>
        </p:txBody>
      </p:sp>
      <p:sp>
        <p:nvSpPr>
          <p:cNvPr id="21520" name="Text Box 20"/>
          <p:cNvSpPr txBox="1">
            <a:spLocks noChangeArrowheads="1"/>
          </p:cNvSpPr>
          <p:nvPr/>
        </p:nvSpPr>
        <p:spPr bwMode="auto">
          <a:xfrm>
            <a:off x="1519238" y="1112838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1521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3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4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5" name="Line 25"/>
          <p:cNvSpPr>
            <a:spLocks noChangeShapeType="1"/>
          </p:cNvSpPr>
          <p:nvPr/>
        </p:nvSpPr>
        <p:spPr bwMode="auto">
          <a:xfrm>
            <a:off x="7772400" y="2046288"/>
            <a:ext cx="0" cy="315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6" name="Line 26"/>
          <p:cNvSpPr>
            <a:spLocks noChangeShapeType="1"/>
          </p:cNvSpPr>
          <p:nvPr/>
        </p:nvSpPr>
        <p:spPr bwMode="auto">
          <a:xfrm flipH="1">
            <a:off x="1676400" y="1593850"/>
            <a:ext cx="61913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7" name="Oval 27"/>
          <p:cNvSpPr>
            <a:spLocks noChangeArrowheads="1"/>
          </p:cNvSpPr>
          <p:nvPr/>
        </p:nvSpPr>
        <p:spPr bwMode="auto">
          <a:xfrm>
            <a:off x="1219200" y="2438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8" name="Line 58"/>
          <p:cNvSpPr>
            <a:spLocks noChangeShapeType="1"/>
          </p:cNvSpPr>
          <p:nvPr/>
        </p:nvSpPr>
        <p:spPr bwMode="auto">
          <a:xfrm>
            <a:off x="1366838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9" name="Line 60"/>
          <p:cNvSpPr>
            <a:spLocks noChangeShapeType="1"/>
          </p:cNvSpPr>
          <p:nvPr/>
        </p:nvSpPr>
        <p:spPr bwMode="auto">
          <a:xfrm>
            <a:off x="1604963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0" name="Line 66"/>
          <p:cNvSpPr>
            <a:spLocks noChangeShapeType="1"/>
          </p:cNvSpPr>
          <p:nvPr/>
        </p:nvSpPr>
        <p:spPr bwMode="auto">
          <a:xfrm>
            <a:off x="14414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1" name="Line 67"/>
          <p:cNvSpPr>
            <a:spLocks noChangeShapeType="1"/>
          </p:cNvSpPr>
          <p:nvPr/>
        </p:nvSpPr>
        <p:spPr bwMode="auto">
          <a:xfrm>
            <a:off x="1366838" y="20542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2" name="Line 68"/>
          <p:cNvSpPr>
            <a:spLocks noChangeShapeType="1"/>
          </p:cNvSpPr>
          <p:nvPr/>
        </p:nvSpPr>
        <p:spPr bwMode="auto">
          <a:xfrm>
            <a:off x="205422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3" name="Line 69"/>
          <p:cNvSpPr>
            <a:spLocks noChangeShapeType="1"/>
          </p:cNvSpPr>
          <p:nvPr/>
        </p:nvSpPr>
        <p:spPr bwMode="auto">
          <a:xfrm>
            <a:off x="2211388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4" name="Line 70"/>
          <p:cNvSpPr>
            <a:spLocks noChangeShapeType="1"/>
          </p:cNvSpPr>
          <p:nvPr/>
        </p:nvSpPr>
        <p:spPr bwMode="auto">
          <a:xfrm>
            <a:off x="15240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5" name="Line 71"/>
          <p:cNvSpPr>
            <a:spLocks noChangeShapeType="1"/>
          </p:cNvSpPr>
          <p:nvPr/>
        </p:nvSpPr>
        <p:spPr bwMode="auto">
          <a:xfrm>
            <a:off x="167957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6" name="Line 72"/>
          <p:cNvSpPr>
            <a:spLocks noChangeShapeType="1"/>
          </p:cNvSpPr>
          <p:nvPr/>
        </p:nvSpPr>
        <p:spPr bwMode="auto">
          <a:xfrm>
            <a:off x="19177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7" name="Line 73"/>
          <p:cNvSpPr>
            <a:spLocks noChangeShapeType="1"/>
          </p:cNvSpPr>
          <p:nvPr/>
        </p:nvSpPr>
        <p:spPr bwMode="auto">
          <a:xfrm>
            <a:off x="175418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8" name="Line 74"/>
          <p:cNvSpPr>
            <a:spLocks noChangeShapeType="1"/>
          </p:cNvSpPr>
          <p:nvPr/>
        </p:nvSpPr>
        <p:spPr bwMode="auto">
          <a:xfrm>
            <a:off x="183673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9" name="Line 75"/>
          <p:cNvSpPr>
            <a:spLocks noChangeShapeType="1"/>
          </p:cNvSpPr>
          <p:nvPr/>
        </p:nvSpPr>
        <p:spPr bwMode="auto">
          <a:xfrm>
            <a:off x="2130425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0" name="Line 76"/>
          <p:cNvSpPr>
            <a:spLocks noChangeShapeType="1"/>
          </p:cNvSpPr>
          <p:nvPr/>
        </p:nvSpPr>
        <p:spPr bwMode="auto">
          <a:xfrm>
            <a:off x="22796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1" name="Line 77"/>
          <p:cNvSpPr>
            <a:spLocks noChangeShapeType="1"/>
          </p:cNvSpPr>
          <p:nvPr/>
        </p:nvSpPr>
        <p:spPr bwMode="auto">
          <a:xfrm>
            <a:off x="1917700" y="207327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2" name="Line 78"/>
          <p:cNvSpPr>
            <a:spLocks noChangeShapeType="1"/>
          </p:cNvSpPr>
          <p:nvPr/>
        </p:nvSpPr>
        <p:spPr bwMode="auto">
          <a:xfrm>
            <a:off x="1371600" y="31877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3" name="Line 79"/>
          <p:cNvSpPr>
            <a:spLocks noChangeShapeType="1"/>
          </p:cNvSpPr>
          <p:nvPr/>
        </p:nvSpPr>
        <p:spPr bwMode="auto">
          <a:xfrm>
            <a:off x="1981200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4" name="Line 80"/>
          <p:cNvSpPr>
            <a:spLocks noChangeShapeType="1"/>
          </p:cNvSpPr>
          <p:nvPr/>
        </p:nvSpPr>
        <p:spPr bwMode="auto">
          <a:xfrm>
            <a:off x="1371600" y="2197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5" name="Line 81"/>
          <p:cNvSpPr>
            <a:spLocks noChangeShapeType="1"/>
          </p:cNvSpPr>
          <p:nvPr/>
        </p:nvSpPr>
        <p:spPr bwMode="auto">
          <a:xfrm>
            <a:off x="1365250" y="23622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6" name="Line 82"/>
          <p:cNvSpPr>
            <a:spLocks noChangeShapeType="1"/>
          </p:cNvSpPr>
          <p:nvPr/>
        </p:nvSpPr>
        <p:spPr bwMode="auto">
          <a:xfrm>
            <a:off x="1365250" y="254317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7" name="Line 83"/>
          <p:cNvSpPr>
            <a:spLocks noChangeShapeType="1"/>
          </p:cNvSpPr>
          <p:nvPr/>
        </p:nvSpPr>
        <p:spPr bwMode="auto">
          <a:xfrm>
            <a:off x="1355725" y="2740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8" name="Line 84"/>
          <p:cNvSpPr>
            <a:spLocks noChangeShapeType="1"/>
          </p:cNvSpPr>
          <p:nvPr/>
        </p:nvSpPr>
        <p:spPr bwMode="auto">
          <a:xfrm>
            <a:off x="1371600" y="29083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9" name="Line 85"/>
          <p:cNvSpPr>
            <a:spLocks noChangeShapeType="1"/>
          </p:cNvSpPr>
          <p:nvPr/>
        </p:nvSpPr>
        <p:spPr bwMode="auto">
          <a:xfrm>
            <a:off x="1371600" y="3062288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0" name="Line 86"/>
          <p:cNvSpPr>
            <a:spLocks noChangeShapeType="1"/>
          </p:cNvSpPr>
          <p:nvPr/>
        </p:nvSpPr>
        <p:spPr bwMode="auto">
          <a:xfrm>
            <a:off x="1371600" y="21304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1" name="Line 87"/>
          <p:cNvSpPr>
            <a:spLocks noChangeShapeType="1"/>
          </p:cNvSpPr>
          <p:nvPr/>
        </p:nvSpPr>
        <p:spPr bwMode="auto">
          <a:xfrm>
            <a:off x="1371600" y="22828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2" name="Line 88"/>
          <p:cNvSpPr>
            <a:spLocks noChangeShapeType="1"/>
          </p:cNvSpPr>
          <p:nvPr/>
        </p:nvSpPr>
        <p:spPr bwMode="auto">
          <a:xfrm>
            <a:off x="1365250" y="2451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3" name="Line 89"/>
          <p:cNvSpPr>
            <a:spLocks noChangeShapeType="1"/>
          </p:cNvSpPr>
          <p:nvPr/>
        </p:nvSpPr>
        <p:spPr bwMode="auto">
          <a:xfrm>
            <a:off x="1365250" y="26352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4" name="Line 90"/>
          <p:cNvSpPr>
            <a:spLocks noChangeShapeType="1"/>
          </p:cNvSpPr>
          <p:nvPr/>
        </p:nvSpPr>
        <p:spPr bwMode="auto">
          <a:xfrm>
            <a:off x="1363663" y="28257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5" name="Line 91"/>
          <p:cNvSpPr>
            <a:spLocks noChangeShapeType="1"/>
          </p:cNvSpPr>
          <p:nvPr/>
        </p:nvSpPr>
        <p:spPr bwMode="auto">
          <a:xfrm>
            <a:off x="1363663" y="2982913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6" name="Line 92"/>
          <p:cNvSpPr>
            <a:spLocks noChangeShapeType="1"/>
          </p:cNvSpPr>
          <p:nvPr/>
        </p:nvSpPr>
        <p:spPr bwMode="auto">
          <a:xfrm>
            <a:off x="1363663" y="3121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7" name="Line 93"/>
          <p:cNvSpPr>
            <a:spLocks noChangeShapeType="1"/>
          </p:cNvSpPr>
          <p:nvPr/>
        </p:nvSpPr>
        <p:spPr bwMode="auto">
          <a:xfrm flipH="1">
            <a:off x="1471613" y="1600200"/>
            <a:ext cx="2667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8" name="Line 94"/>
          <p:cNvSpPr>
            <a:spLocks noChangeShapeType="1"/>
          </p:cNvSpPr>
          <p:nvPr/>
        </p:nvSpPr>
        <p:spPr bwMode="auto">
          <a:xfrm>
            <a:off x="1738313" y="1593850"/>
            <a:ext cx="98425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9" name="Line 95"/>
          <p:cNvSpPr>
            <a:spLocks noChangeShapeType="1"/>
          </p:cNvSpPr>
          <p:nvPr/>
        </p:nvSpPr>
        <p:spPr bwMode="auto">
          <a:xfrm>
            <a:off x="4572000" y="2073275"/>
            <a:ext cx="0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640</Words>
  <Application>Microsoft Office PowerPoint</Application>
  <PresentationFormat>On-screen Show (4:3)</PresentationFormat>
  <Paragraphs>135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Testbed: goals</vt:lpstr>
      <vt:lpstr>Cytometer technology for autonomous platforms  2014 Kickoff</vt:lpstr>
      <vt:lpstr>Project focus</vt:lpstr>
      <vt:lpstr>Project allocation and budget</vt:lpstr>
      <vt:lpstr>Schedule and milestones</vt:lpstr>
      <vt:lpstr>Methods comparison</vt:lpstr>
      <vt:lpstr>Bulk scattering</vt:lpstr>
      <vt:lpstr>Flow cytometry</vt:lpstr>
      <vt:lpstr>Imaging cytometry</vt:lpstr>
      <vt:lpstr>Scale comparison</vt:lpstr>
      <vt:lpstr>Hardware</vt:lpstr>
      <vt:lpstr>Hardware</vt:lpstr>
      <vt:lpstr>Hardware</vt:lpstr>
      <vt:lpstr>Software</vt:lpstr>
      <vt:lpstr>Example processing chain, implemented in GPU/FPGA</vt:lpstr>
      <vt:lpstr>Some open questions, issues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stanley</cp:lastModifiedBy>
  <cp:revision>50</cp:revision>
  <dcterms:created xsi:type="dcterms:W3CDTF">2014-01-14T17:04:58Z</dcterms:created>
  <dcterms:modified xsi:type="dcterms:W3CDTF">2014-11-07T23:22:20Z</dcterms:modified>
</cp:coreProperties>
</file>