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8"/>
  </p:notesMasterIdLst>
  <p:sldIdLst>
    <p:sldId id="256" r:id="rId2"/>
    <p:sldId id="303" r:id="rId3"/>
    <p:sldId id="329" r:id="rId4"/>
    <p:sldId id="277" r:id="rId5"/>
    <p:sldId id="281" r:id="rId6"/>
    <p:sldId id="328" r:id="rId7"/>
    <p:sldId id="295" r:id="rId8"/>
    <p:sldId id="279" r:id="rId9"/>
    <p:sldId id="334" r:id="rId10"/>
    <p:sldId id="280" r:id="rId11"/>
    <p:sldId id="290" r:id="rId12"/>
    <p:sldId id="333" r:id="rId13"/>
    <p:sldId id="298" r:id="rId14"/>
    <p:sldId id="283" r:id="rId15"/>
    <p:sldId id="332" r:id="rId16"/>
    <p:sldId id="284" r:id="rId17"/>
    <p:sldId id="294" r:id="rId18"/>
    <p:sldId id="285" r:id="rId19"/>
    <p:sldId id="300" r:id="rId20"/>
    <p:sldId id="288" r:id="rId21"/>
    <p:sldId id="289" r:id="rId22"/>
    <p:sldId id="308" r:id="rId23"/>
    <p:sldId id="306" r:id="rId24"/>
    <p:sldId id="286" r:id="rId25"/>
    <p:sldId id="323" r:id="rId26"/>
    <p:sldId id="318" r:id="rId27"/>
    <p:sldId id="314" r:id="rId28"/>
    <p:sldId id="315" r:id="rId29"/>
    <p:sldId id="313" r:id="rId30"/>
    <p:sldId id="322" r:id="rId31"/>
    <p:sldId id="324" r:id="rId32"/>
    <p:sldId id="325" r:id="rId33"/>
    <p:sldId id="302" r:id="rId34"/>
    <p:sldId id="311" r:id="rId35"/>
    <p:sldId id="335" r:id="rId36"/>
    <p:sldId id="336" r:id="rId37"/>
    <p:sldId id="337" r:id="rId38"/>
    <p:sldId id="338" r:id="rId39"/>
    <p:sldId id="339" r:id="rId40"/>
    <p:sldId id="340" r:id="rId41"/>
    <p:sldId id="341" r:id="rId42"/>
    <p:sldId id="342" r:id="rId43"/>
    <p:sldId id="343" r:id="rId44"/>
    <p:sldId id="344" r:id="rId45"/>
    <p:sldId id="345" r:id="rId46"/>
    <p:sldId id="346" r:id="rId47"/>
    <p:sldId id="347" r:id="rId48"/>
    <p:sldId id="348" r:id="rId49"/>
    <p:sldId id="349" r:id="rId50"/>
    <p:sldId id="350" r:id="rId51"/>
    <p:sldId id="351" r:id="rId52"/>
    <p:sldId id="352" r:id="rId53"/>
    <p:sldId id="353" r:id="rId54"/>
    <p:sldId id="354" r:id="rId55"/>
    <p:sldId id="310" r:id="rId56"/>
    <p:sldId id="309" r:id="rId5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8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94" autoAdjust="0"/>
  </p:normalViewPr>
  <p:slideViewPr>
    <p:cSldViewPr snapToGrid="0" snapToObjects="1" showGuides="1">
      <p:cViewPr varScale="1">
        <p:scale>
          <a:sx n="102" d="100"/>
          <a:sy n="102" d="100"/>
        </p:scale>
        <p:origin x="-1664" y="-112"/>
      </p:cViewPr>
      <p:guideLst>
        <p:guide orient="horz" pos="1447"/>
        <p:guide pos="190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notesMaster" Target="notesMasters/notesMaster1.xml"/><Relationship Id="rId59" Type="http://schemas.openxmlformats.org/officeDocument/2006/relationships/printerSettings" Target="printerSettings/printerSettings1.bin"/><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esProps" Target="presProps.xml"/><Relationship Id="rId61" Type="http://schemas.openxmlformats.org/officeDocument/2006/relationships/viewProps" Target="viewProps.xml"/><Relationship Id="rId62"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B7008A-46F1-8D4F-94DD-F3545BCD8A9A}" type="datetimeFigureOut">
              <a:rPr lang="en-US" smtClean="0"/>
              <a:t>11/18/2014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D0C433-651A-8B4D-B3D1-939E14CF0126}" type="slidenum">
              <a:rPr lang="en-US" smtClean="0"/>
              <a:t>‹#›</a:t>
            </a:fld>
            <a:endParaRPr lang="en-US"/>
          </a:p>
        </p:txBody>
      </p:sp>
    </p:spTree>
    <p:extLst>
      <p:ext uri="{BB962C8B-B14F-4D97-AF65-F5344CB8AC3E}">
        <p14:creationId xmlns:p14="http://schemas.microsoft.com/office/powerpoint/2010/main" val="183535794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Contrast with ‘bulk’ techniques, e.g. </a:t>
            </a:r>
            <a:r>
              <a:rPr lang="en-US" dirty="0" err="1" smtClean="0"/>
              <a:t>transmissometer</a:t>
            </a:r>
            <a:r>
              <a:rPr lang="en-US" dirty="0" smtClean="0"/>
              <a:t>,</a:t>
            </a:r>
            <a:r>
              <a:rPr lang="en-US" baseline="0" dirty="0" smtClean="0"/>
              <a:t> </a:t>
            </a:r>
            <a:r>
              <a:rPr lang="en-US" baseline="0" dirty="0" err="1" smtClean="0"/>
              <a:t>nephelometer</a:t>
            </a:r>
            <a:r>
              <a:rPr lang="en-US" baseline="0" dirty="0" smtClean="0"/>
              <a:t>...</a:t>
            </a:r>
          </a:p>
          <a:p>
            <a:endParaRPr lang="en-US" dirty="0"/>
          </a:p>
        </p:txBody>
      </p:sp>
      <p:sp>
        <p:nvSpPr>
          <p:cNvPr id="4" name="Slide Number Placeholder 3"/>
          <p:cNvSpPr>
            <a:spLocks noGrp="1"/>
          </p:cNvSpPr>
          <p:nvPr>
            <p:ph type="sldNum" sz="quarter" idx="10"/>
          </p:nvPr>
        </p:nvSpPr>
        <p:spPr/>
        <p:txBody>
          <a:bodyPr/>
          <a:lstStyle/>
          <a:p>
            <a:fld id="{6ED0C433-651A-8B4D-B3D1-939E14CF0126}" type="slidenum">
              <a:rPr lang="en-US" smtClean="0"/>
              <a:t>4</a:t>
            </a:fld>
            <a:endParaRPr lang="en-US"/>
          </a:p>
        </p:txBody>
      </p:sp>
    </p:spTree>
    <p:extLst>
      <p:ext uri="{BB962C8B-B14F-4D97-AF65-F5344CB8AC3E}">
        <p14:creationId xmlns:p14="http://schemas.microsoft.com/office/powerpoint/2010/main" val="27852821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Multiple steps, manual, lab equipment. Can we automate? </a:t>
            </a:r>
            <a:endParaRPr lang="en-US" dirty="0"/>
          </a:p>
        </p:txBody>
      </p:sp>
      <p:sp>
        <p:nvSpPr>
          <p:cNvPr id="4" name="Slide Number Placeholder 3"/>
          <p:cNvSpPr>
            <a:spLocks noGrp="1"/>
          </p:cNvSpPr>
          <p:nvPr>
            <p:ph type="sldNum" sz="quarter" idx="10"/>
          </p:nvPr>
        </p:nvSpPr>
        <p:spPr/>
        <p:txBody>
          <a:bodyPr/>
          <a:lstStyle/>
          <a:p>
            <a:fld id="{B520A694-460D-4F6D-8BC8-9F51CD5CBBDB}" type="slidenum">
              <a:rPr lang="en-US" smtClean="0"/>
              <a:t>39</a:t>
            </a:fld>
            <a:endParaRPr lang="en-US"/>
          </a:p>
        </p:txBody>
      </p:sp>
    </p:spTree>
    <p:extLst>
      <p:ext uri="{BB962C8B-B14F-4D97-AF65-F5344CB8AC3E}">
        <p14:creationId xmlns:p14="http://schemas.microsoft.com/office/powerpoint/2010/main" val="3701862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Useful technique</a:t>
            </a:r>
            <a:r>
              <a:rPr lang="en-US" baseline="0" dirty="0" smtClean="0"/>
              <a:t> – how you do it? Auto fluorescence of native pigment</a:t>
            </a:r>
            <a:endParaRPr lang="en-US" dirty="0"/>
          </a:p>
        </p:txBody>
      </p:sp>
      <p:sp>
        <p:nvSpPr>
          <p:cNvPr id="4" name="Slide Number Placeholder 3"/>
          <p:cNvSpPr>
            <a:spLocks noGrp="1"/>
          </p:cNvSpPr>
          <p:nvPr>
            <p:ph type="sldNum" sz="quarter" idx="10"/>
          </p:nvPr>
        </p:nvSpPr>
        <p:spPr/>
        <p:txBody>
          <a:bodyPr/>
          <a:lstStyle/>
          <a:p>
            <a:fld id="{B520A694-460D-4F6D-8BC8-9F51CD5CBBDB}" type="slidenum">
              <a:rPr lang="en-US" smtClean="0"/>
              <a:t>40</a:t>
            </a:fld>
            <a:endParaRPr lang="en-US"/>
          </a:p>
        </p:txBody>
      </p:sp>
    </p:spTree>
    <p:extLst>
      <p:ext uri="{BB962C8B-B14F-4D97-AF65-F5344CB8AC3E}">
        <p14:creationId xmlns:p14="http://schemas.microsoft.com/office/powerpoint/2010/main" val="2600184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043546E-6C81-654F-8335-5C430BD09346}" type="slidenum">
              <a:rPr lang="en-CA" sz="1200">
                <a:latin typeface="Calibri" charset="0"/>
              </a:rPr>
              <a:pPr eaLnBrk="1" hangingPunct="1"/>
              <a:t>6</a:t>
            </a:fld>
            <a:endParaRPr lang="en-CA" sz="1200">
              <a:latin typeface="Calibri" charset="0"/>
            </a:endParaRPr>
          </a:p>
        </p:txBody>
      </p:sp>
      <p:sp>
        <p:nvSpPr>
          <p:cNvPr id="22531" name="Text Box 1"/>
          <p:cNvSpPr>
            <a:spLocks noGrp="1" noRot="1" noChangeAspect="1" noChangeArrowheads="1" noTextEdit="1"/>
          </p:cNvSpPr>
          <p:nvPr>
            <p:ph type="sldImg"/>
          </p:nvPr>
        </p:nvSpPr>
        <p:spPr bwMode="auto">
          <a:xfrm>
            <a:off x="1143000" y="693738"/>
            <a:ext cx="4572000" cy="3429000"/>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22532" name="Text Box 2"/>
          <p:cNvSpPr>
            <a:spLocks noGrp="1" noChangeArrowheads="1"/>
          </p:cNvSpPr>
          <p:nvPr>
            <p:ph type="body" idx="1"/>
          </p:nvPr>
        </p:nvSpPr>
        <p:spPr bwMode="auto">
          <a:xfrm>
            <a:off x="685800" y="4341813"/>
            <a:ext cx="5487988" cy="4032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numCol="1" anchor="ctr" anchorCtr="0" compatLnSpc="1">
            <a:prstTxWarp prst="textNoShape">
              <a:avLst/>
            </a:prstTxWarp>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Cytogram</a:t>
            </a:r>
            <a:r>
              <a:rPr lang="en-US" dirty="0" smtClean="0"/>
              <a:t>, aka</a:t>
            </a:r>
            <a:r>
              <a:rPr lang="en-US" baseline="0" dirty="0" smtClean="0"/>
              <a:t> “dot plot” shows correlation between two parameters. Populations are identified through multi-</a:t>
            </a:r>
            <a:r>
              <a:rPr lang="en-US" baseline="0" dirty="0" err="1" smtClean="0"/>
              <a:t>variate</a:t>
            </a:r>
            <a:r>
              <a:rPr lang="en-US" baseline="0" dirty="0" smtClean="0"/>
              <a:t> training sets which define discriminant functions for different cell types.</a:t>
            </a:r>
          </a:p>
          <a:p>
            <a:endParaRPr lang="en-US" dirty="0"/>
          </a:p>
        </p:txBody>
      </p:sp>
      <p:sp>
        <p:nvSpPr>
          <p:cNvPr id="4" name="Slide Number Placeholder 3"/>
          <p:cNvSpPr>
            <a:spLocks noGrp="1"/>
          </p:cNvSpPr>
          <p:nvPr>
            <p:ph type="sldNum" sz="quarter" idx="10"/>
          </p:nvPr>
        </p:nvSpPr>
        <p:spPr/>
        <p:txBody>
          <a:bodyPr/>
          <a:lstStyle/>
          <a:p>
            <a:fld id="{6ED0C433-651A-8B4D-B3D1-939E14CF0126}" type="slidenum">
              <a:rPr lang="en-US" smtClean="0"/>
              <a:t>7</a:t>
            </a:fld>
            <a:endParaRPr lang="en-US"/>
          </a:p>
        </p:txBody>
      </p:sp>
    </p:spTree>
    <p:extLst>
      <p:ext uri="{BB962C8B-B14F-4D97-AF65-F5344CB8AC3E}">
        <p14:creationId xmlns:p14="http://schemas.microsoft.com/office/powerpoint/2010/main" val="4158907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Light sheet 5.4 um thick</a:t>
            </a:r>
          </a:p>
          <a:p>
            <a:r>
              <a:rPr lang="en-US" dirty="0" smtClean="0"/>
              <a:t>Image </a:t>
            </a:r>
            <a:r>
              <a:rPr lang="en-US" dirty="0" err="1" smtClean="0"/>
              <a:t>acq</a:t>
            </a:r>
            <a:r>
              <a:rPr lang="en-US" dirty="0" smtClean="0"/>
              <a:t> speed: ~30 </a:t>
            </a:r>
            <a:r>
              <a:rPr lang="en-US" dirty="0" err="1" smtClean="0"/>
              <a:t>ms</a:t>
            </a:r>
            <a:r>
              <a:rPr lang="en-US" dirty="0" smtClean="0"/>
              <a:t>/particle</a:t>
            </a:r>
            <a:endParaRPr lang="en-US" dirty="0"/>
          </a:p>
        </p:txBody>
      </p:sp>
      <p:sp>
        <p:nvSpPr>
          <p:cNvPr id="4" name="Slide Number Placeholder 3"/>
          <p:cNvSpPr>
            <a:spLocks noGrp="1"/>
          </p:cNvSpPr>
          <p:nvPr>
            <p:ph type="sldNum" sz="quarter" idx="10"/>
          </p:nvPr>
        </p:nvSpPr>
        <p:spPr/>
        <p:txBody>
          <a:bodyPr/>
          <a:lstStyle/>
          <a:p>
            <a:fld id="{6ED0C433-651A-8B4D-B3D1-939E14CF0126}" type="slidenum">
              <a:rPr lang="en-US" smtClean="0"/>
              <a:t>9</a:t>
            </a:fld>
            <a:endParaRPr lang="en-US"/>
          </a:p>
        </p:txBody>
      </p:sp>
    </p:spTree>
    <p:extLst>
      <p:ext uri="{BB962C8B-B14F-4D97-AF65-F5344CB8AC3E}">
        <p14:creationId xmlns:p14="http://schemas.microsoft.com/office/powerpoint/2010/main" val="4137896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Holo</a:t>
            </a:r>
            <a:r>
              <a:rPr lang="en-US" dirty="0" smtClean="0"/>
              <a:t>: 4.5 microns/pixel, ~1</a:t>
            </a:r>
            <a:r>
              <a:rPr lang="en-US" baseline="0" dirty="0" smtClean="0"/>
              <a:t> minute to </a:t>
            </a:r>
            <a:r>
              <a:rPr lang="en-US" baseline="0" dirty="0" err="1" smtClean="0"/>
              <a:t>acq</a:t>
            </a:r>
            <a:r>
              <a:rPr lang="en-US" baseline="0" dirty="0" smtClean="0"/>
              <a:t> image. </a:t>
            </a:r>
            <a:endParaRPr lang="en-US" dirty="0" smtClean="0"/>
          </a:p>
          <a:p>
            <a:r>
              <a:rPr lang="en-US" dirty="0" smtClean="0"/>
              <a:t>SM: 16-50 fps, lateral</a:t>
            </a:r>
            <a:r>
              <a:rPr lang="en-US" baseline="0" dirty="0" smtClean="0"/>
              <a:t> resolution ~1 um, 5W</a:t>
            </a:r>
            <a:endParaRPr lang="en-US" dirty="0" smtClean="0"/>
          </a:p>
          <a:p>
            <a:endParaRPr lang="en-US" dirty="0"/>
          </a:p>
        </p:txBody>
      </p:sp>
      <p:sp>
        <p:nvSpPr>
          <p:cNvPr id="4" name="Slide Number Placeholder 3"/>
          <p:cNvSpPr>
            <a:spLocks noGrp="1"/>
          </p:cNvSpPr>
          <p:nvPr>
            <p:ph type="sldNum" sz="quarter" idx="10"/>
          </p:nvPr>
        </p:nvSpPr>
        <p:spPr/>
        <p:txBody>
          <a:bodyPr/>
          <a:lstStyle/>
          <a:p>
            <a:fld id="{6ED0C433-651A-8B4D-B3D1-939E14CF0126}" type="slidenum">
              <a:rPr lang="en-US" smtClean="0"/>
              <a:t>10</a:t>
            </a:fld>
            <a:endParaRPr lang="en-US"/>
          </a:p>
        </p:txBody>
      </p:sp>
    </p:spTree>
    <p:extLst>
      <p:ext uri="{BB962C8B-B14F-4D97-AF65-F5344CB8AC3E}">
        <p14:creationId xmlns:p14="http://schemas.microsoft.com/office/powerpoint/2010/main" val="405869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9AEEB203-3182-43E7-B2AF-9A7769703898}" type="slidenum">
              <a:rPr lang="en-US" smtClean="0">
                <a:latin typeface="Arial" pitchFamily="34" charset="0"/>
                <a:cs typeface="Arial" pitchFamily="34" charset="0"/>
              </a:rPr>
              <a:pPr/>
              <a:t>17</a:t>
            </a:fld>
            <a:endParaRPr lang="en-US" smtClean="0">
              <a:latin typeface="Arial" pitchFamily="34" charset="0"/>
              <a:cs typeface="Arial" pitchFamily="34"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r>
              <a:rPr lang="en-US" dirty="0" smtClean="0">
                <a:latin typeface="Arial" pitchFamily="34" charset="0"/>
                <a:cs typeface="Arial" pitchFamily="34" charset="0"/>
              </a:rPr>
              <a:t>This is the present MBARI CANON paradigm – integrated use of diverse robotic platforms equipped with chemical and biological sensors, shore based assets, satellite systems, and modeling.  For the near term (and perhaps mid term) we anticipate requiring a ship which would carry researchers conducting laboratory analysis on samples collected by the ship and the robotic systems.</a:t>
            </a:r>
          </a:p>
          <a:p>
            <a:pPr eaLnBrk="1" hangingPunct="1"/>
            <a:r>
              <a:rPr lang="en-US" dirty="0" smtClean="0">
                <a:latin typeface="Arial" pitchFamily="34" charset="0"/>
              </a:rPr>
              <a:t>CANON uses</a:t>
            </a:r>
            <a:r>
              <a:rPr lang="en-US" baseline="0" dirty="0" smtClean="0">
                <a:latin typeface="Arial" pitchFamily="34" charset="0"/>
              </a:rPr>
              <a:t> multiple</a:t>
            </a:r>
            <a:r>
              <a:rPr lang="en-US" dirty="0" smtClean="0">
                <a:latin typeface="Arial" pitchFamily="34" charset="0"/>
              </a:rPr>
              <a:t> mobile platforms to track individual aggregations of organisms to better observe how they respond to and interact with their surrounding environment.  </a:t>
            </a:r>
          </a:p>
          <a:p>
            <a:pPr eaLnBrk="1" hangingPunct="1"/>
            <a:r>
              <a:rPr lang="en-US" dirty="0" smtClean="0">
                <a:latin typeface="Arial" pitchFamily="34" charset="0"/>
              </a:rPr>
              <a:t>New platforms and sensors required.  Sensors such as the ISUS nitrate sensor, dissolved oxygen, various types of </a:t>
            </a:r>
            <a:r>
              <a:rPr lang="en-US" dirty="0" err="1" smtClean="0">
                <a:latin typeface="Arial" pitchFamily="34" charset="0"/>
              </a:rPr>
              <a:t>fluorometers</a:t>
            </a:r>
            <a:r>
              <a:rPr lang="en-US" dirty="0" smtClean="0">
                <a:latin typeface="Arial" pitchFamily="34" charset="0"/>
              </a:rPr>
              <a:t>, particle size, and ability to identify individual microbial species (e.g. using ESP) are necessary, along with water sampling for later laboratory analysis.  Deployment time requirements are set by the duration of biological events - for example a coastal bloom might last about a month.  This drives a need for a platform that can last about a month (much longer than Dorado) and carry a more complex sensor suite than a glider, motivating the Tethys Long Range AUV (which is now in testing).  </a:t>
            </a:r>
          </a:p>
          <a:p>
            <a:pPr eaLnBrk="1" hangingPunct="1"/>
            <a:endParaRPr lang="en-US" dirty="0"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Goals: gain experience with flow cytometry, compare</a:t>
            </a:r>
            <a:r>
              <a:rPr lang="en-US" baseline="0" dirty="0" smtClean="0"/>
              <a:t> instrument capabilities and nuances. </a:t>
            </a:r>
            <a:endParaRPr lang="en-US" dirty="0"/>
          </a:p>
        </p:txBody>
      </p:sp>
      <p:sp>
        <p:nvSpPr>
          <p:cNvPr id="4" name="Slide Number Placeholder 3"/>
          <p:cNvSpPr>
            <a:spLocks noGrp="1"/>
          </p:cNvSpPr>
          <p:nvPr>
            <p:ph type="sldNum" sz="quarter" idx="10"/>
          </p:nvPr>
        </p:nvSpPr>
        <p:spPr/>
        <p:txBody>
          <a:bodyPr/>
          <a:lstStyle/>
          <a:p>
            <a:fld id="{6ED0C433-651A-8B4D-B3D1-939E14CF0126}" type="slidenum">
              <a:rPr lang="en-US" smtClean="0"/>
              <a:t>20</a:t>
            </a:fld>
            <a:endParaRPr lang="en-US"/>
          </a:p>
        </p:txBody>
      </p:sp>
    </p:spTree>
    <p:extLst>
      <p:ext uri="{BB962C8B-B14F-4D97-AF65-F5344CB8AC3E}">
        <p14:creationId xmlns:p14="http://schemas.microsoft.com/office/powerpoint/2010/main" val="2403968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note ‘quirks’, pros and cons of each instrument – but this</a:t>
            </a:r>
            <a:r>
              <a:rPr lang="en-US" baseline="0" dirty="0" smtClean="0"/>
              <a:t> slide shows some general observations.</a:t>
            </a:r>
          </a:p>
          <a:p>
            <a:r>
              <a:rPr lang="en-US" baseline="0" dirty="0" smtClean="0"/>
              <a:t>Statistics and sample draw are especially relevant for moving platform. IFCB not designed for fine scale spatial resolution (e.g. on profiler)</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6ED0C433-651A-8B4D-B3D1-939E14CF0126}" type="slidenum">
              <a:rPr lang="en-US" smtClean="0"/>
              <a:t>33</a:t>
            </a:fld>
            <a:endParaRPr lang="en-US"/>
          </a:p>
        </p:txBody>
      </p:sp>
    </p:spTree>
    <p:extLst>
      <p:ext uri="{BB962C8B-B14F-4D97-AF65-F5344CB8AC3E}">
        <p14:creationId xmlns:p14="http://schemas.microsoft.com/office/powerpoint/2010/main" val="2317640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Multiple steps, manual, lab equipment. Can we automate? </a:t>
            </a:r>
            <a:endParaRPr lang="en-US" dirty="0"/>
          </a:p>
        </p:txBody>
      </p:sp>
      <p:sp>
        <p:nvSpPr>
          <p:cNvPr id="4" name="Slide Number Placeholder 3"/>
          <p:cNvSpPr>
            <a:spLocks noGrp="1"/>
          </p:cNvSpPr>
          <p:nvPr>
            <p:ph type="sldNum" sz="quarter" idx="10"/>
          </p:nvPr>
        </p:nvSpPr>
        <p:spPr/>
        <p:txBody>
          <a:bodyPr/>
          <a:lstStyle/>
          <a:p>
            <a:fld id="{B520A694-460D-4F6D-8BC8-9F51CD5CBBDB}" type="slidenum">
              <a:rPr lang="en-US" smtClean="0"/>
              <a:t>38</a:t>
            </a:fld>
            <a:endParaRPr lang="en-US"/>
          </a:p>
        </p:txBody>
      </p:sp>
    </p:spTree>
    <p:extLst>
      <p:ext uri="{BB962C8B-B14F-4D97-AF65-F5344CB8AC3E}">
        <p14:creationId xmlns:p14="http://schemas.microsoft.com/office/powerpoint/2010/main" val="3701862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3D73F7-1A2A-9F42-B50F-5301F0349860}" type="datetimeFigureOut">
              <a:rPr lang="en-US" smtClean="0"/>
              <a:t>11/18/2014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1253268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3D73F7-1A2A-9F42-B50F-5301F0349860}" type="datetimeFigureOut">
              <a:rPr lang="en-US" smtClean="0"/>
              <a:t>11/18/2014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4250813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3D73F7-1A2A-9F42-B50F-5301F0349860}" type="datetimeFigureOut">
              <a:rPr lang="en-US" smtClean="0"/>
              <a:t>11/18/2014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4254330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6481" y="273629"/>
            <a:ext cx="8226720" cy="114348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6481" y="1604329"/>
            <a:ext cx="8226720" cy="219335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481" y="3935934"/>
            <a:ext cx="8226720" cy="21933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idx="10"/>
          </p:nvPr>
        </p:nvSpPr>
        <p:spPr>
          <a:xfrm>
            <a:off x="457200" y="6246813"/>
            <a:ext cx="2127250" cy="471487"/>
          </a:xfrm>
        </p:spPr>
        <p:txBody>
          <a:bodyPr rtlCol="0"/>
          <a:lstStyle>
            <a:lvl1pPr fontAlgn="auto">
              <a:spcBef>
                <a:spcPts val="0"/>
              </a:spcBef>
              <a:spcAft>
                <a:spcPts val="0"/>
              </a:spcAft>
              <a:defRPr>
                <a:solidFill>
                  <a:schemeClr val="tx1">
                    <a:tint val="75000"/>
                  </a:schemeClr>
                </a:solidFill>
                <a:latin typeface="+mn-lt"/>
                <a:ea typeface="+mn-ea"/>
                <a:cs typeface="+mn-cs"/>
              </a:defRPr>
            </a:lvl1pPr>
          </a:lstStyle>
          <a:p>
            <a:pPr>
              <a:defRPr/>
            </a:pPr>
            <a:endParaRPr lang="en-CA"/>
          </a:p>
        </p:txBody>
      </p:sp>
      <p:sp>
        <p:nvSpPr>
          <p:cNvPr id="6" name="Footer Placeholder 5"/>
          <p:cNvSpPr>
            <a:spLocks noGrp="1"/>
          </p:cNvSpPr>
          <p:nvPr>
            <p:ph type="ftr" idx="11"/>
          </p:nvPr>
        </p:nvSpPr>
        <p:spPr>
          <a:xfrm>
            <a:off x="3127375" y="6246813"/>
            <a:ext cx="2897188" cy="471487"/>
          </a:xfrm>
        </p:spPr>
        <p:txBody>
          <a:bodyPr/>
          <a:lstStyle>
            <a:lvl1pPr>
              <a:defRPr/>
            </a:lvl1pPr>
          </a:lstStyle>
          <a:p>
            <a:pPr>
              <a:defRPr/>
            </a:pPr>
            <a:endParaRPr lang="en-CA"/>
          </a:p>
        </p:txBody>
      </p:sp>
      <p:sp>
        <p:nvSpPr>
          <p:cNvPr id="7" name="Slide Number Placeholder 6"/>
          <p:cNvSpPr>
            <a:spLocks noGrp="1"/>
          </p:cNvSpPr>
          <p:nvPr>
            <p:ph type="sldNum" idx="12"/>
          </p:nvPr>
        </p:nvSpPr>
        <p:spPr>
          <a:xfrm>
            <a:off x="6556375" y="6246813"/>
            <a:ext cx="2128838" cy="471487"/>
          </a:xfrm>
        </p:spPr>
        <p:txBody>
          <a:bodyPr/>
          <a:lstStyle>
            <a:lvl1pPr>
              <a:defRPr/>
            </a:lvl1pPr>
          </a:lstStyle>
          <a:p>
            <a:fld id="{498EA146-F7DC-8C46-BA99-36E31A9BA9FB}" type="slidenum">
              <a:rPr lang="en-CA"/>
              <a:pPr/>
              <a:t>‹#›</a:t>
            </a:fld>
            <a:endParaRPr lang="en-CA"/>
          </a:p>
        </p:txBody>
      </p:sp>
    </p:spTree>
    <p:extLst>
      <p:ext uri="{BB962C8B-B14F-4D97-AF65-F5344CB8AC3E}">
        <p14:creationId xmlns:p14="http://schemas.microsoft.com/office/powerpoint/2010/main" val="1330119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3D73F7-1A2A-9F42-B50F-5301F0349860}" type="datetimeFigureOut">
              <a:rPr lang="en-US" smtClean="0"/>
              <a:t>11/18/2014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3880257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3D73F7-1A2A-9F42-B50F-5301F0349860}" type="datetimeFigureOut">
              <a:rPr lang="en-US" smtClean="0"/>
              <a:t>11/18/2014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3267136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3D73F7-1A2A-9F42-B50F-5301F0349860}" type="datetimeFigureOut">
              <a:rPr lang="en-US" smtClean="0"/>
              <a:t>11/18/2014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2401670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83D73F7-1A2A-9F42-B50F-5301F0349860}" type="datetimeFigureOut">
              <a:rPr lang="en-US" smtClean="0"/>
              <a:t>11/18/2014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3382947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3D73F7-1A2A-9F42-B50F-5301F0349860}" type="datetimeFigureOut">
              <a:rPr lang="en-US" smtClean="0"/>
              <a:t>11/18/2014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2625412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3D73F7-1A2A-9F42-B50F-5301F0349860}" type="datetimeFigureOut">
              <a:rPr lang="en-US" smtClean="0"/>
              <a:t>11/18/2014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46738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3D73F7-1A2A-9F42-B50F-5301F0349860}" type="datetimeFigureOut">
              <a:rPr lang="en-US" smtClean="0"/>
              <a:t>11/18/2014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349455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3D73F7-1A2A-9F42-B50F-5301F0349860}" type="datetimeFigureOut">
              <a:rPr lang="en-US" smtClean="0"/>
              <a:t>11/18/2014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CD2C67-E14A-4748-882B-1F430AAC9B66}" type="slidenum">
              <a:rPr lang="en-US" smtClean="0"/>
              <a:t>‹#›</a:t>
            </a:fld>
            <a:endParaRPr lang="en-US"/>
          </a:p>
        </p:txBody>
      </p:sp>
    </p:spTree>
    <p:extLst>
      <p:ext uri="{BB962C8B-B14F-4D97-AF65-F5344CB8AC3E}">
        <p14:creationId xmlns:p14="http://schemas.microsoft.com/office/powerpoint/2010/main" val="422496116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3D73F7-1A2A-9F42-B50F-5301F0349860}" type="datetimeFigureOut">
              <a:rPr lang="en-US" smtClean="0"/>
              <a:t>11/18/2014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CD2C67-E14A-4748-882B-1F430AAC9B66}" type="slidenum">
              <a:rPr lang="en-US" smtClean="0"/>
              <a:t>‹#›</a:t>
            </a:fld>
            <a:endParaRPr lang="en-US"/>
          </a:p>
        </p:txBody>
      </p:sp>
    </p:spTree>
    <p:extLst>
      <p:ext uri="{BB962C8B-B14F-4D97-AF65-F5344CB8AC3E}">
        <p14:creationId xmlns:p14="http://schemas.microsoft.com/office/powerpoint/2010/main" val="132779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 Id="rId3" Type="http://schemas.openxmlformats.org/officeDocument/2006/relationships/image" Target="../media/image14.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clker.com/clipart-6876.html" TargetMode="External"/><Relationship Id="rId4" Type="http://schemas.openxmlformats.org/officeDocument/2006/relationships/image" Target="../media/image15.png"/><Relationship Id="rId5" Type="http://schemas.openxmlformats.org/officeDocument/2006/relationships/image" Target="../media/image16.emf"/><Relationship Id="rId6" Type="http://schemas.openxmlformats.org/officeDocument/2006/relationships/image" Target="../media/image17.emf"/><Relationship Id="rId7" Type="http://schemas.openxmlformats.org/officeDocument/2006/relationships/image" Target="../media/image18.png"/><Relationship Id="rId8" Type="http://schemas.openxmlformats.org/officeDocument/2006/relationships/image" Target="../media/image19.png"/><Relationship Id="rId9" Type="http://schemas.openxmlformats.org/officeDocument/2006/relationships/image" Target="../media/image20.png"/><Relationship Id="rId10" Type="http://schemas.openxmlformats.org/officeDocument/2006/relationships/image" Target="../media/image21.pn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 Id="rId3" Type="http://schemas.openxmlformats.org/officeDocument/2006/relationships/image" Target="../media/image2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1.emf"/><Relationship Id="rId4"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image" Target="../media/image30.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 Id="rId3" Type="http://schemas.openxmlformats.org/officeDocument/2006/relationships/image" Target="../media/image3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 Id="rId3" Type="http://schemas.openxmlformats.org/officeDocument/2006/relationships/image" Target="../media/image3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 Id="rId3" Type="http://schemas.openxmlformats.org/officeDocument/2006/relationships/image" Target="../media/image4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 Id="rId3" Type="http://schemas.openxmlformats.org/officeDocument/2006/relationships/image" Target="../media/image4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1.png"/><Relationship Id="rId5" Type="http://schemas.openxmlformats.org/officeDocument/2006/relationships/image" Target="../media/image52.png"/><Relationship Id="rId6" Type="http://schemas.openxmlformats.org/officeDocument/2006/relationships/image" Target="../media/image53.jpeg"/><Relationship Id="rId7" Type="http://schemas.openxmlformats.org/officeDocument/2006/relationships/image" Target="../media/image54.png"/><Relationship Id="rId8" Type="http://schemas.openxmlformats.org/officeDocument/2006/relationships/image" Target="../media/image47.png"/><Relationship Id="rId9" Type="http://schemas.openxmlformats.org/officeDocument/2006/relationships/image" Target="../media/image55.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gif"/><Relationship Id="rId5" Type="http://schemas.openxmlformats.org/officeDocument/2006/relationships/image" Target="../media/image58.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png"/><Relationship Id="rId3" Type="http://schemas.openxmlformats.org/officeDocument/2006/relationships/image" Target="../media/image6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png"/><Relationship Id="rId3" Type="http://schemas.openxmlformats.org/officeDocument/2006/relationships/image" Target="../media/image62.png"/></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4" Type="http://schemas.openxmlformats.org/officeDocument/2006/relationships/image" Target="../media/image65.png"/><Relationship Id="rId5" Type="http://schemas.openxmlformats.org/officeDocument/2006/relationships/image" Target="../media/image66.png"/><Relationship Id="rId1" Type="http://schemas.openxmlformats.org/officeDocument/2006/relationships/slideLayout" Target="../slideLayouts/slideLayout2.xml"/><Relationship Id="rId2" Type="http://schemas.openxmlformats.org/officeDocument/2006/relationships/image" Target="../media/image6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7.png"/><Relationship Id="rId3" Type="http://schemas.openxmlformats.org/officeDocument/2006/relationships/image" Target="../media/image68.png"/></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4" Type="http://schemas.openxmlformats.org/officeDocument/2006/relationships/image" Target="../media/image71.png"/><Relationship Id="rId1" Type="http://schemas.openxmlformats.org/officeDocument/2006/relationships/slideLayout" Target="../slideLayouts/slideLayout2.xml"/><Relationship Id="rId2" Type="http://schemas.openxmlformats.org/officeDocument/2006/relationships/image" Target="../media/image69.png"/></Relationships>
</file>

<file path=ppt/slides/_rels/slide46.xml.rels><?xml version="1.0" encoding="UTF-8" standalone="yes"?>
<Relationships xmlns="http://schemas.openxmlformats.org/package/2006/relationships"><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1" Type="http://schemas.openxmlformats.org/officeDocument/2006/relationships/slideLayout" Target="../slideLayouts/slideLayout2.xml"/><Relationship Id="rId2" Type="http://schemas.openxmlformats.org/officeDocument/2006/relationships/image" Target="../media/image7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7.png"/><Relationship Id="rId3" Type="http://schemas.openxmlformats.org/officeDocument/2006/relationships/image" Target="../media/image78.png"/></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4" Type="http://schemas.openxmlformats.org/officeDocument/2006/relationships/image" Target="../media/image81.png"/><Relationship Id="rId5" Type="http://schemas.openxmlformats.org/officeDocument/2006/relationships/image" Target="../media/image82.png"/><Relationship Id="rId1" Type="http://schemas.openxmlformats.org/officeDocument/2006/relationships/slideLayout" Target="../slideLayouts/slideLayout2.xml"/><Relationship Id="rId2" Type="http://schemas.openxmlformats.org/officeDocument/2006/relationships/image" Target="../media/image7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4.png"/><Relationship Id="rId4" Type="http://schemas.openxmlformats.org/officeDocument/2006/relationships/image" Target="../media/image85.png"/><Relationship Id="rId5" Type="http://schemas.openxmlformats.org/officeDocument/2006/relationships/image" Target="../media/image86.png"/><Relationship Id="rId1" Type="http://schemas.openxmlformats.org/officeDocument/2006/relationships/slideLayout" Target="../slideLayouts/slideLayout2.xml"/><Relationship Id="rId2" Type="http://schemas.openxmlformats.org/officeDocument/2006/relationships/image" Target="../media/image8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7.png"/><Relationship Id="rId3" Type="http://schemas.openxmlformats.org/officeDocument/2006/relationships/image" Target="../media/image8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 Id="rId3" Type="http://schemas.openxmlformats.org/officeDocument/2006/relationships/image" Target="../media/image4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emf"/><Relationship Id="rId6" Type="http://schemas.openxmlformats.org/officeDocument/2006/relationships/image" Target="../media/image8.png"/><Relationship Id="rId7"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Cytometer technology for autonomous platforms: </a:t>
            </a:r>
            <a:br>
              <a:rPr lang="en-US" dirty="0" smtClean="0"/>
            </a:br>
            <a:r>
              <a:rPr lang="en-US" dirty="0" smtClean="0"/>
              <a:t>a feasibility study</a:t>
            </a:r>
            <a:endParaRPr lang="en-US" dirty="0"/>
          </a:p>
        </p:txBody>
      </p:sp>
      <p:sp>
        <p:nvSpPr>
          <p:cNvPr id="3" name="Subtitle 2"/>
          <p:cNvSpPr>
            <a:spLocks noGrp="1"/>
          </p:cNvSpPr>
          <p:nvPr>
            <p:ph type="subTitle" idx="1"/>
          </p:nvPr>
        </p:nvSpPr>
        <p:spPr>
          <a:xfrm>
            <a:off x="1371600" y="4174825"/>
            <a:ext cx="6400800" cy="1752600"/>
          </a:xfrm>
        </p:spPr>
        <p:txBody>
          <a:bodyPr>
            <a:normAutofit fontScale="70000" lnSpcReduction="20000"/>
          </a:bodyPr>
          <a:lstStyle/>
          <a:p>
            <a:r>
              <a:rPr lang="en-US" dirty="0" smtClean="0"/>
              <a:t>Tom O’Reilly</a:t>
            </a:r>
          </a:p>
          <a:p>
            <a:r>
              <a:rPr lang="en-US" dirty="0" smtClean="0"/>
              <a:t>Denis Klimov</a:t>
            </a:r>
          </a:p>
          <a:p>
            <a:r>
              <a:rPr lang="en-US" dirty="0" smtClean="0"/>
              <a:t>Francisco Chavez</a:t>
            </a:r>
            <a:endParaRPr lang="en-US" dirty="0"/>
          </a:p>
          <a:p>
            <a:r>
              <a:rPr lang="en-US" dirty="0" smtClean="0"/>
              <a:t>Andy </a:t>
            </a:r>
            <a:r>
              <a:rPr lang="en-US" dirty="0" smtClean="0"/>
              <a:t>Hamilton</a:t>
            </a:r>
          </a:p>
          <a:p>
            <a:r>
              <a:rPr lang="en-US" smtClean="0"/>
              <a:t>11/17/2014</a:t>
            </a:r>
            <a:endParaRPr lang="en-US" dirty="0"/>
          </a:p>
        </p:txBody>
      </p:sp>
    </p:spTree>
    <p:extLst>
      <p:ext uri="{BB962C8B-B14F-4D97-AF65-F5344CB8AC3E}">
        <p14:creationId xmlns:p14="http://schemas.microsoft.com/office/powerpoint/2010/main" val="187434921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Holographic microscopy</a:t>
            </a:r>
            <a:endParaRPr lang="en-US" dirty="0"/>
          </a:p>
        </p:txBody>
      </p:sp>
      <p:sp>
        <p:nvSpPr>
          <p:cNvPr id="3" name="Content Placeholder 2"/>
          <p:cNvSpPr>
            <a:spLocks noGrp="1"/>
          </p:cNvSpPr>
          <p:nvPr>
            <p:ph idx="1"/>
          </p:nvPr>
        </p:nvSpPr>
        <p:spPr>
          <a:xfrm>
            <a:off x="0" y="1417638"/>
            <a:ext cx="8459537" cy="2269151"/>
          </a:xfrm>
        </p:spPr>
        <p:txBody>
          <a:bodyPr>
            <a:normAutofit/>
          </a:bodyPr>
          <a:lstStyle/>
          <a:p>
            <a:pPr marL="0" indent="0">
              <a:buNone/>
            </a:pPr>
            <a:r>
              <a:rPr lang="en-US" dirty="0" smtClean="0"/>
              <a:t>No objective lens, object info captured from large volume, post-acquisition focusing</a:t>
            </a:r>
          </a:p>
          <a:p>
            <a:pPr marL="457200" lvl="1" indent="0">
              <a:buNone/>
            </a:pPr>
            <a:endParaRPr lang="en-US" dirty="0" smtClean="0"/>
          </a:p>
          <a:p>
            <a:endParaRPr lang="en-US" dirty="0" smtClean="0"/>
          </a:p>
          <a:p>
            <a:endParaRPr lang="en-US" dirty="0"/>
          </a:p>
        </p:txBody>
      </p:sp>
      <p:pic>
        <p:nvPicPr>
          <p:cNvPr id="6" name="Picture 5"/>
          <p:cNvPicPr>
            <a:picLocks noChangeAspect="1"/>
          </p:cNvPicPr>
          <p:nvPr/>
        </p:nvPicPr>
        <p:blipFill>
          <a:blip r:embed="rId3"/>
          <a:stretch>
            <a:fillRect/>
          </a:stretch>
        </p:blipFill>
        <p:spPr>
          <a:xfrm>
            <a:off x="267129" y="2467796"/>
            <a:ext cx="4298421" cy="3976615"/>
          </a:xfrm>
          <a:prstGeom prst="rect">
            <a:avLst/>
          </a:prstGeom>
        </p:spPr>
      </p:pic>
      <p:sp>
        <p:nvSpPr>
          <p:cNvPr id="7" name="TextBox 6"/>
          <p:cNvSpPr txBox="1"/>
          <p:nvPr/>
        </p:nvSpPr>
        <p:spPr>
          <a:xfrm>
            <a:off x="267129" y="6514990"/>
            <a:ext cx="2855018" cy="369332"/>
          </a:xfrm>
          <a:prstGeom prst="rect">
            <a:avLst/>
          </a:prstGeom>
          <a:noFill/>
        </p:spPr>
        <p:txBody>
          <a:bodyPr wrap="none" rtlCol="0">
            <a:spAutoFit/>
          </a:bodyPr>
          <a:lstStyle/>
          <a:p>
            <a:r>
              <a:rPr lang="en-US" dirty="0" smtClean="0"/>
              <a:t>LISST </a:t>
            </a:r>
            <a:r>
              <a:rPr lang="en-US" dirty="0" err="1" smtClean="0"/>
              <a:t>Holo</a:t>
            </a:r>
            <a:r>
              <a:rPr lang="en-US" dirty="0" smtClean="0"/>
              <a:t> (courtesy J. Ryan)</a:t>
            </a:r>
            <a:endParaRPr lang="en-US" dirty="0"/>
          </a:p>
        </p:txBody>
      </p:sp>
      <p:pic>
        <p:nvPicPr>
          <p:cNvPr id="10" name="Picture 9"/>
          <p:cNvPicPr>
            <a:picLocks noChangeAspect="1"/>
          </p:cNvPicPr>
          <p:nvPr/>
        </p:nvPicPr>
        <p:blipFill>
          <a:blip r:embed="rId4"/>
          <a:stretch>
            <a:fillRect/>
          </a:stretch>
        </p:blipFill>
        <p:spPr>
          <a:xfrm>
            <a:off x="4895046" y="2601837"/>
            <a:ext cx="1322122" cy="3842574"/>
          </a:xfrm>
          <a:prstGeom prst="rect">
            <a:avLst/>
          </a:prstGeom>
        </p:spPr>
      </p:pic>
      <p:sp>
        <p:nvSpPr>
          <p:cNvPr id="11" name="TextBox 10"/>
          <p:cNvSpPr txBox="1"/>
          <p:nvPr/>
        </p:nvSpPr>
        <p:spPr>
          <a:xfrm>
            <a:off x="4408145" y="6444411"/>
            <a:ext cx="2563435" cy="369332"/>
          </a:xfrm>
          <a:prstGeom prst="rect">
            <a:avLst/>
          </a:prstGeom>
          <a:noFill/>
        </p:spPr>
        <p:txBody>
          <a:bodyPr wrap="none" rtlCol="0">
            <a:spAutoFit/>
          </a:bodyPr>
          <a:lstStyle/>
          <a:p>
            <a:r>
              <a:rPr lang="en-US" dirty="0" smtClean="0"/>
              <a:t>Submersible Microscope</a:t>
            </a:r>
            <a:endParaRPr lang="en-US" dirty="0"/>
          </a:p>
        </p:txBody>
      </p:sp>
    </p:spTree>
    <p:extLst>
      <p:ext uri="{BB962C8B-B14F-4D97-AF65-F5344CB8AC3E}">
        <p14:creationId xmlns:p14="http://schemas.microsoft.com/office/powerpoint/2010/main" val="276868364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Additional cytometer techniques; sorting</a:t>
            </a:r>
            <a:endParaRPr lang="en-US" dirty="0"/>
          </a:p>
        </p:txBody>
      </p:sp>
      <p:sp>
        <p:nvSpPr>
          <p:cNvPr id="3" name="Content Placeholder 2"/>
          <p:cNvSpPr>
            <a:spLocks noGrp="1"/>
          </p:cNvSpPr>
          <p:nvPr>
            <p:ph idx="1"/>
          </p:nvPr>
        </p:nvSpPr>
        <p:spPr>
          <a:xfrm>
            <a:off x="217374" y="1600200"/>
            <a:ext cx="3205789" cy="4525963"/>
          </a:xfrm>
        </p:spPr>
        <p:txBody>
          <a:bodyPr>
            <a:normAutofit/>
          </a:bodyPr>
          <a:lstStyle/>
          <a:p>
            <a:r>
              <a:rPr lang="en-US" dirty="0" smtClean="0"/>
              <a:t>Sort cells based on scatter/fluorescence; purifies rare subpopulations for further analysis</a:t>
            </a:r>
          </a:p>
          <a:p>
            <a:endParaRPr 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23163" y="1787164"/>
            <a:ext cx="3276600" cy="45521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droplet image.gif"/>
          <p:cNvPicPr>
            <a:picLocks noChangeAspect="1"/>
          </p:cNvPicPr>
          <p:nvPr/>
        </p:nvPicPr>
        <p:blipFill>
          <a:blip r:embed="rId3" cstate="print"/>
          <a:stretch>
            <a:fillRect/>
          </a:stretch>
        </p:blipFill>
        <p:spPr>
          <a:xfrm>
            <a:off x="7614163" y="3539764"/>
            <a:ext cx="1400175" cy="2114550"/>
          </a:xfrm>
          <a:prstGeom prst="rect">
            <a:avLst/>
          </a:prstGeom>
        </p:spPr>
      </p:pic>
      <p:sp>
        <p:nvSpPr>
          <p:cNvPr id="6" name="Left Brace 5"/>
          <p:cNvSpPr/>
          <p:nvPr/>
        </p:nvSpPr>
        <p:spPr>
          <a:xfrm>
            <a:off x="7004563" y="3539764"/>
            <a:ext cx="457200" cy="21336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Arrow Connector 6"/>
          <p:cNvCxnSpPr/>
          <p:nvPr/>
        </p:nvCxnSpPr>
        <p:spPr>
          <a:xfrm flipH="1" flipV="1">
            <a:off x="5023363" y="4454164"/>
            <a:ext cx="19812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6339298"/>
            <a:ext cx="2095445" cy="369332"/>
          </a:xfrm>
          <a:prstGeom prst="rect">
            <a:avLst/>
          </a:prstGeom>
          <a:noFill/>
        </p:spPr>
        <p:txBody>
          <a:bodyPr wrap="none" rtlCol="0">
            <a:spAutoFit/>
          </a:bodyPr>
          <a:lstStyle/>
          <a:p>
            <a:r>
              <a:rPr lang="en-US" dirty="0" smtClean="0"/>
              <a:t>Courtesy of P. Lopez</a:t>
            </a:r>
            <a:endParaRPr lang="en-US" dirty="0"/>
          </a:p>
        </p:txBody>
      </p:sp>
    </p:spTree>
    <p:extLst>
      <p:ext uri="{BB962C8B-B14F-4D97-AF65-F5344CB8AC3E}">
        <p14:creationId xmlns:p14="http://schemas.microsoft.com/office/powerpoint/2010/main" val="394141041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222"/>
            <a:ext cx="8229600" cy="1143000"/>
          </a:xfrm>
        </p:spPr>
        <p:txBody>
          <a:bodyPr/>
          <a:lstStyle/>
          <a:p>
            <a:r>
              <a:rPr lang="en-US" dirty="0" smtClean="0"/>
              <a:t>Target organism size</a:t>
            </a:r>
            <a:endParaRPr lang="en-US" dirty="0"/>
          </a:p>
        </p:txBody>
      </p:sp>
      <p:sp>
        <p:nvSpPr>
          <p:cNvPr id="3" name="Content Placeholder 2"/>
          <p:cNvSpPr>
            <a:spLocks noGrp="1"/>
          </p:cNvSpPr>
          <p:nvPr>
            <p:ph idx="1"/>
          </p:nvPr>
        </p:nvSpPr>
        <p:spPr>
          <a:xfrm>
            <a:off x="5276272" y="1600201"/>
            <a:ext cx="3410527" cy="1492402"/>
          </a:xfrm>
        </p:spPr>
        <p:txBody>
          <a:bodyPr>
            <a:normAutofit lnSpcReduction="10000"/>
          </a:bodyPr>
          <a:lstStyle/>
          <a:p>
            <a:r>
              <a:rPr lang="en-US" dirty="0" smtClean="0"/>
              <a:t>In general, more small cells than large cells</a:t>
            </a:r>
          </a:p>
          <a:p>
            <a:pPr marL="0" indent="0">
              <a:buNone/>
            </a:pPr>
            <a:endParaRPr lang="en-US" dirty="0"/>
          </a:p>
        </p:txBody>
      </p:sp>
      <p:cxnSp>
        <p:nvCxnSpPr>
          <p:cNvPr id="4" name="Straight Arrow Connector 3"/>
          <p:cNvCxnSpPr/>
          <p:nvPr/>
        </p:nvCxnSpPr>
        <p:spPr>
          <a:xfrm flipV="1">
            <a:off x="914400" y="1600200"/>
            <a:ext cx="0" cy="3733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4572000" y="1600200"/>
            <a:ext cx="0" cy="3733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914400" y="5257800"/>
            <a:ext cx="3657600" cy="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1828800" y="5181600"/>
            <a:ext cx="0" cy="15240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743200" y="5181600"/>
            <a:ext cx="0" cy="15240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3657600" y="5181600"/>
            <a:ext cx="0" cy="15240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447800" y="5410200"/>
            <a:ext cx="782486" cy="369332"/>
          </a:xfrm>
          <a:prstGeom prst="rect">
            <a:avLst/>
          </a:prstGeom>
          <a:noFill/>
          <a:ln>
            <a:noFill/>
          </a:ln>
        </p:spPr>
        <p:txBody>
          <a:bodyPr wrap="none" rtlCol="0">
            <a:spAutoFit/>
          </a:bodyPr>
          <a:lstStyle/>
          <a:p>
            <a:r>
              <a:rPr lang="en-US" sz="1800" b="1" dirty="0" smtClean="0"/>
              <a:t>10 um</a:t>
            </a:r>
            <a:endParaRPr lang="en-US" sz="1800" b="1" dirty="0"/>
          </a:p>
        </p:txBody>
      </p:sp>
      <p:sp>
        <p:nvSpPr>
          <p:cNvPr id="11" name="TextBox 10"/>
          <p:cNvSpPr txBox="1"/>
          <p:nvPr/>
        </p:nvSpPr>
        <p:spPr>
          <a:xfrm>
            <a:off x="2362200" y="5410200"/>
            <a:ext cx="729399" cy="369332"/>
          </a:xfrm>
          <a:prstGeom prst="rect">
            <a:avLst/>
          </a:prstGeom>
          <a:noFill/>
          <a:ln>
            <a:noFill/>
          </a:ln>
        </p:spPr>
        <p:txBody>
          <a:bodyPr wrap="none" rtlCol="0">
            <a:spAutoFit/>
          </a:bodyPr>
          <a:lstStyle/>
          <a:p>
            <a:r>
              <a:rPr lang="en-US" sz="1800" b="1" dirty="0" smtClean="0"/>
              <a:t>1 mm</a:t>
            </a:r>
            <a:endParaRPr lang="en-US" sz="1800" b="1" dirty="0"/>
          </a:p>
        </p:txBody>
      </p:sp>
      <p:sp>
        <p:nvSpPr>
          <p:cNvPr id="12" name="TextBox 11"/>
          <p:cNvSpPr txBox="1"/>
          <p:nvPr/>
        </p:nvSpPr>
        <p:spPr>
          <a:xfrm>
            <a:off x="3251949" y="5410200"/>
            <a:ext cx="755210" cy="369332"/>
          </a:xfrm>
          <a:prstGeom prst="rect">
            <a:avLst/>
          </a:prstGeom>
          <a:noFill/>
          <a:ln>
            <a:noFill/>
          </a:ln>
        </p:spPr>
        <p:txBody>
          <a:bodyPr wrap="none" rtlCol="0">
            <a:spAutoFit/>
          </a:bodyPr>
          <a:lstStyle/>
          <a:p>
            <a:r>
              <a:rPr lang="en-US" sz="1800" b="1" dirty="0" smtClean="0"/>
              <a:t>10 cm</a:t>
            </a:r>
            <a:endParaRPr lang="en-US" sz="1800" b="1" dirty="0"/>
          </a:p>
        </p:txBody>
      </p:sp>
      <p:cxnSp>
        <p:nvCxnSpPr>
          <p:cNvPr id="13" name="Straight Connector 12"/>
          <p:cNvCxnSpPr/>
          <p:nvPr/>
        </p:nvCxnSpPr>
        <p:spPr>
          <a:xfrm>
            <a:off x="1143000" y="1905000"/>
            <a:ext cx="3124200" cy="297180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rot="16200000">
            <a:off x="-504600" y="3199644"/>
            <a:ext cx="2080467" cy="461665"/>
          </a:xfrm>
          <a:prstGeom prst="rect">
            <a:avLst/>
          </a:prstGeom>
          <a:noFill/>
          <a:ln>
            <a:noFill/>
          </a:ln>
        </p:spPr>
        <p:txBody>
          <a:bodyPr wrap="none" rtlCol="0">
            <a:spAutoFit/>
          </a:bodyPr>
          <a:lstStyle/>
          <a:p>
            <a:r>
              <a:rPr lang="en-US" sz="2400" b="1" dirty="0" smtClean="0">
                <a:solidFill>
                  <a:srgbClr val="0000FF"/>
                </a:solidFill>
              </a:rPr>
              <a:t>Abundance (A)</a:t>
            </a:r>
            <a:endParaRPr lang="en-US" sz="2400" b="1" dirty="0">
              <a:solidFill>
                <a:srgbClr val="0000FF"/>
              </a:solidFill>
            </a:endParaRPr>
          </a:p>
        </p:txBody>
      </p:sp>
      <p:sp>
        <p:nvSpPr>
          <p:cNvPr id="15" name="TextBox 14"/>
          <p:cNvSpPr txBox="1"/>
          <p:nvPr/>
        </p:nvSpPr>
        <p:spPr>
          <a:xfrm>
            <a:off x="2295357" y="5779655"/>
            <a:ext cx="1117013" cy="461665"/>
          </a:xfrm>
          <a:prstGeom prst="rect">
            <a:avLst/>
          </a:prstGeom>
          <a:noFill/>
          <a:ln>
            <a:solidFill>
              <a:srgbClr val="FFFFFF"/>
            </a:solidFill>
          </a:ln>
        </p:spPr>
        <p:txBody>
          <a:bodyPr wrap="none" rtlCol="0">
            <a:spAutoFit/>
          </a:bodyPr>
          <a:lstStyle/>
          <a:p>
            <a:r>
              <a:rPr lang="en-US" sz="2400" dirty="0" smtClean="0">
                <a:cs typeface="Times New Roman" pitchFamily="18" charset="0"/>
              </a:rPr>
              <a:t>Size</a:t>
            </a:r>
            <a:r>
              <a:rPr lang="en-US" sz="2400" dirty="0" smtClean="0"/>
              <a:t> (D)</a:t>
            </a:r>
            <a:endParaRPr lang="en-US" sz="2400" dirty="0"/>
          </a:p>
        </p:txBody>
      </p:sp>
      <p:sp>
        <p:nvSpPr>
          <p:cNvPr id="16" name="TextBox 15"/>
          <p:cNvSpPr txBox="1"/>
          <p:nvPr/>
        </p:nvSpPr>
        <p:spPr>
          <a:xfrm>
            <a:off x="533400" y="5410200"/>
            <a:ext cx="844139" cy="369332"/>
          </a:xfrm>
          <a:prstGeom prst="rect">
            <a:avLst/>
          </a:prstGeom>
          <a:noFill/>
          <a:ln>
            <a:noFill/>
          </a:ln>
        </p:spPr>
        <p:txBody>
          <a:bodyPr wrap="none" rtlCol="0">
            <a:spAutoFit/>
          </a:bodyPr>
          <a:lstStyle/>
          <a:p>
            <a:r>
              <a:rPr lang="en-US" sz="1800" b="1" dirty="0" smtClean="0"/>
              <a:t>0.1 um</a:t>
            </a:r>
            <a:endParaRPr lang="en-US" sz="1800" b="1" dirty="0"/>
          </a:p>
        </p:txBody>
      </p:sp>
      <p:sp>
        <p:nvSpPr>
          <p:cNvPr id="17" name="TextBox 16"/>
          <p:cNvSpPr txBox="1"/>
          <p:nvPr/>
        </p:nvSpPr>
        <p:spPr>
          <a:xfrm>
            <a:off x="4190509" y="5410200"/>
            <a:ext cx="658616" cy="369332"/>
          </a:xfrm>
          <a:prstGeom prst="rect">
            <a:avLst/>
          </a:prstGeom>
          <a:noFill/>
          <a:ln>
            <a:noFill/>
          </a:ln>
        </p:spPr>
        <p:txBody>
          <a:bodyPr wrap="none" rtlCol="0">
            <a:spAutoFit/>
          </a:bodyPr>
          <a:lstStyle/>
          <a:p>
            <a:r>
              <a:rPr lang="en-US" sz="1800" b="1" dirty="0" smtClean="0"/>
              <a:t>10 m</a:t>
            </a:r>
            <a:endParaRPr lang="en-US" sz="1800" b="1" dirty="0"/>
          </a:p>
        </p:txBody>
      </p:sp>
      <p:cxnSp>
        <p:nvCxnSpPr>
          <p:cNvPr id="18" name="Straight Connector 17"/>
          <p:cNvCxnSpPr/>
          <p:nvPr/>
        </p:nvCxnSpPr>
        <p:spPr>
          <a:xfrm flipV="1">
            <a:off x="1143000" y="1905000"/>
            <a:ext cx="3124200" cy="31242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61636" y="6326920"/>
            <a:ext cx="2241644" cy="369332"/>
          </a:xfrm>
          <a:prstGeom prst="rect">
            <a:avLst/>
          </a:prstGeom>
          <a:noFill/>
        </p:spPr>
        <p:txBody>
          <a:bodyPr wrap="none" rtlCol="0">
            <a:spAutoFit/>
          </a:bodyPr>
          <a:lstStyle/>
          <a:p>
            <a:r>
              <a:rPr lang="en-US" dirty="0"/>
              <a:t>C</a:t>
            </a:r>
            <a:r>
              <a:rPr lang="en-US" dirty="0" smtClean="0"/>
              <a:t>ourtesy J Bellingham</a:t>
            </a:r>
            <a:endParaRPr lang="en-US" dirty="0"/>
          </a:p>
        </p:txBody>
      </p:sp>
      <p:sp>
        <p:nvSpPr>
          <p:cNvPr id="22" name="TextBox 21"/>
          <p:cNvSpPr txBox="1"/>
          <p:nvPr/>
        </p:nvSpPr>
        <p:spPr>
          <a:xfrm>
            <a:off x="5523346" y="4452665"/>
            <a:ext cx="3163454" cy="1384995"/>
          </a:xfrm>
          <a:prstGeom prst="rect">
            <a:avLst/>
          </a:prstGeom>
          <a:noFill/>
        </p:spPr>
        <p:txBody>
          <a:bodyPr wrap="square" rtlCol="0">
            <a:spAutoFit/>
          </a:bodyPr>
          <a:lstStyle/>
          <a:p>
            <a:r>
              <a:rPr lang="en-US" sz="2800" dirty="0">
                <a:solidFill>
                  <a:srgbClr val="FF0000"/>
                </a:solidFill>
              </a:rPr>
              <a:t>V</a:t>
            </a:r>
            <a:r>
              <a:rPr lang="en-US" sz="2800" baseline="-25000" dirty="0">
                <a:solidFill>
                  <a:srgbClr val="FF0000"/>
                </a:solidFill>
              </a:rPr>
              <a:t>N</a:t>
            </a:r>
            <a:r>
              <a:rPr lang="en-US" sz="2800" dirty="0" smtClean="0">
                <a:solidFill>
                  <a:srgbClr val="FF0000"/>
                </a:solidFill>
              </a:rPr>
              <a:t>: volumetric rate required to detect N cells per unit time</a:t>
            </a:r>
            <a:endParaRPr lang="en-US" sz="2800" dirty="0">
              <a:solidFill>
                <a:srgbClr val="FF0000"/>
              </a:solidFill>
            </a:endParaRPr>
          </a:p>
        </p:txBody>
      </p:sp>
      <p:sp>
        <p:nvSpPr>
          <p:cNvPr id="23" name="TextBox 22"/>
          <p:cNvSpPr txBox="1"/>
          <p:nvPr/>
        </p:nvSpPr>
        <p:spPr>
          <a:xfrm rot="16200000">
            <a:off x="4630011" y="3102453"/>
            <a:ext cx="542920" cy="523220"/>
          </a:xfrm>
          <a:prstGeom prst="rect">
            <a:avLst/>
          </a:prstGeom>
          <a:noFill/>
        </p:spPr>
        <p:txBody>
          <a:bodyPr wrap="none" rtlCol="0">
            <a:spAutoFit/>
          </a:bodyPr>
          <a:lstStyle/>
          <a:p>
            <a:r>
              <a:rPr lang="en-US" sz="2800" dirty="0" smtClean="0">
                <a:solidFill>
                  <a:srgbClr val="FF0000"/>
                </a:solidFill>
              </a:rPr>
              <a:t>V</a:t>
            </a:r>
            <a:r>
              <a:rPr lang="en-US" sz="2800" baseline="-25000" dirty="0" smtClean="0">
                <a:solidFill>
                  <a:srgbClr val="FF0000"/>
                </a:solidFill>
              </a:rPr>
              <a:t>N</a:t>
            </a:r>
            <a:endParaRPr lang="en-US" sz="2800" baseline="-25000" dirty="0">
              <a:solidFill>
                <a:srgbClr val="FF0000"/>
              </a:solidFill>
            </a:endParaRPr>
          </a:p>
        </p:txBody>
      </p:sp>
      <p:sp>
        <p:nvSpPr>
          <p:cNvPr id="24" name="TextBox 23"/>
          <p:cNvSpPr txBox="1"/>
          <p:nvPr/>
        </p:nvSpPr>
        <p:spPr>
          <a:xfrm>
            <a:off x="6130636" y="3184512"/>
            <a:ext cx="1098185" cy="523220"/>
          </a:xfrm>
          <a:prstGeom prst="rect">
            <a:avLst/>
          </a:prstGeom>
          <a:noFill/>
        </p:spPr>
        <p:txBody>
          <a:bodyPr wrap="none" rtlCol="0">
            <a:spAutoFit/>
          </a:bodyPr>
          <a:lstStyle/>
          <a:p>
            <a:r>
              <a:rPr lang="en-US" sz="2800" dirty="0" err="1" smtClean="0"/>
              <a:t>A∝D</a:t>
            </a:r>
            <a:r>
              <a:rPr lang="en-US" sz="2800" baseline="30000" dirty="0" err="1" smtClean="0"/>
              <a:t>b</a:t>
            </a:r>
            <a:endParaRPr lang="en-US" sz="2800" baseline="30000" dirty="0"/>
          </a:p>
        </p:txBody>
      </p:sp>
      <p:sp>
        <p:nvSpPr>
          <p:cNvPr id="19" name="TextBox 18"/>
          <p:cNvSpPr txBox="1"/>
          <p:nvPr/>
        </p:nvSpPr>
        <p:spPr>
          <a:xfrm>
            <a:off x="5791345" y="3781282"/>
            <a:ext cx="2085727" cy="461665"/>
          </a:xfrm>
          <a:prstGeom prst="rect">
            <a:avLst/>
          </a:prstGeom>
          <a:noFill/>
        </p:spPr>
        <p:txBody>
          <a:bodyPr wrap="none" rtlCol="0">
            <a:spAutoFit/>
          </a:bodyPr>
          <a:lstStyle/>
          <a:p>
            <a:r>
              <a:rPr lang="en-US" sz="2400" dirty="0" smtClean="0"/>
              <a:t>(-1.3 &lt; b &lt; -0.6)</a:t>
            </a:r>
            <a:endParaRPr lang="en-US" sz="2400" dirty="0"/>
          </a:p>
        </p:txBody>
      </p:sp>
    </p:spTree>
    <p:extLst>
      <p:ext uri="{BB962C8B-B14F-4D97-AF65-F5344CB8AC3E}">
        <p14:creationId xmlns:p14="http://schemas.microsoft.com/office/powerpoint/2010/main" val="193222257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Application scale</a:t>
            </a:r>
            <a:endParaRPr lang="en-US" dirty="0">
              <a:latin typeface="+mn-lt"/>
            </a:endParaRPr>
          </a:p>
        </p:txBody>
      </p:sp>
      <p:sp>
        <p:nvSpPr>
          <p:cNvPr id="3" name="Content Placeholder 2"/>
          <p:cNvSpPr>
            <a:spLocks noGrp="1"/>
          </p:cNvSpPr>
          <p:nvPr>
            <p:ph idx="1"/>
          </p:nvPr>
        </p:nvSpPr>
        <p:spPr>
          <a:xfrm>
            <a:off x="457200" y="4522671"/>
            <a:ext cx="8229600" cy="2007072"/>
          </a:xfrm>
        </p:spPr>
        <p:txBody>
          <a:bodyPr>
            <a:normAutofit fontScale="85000" lnSpcReduction="10000"/>
          </a:bodyPr>
          <a:lstStyle/>
          <a:p>
            <a:pPr marL="0" indent="0">
              <a:buNone/>
            </a:pPr>
            <a:endParaRPr lang="en-US" dirty="0" smtClean="0"/>
          </a:p>
          <a:p>
            <a:r>
              <a:rPr lang="en-US" dirty="0" smtClean="0"/>
              <a:t>Different methods have different optimal size range</a:t>
            </a:r>
          </a:p>
          <a:p>
            <a:r>
              <a:rPr lang="en-US" dirty="0" smtClean="0"/>
              <a:t>‘Hybrid’ methods help overcome limitations, expand application scale</a:t>
            </a:r>
            <a:endParaRPr lang="en-US" dirty="0"/>
          </a:p>
        </p:txBody>
      </p:sp>
      <p:sp>
        <p:nvSpPr>
          <p:cNvPr id="4" name="Text Box 3"/>
          <p:cNvSpPr txBox="1">
            <a:spLocks noChangeArrowheads="1"/>
          </p:cNvSpPr>
          <p:nvPr/>
        </p:nvSpPr>
        <p:spPr bwMode="auto">
          <a:xfrm>
            <a:off x="4572000" y="1600200"/>
            <a:ext cx="1295400" cy="457200"/>
          </a:xfrm>
          <a:prstGeom prst="rect">
            <a:avLst/>
          </a:prstGeom>
          <a:noFill/>
          <a:ln w="9525">
            <a:noFill/>
            <a:miter lim="800000"/>
            <a:headEnd/>
            <a:tailEnd/>
          </a:ln>
        </p:spPr>
        <p:txBody>
          <a:bodyPr>
            <a:spAutoFit/>
          </a:bodyPr>
          <a:lstStyle/>
          <a:p>
            <a:pPr>
              <a:spcBef>
                <a:spcPct val="50000"/>
              </a:spcBef>
            </a:pPr>
            <a:endParaRPr lang="en-US" sz="2400"/>
          </a:p>
        </p:txBody>
      </p:sp>
      <p:sp>
        <p:nvSpPr>
          <p:cNvPr id="5" name="Line 57"/>
          <p:cNvSpPr>
            <a:spLocks noChangeShapeType="1"/>
          </p:cNvSpPr>
          <p:nvPr/>
        </p:nvSpPr>
        <p:spPr bwMode="auto">
          <a:xfrm>
            <a:off x="541338" y="1600200"/>
            <a:ext cx="7815262" cy="0"/>
          </a:xfrm>
          <a:prstGeom prst="line">
            <a:avLst/>
          </a:prstGeom>
          <a:noFill/>
          <a:ln w="25400">
            <a:solidFill>
              <a:schemeClr val="tx1"/>
            </a:solidFill>
            <a:round/>
            <a:headEnd/>
            <a:tailEnd/>
          </a:ln>
        </p:spPr>
        <p:txBody>
          <a:bodyPr/>
          <a:lstStyle/>
          <a:p>
            <a:endParaRPr lang="en-US"/>
          </a:p>
        </p:txBody>
      </p:sp>
      <p:sp>
        <p:nvSpPr>
          <p:cNvPr id="6" name="Text Box 58"/>
          <p:cNvSpPr txBox="1">
            <a:spLocks noChangeArrowheads="1"/>
          </p:cNvSpPr>
          <p:nvPr/>
        </p:nvSpPr>
        <p:spPr bwMode="auto">
          <a:xfrm>
            <a:off x="1532924" y="1752600"/>
            <a:ext cx="785848" cy="369332"/>
          </a:xfrm>
          <a:prstGeom prst="rect">
            <a:avLst/>
          </a:prstGeom>
          <a:noFill/>
          <a:ln w="9525">
            <a:noFill/>
            <a:miter lim="800000"/>
            <a:headEnd/>
            <a:tailEnd/>
          </a:ln>
        </p:spPr>
        <p:txBody>
          <a:bodyPr wrap="square">
            <a:spAutoFit/>
          </a:bodyPr>
          <a:lstStyle/>
          <a:p>
            <a:pPr>
              <a:spcBef>
                <a:spcPct val="50000"/>
              </a:spcBef>
            </a:pPr>
            <a:r>
              <a:rPr lang="en-US"/>
              <a:t> 1 um</a:t>
            </a:r>
          </a:p>
        </p:txBody>
      </p:sp>
      <p:sp>
        <p:nvSpPr>
          <p:cNvPr id="7" name="Text Box 59"/>
          <p:cNvSpPr txBox="1">
            <a:spLocks noChangeArrowheads="1"/>
          </p:cNvSpPr>
          <p:nvPr/>
        </p:nvSpPr>
        <p:spPr bwMode="auto">
          <a:xfrm>
            <a:off x="3183924" y="1752600"/>
            <a:ext cx="929274" cy="369332"/>
          </a:xfrm>
          <a:prstGeom prst="rect">
            <a:avLst/>
          </a:prstGeom>
          <a:noFill/>
          <a:ln w="9525">
            <a:noFill/>
            <a:miter lim="800000"/>
            <a:headEnd/>
            <a:tailEnd/>
          </a:ln>
        </p:spPr>
        <p:txBody>
          <a:bodyPr wrap="square">
            <a:spAutoFit/>
          </a:bodyPr>
          <a:lstStyle/>
          <a:p>
            <a:pPr>
              <a:spcBef>
                <a:spcPct val="50000"/>
              </a:spcBef>
            </a:pPr>
            <a:r>
              <a:rPr lang="en-US" dirty="0"/>
              <a:t> 10 um</a:t>
            </a:r>
          </a:p>
        </p:txBody>
      </p:sp>
      <p:sp>
        <p:nvSpPr>
          <p:cNvPr id="8" name="Text Box 60"/>
          <p:cNvSpPr txBox="1">
            <a:spLocks noChangeArrowheads="1"/>
          </p:cNvSpPr>
          <p:nvPr/>
        </p:nvSpPr>
        <p:spPr bwMode="auto">
          <a:xfrm>
            <a:off x="4634899" y="1752600"/>
            <a:ext cx="1051436" cy="369332"/>
          </a:xfrm>
          <a:prstGeom prst="rect">
            <a:avLst/>
          </a:prstGeom>
          <a:noFill/>
          <a:ln w="9525">
            <a:noFill/>
            <a:miter lim="800000"/>
            <a:headEnd/>
            <a:tailEnd/>
          </a:ln>
        </p:spPr>
        <p:txBody>
          <a:bodyPr wrap="square">
            <a:spAutoFit/>
          </a:bodyPr>
          <a:lstStyle/>
          <a:p>
            <a:pPr>
              <a:spcBef>
                <a:spcPct val="50000"/>
              </a:spcBef>
            </a:pPr>
            <a:r>
              <a:rPr lang="en-US"/>
              <a:t> 100 um</a:t>
            </a:r>
          </a:p>
        </p:txBody>
      </p:sp>
      <p:sp>
        <p:nvSpPr>
          <p:cNvPr id="9" name="Text Box 61"/>
          <p:cNvSpPr txBox="1">
            <a:spLocks noChangeArrowheads="1"/>
          </p:cNvSpPr>
          <p:nvPr/>
        </p:nvSpPr>
        <p:spPr bwMode="auto">
          <a:xfrm>
            <a:off x="6136674" y="1752600"/>
            <a:ext cx="1051436" cy="369332"/>
          </a:xfrm>
          <a:prstGeom prst="rect">
            <a:avLst/>
          </a:prstGeom>
          <a:noFill/>
          <a:ln w="9525">
            <a:noFill/>
            <a:miter lim="800000"/>
            <a:headEnd/>
            <a:tailEnd/>
          </a:ln>
        </p:spPr>
        <p:txBody>
          <a:bodyPr wrap="square">
            <a:spAutoFit/>
          </a:bodyPr>
          <a:lstStyle/>
          <a:p>
            <a:pPr>
              <a:spcBef>
                <a:spcPct val="50000"/>
              </a:spcBef>
            </a:pPr>
            <a:r>
              <a:rPr lang="en-US"/>
              <a:t> 1000 um</a:t>
            </a:r>
          </a:p>
        </p:txBody>
      </p:sp>
      <p:sp>
        <p:nvSpPr>
          <p:cNvPr id="10" name="Line 62"/>
          <p:cNvSpPr>
            <a:spLocks noChangeShapeType="1"/>
          </p:cNvSpPr>
          <p:nvPr/>
        </p:nvSpPr>
        <p:spPr bwMode="auto">
          <a:xfrm>
            <a:off x="1957388" y="1600200"/>
            <a:ext cx="0" cy="101600"/>
          </a:xfrm>
          <a:prstGeom prst="line">
            <a:avLst/>
          </a:prstGeom>
          <a:noFill/>
          <a:ln w="19050">
            <a:solidFill>
              <a:schemeClr val="tx1"/>
            </a:solidFill>
            <a:round/>
            <a:headEnd/>
            <a:tailEnd/>
          </a:ln>
        </p:spPr>
        <p:txBody>
          <a:bodyPr/>
          <a:lstStyle/>
          <a:p>
            <a:endParaRPr lang="en-US"/>
          </a:p>
        </p:txBody>
      </p:sp>
      <p:sp>
        <p:nvSpPr>
          <p:cNvPr id="11" name="Line 63"/>
          <p:cNvSpPr>
            <a:spLocks noChangeShapeType="1"/>
          </p:cNvSpPr>
          <p:nvPr/>
        </p:nvSpPr>
        <p:spPr bwMode="auto">
          <a:xfrm>
            <a:off x="3608388" y="1595438"/>
            <a:ext cx="0" cy="101600"/>
          </a:xfrm>
          <a:prstGeom prst="line">
            <a:avLst/>
          </a:prstGeom>
          <a:noFill/>
          <a:ln w="19050">
            <a:solidFill>
              <a:schemeClr val="tx1"/>
            </a:solidFill>
            <a:round/>
            <a:headEnd/>
            <a:tailEnd/>
          </a:ln>
        </p:spPr>
        <p:txBody>
          <a:bodyPr/>
          <a:lstStyle/>
          <a:p>
            <a:endParaRPr lang="en-US"/>
          </a:p>
        </p:txBody>
      </p:sp>
      <p:sp>
        <p:nvSpPr>
          <p:cNvPr id="12" name="Line 64"/>
          <p:cNvSpPr>
            <a:spLocks noChangeShapeType="1"/>
          </p:cNvSpPr>
          <p:nvPr/>
        </p:nvSpPr>
        <p:spPr bwMode="auto">
          <a:xfrm>
            <a:off x="5194300" y="1595438"/>
            <a:ext cx="0" cy="101600"/>
          </a:xfrm>
          <a:prstGeom prst="line">
            <a:avLst/>
          </a:prstGeom>
          <a:noFill/>
          <a:ln w="19050">
            <a:solidFill>
              <a:schemeClr val="tx1"/>
            </a:solidFill>
            <a:round/>
            <a:headEnd/>
            <a:tailEnd/>
          </a:ln>
        </p:spPr>
        <p:txBody>
          <a:bodyPr/>
          <a:lstStyle/>
          <a:p>
            <a:endParaRPr lang="en-US"/>
          </a:p>
        </p:txBody>
      </p:sp>
      <p:sp>
        <p:nvSpPr>
          <p:cNvPr id="13" name="Line 65"/>
          <p:cNvSpPr>
            <a:spLocks noChangeShapeType="1"/>
          </p:cNvSpPr>
          <p:nvPr/>
        </p:nvSpPr>
        <p:spPr bwMode="auto">
          <a:xfrm>
            <a:off x="6677025" y="1600200"/>
            <a:ext cx="0" cy="101600"/>
          </a:xfrm>
          <a:prstGeom prst="line">
            <a:avLst/>
          </a:prstGeom>
          <a:noFill/>
          <a:ln w="19050">
            <a:solidFill>
              <a:schemeClr val="tx1"/>
            </a:solidFill>
            <a:round/>
            <a:headEnd/>
            <a:tailEnd/>
          </a:ln>
        </p:spPr>
        <p:txBody>
          <a:bodyPr/>
          <a:lstStyle/>
          <a:p>
            <a:endParaRPr lang="en-US"/>
          </a:p>
        </p:txBody>
      </p:sp>
      <p:sp>
        <p:nvSpPr>
          <p:cNvPr id="14" name="Text Box 66"/>
          <p:cNvSpPr txBox="1">
            <a:spLocks noChangeArrowheads="1"/>
          </p:cNvSpPr>
          <p:nvPr/>
        </p:nvSpPr>
        <p:spPr bwMode="auto">
          <a:xfrm>
            <a:off x="7459060" y="1752600"/>
            <a:ext cx="1571331" cy="400110"/>
          </a:xfrm>
          <a:prstGeom prst="rect">
            <a:avLst/>
          </a:prstGeom>
          <a:noFill/>
          <a:ln w="9525">
            <a:noFill/>
            <a:miter lim="800000"/>
            <a:headEnd/>
            <a:tailEnd/>
          </a:ln>
        </p:spPr>
        <p:txBody>
          <a:bodyPr wrap="square">
            <a:spAutoFit/>
          </a:bodyPr>
          <a:lstStyle/>
          <a:p>
            <a:pPr>
              <a:spcBef>
                <a:spcPct val="50000"/>
              </a:spcBef>
            </a:pPr>
            <a:r>
              <a:rPr lang="en-US" sz="2000" dirty="0"/>
              <a:t> particle  size</a:t>
            </a:r>
          </a:p>
        </p:txBody>
      </p:sp>
      <p:sp>
        <p:nvSpPr>
          <p:cNvPr id="15" name="Line 67"/>
          <p:cNvSpPr>
            <a:spLocks noChangeShapeType="1"/>
          </p:cNvSpPr>
          <p:nvPr/>
        </p:nvSpPr>
        <p:spPr bwMode="auto">
          <a:xfrm>
            <a:off x="541338" y="1600200"/>
            <a:ext cx="0" cy="101600"/>
          </a:xfrm>
          <a:prstGeom prst="line">
            <a:avLst/>
          </a:prstGeom>
          <a:noFill/>
          <a:ln w="19050">
            <a:solidFill>
              <a:schemeClr val="tx1"/>
            </a:solidFill>
            <a:round/>
            <a:headEnd/>
            <a:tailEnd/>
          </a:ln>
        </p:spPr>
        <p:txBody>
          <a:bodyPr/>
          <a:lstStyle/>
          <a:p>
            <a:endParaRPr lang="en-US"/>
          </a:p>
        </p:txBody>
      </p:sp>
      <p:sp>
        <p:nvSpPr>
          <p:cNvPr id="16" name="Text Box 68"/>
          <p:cNvSpPr txBox="1">
            <a:spLocks noChangeArrowheads="1"/>
          </p:cNvSpPr>
          <p:nvPr/>
        </p:nvSpPr>
        <p:spPr bwMode="auto">
          <a:xfrm>
            <a:off x="261336" y="1752600"/>
            <a:ext cx="1024150" cy="369332"/>
          </a:xfrm>
          <a:prstGeom prst="rect">
            <a:avLst/>
          </a:prstGeom>
          <a:noFill/>
          <a:ln w="9525">
            <a:noFill/>
            <a:miter lim="800000"/>
            <a:headEnd/>
            <a:tailEnd/>
          </a:ln>
        </p:spPr>
        <p:txBody>
          <a:bodyPr wrap="square">
            <a:spAutoFit/>
          </a:bodyPr>
          <a:lstStyle/>
          <a:p>
            <a:pPr>
              <a:spcBef>
                <a:spcPct val="50000"/>
              </a:spcBef>
            </a:pPr>
            <a:r>
              <a:rPr lang="en-US" dirty="0"/>
              <a:t> 0.1 um</a:t>
            </a:r>
          </a:p>
        </p:txBody>
      </p:sp>
      <p:sp>
        <p:nvSpPr>
          <p:cNvPr id="17" name="Line 69"/>
          <p:cNvSpPr>
            <a:spLocks noChangeShapeType="1"/>
          </p:cNvSpPr>
          <p:nvPr/>
        </p:nvSpPr>
        <p:spPr bwMode="auto">
          <a:xfrm>
            <a:off x="2759075" y="2779713"/>
            <a:ext cx="0" cy="215900"/>
          </a:xfrm>
          <a:prstGeom prst="line">
            <a:avLst/>
          </a:prstGeom>
          <a:noFill/>
          <a:ln w="25400">
            <a:solidFill>
              <a:srgbClr val="0000FF"/>
            </a:solidFill>
            <a:round/>
            <a:headEnd/>
            <a:tailEnd/>
          </a:ln>
        </p:spPr>
        <p:txBody>
          <a:bodyPr/>
          <a:lstStyle/>
          <a:p>
            <a:endParaRPr lang="en-US"/>
          </a:p>
        </p:txBody>
      </p:sp>
      <p:sp>
        <p:nvSpPr>
          <p:cNvPr id="18" name="Line 71"/>
          <p:cNvSpPr>
            <a:spLocks noChangeShapeType="1"/>
          </p:cNvSpPr>
          <p:nvPr/>
        </p:nvSpPr>
        <p:spPr bwMode="auto">
          <a:xfrm>
            <a:off x="2759075" y="2995613"/>
            <a:ext cx="2435225" cy="0"/>
          </a:xfrm>
          <a:prstGeom prst="line">
            <a:avLst/>
          </a:prstGeom>
          <a:noFill/>
          <a:ln w="25400">
            <a:solidFill>
              <a:srgbClr val="0000FF"/>
            </a:solidFill>
            <a:round/>
            <a:headEnd/>
            <a:tailEnd type="triangle" w="lg" len="lg"/>
          </a:ln>
        </p:spPr>
        <p:txBody>
          <a:bodyPr/>
          <a:lstStyle/>
          <a:p>
            <a:endParaRPr lang="en-US"/>
          </a:p>
        </p:txBody>
      </p:sp>
      <p:sp>
        <p:nvSpPr>
          <p:cNvPr id="19" name="Line 72"/>
          <p:cNvSpPr>
            <a:spLocks noChangeShapeType="1"/>
          </p:cNvSpPr>
          <p:nvPr/>
        </p:nvSpPr>
        <p:spPr bwMode="auto">
          <a:xfrm>
            <a:off x="1025525" y="2343150"/>
            <a:ext cx="0" cy="215900"/>
          </a:xfrm>
          <a:prstGeom prst="line">
            <a:avLst/>
          </a:prstGeom>
          <a:noFill/>
          <a:ln w="25400">
            <a:solidFill>
              <a:srgbClr val="0000FF"/>
            </a:solidFill>
            <a:round/>
            <a:headEnd/>
            <a:tailEnd/>
          </a:ln>
        </p:spPr>
        <p:txBody>
          <a:bodyPr/>
          <a:lstStyle/>
          <a:p>
            <a:endParaRPr lang="en-US"/>
          </a:p>
        </p:txBody>
      </p:sp>
      <p:sp>
        <p:nvSpPr>
          <p:cNvPr id="20" name="Line 73"/>
          <p:cNvSpPr>
            <a:spLocks noChangeShapeType="1"/>
          </p:cNvSpPr>
          <p:nvPr/>
        </p:nvSpPr>
        <p:spPr bwMode="auto">
          <a:xfrm>
            <a:off x="3625850" y="2343150"/>
            <a:ext cx="0" cy="215900"/>
          </a:xfrm>
          <a:prstGeom prst="line">
            <a:avLst/>
          </a:prstGeom>
          <a:noFill/>
          <a:ln w="25400">
            <a:solidFill>
              <a:srgbClr val="0000FF"/>
            </a:solidFill>
            <a:round/>
            <a:headEnd/>
            <a:tailEnd/>
          </a:ln>
        </p:spPr>
        <p:txBody>
          <a:bodyPr/>
          <a:lstStyle/>
          <a:p>
            <a:endParaRPr lang="en-US"/>
          </a:p>
        </p:txBody>
      </p:sp>
      <p:sp>
        <p:nvSpPr>
          <p:cNvPr id="21" name="Line 74"/>
          <p:cNvSpPr>
            <a:spLocks noChangeShapeType="1"/>
          </p:cNvSpPr>
          <p:nvPr/>
        </p:nvSpPr>
        <p:spPr bwMode="auto">
          <a:xfrm>
            <a:off x="1025525" y="2559050"/>
            <a:ext cx="2582863" cy="0"/>
          </a:xfrm>
          <a:prstGeom prst="line">
            <a:avLst/>
          </a:prstGeom>
          <a:noFill/>
          <a:ln w="25400">
            <a:solidFill>
              <a:srgbClr val="0000FF"/>
            </a:solidFill>
            <a:round/>
            <a:headEnd/>
            <a:tailEnd/>
          </a:ln>
        </p:spPr>
        <p:txBody>
          <a:bodyPr/>
          <a:lstStyle/>
          <a:p>
            <a:endParaRPr lang="en-US"/>
          </a:p>
        </p:txBody>
      </p:sp>
      <p:sp>
        <p:nvSpPr>
          <p:cNvPr id="22" name="Text Box 75"/>
          <p:cNvSpPr txBox="1">
            <a:spLocks noChangeArrowheads="1"/>
          </p:cNvSpPr>
          <p:nvPr/>
        </p:nvSpPr>
        <p:spPr bwMode="auto">
          <a:xfrm>
            <a:off x="3810769" y="2207646"/>
            <a:ext cx="1833563" cy="400110"/>
          </a:xfrm>
          <a:prstGeom prst="rect">
            <a:avLst/>
          </a:prstGeom>
          <a:noFill/>
          <a:ln w="9525">
            <a:noFill/>
            <a:miter lim="800000"/>
            <a:headEnd/>
            <a:tailEnd/>
          </a:ln>
        </p:spPr>
        <p:txBody>
          <a:bodyPr>
            <a:spAutoFit/>
          </a:bodyPr>
          <a:lstStyle/>
          <a:p>
            <a:pPr>
              <a:spcBef>
                <a:spcPct val="50000"/>
              </a:spcBef>
            </a:pPr>
            <a:r>
              <a:rPr lang="en-US" sz="2000" dirty="0">
                <a:solidFill>
                  <a:schemeClr val="hlink"/>
                </a:solidFill>
              </a:rPr>
              <a:t>Flow cytometry</a:t>
            </a:r>
          </a:p>
        </p:txBody>
      </p:sp>
      <p:sp>
        <p:nvSpPr>
          <p:cNvPr id="23" name="Text Box 76"/>
          <p:cNvSpPr txBox="1">
            <a:spLocks noChangeArrowheads="1"/>
          </p:cNvSpPr>
          <p:nvPr/>
        </p:nvSpPr>
        <p:spPr bwMode="auto">
          <a:xfrm>
            <a:off x="5310188" y="2843213"/>
            <a:ext cx="1395412" cy="400110"/>
          </a:xfrm>
          <a:prstGeom prst="rect">
            <a:avLst/>
          </a:prstGeom>
          <a:noFill/>
          <a:ln w="9525">
            <a:noFill/>
            <a:miter lim="800000"/>
            <a:headEnd/>
            <a:tailEnd/>
          </a:ln>
        </p:spPr>
        <p:txBody>
          <a:bodyPr>
            <a:spAutoFit/>
          </a:bodyPr>
          <a:lstStyle/>
          <a:p>
            <a:pPr>
              <a:spcBef>
                <a:spcPct val="50000"/>
              </a:spcBef>
            </a:pPr>
            <a:r>
              <a:rPr lang="en-US" sz="2000" dirty="0">
                <a:solidFill>
                  <a:schemeClr val="hlink"/>
                </a:solidFill>
              </a:rPr>
              <a:t>Imaging</a:t>
            </a:r>
          </a:p>
        </p:txBody>
      </p:sp>
      <p:grpSp>
        <p:nvGrpSpPr>
          <p:cNvPr id="31" name="Group 30"/>
          <p:cNvGrpSpPr/>
          <p:nvPr/>
        </p:nvGrpSpPr>
        <p:grpSpPr>
          <a:xfrm>
            <a:off x="1040634" y="3674076"/>
            <a:ext cx="2448788" cy="219554"/>
            <a:chOff x="1040633" y="3674076"/>
            <a:chExt cx="2600325" cy="215900"/>
          </a:xfrm>
        </p:grpSpPr>
        <p:sp>
          <p:nvSpPr>
            <p:cNvPr id="28" name="Line 72"/>
            <p:cNvSpPr>
              <a:spLocks noChangeShapeType="1"/>
            </p:cNvSpPr>
            <p:nvPr/>
          </p:nvSpPr>
          <p:spPr bwMode="auto">
            <a:xfrm>
              <a:off x="1040633" y="3674076"/>
              <a:ext cx="0" cy="215900"/>
            </a:xfrm>
            <a:prstGeom prst="line">
              <a:avLst/>
            </a:prstGeom>
            <a:noFill/>
            <a:ln w="25400">
              <a:solidFill>
                <a:srgbClr val="FF0000"/>
              </a:solidFill>
              <a:round/>
              <a:headEnd/>
              <a:tailEnd/>
            </a:ln>
          </p:spPr>
          <p:txBody>
            <a:bodyPr/>
            <a:lstStyle/>
            <a:p>
              <a:endParaRPr lang="en-US"/>
            </a:p>
          </p:txBody>
        </p:sp>
        <p:sp>
          <p:nvSpPr>
            <p:cNvPr id="29" name="Line 73"/>
            <p:cNvSpPr>
              <a:spLocks noChangeShapeType="1"/>
            </p:cNvSpPr>
            <p:nvPr/>
          </p:nvSpPr>
          <p:spPr bwMode="auto">
            <a:xfrm>
              <a:off x="3640958" y="3674076"/>
              <a:ext cx="0" cy="215900"/>
            </a:xfrm>
            <a:prstGeom prst="line">
              <a:avLst/>
            </a:prstGeom>
            <a:noFill/>
            <a:ln w="25400">
              <a:solidFill>
                <a:srgbClr val="FF0000"/>
              </a:solidFill>
              <a:round/>
              <a:headEnd/>
              <a:tailEnd/>
            </a:ln>
          </p:spPr>
          <p:txBody>
            <a:bodyPr/>
            <a:lstStyle/>
            <a:p>
              <a:endParaRPr lang="en-US"/>
            </a:p>
          </p:txBody>
        </p:sp>
        <p:sp>
          <p:nvSpPr>
            <p:cNvPr id="30" name="Line 74"/>
            <p:cNvSpPr>
              <a:spLocks noChangeShapeType="1"/>
            </p:cNvSpPr>
            <p:nvPr/>
          </p:nvSpPr>
          <p:spPr bwMode="auto">
            <a:xfrm>
              <a:off x="1040633" y="3889976"/>
              <a:ext cx="2582863" cy="0"/>
            </a:xfrm>
            <a:prstGeom prst="line">
              <a:avLst/>
            </a:prstGeom>
            <a:noFill/>
            <a:ln w="25400">
              <a:solidFill>
                <a:srgbClr val="FF0000"/>
              </a:solidFill>
              <a:round/>
              <a:headEnd/>
              <a:tailEnd/>
            </a:ln>
          </p:spPr>
          <p:txBody>
            <a:bodyPr/>
            <a:lstStyle/>
            <a:p>
              <a:endParaRPr lang="en-US"/>
            </a:p>
          </p:txBody>
        </p:sp>
      </p:grpSp>
      <p:sp>
        <p:nvSpPr>
          <p:cNvPr id="32" name="TextBox 31"/>
          <p:cNvSpPr txBox="1"/>
          <p:nvPr/>
        </p:nvSpPr>
        <p:spPr>
          <a:xfrm>
            <a:off x="1540850" y="3858565"/>
            <a:ext cx="949636" cy="369332"/>
          </a:xfrm>
          <a:prstGeom prst="rect">
            <a:avLst/>
          </a:prstGeom>
          <a:noFill/>
        </p:spPr>
        <p:txBody>
          <a:bodyPr wrap="none" rtlCol="0">
            <a:spAutoFit/>
          </a:bodyPr>
          <a:lstStyle/>
          <a:p>
            <a:r>
              <a:rPr lang="en-US" dirty="0" smtClean="0">
                <a:solidFill>
                  <a:srgbClr val="FF0000"/>
                </a:solidFill>
              </a:rPr>
              <a:t>Worden</a:t>
            </a:r>
            <a:endParaRPr lang="en-US" dirty="0">
              <a:solidFill>
                <a:srgbClr val="FF0000"/>
              </a:solidFill>
            </a:endParaRPr>
          </a:p>
        </p:txBody>
      </p:sp>
      <p:grpSp>
        <p:nvGrpSpPr>
          <p:cNvPr id="33" name="Group 32"/>
          <p:cNvGrpSpPr/>
          <p:nvPr/>
        </p:nvGrpSpPr>
        <p:grpSpPr>
          <a:xfrm>
            <a:off x="3515556" y="3677730"/>
            <a:ext cx="2306299" cy="215900"/>
            <a:chOff x="1040633" y="3674076"/>
            <a:chExt cx="2600325" cy="215900"/>
          </a:xfrm>
        </p:grpSpPr>
        <p:sp>
          <p:nvSpPr>
            <p:cNvPr id="34" name="Line 72"/>
            <p:cNvSpPr>
              <a:spLocks noChangeShapeType="1"/>
            </p:cNvSpPr>
            <p:nvPr/>
          </p:nvSpPr>
          <p:spPr bwMode="auto">
            <a:xfrm>
              <a:off x="1040633" y="3674076"/>
              <a:ext cx="0" cy="215900"/>
            </a:xfrm>
            <a:prstGeom prst="line">
              <a:avLst/>
            </a:prstGeom>
            <a:noFill/>
            <a:ln w="25400">
              <a:solidFill>
                <a:srgbClr val="FF0000"/>
              </a:solidFill>
              <a:round/>
              <a:headEnd/>
              <a:tailEnd/>
            </a:ln>
          </p:spPr>
          <p:txBody>
            <a:bodyPr/>
            <a:lstStyle/>
            <a:p>
              <a:endParaRPr lang="en-US"/>
            </a:p>
          </p:txBody>
        </p:sp>
        <p:sp>
          <p:nvSpPr>
            <p:cNvPr id="35" name="Line 73"/>
            <p:cNvSpPr>
              <a:spLocks noChangeShapeType="1"/>
            </p:cNvSpPr>
            <p:nvPr/>
          </p:nvSpPr>
          <p:spPr bwMode="auto">
            <a:xfrm>
              <a:off x="3640958" y="3674076"/>
              <a:ext cx="0" cy="215900"/>
            </a:xfrm>
            <a:prstGeom prst="line">
              <a:avLst/>
            </a:prstGeom>
            <a:noFill/>
            <a:ln w="25400">
              <a:solidFill>
                <a:srgbClr val="FF0000"/>
              </a:solidFill>
              <a:round/>
              <a:headEnd/>
              <a:tailEnd/>
            </a:ln>
          </p:spPr>
          <p:txBody>
            <a:bodyPr/>
            <a:lstStyle/>
            <a:p>
              <a:endParaRPr lang="en-US"/>
            </a:p>
          </p:txBody>
        </p:sp>
        <p:sp>
          <p:nvSpPr>
            <p:cNvPr id="36" name="Line 74"/>
            <p:cNvSpPr>
              <a:spLocks noChangeShapeType="1"/>
            </p:cNvSpPr>
            <p:nvPr/>
          </p:nvSpPr>
          <p:spPr bwMode="auto">
            <a:xfrm>
              <a:off x="1040633" y="3889976"/>
              <a:ext cx="2582863" cy="0"/>
            </a:xfrm>
            <a:prstGeom prst="line">
              <a:avLst/>
            </a:prstGeom>
            <a:noFill/>
            <a:ln w="25400">
              <a:solidFill>
                <a:srgbClr val="FF0000"/>
              </a:solidFill>
              <a:round/>
              <a:headEnd/>
              <a:tailEnd/>
            </a:ln>
          </p:spPr>
          <p:txBody>
            <a:bodyPr/>
            <a:lstStyle/>
            <a:p>
              <a:endParaRPr lang="en-US"/>
            </a:p>
          </p:txBody>
        </p:sp>
      </p:grpSp>
      <p:sp>
        <p:nvSpPr>
          <p:cNvPr id="37" name="TextBox 36"/>
          <p:cNvSpPr txBox="1"/>
          <p:nvPr/>
        </p:nvSpPr>
        <p:spPr>
          <a:xfrm>
            <a:off x="3777370" y="3850777"/>
            <a:ext cx="1430011" cy="369332"/>
          </a:xfrm>
          <a:prstGeom prst="rect">
            <a:avLst/>
          </a:prstGeom>
          <a:noFill/>
        </p:spPr>
        <p:txBody>
          <a:bodyPr wrap="none" rtlCol="0">
            <a:spAutoFit/>
          </a:bodyPr>
          <a:lstStyle/>
          <a:p>
            <a:r>
              <a:rPr lang="en-US" dirty="0" err="1" smtClean="0">
                <a:solidFill>
                  <a:srgbClr val="FF0000"/>
                </a:solidFill>
              </a:rPr>
              <a:t>Scholin</a:t>
            </a:r>
            <a:r>
              <a:rPr lang="en-US" dirty="0" smtClean="0">
                <a:solidFill>
                  <a:srgbClr val="FF0000"/>
                </a:solidFill>
              </a:rPr>
              <a:t>, Ryan</a:t>
            </a:r>
            <a:endParaRPr lang="en-US" dirty="0">
              <a:solidFill>
                <a:srgbClr val="FF0000"/>
              </a:solidFill>
            </a:endParaRPr>
          </a:p>
        </p:txBody>
      </p:sp>
      <p:grpSp>
        <p:nvGrpSpPr>
          <p:cNvPr id="38" name="Group 37"/>
          <p:cNvGrpSpPr/>
          <p:nvPr/>
        </p:nvGrpSpPr>
        <p:grpSpPr>
          <a:xfrm>
            <a:off x="5841746" y="3674076"/>
            <a:ext cx="2014145" cy="219554"/>
            <a:chOff x="1040633" y="3674076"/>
            <a:chExt cx="2600325" cy="215900"/>
          </a:xfrm>
        </p:grpSpPr>
        <p:sp>
          <p:nvSpPr>
            <p:cNvPr id="39" name="Line 72"/>
            <p:cNvSpPr>
              <a:spLocks noChangeShapeType="1"/>
            </p:cNvSpPr>
            <p:nvPr/>
          </p:nvSpPr>
          <p:spPr bwMode="auto">
            <a:xfrm>
              <a:off x="1040633" y="3674076"/>
              <a:ext cx="0" cy="215900"/>
            </a:xfrm>
            <a:prstGeom prst="line">
              <a:avLst/>
            </a:prstGeom>
            <a:noFill/>
            <a:ln w="25400">
              <a:solidFill>
                <a:srgbClr val="FF0000"/>
              </a:solidFill>
              <a:round/>
              <a:headEnd/>
              <a:tailEnd/>
            </a:ln>
          </p:spPr>
          <p:txBody>
            <a:bodyPr/>
            <a:lstStyle/>
            <a:p>
              <a:endParaRPr lang="en-US"/>
            </a:p>
          </p:txBody>
        </p:sp>
        <p:sp>
          <p:nvSpPr>
            <p:cNvPr id="40" name="Line 73"/>
            <p:cNvSpPr>
              <a:spLocks noChangeShapeType="1"/>
            </p:cNvSpPr>
            <p:nvPr/>
          </p:nvSpPr>
          <p:spPr bwMode="auto">
            <a:xfrm>
              <a:off x="3640958" y="3674076"/>
              <a:ext cx="0" cy="215900"/>
            </a:xfrm>
            <a:prstGeom prst="line">
              <a:avLst/>
            </a:prstGeom>
            <a:noFill/>
            <a:ln w="25400">
              <a:solidFill>
                <a:srgbClr val="FF0000"/>
              </a:solidFill>
              <a:round/>
              <a:headEnd/>
              <a:tailEnd/>
            </a:ln>
          </p:spPr>
          <p:txBody>
            <a:bodyPr/>
            <a:lstStyle/>
            <a:p>
              <a:endParaRPr lang="en-US"/>
            </a:p>
          </p:txBody>
        </p:sp>
        <p:sp>
          <p:nvSpPr>
            <p:cNvPr id="41" name="Line 74"/>
            <p:cNvSpPr>
              <a:spLocks noChangeShapeType="1"/>
            </p:cNvSpPr>
            <p:nvPr/>
          </p:nvSpPr>
          <p:spPr bwMode="auto">
            <a:xfrm>
              <a:off x="1040633" y="3889976"/>
              <a:ext cx="2582863" cy="0"/>
            </a:xfrm>
            <a:prstGeom prst="line">
              <a:avLst/>
            </a:prstGeom>
            <a:noFill/>
            <a:ln w="25400">
              <a:solidFill>
                <a:srgbClr val="FF0000"/>
              </a:solidFill>
              <a:round/>
              <a:headEnd/>
              <a:tailEnd/>
            </a:ln>
          </p:spPr>
          <p:txBody>
            <a:bodyPr/>
            <a:lstStyle/>
            <a:p>
              <a:endParaRPr lang="en-US"/>
            </a:p>
          </p:txBody>
        </p:sp>
      </p:grpSp>
      <p:sp>
        <p:nvSpPr>
          <p:cNvPr id="42" name="TextBox 41"/>
          <p:cNvSpPr txBox="1"/>
          <p:nvPr/>
        </p:nvSpPr>
        <p:spPr>
          <a:xfrm>
            <a:off x="5586857" y="3914209"/>
            <a:ext cx="2238601" cy="369332"/>
          </a:xfrm>
          <a:prstGeom prst="rect">
            <a:avLst/>
          </a:prstGeom>
          <a:noFill/>
        </p:spPr>
        <p:txBody>
          <a:bodyPr wrap="none" rtlCol="0">
            <a:spAutoFit/>
          </a:bodyPr>
          <a:lstStyle/>
          <a:p>
            <a:r>
              <a:rPr lang="en-US" dirty="0">
                <a:solidFill>
                  <a:srgbClr val="FF0000"/>
                </a:solidFill>
              </a:rPr>
              <a:t> </a:t>
            </a:r>
            <a:r>
              <a:rPr lang="en-US" dirty="0" smtClean="0">
                <a:solidFill>
                  <a:srgbClr val="FF0000"/>
                </a:solidFill>
              </a:rPr>
              <a:t> </a:t>
            </a:r>
            <a:r>
              <a:rPr lang="en-US" dirty="0" err="1" smtClean="0">
                <a:solidFill>
                  <a:srgbClr val="FF0000"/>
                </a:solidFill>
              </a:rPr>
              <a:t>Vrijenhoek</a:t>
            </a:r>
            <a:r>
              <a:rPr lang="en-US" dirty="0" smtClean="0">
                <a:solidFill>
                  <a:srgbClr val="FF0000"/>
                </a:solidFill>
              </a:rPr>
              <a:t>, Haddock</a:t>
            </a:r>
            <a:endParaRPr lang="en-US" dirty="0">
              <a:solidFill>
                <a:srgbClr val="FF0000"/>
              </a:solidFill>
            </a:endParaRPr>
          </a:p>
        </p:txBody>
      </p:sp>
      <p:grpSp>
        <p:nvGrpSpPr>
          <p:cNvPr id="43" name="Group 42"/>
          <p:cNvGrpSpPr/>
          <p:nvPr/>
        </p:nvGrpSpPr>
        <p:grpSpPr>
          <a:xfrm>
            <a:off x="1040633" y="4305561"/>
            <a:ext cx="6815257" cy="219554"/>
            <a:chOff x="1040633" y="3674076"/>
            <a:chExt cx="2600325" cy="215900"/>
          </a:xfrm>
        </p:grpSpPr>
        <p:sp>
          <p:nvSpPr>
            <p:cNvPr id="44" name="Line 72"/>
            <p:cNvSpPr>
              <a:spLocks noChangeShapeType="1"/>
            </p:cNvSpPr>
            <p:nvPr/>
          </p:nvSpPr>
          <p:spPr bwMode="auto">
            <a:xfrm>
              <a:off x="1040633" y="3674076"/>
              <a:ext cx="0" cy="215900"/>
            </a:xfrm>
            <a:prstGeom prst="line">
              <a:avLst/>
            </a:prstGeom>
            <a:noFill/>
            <a:ln w="25400">
              <a:solidFill>
                <a:srgbClr val="FF0000"/>
              </a:solidFill>
              <a:round/>
              <a:headEnd/>
              <a:tailEnd/>
            </a:ln>
          </p:spPr>
          <p:txBody>
            <a:bodyPr/>
            <a:lstStyle/>
            <a:p>
              <a:endParaRPr lang="en-US"/>
            </a:p>
          </p:txBody>
        </p:sp>
        <p:sp>
          <p:nvSpPr>
            <p:cNvPr id="45" name="Line 73"/>
            <p:cNvSpPr>
              <a:spLocks noChangeShapeType="1"/>
            </p:cNvSpPr>
            <p:nvPr/>
          </p:nvSpPr>
          <p:spPr bwMode="auto">
            <a:xfrm>
              <a:off x="3640958" y="3674076"/>
              <a:ext cx="0" cy="215900"/>
            </a:xfrm>
            <a:prstGeom prst="line">
              <a:avLst/>
            </a:prstGeom>
            <a:noFill/>
            <a:ln w="25400">
              <a:solidFill>
                <a:srgbClr val="FF0000"/>
              </a:solidFill>
              <a:round/>
              <a:headEnd/>
              <a:tailEnd/>
            </a:ln>
          </p:spPr>
          <p:txBody>
            <a:bodyPr/>
            <a:lstStyle/>
            <a:p>
              <a:endParaRPr lang="en-US"/>
            </a:p>
          </p:txBody>
        </p:sp>
        <p:sp>
          <p:nvSpPr>
            <p:cNvPr id="46" name="Line 74"/>
            <p:cNvSpPr>
              <a:spLocks noChangeShapeType="1"/>
            </p:cNvSpPr>
            <p:nvPr/>
          </p:nvSpPr>
          <p:spPr bwMode="auto">
            <a:xfrm>
              <a:off x="1040633" y="3889976"/>
              <a:ext cx="2582863" cy="0"/>
            </a:xfrm>
            <a:prstGeom prst="line">
              <a:avLst/>
            </a:prstGeom>
            <a:noFill/>
            <a:ln w="25400">
              <a:solidFill>
                <a:srgbClr val="FF0000"/>
              </a:solidFill>
              <a:round/>
              <a:headEnd/>
              <a:tailEnd/>
            </a:ln>
          </p:spPr>
          <p:txBody>
            <a:bodyPr/>
            <a:lstStyle/>
            <a:p>
              <a:endParaRPr lang="en-US"/>
            </a:p>
          </p:txBody>
        </p:sp>
      </p:grpSp>
      <p:sp>
        <p:nvSpPr>
          <p:cNvPr id="47" name="TextBox 46"/>
          <p:cNvSpPr txBox="1"/>
          <p:nvPr/>
        </p:nvSpPr>
        <p:spPr>
          <a:xfrm>
            <a:off x="3863632" y="4533245"/>
            <a:ext cx="851515" cy="369332"/>
          </a:xfrm>
          <a:prstGeom prst="rect">
            <a:avLst/>
          </a:prstGeom>
          <a:noFill/>
        </p:spPr>
        <p:txBody>
          <a:bodyPr wrap="none" rtlCol="0">
            <a:spAutoFit/>
          </a:bodyPr>
          <a:lstStyle/>
          <a:p>
            <a:r>
              <a:rPr lang="en-US" dirty="0" smtClean="0">
                <a:solidFill>
                  <a:srgbClr val="FF0000"/>
                </a:solidFill>
              </a:rPr>
              <a:t>Chavez</a:t>
            </a:r>
            <a:endParaRPr lang="en-US" dirty="0">
              <a:solidFill>
                <a:srgbClr val="FF0000"/>
              </a:solidFill>
            </a:endParaRPr>
          </a:p>
        </p:txBody>
      </p:sp>
    </p:spTree>
    <p:extLst>
      <p:ext uri="{BB962C8B-B14F-4D97-AF65-F5344CB8AC3E}">
        <p14:creationId xmlns:p14="http://schemas.microsoft.com/office/powerpoint/2010/main" val="39114487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194"/>
            <a:ext cx="8229600" cy="1143000"/>
          </a:xfrm>
        </p:spPr>
        <p:txBody>
          <a:bodyPr/>
          <a:lstStyle/>
          <a:p>
            <a:r>
              <a:rPr lang="en-US" dirty="0" smtClean="0"/>
              <a:t>Some potential MBARI applications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527729860"/>
              </p:ext>
            </p:extLst>
          </p:nvPr>
        </p:nvGraphicFramePr>
        <p:xfrm>
          <a:off x="106945" y="1196447"/>
          <a:ext cx="9037055" cy="5405119"/>
        </p:xfrm>
        <a:graphic>
          <a:graphicData uri="http://schemas.openxmlformats.org/drawingml/2006/table">
            <a:tbl>
              <a:tblPr firstRow="1" bandRow="1">
                <a:tableStyleId>{5C22544A-7EE6-4342-B048-85BDC9FD1C3A}</a:tableStyleId>
              </a:tblPr>
              <a:tblGrid>
                <a:gridCol w="2098844"/>
                <a:gridCol w="5400302"/>
                <a:gridCol w="1537909"/>
              </a:tblGrid>
              <a:tr h="370840">
                <a:tc>
                  <a:txBody>
                    <a:bodyPr/>
                    <a:lstStyle/>
                    <a:p>
                      <a:r>
                        <a:rPr lang="en-US" dirty="0" smtClean="0"/>
                        <a:t>Application</a:t>
                      </a:r>
                      <a:endParaRPr lang="en-US" dirty="0"/>
                    </a:p>
                  </a:txBody>
                  <a:tcPr/>
                </a:tc>
                <a:tc>
                  <a:txBody>
                    <a:bodyPr/>
                    <a:lstStyle/>
                    <a:p>
                      <a:r>
                        <a:rPr lang="en-US" dirty="0" smtClean="0"/>
                        <a:t>Target cells</a:t>
                      </a:r>
                      <a:endParaRPr lang="en-US" dirty="0"/>
                    </a:p>
                  </a:txBody>
                  <a:tcPr/>
                </a:tc>
                <a:tc>
                  <a:txBody>
                    <a:bodyPr/>
                    <a:lstStyle/>
                    <a:p>
                      <a:r>
                        <a:rPr lang="en-US" dirty="0" smtClean="0"/>
                        <a:t>Investigator</a:t>
                      </a:r>
                      <a:endParaRPr lang="en-US" dirty="0"/>
                    </a:p>
                  </a:txBody>
                  <a:tcPr/>
                </a:tc>
              </a:tr>
              <a:tr h="370840">
                <a:tc>
                  <a:txBody>
                    <a:bodyPr/>
                    <a:lstStyle/>
                    <a:p>
                      <a:r>
                        <a:rPr lang="en-US" dirty="0" smtClean="0"/>
                        <a:t>Oligotrophic population dynamics</a:t>
                      </a:r>
                      <a:endParaRPr lang="en-US" dirty="0"/>
                    </a:p>
                  </a:txBody>
                  <a:tcPr/>
                </a:tc>
                <a:tc>
                  <a:txBody>
                    <a:bodyPr/>
                    <a:lstStyle/>
                    <a:p>
                      <a:r>
                        <a:rPr lang="en-US" dirty="0" err="1" smtClean="0"/>
                        <a:t>prochlorococcus</a:t>
                      </a:r>
                      <a:r>
                        <a:rPr lang="en-US" dirty="0" smtClean="0"/>
                        <a:t>; 0.5-0.8 um, 10^4-10^5 cell/ml </a:t>
                      </a:r>
                    </a:p>
                    <a:p>
                      <a:r>
                        <a:rPr lang="en-US" dirty="0" err="1" smtClean="0"/>
                        <a:t>syncechococcus</a:t>
                      </a:r>
                      <a:r>
                        <a:rPr lang="en-US" dirty="0" smtClean="0"/>
                        <a:t>; 0.8-1.5 um, 10^3-10^4 cell/ml </a:t>
                      </a:r>
                    </a:p>
                    <a:p>
                      <a:r>
                        <a:rPr lang="en-US" dirty="0" smtClean="0"/>
                        <a:t>eukaryotic </a:t>
                      </a:r>
                      <a:r>
                        <a:rPr lang="en-US" dirty="0" err="1" smtClean="0"/>
                        <a:t>ultraphytoplankton</a:t>
                      </a:r>
                      <a:r>
                        <a:rPr lang="en-US" dirty="0" smtClean="0"/>
                        <a:t>; 2-20 um, 10^3-10^4 cell/ml </a:t>
                      </a:r>
                    </a:p>
                    <a:p>
                      <a:r>
                        <a:rPr lang="en-US" dirty="0" smtClean="0"/>
                        <a:t>heterotrophic bacteria; </a:t>
                      </a:r>
                      <a:r>
                        <a:rPr lang="en-US" baseline="0" dirty="0" smtClean="0"/>
                        <a:t> &lt;5 um</a:t>
                      </a:r>
                      <a:r>
                        <a:rPr lang="en-US" dirty="0" smtClean="0"/>
                        <a:t>, 10^5-10^6 cells/ml; </a:t>
                      </a:r>
                      <a:endParaRPr lang="en-US" dirty="0"/>
                    </a:p>
                  </a:txBody>
                  <a:tcPr/>
                </a:tc>
                <a:tc>
                  <a:txBody>
                    <a:bodyPr/>
                    <a:lstStyle/>
                    <a:p>
                      <a:r>
                        <a:rPr lang="en-US" dirty="0" smtClean="0"/>
                        <a:t>Worden</a:t>
                      </a:r>
                      <a:endParaRPr lang="en-US" dirty="0"/>
                    </a:p>
                  </a:txBody>
                  <a:tcPr/>
                </a:tc>
              </a:tr>
              <a:tr h="370840">
                <a:tc>
                  <a:txBody>
                    <a:bodyPr/>
                    <a:lstStyle/>
                    <a:p>
                      <a:r>
                        <a:rPr lang="en-US" dirty="0" smtClean="0"/>
                        <a:t>Coastal population dynamics</a:t>
                      </a:r>
                      <a:endParaRPr lang="en-US" dirty="0"/>
                    </a:p>
                  </a:txBody>
                  <a:tcPr/>
                </a:tc>
                <a:tc>
                  <a:txBody>
                    <a:bodyPr/>
                    <a:lstStyle/>
                    <a:p>
                      <a:r>
                        <a:rPr lang="en-US" dirty="0" smtClean="0"/>
                        <a:t>cells &gt; 2 um (Chavez) </a:t>
                      </a:r>
                    </a:p>
                    <a:p>
                      <a:r>
                        <a:rPr lang="en-US" dirty="0" smtClean="0"/>
                        <a:t>~10^5 phytoplankton cell/ml</a:t>
                      </a:r>
                      <a:endParaRPr lang="en-US" dirty="0"/>
                    </a:p>
                  </a:txBody>
                  <a:tcPr/>
                </a:tc>
                <a:tc>
                  <a:txBody>
                    <a:bodyPr/>
                    <a:lstStyle/>
                    <a:p>
                      <a:r>
                        <a:rPr lang="en-US" dirty="0" smtClean="0"/>
                        <a:t>Chavez, Smith, Ryan</a:t>
                      </a:r>
                      <a:endParaRPr lang="en-US" dirty="0"/>
                    </a:p>
                  </a:txBody>
                  <a:tcPr/>
                </a:tc>
              </a:tr>
              <a:tr h="370840">
                <a:tc>
                  <a:txBody>
                    <a:bodyPr/>
                    <a:lstStyle/>
                    <a:p>
                      <a:r>
                        <a:rPr lang="en-US" dirty="0" smtClean="0"/>
                        <a:t>HAB survey</a:t>
                      </a:r>
                      <a:endParaRPr lang="en-US" dirty="0"/>
                    </a:p>
                  </a:txBody>
                  <a:tcPr/>
                </a:tc>
                <a:tc>
                  <a:txBody>
                    <a:bodyPr/>
                    <a:lstStyle/>
                    <a:p>
                      <a:r>
                        <a:rPr lang="en-US" dirty="0" smtClean="0"/>
                        <a:t>Pseudo-</a:t>
                      </a:r>
                      <a:r>
                        <a:rPr lang="en-US" dirty="0" err="1" smtClean="0"/>
                        <a:t>nitzschia</a:t>
                      </a:r>
                      <a:r>
                        <a:rPr lang="en-US" dirty="0" smtClean="0"/>
                        <a:t>; Width = 2-8um, Length = 40-175um </a:t>
                      </a:r>
                    </a:p>
                    <a:p>
                      <a:r>
                        <a:rPr lang="en-US" dirty="0" smtClean="0"/>
                        <a:t>Washington coast 1998 Pseudo-</a:t>
                      </a:r>
                      <a:r>
                        <a:rPr lang="en-US" dirty="0" err="1" smtClean="0"/>
                        <a:t>nitzschia</a:t>
                      </a:r>
                      <a:r>
                        <a:rPr lang="en-US" dirty="0" smtClean="0"/>
                        <a:t> bloom, 18000 cell/ml  </a:t>
                      </a:r>
                    </a:p>
                    <a:p>
                      <a:r>
                        <a:rPr lang="en-US" dirty="0" smtClean="0"/>
                        <a:t>Washington coast 1997 Pseudo-</a:t>
                      </a:r>
                      <a:r>
                        <a:rPr lang="en-US" dirty="0" err="1" smtClean="0"/>
                        <a:t>nitzschia</a:t>
                      </a:r>
                      <a:r>
                        <a:rPr lang="en-US" dirty="0" smtClean="0"/>
                        <a:t> bloom, 13000 cell/ml</a:t>
                      </a:r>
                    </a:p>
                    <a:p>
                      <a:r>
                        <a:rPr lang="en-US" dirty="0" smtClean="0"/>
                        <a:t>Gulf of Mexico </a:t>
                      </a:r>
                      <a:r>
                        <a:rPr lang="en-US" dirty="0" err="1" smtClean="0"/>
                        <a:t>Karenia</a:t>
                      </a:r>
                      <a:r>
                        <a:rPr lang="en-US" dirty="0" smtClean="0"/>
                        <a:t> bloom: 20-40 um, ~700 cell/ml </a:t>
                      </a:r>
                    </a:p>
                    <a:p>
                      <a:r>
                        <a:rPr lang="en-US" dirty="0" smtClean="0"/>
                        <a:t>Gulf of Mexico </a:t>
                      </a:r>
                      <a:r>
                        <a:rPr lang="en-US" dirty="0" err="1" smtClean="0"/>
                        <a:t>Dinophysis</a:t>
                      </a:r>
                      <a:r>
                        <a:rPr lang="en-US" dirty="0" smtClean="0"/>
                        <a:t> bloom: 20-40 um,  ~300 cell/ml </a:t>
                      </a:r>
                    </a:p>
                    <a:p>
                      <a:r>
                        <a:rPr lang="en-US" dirty="0" smtClean="0"/>
                        <a:t>Gulf of Maine </a:t>
                      </a:r>
                      <a:r>
                        <a:rPr lang="en-US" dirty="0" err="1" smtClean="0"/>
                        <a:t>Alexandrium</a:t>
                      </a:r>
                      <a:r>
                        <a:rPr lang="en-US" dirty="0" smtClean="0"/>
                        <a:t> bloom: 40-50 um, ~5 cell/ml </a:t>
                      </a:r>
                      <a:endParaRPr lang="en-US" dirty="0"/>
                    </a:p>
                  </a:txBody>
                  <a:tcPr/>
                </a:tc>
                <a:tc>
                  <a:txBody>
                    <a:bodyPr/>
                    <a:lstStyle/>
                    <a:p>
                      <a:r>
                        <a:rPr lang="en-US" dirty="0" err="1" smtClean="0"/>
                        <a:t>Scholin</a:t>
                      </a:r>
                      <a:endParaRPr lang="en-US" dirty="0"/>
                    </a:p>
                  </a:txBody>
                  <a:tcPr/>
                </a:tc>
              </a:tr>
              <a:tr h="370840">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extLst>
      <p:ext uri="{BB962C8B-B14F-4D97-AF65-F5344CB8AC3E}">
        <p14:creationId xmlns:p14="http://schemas.microsoft.com/office/powerpoint/2010/main" val="327037766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140" y="89918"/>
            <a:ext cx="8229600" cy="1143000"/>
          </a:xfrm>
        </p:spPr>
        <p:txBody>
          <a:bodyPr/>
          <a:lstStyle/>
          <a:p>
            <a:r>
              <a:rPr lang="en-US" dirty="0" smtClean="0"/>
              <a:t>Some throughput limits</a:t>
            </a:r>
            <a:endParaRPr lang="en-US" dirty="0"/>
          </a:p>
        </p:txBody>
      </p:sp>
      <p:sp>
        <p:nvSpPr>
          <p:cNvPr id="3" name="Content Placeholder 2"/>
          <p:cNvSpPr>
            <a:spLocks noGrp="1"/>
          </p:cNvSpPr>
          <p:nvPr>
            <p:ph idx="1"/>
          </p:nvPr>
        </p:nvSpPr>
        <p:spPr>
          <a:xfrm>
            <a:off x="457201" y="1600200"/>
            <a:ext cx="5731164" cy="4525963"/>
          </a:xfrm>
        </p:spPr>
        <p:txBody>
          <a:bodyPr>
            <a:normAutofit fontScale="85000" lnSpcReduction="20000"/>
          </a:bodyPr>
          <a:lstStyle/>
          <a:p>
            <a:r>
              <a:rPr lang="en-US" dirty="0"/>
              <a:t>Assume </a:t>
            </a:r>
            <a:r>
              <a:rPr lang="en-US" dirty="0" err="1"/>
              <a:t>ρ</a:t>
            </a:r>
            <a:r>
              <a:rPr lang="en-US" dirty="0"/>
              <a:t> = 10,000 cells/ml, N = 1000 cells (CV = </a:t>
            </a:r>
            <a:r>
              <a:rPr lang="en-US" dirty="0" smtClean="0"/>
              <a:t>3%): </a:t>
            </a:r>
            <a:r>
              <a:rPr lang="en-US" dirty="0" smtClean="0">
                <a:solidFill>
                  <a:srgbClr val="000000"/>
                </a:solidFill>
              </a:rPr>
              <a:t>“</a:t>
            </a:r>
            <a:r>
              <a:rPr lang="en-US" dirty="0"/>
              <a:t>Typical” flow cytometer f = 1 ml/</a:t>
            </a:r>
            <a:r>
              <a:rPr lang="en-US" dirty="0" err="1"/>
              <a:t>hr</a:t>
            </a:r>
            <a:r>
              <a:rPr lang="en-US" dirty="0"/>
              <a:t>; must measure for 359 </a:t>
            </a:r>
            <a:r>
              <a:rPr lang="en-US" dirty="0" smtClean="0"/>
              <a:t>sec</a:t>
            </a:r>
          </a:p>
          <a:p>
            <a:r>
              <a:rPr lang="en-US" dirty="0" smtClean="0"/>
              <a:t>Core flow rate – small cells not resolvable at high flow rates</a:t>
            </a:r>
          </a:p>
          <a:p>
            <a:r>
              <a:rPr lang="en-US" dirty="0" smtClean="0"/>
              <a:t>‘Dead time’ increases with event rate, can miss rare cells</a:t>
            </a:r>
          </a:p>
          <a:p>
            <a:pPr lvl="1"/>
            <a:r>
              <a:rPr lang="en-US" dirty="0" smtClean="0"/>
              <a:t>Reduce detector gain to decrease event rate</a:t>
            </a:r>
          </a:p>
          <a:p>
            <a:endParaRPr lang="en-US" dirty="0" smtClean="0"/>
          </a:p>
          <a:p>
            <a:r>
              <a:rPr lang="en-US" dirty="0" smtClean="0"/>
              <a:t>Optimize setup for target cells</a:t>
            </a:r>
          </a:p>
        </p:txBody>
      </p:sp>
      <p:sp>
        <p:nvSpPr>
          <p:cNvPr id="4" name="Rectangle 3"/>
          <p:cNvSpPr/>
          <p:nvPr/>
        </p:nvSpPr>
        <p:spPr>
          <a:xfrm>
            <a:off x="7641827" y="1394664"/>
            <a:ext cx="1246909" cy="1997364"/>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115195" y="1394664"/>
            <a:ext cx="290945" cy="1997364"/>
          </a:xfrm>
          <a:prstGeom prst="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8186776" y="1590937"/>
            <a:ext cx="219364" cy="196273"/>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8186776" y="2008884"/>
            <a:ext cx="219364" cy="297872"/>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8177546" y="2505307"/>
            <a:ext cx="219364" cy="196273"/>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8154456" y="2969434"/>
            <a:ext cx="219364" cy="297872"/>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564465" y="4271797"/>
            <a:ext cx="1246909" cy="1997364"/>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781637" y="4271797"/>
            <a:ext cx="808182" cy="1997364"/>
          </a:xfrm>
          <a:prstGeom prst="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7813858" y="4369933"/>
            <a:ext cx="219364" cy="196273"/>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8142643" y="4769683"/>
            <a:ext cx="219364" cy="297872"/>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8289418" y="5157060"/>
            <a:ext cx="219364" cy="196273"/>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8289418" y="5514053"/>
            <a:ext cx="219364" cy="297872"/>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8288524" y="4450166"/>
            <a:ext cx="219364" cy="196273"/>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7857730" y="5096145"/>
            <a:ext cx="219364" cy="297872"/>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7967412" y="5466716"/>
            <a:ext cx="219364" cy="196273"/>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7923540" y="5837294"/>
            <a:ext cx="219364" cy="297872"/>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8272205" y="5955059"/>
            <a:ext cx="219364" cy="297872"/>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7816173" y="4753233"/>
            <a:ext cx="219364" cy="196273"/>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6592455" y="2173829"/>
            <a:ext cx="2296281" cy="311728"/>
          </a:xfrm>
          <a:prstGeom prst="rect">
            <a:avLst/>
          </a:prstGeom>
          <a:solidFill>
            <a:srgbClr val="0080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6583224" y="4949506"/>
            <a:ext cx="2228149" cy="311728"/>
          </a:xfrm>
          <a:prstGeom prst="rect">
            <a:avLst/>
          </a:prstGeom>
          <a:solidFill>
            <a:srgbClr val="0080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Box 30"/>
          <p:cNvSpPr txBox="1"/>
          <p:nvPr/>
        </p:nvSpPr>
        <p:spPr>
          <a:xfrm>
            <a:off x="7618737" y="3498244"/>
            <a:ext cx="1372792" cy="461665"/>
          </a:xfrm>
          <a:prstGeom prst="rect">
            <a:avLst/>
          </a:prstGeom>
          <a:noFill/>
        </p:spPr>
        <p:txBody>
          <a:bodyPr wrap="none" rtlCol="0">
            <a:spAutoFit/>
          </a:bodyPr>
          <a:lstStyle/>
          <a:p>
            <a:r>
              <a:rPr lang="en-US" sz="2400" dirty="0"/>
              <a:t>s</a:t>
            </a:r>
            <a:r>
              <a:rPr lang="en-US" sz="2400" dirty="0" smtClean="0"/>
              <a:t>low flow</a:t>
            </a:r>
            <a:endParaRPr lang="en-US" sz="2400" dirty="0"/>
          </a:p>
        </p:txBody>
      </p:sp>
      <p:sp>
        <p:nvSpPr>
          <p:cNvPr id="32" name="TextBox 31"/>
          <p:cNvSpPr txBox="1"/>
          <p:nvPr/>
        </p:nvSpPr>
        <p:spPr>
          <a:xfrm>
            <a:off x="7621052" y="6317539"/>
            <a:ext cx="1264288" cy="461665"/>
          </a:xfrm>
          <a:prstGeom prst="rect">
            <a:avLst/>
          </a:prstGeom>
          <a:noFill/>
        </p:spPr>
        <p:txBody>
          <a:bodyPr wrap="none" rtlCol="0">
            <a:spAutoFit/>
          </a:bodyPr>
          <a:lstStyle/>
          <a:p>
            <a:r>
              <a:rPr lang="en-US" sz="2400" dirty="0" smtClean="0"/>
              <a:t>fast flow</a:t>
            </a:r>
            <a:endParaRPr lang="en-US" sz="2400" dirty="0"/>
          </a:p>
        </p:txBody>
      </p:sp>
      <p:sp>
        <p:nvSpPr>
          <p:cNvPr id="33" name="TextBox 32"/>
          <p:cNvSpPr txBox="1"/>
          <p:nvPr/>
        </p:nvSpPr>
        <p:spPr>
          <a:xfrm>
            <a:off x="6592455" y="1156812"/>
            <a:ext cx="1032103" cy="461665"/>
          </a:xfrm>
          <a:prstGeom prst="rect">
            <a:avLst/>
          </a:prstGeom>
          <a:noFill/>
        </p:spPr>
        <p:txBody>
          <a:bodyPr wrap="none" rtlCol="0">
            <a:spAutoFit/>
          </a:bodyPr>
          <a:lstStyle/>
          <a:p>
            <a:r>
              <a:rPr lang="en-US" sz="2400" dirty="0"/>
              <a:t>s</a:t>
            </a:r>
            <a:r>
              <a:rPr lang="en-US" sz="2400" dirty="0" smtClean="0"/>
              <a:t>heath</a:t>
            </a:r>
            <a:endParaRPr lang="en-US" sz="2400" dirty="0"/>
          </a:p>
        </p:txBody>
      </p:sp>
      <p:sp>
        <p:nvSpPr>
          <p:cNvPr id="34" name="TextBox 33"/>
          <p:cNvSpPr txBox="1"/>
          <p:nvPr/>
        </p:nvSpPr>
        <p:spPr>
          <a:xfrm>
            <a:off x="7863272" y="565853"/>
            <a:ext cx="737552" cy="461665"/>
          </a:xfrm>
          <a:prstGeom prst="rect">
            <a:avLst/>
          </a:prstGeom>
          <a:noFill/>
        </p:spPr>
        <p:txBody>
          <a:bodyPr wrap="none" rtlCol="0">
            <a:spAutoFit/>
          </a:bodyPr>
          <a:lstStyle/>
          <a:p>
            <a:r>
              <a:rPr lang="en-US" sz="2400" dirty="0" smtClean="0"/>
              <a:t>core</a:t>
            </a:r>
            <a:endParaRPr lang="en-US" sz="2400" dirty="0"/>
          </a:p>
        </p:txBody>
      </p:sp>
      <p:cxnSp>
        <p:nvCxnSpPr>
          <p:cNvPr id="36" name="Straight Arrow Connector 35"/>
          <p:cNvCxnSpPr/>
          <p:nvPr/>
        </p:nvCxnSpPr>
        <p:spPr>
          <a:xfrm>
            <a:off x="8209866" y="1016000"/>
            <a:ext cx="0" cy="3786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7273636" y="1653139"/>
            <a:ext cx="584094" cy="2403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6733350" y="2075923"/>
            <a:ext cx="783538" cy="461665"/>
          </a:xfrm>
          <a:prstGeom prst="rect">
            <a:avLst/>
          </a:prstGeom>
          <a:noFill/>
        </p:spPr>
        <p:txBody>
          <a:bodyPr wrap="none" rtlCol="0">
            <a:spAutoFit/>
          </a:bodyPr>
          <a:lstStyle/>
          <a:p>
            <a:r>
              <a:rPr lang="en-US" sz="2400" dirty="0" smtClean="0"/>
              <a:t>laser</a:t>
            </a:r>
            <a:endParaRPr lang="en-US" sz="2400" dirty="0"/>
          </a:p>
        </p:txBody>
      </p:sp>
    </p:spTree>
    <p:extLst>
      <p:ext uri="{BB962C8B-B14F-4D97-AF65-F5344CB8AC3E}">
        <p14:creationId xmlns:p14="http://schemas.microsoft.com/office/powerpoint/2010/main" val="41105952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Mobile autonomous cytometer applications</a:t>
            </a:r>
            <a:endParaRPr lang="en-US" dirty="0"/>
          </a:p>
        </p:txBody>
      </p:sp>
      <p:sp>
        <p:nvSpPr>
          <p:cNvPr id="3" name="Content Placeholder 2"/>
          <p:cNvSpPr>
            <a:spLocks noGrp="1"/>
          </p:cNvSpPr>
          <p:nvPr>
            <p:ph idx="1"/>
          </p:nvPr>
        </p:nvSpPr>
        <p:spPr/>
        <p:txBody>
          <a:bodyPr/>
          <a:lstStyle/>
          <a:p>
            <a:r>
              <a:rPr lang="en-US" dirty="0" smtClean="0"/>
              <a:t>Three-dimensional surveys</a:t>
            </a:r>
          </a:p>
          <a:p>
            <a:r>
              <a:rPr lang="en-US" dirty="0" smtClean="0"/>
              <a:t>Pinpoint regions of interest for intensive ship sampling</a:t>
            </a:r>
          </a:p>
          <a:p>
            <a:r>
              <a:rPr lang="en-US" dirty="0" smtClean="0"/>
              <a:t>Draw on 3G ESP, LRAUV-Dorado experience</a:t>
            </a:r>
          </a:p>
          <a:p>
            <a:endParaRPr lang="en-US" dirty="0" smtClean="0"/>
          </a:p>
          <a:p>
            <a:endParaRPr lang="en-US" dirty="0"/>
          </a:p>
        </p:txBody>
      </p:sp>
    </p:spTree>
    <p:extLst>
      <p:ext uri="{BB962C8B-B14F-4D97-AF65-F5344CB8AC3E}">
        <p14:creationId xmlns:p14="http://schemas.microsoft.com/office/powerpoint/2010/main" val="8625339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6"/>
          <p:cNvSpPr>
            <a:spLocks noChangeArrowheads="1"/>
          </p:cNvSpPr>
          <p:nvPr/>
        </p:nvSpPr>
        <p:spPr bwMode="auto">
          <a:xfrm>
            <a:off x="0" y="0"/>
            <a:ext cx="9144000" cy="3452813"/>
          </a:xfrm>
          <a:prstGeom prst="rect">
            <a:avLst/>
          </a:prstGeom>
          <a:gradFill rotWithShape="0">
            <a:gsLst>
              <a:gs pos="0">
                <a:srgbClr val="6699FF"/>
              </a:gs>
              <a:gs pos="100000">
                <a:srgbClr val="FFCC99"/>
              </a:gs>
            </a:gsLst>
            <a:lin ang="5400000" scaled="1"/>
          </a:gradFill>
          <a:ln w="12700">
            <a:noFill/>
            <a:miter lim="800000"/>
            <a:headEnd/>
            <a:tailEnd/>
          </a:ln>
        </p:spPr>
        <p:txBody>
          <a:bodyPr wrap="none" anchor="ctr"/>
          <a:lstStyle/>
          <a:p>
            <a:pPr algn="ctr"/>
            <a:endParaRPr lang="en-US" sz="1800"/>
          </a:p>
        </p:txBody>
      </p:sp>
      <p:sp>
        <p:nvSpPr>
          <p:cNvPr id="31747" name="Freeform 7"/>
          <p:cNvSpPr>
            <a:spLocks/>
          </p:cNvSpPr>
          <p:nvPr/>
        </p:nvSpPr>
        <p:spPr bwMode="auto">
          <a:xfrm>
            <a:off x="4078288" y="2238375"/>
            <a:ext cx="4941887" cy="917575"/>
          </a:xfrm>
          <a:custGeom>
            <a:avLst/>
            <a:gdLst>
              <a:gd name="T0" fmla="*/ 2147483647 w 3142"/>
              <a:gd name="T1" fmla="*/ 2147483647 h 764"/>
              <a:gd name="T2" fmla="*/ 2147483647 w 3142"/>
              <a:gd name="T3" fmla="*/ 2147483647 h 764"/>
              <a:gd name="T4" fmla="*/ 2147483647 w 3142"/>
              <a:gd name="T5" fmla="*/ 2147483647 h 764"/>
              <a:gd name="T6" fmla="*/ 2147483647 w 3142"/>
              <a:gd name="T7" fmla="*/ 2147483647 h 764"/>
              <a:gd name="T8" fmla="*/ 2147483647 w 3142"/>
              <a:gd name="T9" fmla="*/ 2147483647 h 764"/>
              <a:gd name="T10" fmla="*/ 2147483647 w 3142"/>
              <a:gd name="T11" fmla="*/ 2147483647 h 764"/>
              <a:gd name="T12" fmla="*/ 2147483647 w 3142"/>
              <a:gd name="T13" fmla="*/ 2147483647 h 764"/>
              <a:gd name="T14" fmla="*/ 2147483647 w 3142"/>
              <a:gd name="T15" fmla="*/ 2147483647 h 764"/>
              <a:gd name="T16" fmla="*/ 2147483647 w 3142"/>
              <a:gd name="T17" fmla="*/ 2147483647 h 764"/>
              <a:gd name="T18" fmla="*/ 2147483647 w 3142"/>
              <a:gd name="T19" fmla="*/ 2147483647 h 764"/>
              <a:gd name="T20" fmla="*/ 2147483647 w 3142"/>
              <a:gd name="T21" fmla="*/ 2147483647 h 764"/>
              <a:gd name="T22" fmla="*/ 2147483647 w 3142"/>
              <a:gd name="T23" fmla="*/ 2147483647 h 764"/>
              <a:gd name="T24" fmla="*/ 2147483647 w 3142"/>
              <a:gd name="T25" fmla="*/ 2147483647 h 764"/>
              <a:gd name="T26" fmla="*/ 2147483647 w 3142"/>
              <a:gd name="T27" fmla="*/ 2147483647 h 764"/>
              <a:gd name="T28" fmla="*/ 2147483647 w 3142"/>
              <a:gd name="T29" fmla="*/ 2147483647 h 764"/>
              <a:gd name="T30" fmla="*/ 2147483647 w 3142"/>
              <a:gd name="T31" fmla="*/ 2147483647 h 764"/>
              <a:gd name="T32" fmla="*/ 2147483647 w 3142"/>
              <a:gd name="T33" fmla="*/ 2147483647 h 764"/>
              <a:gd name="T34" fmla="*/ 2147483647 w 3142"/>
              <a:gd name="T35" fmla="*/ 2147483647 h 764"/>
              <a:gd name="T36" fmla="*/ 2147483647 w 3142"/>
              <a:gd name="T37" fmla="*/ 2147483647 h 764"/>
              <a:gd name="T38" fmla="*/ 2147483647 w 3142"/>
              <a:gd name="T39" fmla="*/ 2147483647 h 764"/>
              <a:gd name="T40" fmla="*/ 2147483647 w 3142"/>
              <a:gd name="T41" fmla="*/ 2147483647 h 764"/>
              <a:gd name="T42" fmla="*/ 2147483647 w 3142"/>
              <a:gd name="T43" fmla="*/ 2147483647 h 764"/>
              <a:gd name="T44" fmla="*/ 2147483647 w 3142"/>
              <a:gd name="T45" fmla="*/ 2147483647 h 764"/>
              <a:gd name="T46" fmla="*/ 2147483647 w 3142"/>
              <a:gd name="T47" fmla="*/ 2147483647 h 764"/>
              <a:gd name="T48" fmla="*/ 2147483647 w 3142"/>
              <a:gd name="T49" fmla="*/ 2147483647 h 764"/>
              <a:gd name="T50" fmla="*/ 2147483647 w 3142"/>
              <a:gd name="T51" fmla="*/ 2147483647 h 764"/>
              <a:gd name="T52" fmla="*/ 2147483647 w 3142"/>
              <a:gd name="T53" fmla="*/ 2147483647 h 764"/>
              <a:gd name="T54" fmla="*/ 2147483647 w 3142"/>
              <a:gd name="T55" fmla="*/ 2147483647 h 764"/>
              <a:gd name="T56" fmla="*/ 2147483647 w 3142"/>
              <a:gd name="T57" fmla="*/ 2147483647 h 764"/>
              <a:gd name="T58" fmla="*/ 2147483647 w 3142"/>
              <a:gd name="T59" fmla="*/ 2147483647 h 764"/>
              <a:gd name="T60" fmla="*/ 2147483647 w 3142"/>
              <a:gd name="T61" fmla="*/ 2147483647 h 764"/>
              <a:gd name="T62" fmla="*/ 2147483647 w 3142"/>
              <a:gd name="T63" fmla="*/ 2147483647 h 764"/>
              <a:gd name="T64" fmla="*/ 2147483647 w 3142"/>
              <a:gd name="T65" fmla="*/ 2147483647 h 764"/>
              <a:gd name="T66" fmla="*/ 2147483647 w 3142"/>
              <a:gd name="T67" fmla="*/ 2147483647 h 764"/>
              <a:gd name="T68" fmla="*/ 2147483647 w 3142"/>
              <a:gd name="T69" fmla="*/ 2147483647 h 764"/>
              <a:gd name="T70" fmla="*/ 2147483647 w 3142"/>
              <a:gd name="T71" fmla="*/ 2147483647 h 764"/>
              <a:gd name="T72" fmla="*/ 2147483647 w 3142"/>
              <a:gd name="T73" fmla="*/ 2147483647 h 764"/>
              <a:gd name="T74" fmla="*/ 2147483647 w 3142"/>
              <a:gd name="T75" fmla="*/ 2147483647 h 764"/>
              <a:gd name="T76" fmla="*/ 2147483647 w 3142"/>
              <a:gd name="T77" fmla="*/ 2147483647 h 764"/>
              <a:gd name="T78" fmla="*/ 2147483647 w 3142"/>
              <a:gd name="T79" fmla="*/ 2147483647 h 764"/>
              <a:gd name="T80" fmla="*/ 2147483647 w 3142"/>
              <a:gd name="T81" fmla="*/ 2147483647 h 764"/>
              <a:gd name="T82" fmla="*/ 2147483647 w 3142"/>
              <a:gd name="T83" fmla="*/ 2147483647 h 764"/>
              <a:gd name="T84" fmla="*/ 2147483647 w 3142"/>
              <a:gd name="T85" fmla="*/ 2147483647 h 764"/>
              <a:gd name="T86" fmla="*/ 2147483647 w 3142"/>
              <a:gd name="T87" fmla="*/ 2147483647 h 764"/>
              <a:gd name="T88" fmla="*/ 2147483647 w 3142"/>
              <a:gd name="T89" fmla="*/ 2147483647 h 764"/>
              <a:gd name="T90" fmla="*/ 2147483647 w 3142"/>
              <a:gd name="T91" fmla="*/ 2147483647 h 764"/>
              <a:gd name="T92" fmla="*/ 2147483647 w 3142"/>
              <a:gd name="T93" fmla="*/ 2147483647 h 764"/>
              <a:gd name="T94" fmla="*/ 2147483647 w 3142"/>
              <a:gd name="T95" fmla="*/ 2147483647 h 764"/>
              <a:gd name="T96" fmla="*/ 2147483647 w 3142"/>
              <a:gd name="T97" fmla="*/ 2147483647 h 764"/>
              <a:gd name="T98" fmla="*/ 2147483647 w 3142"/>
              <a:gd name="T99" fmla="*/ 2147483647 h 764"/>
              <a:gd name="T100" fmla="*/ 2147483647 w 3142"/>
              <a:gd name="T101" fmla="*/ 2147483647 h 764"/>
              <a:gd name="T102" fmla="*/ 2147483647 w 3142"/>
              <a:gd name="T103" fmla="*/ 2147483647 h 76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42"/>
              <a:gd name="T157" fmla="*/ 0 h 764"/>
              <a:gd name="T158" fmla="*/ 3142 w 3142"/>
              <a:gd name="T159" fmla="*/ 764 h 76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42" h="764">
                <a:moveTo>
                  <a:pt x="123" y="181"/>
                </a:moveTo>
                <a:lnTo>
                  <a:pt x="112" y="195"/>
                </a:lnTo>
                <a:lnTo>
                  <a:pt x="98" y="208"/>
                </a:lnTo>
                <a:lnTo>
                  <a:pt x="74" y="226"/>
                </a:lnTo>
                <a:lnTo>
                  <a:pt x="60" y="240"/>
                </a:lnTo>
                <a:lnTo>
                  <a:pt x="49" y="257"/>
                </a:lnTo>
                <a:lnTo>
                  <a:pt x="46" y="271"/>
                </a:lnTo>
                <a:lnTo>
                  <a:pt x="32" y="292"/>
                </a:lnTo>
                <a:lnTo>
                  <a:pt x="30" y="305"/>
                </a:lnTo>
                <a:lnTo>
                  <a:pt x="16" y="321"/>
                </a:lnTo>
                <a:lnTo>
                  <a:pt x="16" y="333"/>
                </a:lnTo>
                <a:lnTo>
                  <a:pt x="3" y="345"/>
                </a:lnTo>
                <a:lnTo>
                  <a:pt x="0" y="358"/>
                </a:lnTo>
                <a:lnTo>
                  <a:pt x="0" y="371"/>
                </a:lnTo>
                <a:lnTo>
                  <a:pt x="11" y="392"/>
                </a:lnTo>
                <a:lnTo>
                  <a:pt x="8" y="405"/>
                </a:lnTo>
                <a:lnTo>
                  <a:pt x="30" y="426"/>
                </a:lnTo>
                <a:lnTo>
                  <a:pt x="41" y="445"/>
                </a:lnTo>
                <a:lnTo>
                  <a:pt x="63" y="467"/>
                </a:lnTo>
                <a:lnTo>
                  <a:pt x="86" y="467"/>
                </a:lnTo>
                <a:lnTo>
                  <a:pt x="106" y="483"/>
                </a:lnTo>
                <a:lnTo>
                  <a:pt x="143" y="490"/>
                </a:lnTo>
                <a:lnTo>
                  <a:pt x="178" y="490"/>
                </a:lnTo>
                <a:lnTo>
                  <a:pt x="200" y="491"/>
                </a:lnTo>
                <a:lnTo>
                  <a:pt x="197" y="505"/>
                </a:lnTo>
                <a:lnTo>
                  <a:pt x="184" y="518"/>
                </a:lnTo>
                <a:lnTo>
                  <a:pt x="183" y="531"/>
                </a:lnTo>
                <a:lnTo>
                  <a:pt x="180" y="544"/>
                </a:lnTo>
                <a:lnTo>
                  <a:pt x="195" y="557"/>
                </a:lnTo>
                <a:lnTo>
                  <a:pt x="204" y="584"/>
                </a:lnTo>
                <a:lnTo>
                  <a:pt x="212" y="604"/>
                </a:lnTo>
                <a:lnTo>
                  <a:pt x="235" y="625"/>
                </a:lnTo>
                <a:lnTo>
                  <a:pt x="269" y="637"/>
                </a:lnTo>
                <a:lnTo>
                  <a:pt x="298" y="667"/>
                </a:lnTo>
                <a:lnTo>
                  <a:pt x="336" y="675"/>
                </a:lnTo>
                <a:lnTo>
                  <a:pt x="356" y="688"/>
                </a:lnTo>
                <a:lnTo>
                  <a:pt x="387" y="709"/>
                </a:lnTo>
                <a:lnTo>
                  <a:pt x="412" y="717"/>
                </a:lnTo>
                <a:lnTo>
                  <a:pt x="446" y="723"/>
                </a:lnTo>
                <a:lnTo>
                  <a:pt x="481" y="731"/>
                </a:lnTo>
                <a:lnTo>
                  <a:pt x="506" y="732"/>
                </a:lnTo>
                <a:lnTo>
                  <a:pt x="527" y="739"/>
                </a:lnTo>
                <a:lnTo>
                  <a:pt x="562" y="741"/>
                </a:lnTo>
                <a:lnTo>
                  <a:pt x="586" y="742"/>
                </a:lnTo>
                <a:lnTo>
                  <a:pt x="609" y="748"/>
                </a:lnTo>
                <a:lnTo>
                  <a:pt x="657" y="750"/>
                </a:lnTo>
                <a:lnTo>
                  <a:pt x="690" y="751"/>
                </a:lnTo>
                <a:lnTo>
                  <a:pt x="738" y="752"/>
                </a:lnTo>
                <a:lnTo>
                  <a:pt x="792" y="762"/>
                </a:lnTo>
                <a:lnTo>
                  <a:pt x="819" y="760"/>
                </a:lnTo>
                <a:lnTo>
                  <a:pt x="851" y="763"/>
                </a:lnTo>
                <a:lnTo>
                  <a:pt x="877" y="757"/>
                </a:lnTo>
                <a:lnTo>
                  <a:pt x="902" y="749"/>
                </a:lnTo>
                <a:lnTo>
                  <a:pt x="927" y="731"/>
                </a:lnTo>
                <a:lnTo>
                  <a:pt x="939" y="717"/>
                </a:lnTo>
                <a:lnTo>
                  <a:pt x="986" y="698"/>
                </a:lnTo>
                <a:lnTo>
                  <a:pt x="996" y="686"/>
                </a:lnTo>
                <a:lnTo>
                  <a:pt x="1010" y="673"/>
                </a:lnTo>
                <a:lnTo>
                  <a:pt x="1011" y="661"/>
                </a:lnTo>
                <a:lnTo>
                  <a:pt x="1025" y="648"/>
                </a:lnTo>
                <a:lnTo>
                  <a:pt x="1025" y="634"/>
                </a:lnTo>
                <a:lnTo>
                  <a:pt x="1050" y="643"/>
                </a:lnTo>
                <a:lnTo>
                  <a:pt x="1083" y="649"/>
                </a:lnTo>
                <a:lnTo>
                  <a:pt x="1107" y="650"/>
                </a:lnTo>
                <a:lnTo>
                  <a:pt x="1130" y="652"/>
                </a:lnTo>
                <a:lnTo>
                  <a:pt x="1154" y="652"/>
                </a:lnTo>
                <a:lnTo>
                  <a:pt x="1211" y="654"/>
                </a:lnTo>
                <a:lnTo>
                  <a:pt x="1234" y="654"/>
                </a:lnTo>
                <a:lnTo>
                  <a:pt x="1291" y="656"/>
                </a:lnTo>
                <a:lnTo>
                  <a:pt x="1342" y="643"/>
                </a:lnTo>
                <a:lnTo>
                  <a:pt x="1376" y="639"/>
                </a:lnTo>
                <a:lnTo>
                  <a:pt x="1414" y="634"/>
                </a:lnTo>
                <a:lnTo>
                  <a:pt x="1426" y="618"/>
                </a:lnTo>
                <a:lnTo>
                  <a:pt x="1450" y="614"/>
                </a:lnTo>
                <a:lnTo>
                  <a:pt x="1488" y="593"/>
                </a:lnTo>
                <a:lnTo>
                  <a:pt x="1500" y="582"/>
                </a:lnTo>
                <a:lnTo>
                  <a:pt x="1512" y="568"/>
                </a:lnTo>
                <a:lnTo>
                  <a:pt x="1525" y="556"/>
                </a:lnTo>
                <a:lnTo>
                  <a:pt x="1552" y="536"/>
                </a:lnTo>
                <a:lnTo>
                  <a:pt x="1552" y="523"/>
                </a:lnTo>
                <a:lnTo>
                  <a:pt x="1556" y="496"/>
                </a:lnTo>
                <a:lnTo>
                  <a:pt x="1557" y="483"/>
                </a:lnTo>
                <a:lnTo>
                  <a:pt x="1559" y="470"/>
                </a:lnTo>
                <a:lnTo>
                  <a:pt x="1570" y="458"/>
                </a:lnTo>
                <a:lnTo>
                  <a:pt x="1585" y="443"/>
                </a:lnTo>
                <a:lnTo>
                  <a:pt x="1608" y="443"/>
                </a:lnTo>
                <a:lnTo>
                  <a:pt x="1632" y="425"/>
                </a:lnTo>
                <a:lnTo>
                  <a:pt x="1656" y="419"/>
                </a:lnTo>
                <a:lnTo>
                  <a:pt x="1682" y="413"/>
                </a:lnTo>
                <a:lnTo>
                  <a:pt x="1694" y="392"/>
                </a:lnTo>
                <a:lnTo>
                  <a:pt x="1706" y="379"/>
                </a:lnTo>
                <a:lnTo>
                  <a:pt x="1709" y="366"/>
                </a:lnTo>
                <a:lnTo>
                  <a:pt x="1711" y="353"/>
                </a:lnTo>
                <a:lnTo>
                  <a:pt x="1732" y="348"/>
                </a:lnTo>
                <a:lnTo>
                  <a:pt x="1768" y="356"/>
                </a:lnTo>
                <a:lnTo>
                  <a:pt x="1793" y="356"/>
                </a:lnTo>
                <a:lnTo>
                  <a:pt x="1837" y="365"/>
                </a:lnTo>
                <a:lnTo>
                  <a:pt x="1862" y="358"/>
                </a:lnTo>
                <a:lnTo>
                  <a:pt x="1886" y="358"/>
                </a:lnTo>
                <a:lnTo>
                  <a:pt x="1908" y="351"/>
                </a:lnTo>
                <a:lnTo>
                  <a:pt x="1932" y="353"/>
                </a:lnTo>
                <a:lnTo>
                  <a:pt x="1954" y="347"/>
                </a:lnTo>
                <a:lnTo>
                  <a:pt x="1978" y="348"/>
                </a:lnTo>
                <a:lnTo>
                  <a:pt x="2015" y="336"/>
                </a:lnTo>
                <a:lnTo>
                  <a:pt x="2039" y="336"/>
                </a:lnTo>
                <a:lnTo>
                  <a:pt x="2063" y="338"/>
                </a:lnTo>
                <a:lnTo>
                  <a:pt x="2088" y="339"/>
                </a:lnTo>
                <a:lnTo>
                  <a:pt x="2105" y="345"/>
                </a:lnTo>
                <a:lnTo>
                  <a:pt x="2129" y="352"/>
                </a:lnTo>
                <a:lnTo>
                  <a:pt x="2175" y="354"/>
                </a:lnTo>
                <a:lnTo>
                  <a:pt x="2221" y="354"/>
                </a:lnTo>
                <a:lnTo>
                  <a:pt x="2267" y="357"/>
                </a:lnTo>
                <a:lnTo>
                  <a:pt x="2303" y="357"/>
                </a:lnTo>
                <a:lnTo>
                  <a:pt x="2326" y="358"/>
                </a:lnTo>
                <a:lnTo>
                  <a:pt x="2350" y="358"/>
                </a:lnTo>
                <a:lnTo>
                  <a:pt x="2372" y="358"/>
                </a:lnTo>
                <a:lnTo>
                  <a:pt x="2400" y="354"/>
                </a:lnTo>
                <a:lnTo>
                  <a:pt x="2423" y="354"/>
                </a:lnTo>
                <a:lnTo>
                  <a:pt x="2444" y="356"/>
                </a:lnTo>
                <a:lnTo>
                  <a:pt x="2482" y="356"/>
                </a:lnTo>
                <a:lnTo>
                  <a:pt x="2516" y="350"/>
                </a:lnTo>
                <a:lnTo>
                  <a:pt x="2550" y="351"/>
                </a:lnTo>
                <a:lnTo>
                  <a:pt x="2598" y="352"/>
                </a:lnTo>
                <a:lnTo>
                  <a:pt x="2621" y="346"/>
                </a:lnTo>
                <a:lnTo>
                  <a:pt x="2667" y="348"/>
                </a:lnTo>
                <a:lnTo>
                  <a:pt x="2692" y="349"/>
                </a:lnTo>
                <a:lnTo>
                  <a:pt x="2718" y="341"/>
                </a:lnTo>
                <a:lnTo>
                  <a:pt x="2750" y="342"/>
                </a:lnTo>
                <a:lnTo>
                  <a:pt x="2787" y="343"/>
                </a:lnTo>
                <a:lnTo>
                  <a:pt x="2810" y="343"/>
                </a:lnTo>
                <a:lnTo>
                  <a:pt x="2832" y="339"/>
                </a:lnTo>
                <a:lnTo>
                  <a:pt x="2855" y="340"/>
                </a:lnTo>
                <a:lnTo>
                  <a:pt x="2915" y="341"/>
                </a:lnTo>
                <a:lnTo>
                  <a:pt x="2973" y="335"/>
                </a:lnTo>
                <a:lnTo>
                  <a:pt x="3009" y="337"/>
                </a:lnTo>
                <a:lnTo>
                  <a:pt x="3033" y="330"/>
                </a:lnTo>
                <a:lnTo>
                  <a:pt x="3066" y="330"/>
                </a:lnTo>
                <a:lnTo>
                  <a:pt x="3092" y="326"/>
                </a:lnTo>
                <a:lnTo>
                  <a:pt x="3114" y="327"/>
                </a:lnTo>
                <a:lnTo>
                  <a:pt x="3079" y="326"/>
                </a:lnTo>
                <a:lnTo>
                  <a:pt x="3141" y="307"/>
                </a:lnTo>
                <a:lnTo>
                  <a:pt x="3105" y="293"/>
                </a:lnTo>
                <a:lnTo>
                  <a:pt x="3072" y="278"/>
                </a:lnTo>
                <a:lnTo>
                  <a:pt x="3050" y="265"/>
                </a:lnTo>
                <a:lnTo>
                  <a:pt x="3027" y="250"/>
                </a:lnTo>
                <a:lnTo>
                  <a:pt x="3007" y="238"/>
                </a:lnTo>
                <a:lnTo>
                  <a:pt x="2973" y="223"/>
                </a:lnTo>
                <a:lnTo>
                  <a:pt x="2948" y="215"/>
                </a:lnTo>
                <a:lnTo>
                  <a:pt x="2929" y="195"/>
                </a:lnTo>
                <a:lnTo>
                  <a:pt x="2892" y="187"/>
                </a:lnTo>
                <a:lnTo>
                  <a:pt x="2870" y="174"/>
                </a:lnTo>
                <a:lnTo>
                  <a:pt x="2849" y="166"/>
                </a:lnTo>
                <a:lnTo>
                  <a:pt x="2812" y="166"/>
                </a:lnTo>
                <a:lnTo>
                  <a:pt x="2787" y="165"/>
                </a:lnTo>
                <a:lnTo>
                  <a:pt x="2764" y="164"/>
                </a:lnTo>
                <a:lnTo>
                  <a:pt x="2732" y="164"/>
                </a:lnTo>
                <a:lnTo>
                  <a:pt x="2707" y="163"/>
                </a:lnTo>
                <a:lnTo>
                  <a:pt x="2684" y="162"/>
                </a:lnTo>
                <a:lnTo>
                  <a:pt x="2661" y="162"/>
                </a:lnTo>
                <a:lnTo>
                  <a:pt x="2640" y="168"/>
                </a:lnTo>
                <a:lnTo>
                  <a:pt x="2615" y="160"/>
                </a:lnTo>
                <a:lnTo>
                  <a:pt x="2606" y="146"/>
                </a:lnTo>
                <a:lnTo>
                  <a:pt x="2581" y="146"/>
                </a:lnTo>
                <a:lnTo>
                  <a:pt x="2572" y="132"/>
                </a:lnTo>
                <a:lnTo>
                  <a:pt x="2549" y="125"/>
                </a:lnTo>
                <a:lnTo>
                  <a:pt x="2491" y="115"/>
                </a:lnTo>
                <a:lnTo>
                  <a:pt x="2468" y="115"/>
                </a:lnTo>
                <a:lnTo>
                  <a:pt x="2446" y="109"/>
                </a:lnTo>
                <a:lnTo>
                  <a:pt x="2411" y="101"/>
                </a:lnTo>
                <a:lnTo>
                  <a:pt x="2389" y="92"/>
                </a:lnTo>
                <a:lnTo>
                  <a:pt x="2366" y="92"/>
                </a:lnTo>
                <a:lnTo>
                  <a:pt x="2343" y="92"/>
                </a:lnTo>
                <a:lnTo>
                  <a:pt x="2306" y="83"/>
                </a:lnTo>
                <a:lnTo>
                  <a:pt x="2272" y="84"/>
                </a:lnTo>
                <a:lnTo>
                  <a:pt x="2249" y="82"/>
                </a:lnTo>
                <a:lnTo>
                  <a:pt x="2226" y="82"/>
                </a:lnTo>
                <a:lnTo>
                  <a:pt x="2200" y="74"/>
                </a:lnTo>
                <a:lnTo>
                  <a:pt x="2175" y="74"/>
                </a:lnTo>
                <a:lnTo>
                  <a:pt x="2154" y="73"/>
                </a:lnTo>
                <a:lnTo>
                  <a:pt x="2135" y="80"/>
                </a:lnTo>
                <a:lnTo>
                  <a:pt x="2108" y="86"/>
                </a:lnTo>
                <a:lnTo>
                  <a:pt x="2096" y="98"/>
                </a:lnTo>
                <a:lnTo>
                  <a:pt x="2072" y="105"/>
                </a:lnTo>
                <a:lnTo>
                  <a:pt x="2049" y="97"/>
                </a:lnTo>
                <a:lnTo>
                  <a:pt x="2028" y="83"/>
                </a:lnTo>
                <a:lnTo>
                  <a:pt x="2006" y="75"/>
                </a:lnTo>
                <a:lnTo>
                  <a:pt x="1983" y="75"/>
                </a:lnTo>
                <a:lnTo>
                  <a:pt x="1959" y="69"/>
                </a:lnTo>
                <a:lnTo>
                  <a:pt x="1926" y="67"/>
                </a:lnTo>
                <a:lnTo>
                  <a:pt x="1902" y="66"/>
                </a:lnTo>
                <a:lnTo>
                  <a:pt x="1868" y="65"/>
                </a:lnTo>
                <a:lnTo>
                  <a:pt x="1822" y="64"/>
                </a:lnTo>
                <a:lnTo>
                  <a:pt x="1786" y="63"/>
                </a:lnTo>
                <a:lnTo>
                  <a:pt x="1751" y="55"/>
                </a:lnTo>
                <a:lnTo>
                  <a:pt x="1714" y="55"/>
                </a:lnTo>
                <a:lnTo>
                  <a:pt x="1669" y="52"/>
                </a:lnTo>
                <a:lnTo>
                  <a:pt x="1634" y="53"/>
                </a:lnTo>
                <a:lnTo>
                  <a:pt x="1608" y="51"/>
                </a:lnTo>
                <a:lnTo>
                  <a:pt x="1562" y="50"/>
                </a:lnTo>
                <a:lnTo>
                  <a:pt x="1539" y="50"/>
                </a:lnTo>
                <a:lnTo>
                  <a:pt x="1516" y="55"/>
                </a:lnTo>
                <a:lnTo>
                  <a:pt x="1491" y="55"/>
                </a:lnTo>
                <a:lnTo>
                  <a:pt x="1468" y="55"/>
                </a:lnTo>
                <a:lnTo>
                  <a:pt x="1410" y="58"/>
                </a:lnTo>
                <a:lnTo>
                  <a:pt x="1372" y="64"/>
                </a:lnTo>
                <a:lnTo>
                  <a:pt x="1337" y="77"/>
                </a:lnTo>
                <a:lnTo>
                  <a:pt x="1316" y="75"/>
                </a:lnTo>
                <a:lnTo>
                  <a:pt x="1291" y="75"/>
                </a:lnTo>
                <a:lnTo>
                  <a:pt x="1257" y="68"/>
                </a:lnTo>
                <a:lnTo>
                  <a:pt x="1237" y="53"/>
                </a:lnTo>
                <a:lnTo>
                  <a:pt x="1213" y="46"/>
                </a:lnTo>
                <a:lnTo>
                  <a:pt x="1188" y="39"/>
                </a:lnTo>
                <a:lnTo>
                  <a:pt x="1142" y="31"/>
                </a:lnTo>
                <a:lnTo>
                  <a:pt x="1108" y="22"/>
                </a:lnTo>
                <a:lnTo>
                  <a:pt x="1076" y="22"/>
                </a:lnTo>
                <a:lnTo>
                  <a:pt x="1051" y="15"/>
                </a:lnTo>
                <a:lnTo>
                  <a:pt x="1028" y="14"/>
                </a:lnTo>
                <a:lnTo>
                  <a:pt x="1004" y="14"/>
                </a:lnTo>
                <a:lnTo>
                  <a:pt x="981" y="13"/>
                </a:lnTo>
                <a:lnTo>
                  <a:pt x="958" y="13"/>
                </a:lnTo>
                <a:lnTo>
                  <a:pt x="936" y="11"/>
                </a:lnTo>
                <a:lnTo>
                  <a:pt x="912" y="4"/>
                </a:lnTo>
                <a:lnTo>
                  <a:pt x="877" y="4"/>
                </a:lnTo>
                <a:lnTo>
                  <a:pt x="854" y="2"/>
                </a:lnTo>
                <a:lnTo>
                  <a:pt x="821" y="1"/>
                </a:lnTo>
                <a:lnTo>
                  <a:pt x="796" y="1"/>
                </a:lnTo>
                <a:lnTo>
                  <a:pt x="772" y="0"/>
                </a:lnTo>
                <a:lnTo>
                  <a:pt x="750" y="0"/>
                </a:lnTo>
                <a:lnTo>
                  <a:pt x="727" y="6"/>
                </a:lnTo>
                <a:lnTo>
                  <a:pt x="701" y="5"/>
                </a:lnTo>
                <a:lnTo>
                  <a:pt x="679" y="11"/>
                </a:lnTo>
                <a:lnTo>
                  <a:pt x="656" y="10"/>
                </a:lnTo>
                <a:lnTo>
                  <a:pt x="631" y="23"/>
                </a:lnTo>
                <a:lnTo>
                  <a:pt x="605" y="28"/>
                </a:lnTo>
                <a:lnTo>
                  <a:pt x="583" y="35"/>
                </a:lnTo>
                <a:lnTo>
                  <a:pt x="561" y="15"/>
                </a:lnTo>
                <a:lnTo>
                  <a:pt x="538" y="8"/>
                </a:lnTo>
                <a:lnTo>
                  <a:pt x="515" y="6"/>
                </a:lnTo>
                <a:lnTo>
                  <a:pt x="478" y="6"/>
                </a:lnTo>
                <a:lnTo>
                  <a:pt x="444" y="4"/>
                </a:lnTo>
                <a:lnTo>
                  <a:pt x="409" y="2"/>
                </a:lnTo>
                <a:lnTo>
                  <a:pt x="386" y="2"/>
                </a:lnTo>
                <a:lnTo>
                  <a:pt x="363" y="1"/>
                </a:lnTo>
                <a:lnTo>
                  <a:pt x="329" y="6"/>
                </a:lnTo>
                <a:lnTo>
                  <a:pt x="301" y="28"/>
                </a:lnTo>
                <a:lnTo>
                  <a:pt x="278" y="32"/>
                </a:lnTo>
                <a:lnTo>
                  <a:pt x="253" y="46"/>
                </a:lnTo>
                <a:lnTo>
                  <a:pt x="243" y="58"/>
                </a:lnTo>
                <a:lnTo>
                  <a:pt x="227" y="71"/>
                </a:lnTo>
                <a:lnTo>
                  <a:pt x="213" y="83"/>
                </a:lnTo>
                <a:lnTo>
                  <a:pt x="192" y="76"/>
                </a:lnTo>
                <a:lnTo>
                  <a:pt x="169" y="75"/>
                </a:lnTo>
                <a:lnTo>
                  <a:pt x="143" y="81"/>
                </a:lnTo>
                <a:lnTo>
                  <a:pt x="121" y="88"/>
                </a:lnTo>
                <a:lnTo>
                  <a:pt x="112" y="101"/>
                </a:lnTo>
                <a:lnTo>
                  <a:pt x="96" y="113"/>
                </a:lnTo>
                <a:lnTo>
                  <a:pt x="81" y="126"/>
                </a:lnTo>
                <a:lnTo>
                  <a:pt x="81" y="140"/>
                </a:lnTo>
                <a:lnTo>
                  <a:pt x="78" y="154"/>
                </a:lnTo>
                <a:lnTo>
                  <a:pt x="92" y="168"/>
                </a:lnTo>
                <a:lnTo>
                  <a:pt x="90" y="181"/>
                </a:lnTo>
                <a:lnTo>
                  <a:pt x="112" y="195"/>
                </a:lnTo>
                <a:lnTo>
                  <a:pt x="123" y="181"/>
                </a:lnTo>
              </a:path>
            </a:pathLst>
          </a:custGeom>
          <a:gradFill rotWithShape="0">
            <a:gsLst>
              <a:gs pos="0">
                <a:srgbClr val="C1CEFF"/>
              </a:gs>
              <a:gs pos="100000">
                <a:srgbClr val="FFFFCC"/>
              </a:gs>
            </a:gsLst>
            <a:lin ang="5400000" scaled="1"/>
          </a:gradFill>
          <a:ln w="12700" cap="rnd" cmpd="sng">
            <a:noFill/>
            <a:prstDash val="solid"/>
            <a:round/>
            <a:headEnd type="none" w="med" len="med"/>
            <a:tailEnd type="none" w="med" len="med"/>
          </a:ln>
        </p:spPr>
        <p:txBody>
          <a:bodyPr/>
          <a:lstStyle/>
          <a:p>
            <a:endParaRPr lang="en-US"/>
          </a:p>
        </p:txBody>
      </p:sp>
      <p:sp>
        <p:nvSpPr>
          <p:cNvPr id="31748" name="Rectangle 8"/>
          <p:cNvSpPr>
            <a:spLocks noChangeArrowheads="1"/>
          </p:cNvSpPr>
          <p:nvPr/>
        </p:nvSpPr>
        <p:spPr bwMode="auto">
          <a:xfrm>
            <a:off x="0" y="2554288"/>
            <a:ext cx="9136063" cy="4303712"/>
          </a:xfrm>
          <a:prstGeom prst="rect">
            <a:avLst/>
          </a:prstGeom>
          <a:gradFill rotWithShape="0">
            <a:gsLst>
              <a:gs pos="0">
                <a:srgbClr val="2D81AF"/>
              </a:gs>
              <a:gs pos="100000">
                <a:srgbClr val="64AFF4"/>
              </a:gs>
            </a:gsLst>
            <a:path path="rect">
              <a:fillToRect t="100000" r="100000"/>
            </a:path>
          </a:gradFill>
          <a:ln w="12700">
            <a:noFill/>
            <a:miter lim="800000"/>
            <a:headEnd/>
            <a:tailEnd/>
          </a:ln>
        </p:spPr>
        <p:txBody>
          <a:bodyPr wrap="none" anchor="ctr"/>
          <a:lstStyle/>
          <a:p>
            <a:pPr algn="ctr"/>
            <a:r>
              <a:rPr lang="en-US" sz="1800" dirty="0" smtClean="0"/>
              <a:t>Aug</a:t>
            </a:r>
            <a:endParaRPr lang="en-US" sz="1800" dirty="0"/>
          </a:p>
        </p:txBody>
      </p:sp>
      <p:grpSp>
        <p:nvGrpSpPr>
          <p:cNvPr id="2" name="Group 86"/>
          <p:cNvGrpSpPr>
            <a:grpSpLocks/>
          </p:cNvGrpSpPr>
          <p:nvPr/>
        </p:nvGrpSpPr>
        <p:grpSpPr bwMode="auto">
          <a:xfrm flipH="1">
            <a:off x="3155950" y="4395788"/>
            <a:ext cx="422275" cy="190500"/>
            <a:chOff x="4777" y="2275"/>
            <a:chExt cx="184" cy="61"/>
          </a:xfrm>
        </p:grpSpPr>
        <p:sp>
          <p:nvSpPr>
            <p:cNvPr id="32017" name="Line 87"/>
            <p:cNvSpPr>
              <a:spLocks noChangeShapeType="1"/>
            </p:cNvSpPr>
            <p:nvPr/>
          </p:nvSpPr>
          <p:spPr bwMode="auto">
            <a:xfrm flipH="1">
              <a:off x="4928" y="2307"/>
              <a:ext cx="33" cy="29"/>
            </a:xfrm>
            <a:prstGeom prst="line">
              <a:avLst/>
            </a:prstGeom>
            <a:noFill/>
            <a:ln w="6350">
              <a:solidFill>
                <a:srgbClr val="996633"/>
              </a:solidFill>
              <a:round/>
              <a:headEnd/>
              <a:tailEnd/>
            </a:ln>
          </p:spPr>
          <p:txBody>
            <a:bodyPr>
              <a:spAutoFit/>
            </a:bodyPr>
            <a:lstStyle/>
            <a:p>
              <a:endParaRPr lang="en-US"/>
            </a:p>
          </p:txBody>
        </p:sp>
        <p:sp>
          <p:nvSpPr>
            <p:cNvPr id="32018" name="Line 88"/>
            <p:cNvSpPr>
              <a:spLocks noChangeShapeType="1"/>
            </p:cNvSpPr>
            <p:nvPr/>
          </p:nvSpPr>
          <p:spPr bwMode="auto">
            <a:xfrm flipH="1">
              <a:off x="4896" y="2291"/>
              <a:ext cx="32" cy="29"/>
            </a:xfrm>
            <a:prstGeom prst="line">
              <a:avLst/>
            </a:prstGeom>
            <a:noFill/>
            <a:ln w="6350">
              <a:solidFill>
                <a:srgbClr val="996633"/>
              </a:solidFill>
              <a:round/>
              <a:headEnd/>
              <a:tailEnd/>
            </a:ln>
          </p:spPr>
          <p:txBody>
            <a:bodyPr>
              <a:spAutoFit/>
            </a:bodyPr>
            <a:lstStyle/>
            <a:p>
              <a:endParaRPr lang="en-US"/>
            </a:p>
          </p:txBody>
        </p:sp>
        <p:sp>
          <p:nvSpPr>
            <p:cNvPr id="32019" name="Line 89"/>
            <p:cNvSpPr>
              <a:spLocks noChangeShapeType="1"/>
            </p:cNvSpPr>
            <p:nvPr/>
          </p:nvSpPr>
          <p:spPr bwMode="auto">
            <a:xfrm flipH="1">
              <a:off x="4797" y="2278"/>
              <a:ext cx="33" cy="28"/>
            </a:xfrm>
            <a:prstGeom prst="line">
              <a:avLst/>
            </a:prstGeom>
            <a:noFill/>
            <a:ln w="6350">
              <a:solidFill>
                <a:srgbClr val="996633"/>
              </a:solidFill>
              <a:round/>
              <a:headEnd/>
              <a:tailEnd/>
            </a:ln>
          </p:spPr>
          <p:txBody>
            <a:bodyPr>
              <a:spAutoFit/>
            </a:bodyPr>
            <a:lstStyle/>
            <a:p>
              <a:endParaRPr lang="en-US"/>
            </a:p>
          </p:txBody>
        </p:sp>
        <p:sp>
          <p:nvSpPr>
            <p:cNvPr id="32020" name="Line 90"/>
            <p:cNvSpPr>
              <a:spLocks noChangeShapeType="1"/>
            </p:cNvSpPr>
            <p:nvPr/>
          </p:nvSpPr>
          <p:spPr bwMode="auto">
            <a:xfrm flipH="1">
              <a:off x="4777" y="2275"/>
              <a:ext cx="33" cy="30"/>
            </a:xfrm>
            <a:prstGeom prst="line">
              <a:avLst/>
            </a:prstGeom>
            <a:noFill/>
            <a:ln w="6350">
              <a:solidFill>
                <a:srgbClr val="996633"/>
              </a:solidFill>
              <a:round/>
              <a:headEnd/>
              <a:tailEnd/>
            </a:ln>
          </p:spPr>
          <p:txBody>
            <a:bodyPr>
              <a:spAutoFit/>
            </a:bodyPr>
            <a:lstStyle/>
            <a:p>
              <a:endParaRPr lang="en-US"/>
            </a:p>
          </p:txBody>
        </p:sp>
      </p:grpSp>
      <p:grpSp>
        <p:nvGrpSpPr>
          <p:cNvPr id="3" name="Group 91"/>
          <p:cNvGrpSpPr>
            <a:grpSpLocks/>
          </p:cNvGrpSpPr>
          <p:nvPr/>
        </p:nvGrpSpPr>
        <p:grpSpPr bwMode="auto">
          <a:xfrm flipH="1">
            <a:off x="5434013" y="3582988"/>
            <a:ext cx="177800" cy="101600"/>
            <a:chOff x="4404" y="2257"/>
            <a:chExt cx="81" cy="34"/>
          </a:xfrm>
        </p:grpSpPr>
        <p:sp>
          <p:nvSpPr>
            <p:cNvPr id="32014" name="Line 92"/>
            <p:cNvSpPr>
              <a:spLocks noChangeShapeType="1"/>
            </p:cNvSpPr>
            <p:nvPr/>
          </p:nvSpPr>
          <p:spPr bwMode="auto">
            <a:xfrm flipH="1">
              <a:off x="4453" y="2263"/>
              <a:ext cx="32" cy="28"/>
            </a:xfrm>
            <a:prstGeom prst="line">
              <a:avLst/>
            </a:prstGeom>
            <a:noFill/>
            <a:ln w="6350">
              <a:solidFill>
                <a:srgbClr val="996633"/>
              </a:solidFill>
              <a:round/>
              <a:headEnd/>
              <a:tailEnd/>
            </a:ln>
          </p:spPr>
          <p:txBody>
            <a:bodyPr>
              <a:spAutoFit/>
            </a:bodyPr>
            <a:lstStyle/>
            <a:p>
              <a:endParaRPr lang="en-US"/>
            </a:p>
          </p:txBody>
        </p:sp>
        <p:sp>
          <p:nvSpPr>
            <p:cNvPr id="32015" name="Line 93"/>
            <p:cNvSpPr>
              <a:spLocks noChangeShapeType="1"/>
            </p:cNvSpPr>
            <p:nvPr/>
          </p:nvSpPr>
          <p:spPr bwMode="auto">
            <a:xfrm flipH="1">
              <a:off x="4428" y="2261"/>
              <a:ext cx="33" cy="28"/>
            </a:xfrm>
            <a:prstGeom prst="line">
              <a:avLst/>
            </a:prstGeom>
            <a:noFill/>
            <a:ln w="6350">
              <a:solidFill>
                <a:srgbClr val="996633"/>
              </a:solidFill>
              <a:round/>
              <a:headEnd/>
              <a:tailEnd/>
            </a:ln>
          </p:spPr>
          <p:txBody>
            <a:bodyPr>
              <a:spAutoFit/>
            </a:bodyPr>
            <a:lstStyle/>
            <a:p>
              <a:endParaRPr lang="en-US"/>
            </a:p>
          </p:txBody>
        </p:sp>
        <p:sp>
          <p:nvSpPr>
            <p:cNvPr id="32016" name="Line 94"/>
            <p:cNvSpPr>
              <a:spLocks noChangeShapeType="1"/>
            </p:cNvSpPr>
            <p:nvPr/>
          </p:nvSpPr>
          <p:spPr bwMode="auto">
            <a:xfrm flipH="1">
              <a:off x="4404" y="2257"/>
              <a:ext cx="32" cy="29"/>
            </a:xfrm>
            <a:prstGeom prst="line">
              <a:avLst/>
            </a:prstGeom>
            <a:noFill/>
            <a:ln w="6350">
              <a:solidFill>
                <a:srgbClr val="996633"/>
              </a:solidFill>
              <a:round/>
              <a:headEnd/>
              <a:tailEnd/>
            </a:ln>
          </p:spPr>
          <p:txBody>
            <a:bodyPr>
              <a:spAutoFit/>
            </a:bodyPr>
            <a:lstStyle/>
            <a:p>
              <a:endParaRPr lang="en-US"/>
            </a:p>
          </p:txBody>
        </p:sp>
      </p:grpSp>
      <p:grpSp>
        <p:nvGrpSpPr>
          <p:cNvPr id="4" name="Group 95"/>
          <p:cNvGrpSpPr>
            <a:grpSpLocks/>
          </p:cNvGrpSpPr>
          <p:nvPr/>
        </p:nvGrpSpPr>
        <p:grpSpPr bwMode="auto">
          <a:xfrm flipH="1">
            <a:off x="5668963" y="3563938"/>
            <a:ext cx="265112" cy="85725"/>
            <a:chOff x="4223" y="2247"/>
            <a:chExt cx="99" cy="34"/>
          </a:xfrm>
        </p:grpSpPr>
        <p:sp>
          <p:nvSpPr>
            <p:cNvPr id="32011" name="Line 96"/>
            <p:cNvSpPr>
              <a:spLocks noChangeShapeType="1"/>
            </p:cNvSpPr>
            <p:nvPr/>
          </p:nvSpPr>
          <p:spPr bwMode="auto">
            <a:xfrm flipH="1">
              <a:off x="4297" y="2250"/>
              <a:ext cx="25" cy="31"/>
            </a:xfrm>
            <a:prstGeom prst="line">
              <a:avLst/>
            </a:prstGeom>
            <a:noFill/>
            <a:ln w="6350">
              <a:solidFill>
                <a:srgbClr val="996633"/>
              </a:solidFill>
              <a:round/>
              <a:headEnd/>
              <a:tailEnd/>
            </a:ln>
          </p:spPr>
          <p:txBody>
            <a:bodyPr>
              <a:spAutoFit/>
            </a:bodyPr>
            <a:lstStyle/>
            <a:p>
              <a:endParaRPr lang="en-US"/>
            </a:p>
          </p:txBody>
        </p:sp>
        <p:sp>
          <p:nvSpPr>
            <p:cNvPr id="32012" name="Line 97"/>
            <p:cNvSpPr>
              <a:spLocks noChangeShapeType="1"/>
            </p:cNvSpPr>
            <p:nvPr/>
          </p:nvSpPr>
          <p:spPr bwMode="auto">
            <a:xfrm flipH="1">
              <a:off x="4260" y="2248"/>
              <a:ext cx="25" cy="32"/>
            </a:xfrm>
            <a:prstGeom prst="line">
              <a:avLst/>
            </a:prstGeom>
            <a:noFill/>
            <a:ln w="6350">
              <a:solidFill>
                <a:srgbClr val="996633"/>
              </a:solidFill>
              <a:round/>
              <a:headEnd/>
              <a:tailEnd/>
            </a:ln>
          </p:spPr>
          <p:txBody>
            <a:bodyPr>
              <a:spAutoFit/>
            </a:bodyPr>
            <a:lstStyle/>
            <a:p>
              <a:endParaRPr lang="en-US"/>
            </a:p>
          </p:txBody>
        </p:sp>
        <p:sp>
          <p:nvSpPr>
            <p:cNvPr id="32013" name="Line 98"/>
            <p:cNvSpPr>
              <a:spLocks noChangeShapeType="1"/>
            </p:cNvSpPr>
            <p:nvPr/>
          </p:nvSpPr>
          <p:spPr bwMode="auto">
            <a:xfrm flipH="1">
              <a:off x="4223" y="2247"/>
              <a:ext cx="45" cy="32"/>
            </a:xfrm>
            <a:prstGeom prst="line">
              <a:avLst/>
            </a:prstGeom>
            <a:noFill/>
            <a:ln w="6350">
              <a:solidFill>
                <a:srgbClr val="996633"/>
              </a:solidFill>
              <a:round/>
              <a:headEnd/>
              <a:tailEnd/>
            </a:ln>
          </p:spPr>
          <p:txBody>
            <a:bodyPr>
              <a:spAutoFit/>
            </a:bodyPr>
            <a:lstStyle/>
            <a:p>
              <a:endParaRPr lang="en-US"/>
            </a:p>
          </p:txBody>
        </p:sp>
      </p:grpSp>
      <p:grpSp>
        <p:nvGrpSpPr>
          <p:cNvPr id="5" name="Group 99"/>
          <p:cNvGrpSpPr>
            <a:grpSpLocks/>
          </p:cNvGrpSpPr>
          <p:nvPr/>
        </p:nvGrpSpPr>
        <p:grpSpPr bwMode="auto">
          <a:xfrm flipH="1">
            <a:off x="6534150" y="3384550"/>
            <a:ext cx="315913" cy="96838"/>
            <a:chOff x="3919" y="2224"/>
            <a:chExt cx="119" cy="48"/>
          </a:xfrm>
        </p:grpSpPr>
        <p:sp>
          <p:nvSpPr>
            <p:cNvPr id="32008" name="Line 100"/>
            <p:cNvSpPr>
              <a:spLocks noChangeShapeType="1"/>
            </p:cNvSpPr>
            <p:nvPr/>
          </p:nvSpPr>
          <p:spPr bwMode="auto">
            <a:xfrm flipH="1">
              <a:off x="3944" y="2227"/>
              <a:ext cx="57" cy="45"/>
            </a:xfrm>
            <a:prstGeom prst="line">
              <a:avLst/>
            </a:prstGeom>
            <a:noFill/>
            <a:ln w="6350">
              <a:solidFill>
                <a:srgbClr val="996633"/>
              </a:solidFill>
              <a:round/>
              <a:headEnd/>
              <a:tailEnd/>
            </a:ln>
          </p:spPr>
          <p:txBody>
            <a:bodyPr>
              <a:spAutoFit/>
            </a:bodyPr>
            <a:lstStyle/>
            <a:p>
              <a:endParaRPr lang="en-US"/>
            </a:p>
          </p:txBody>
        </p:sp>
        <p:sp>
          <p:nvSpPr>
            <p:cNvPr id="32009" name="Line 101"/>
            <p:cNvSpPr>
              <a:spLocks noChangeShapeType="1"/>
            </p:cNvSpPr>
            <p:nvPr/>
          </p:nvSpPr>
          <p:spPr bwMode="auto">
            <a:xfrm flipH="1">
              <a:off x="3919" y="2224"/>
              <a:ext cx="66" cy="32"/>
            </a:xfrm>
            <a:prstGeom prst="line">
              <a:avLst/>
            </a:prstGeom>
            <a:noFill/>
            <a:ln w="6350">
              <a:solidFill>
                <a:srgbClr val="996633"/>
              </a:solidFill>
              <a:round/>
              <a:headEnd/>
              <a:tailEnd/>
            </a:ln>
          </p:spPr>
          <p:txBody>
            <a:bodyPr>
              <a:spAutoFit/>
            </a:bodyPr>
            <a:lstStyle/>
            <a:p>
              <a:endParaRPr lang="en-US"/>
            </a:p>
          </p:txBody>
        </p:sp>
        <p:sp>
          <p:nvSpPr>
            <p:cNvPr id="32010" name="Line 102"/>
            <p:cNvSpPr>
              <a:spLocks noChangeShapeType="1"/>
            </p:cNvSpPr>
            <p:nvPr/>
          </p:nvSpPr>
          <p:spPr bwMode="auto">
            <a:xfrm flipH="1">
              <a:off x="4009" y="2235"/>
              <a:ext cx="29" cy="27"/>
            </a:xfrm>
            <a:prstGeom prst="line">
              <a:avLst/>
            </a:prstGeom>
            <a:noFill/>
            <a:ln w="6350">
              <a:solidFill>
                <a:srgbClr val="996633"/>
              </a:solidFill>
              <a:round/>
              <a:headEnd/>
              <a:tailEnd/>
            </a:ln>
          </p:spPr>
          <p:txBody>
            <a:bodyPr>
              <a:spAutoFit/>
            </a:bodyPr>
            <a:lstStyle/>
            <a:p>
              <a:endParaRPr lang="en-US"/>
            </a:p>
          </p:txBody>
        </p:sp>
      </p:grpSp>
      <p:grpSp>
        <p:nvGrpSpPr>
          <p:cNvPr id="6" name="Group 103"/>
          <p:cNvGrpSpPr>
            <a:grpSpLocks/>
          </p:cNvGrpSpPr>
          <p:nvPr/>
        </p:nvGrpSpPr>
        <p:grpSpPr bwMode="auto">
          <a:xfrm flipH="1">
            <a:off x="7780338" y="3895725"/>
            <a:ext cx="265112" cy="85725"/>
            <a:chOff x="4223" y="2247"/>
            <a:chExt cx="99" cy="34"/>
          </a:xfrm>
        </p:grpSpPr>
        <p:sp>
          <p:nvSpPr>
            <p:cNvPr id="32005" name="Line 104"/>
            <p:cNvSpPr>
              <a:spLocks noChangeShapeType="1"/>
            </p:cNvSpPr>
            <p:nvPr/>
          </p:nvSpPr>
          <p:spPr bwMode="auto">
            <a:xfrm flipH="1">
              <a:off x="4297" y="2250"/>
              <a:ext cx="25" cy="31"/>
            </a:xfrm>
            <a:prstGeom prst="line">
              <a:avLst/>
            </a:prstGeom>
            <a:noFill/>
            <a:ln w="6350">
              <a:solidFill>
                <a:srgbClr val="996633"/>
              </a:solidFill>
              <a:round/>
              <a:headEnd/>
              <a:tailEnd/>
            </a:ln>
          </p:spPr>
          <p:txBody>
            <a:bodyPr>
              <a:spAutoFit/>
            </a:bodyPr>
            <a:lstStyle/>
            <a:p>
              <a:endParaRPr lang="en-US"/>
            </a:p>
          </p:txBody>
        </p:sp>
        <p:sp>
          <p:nvSpPr>
            <p:cNvPr id="32006" name="Line 105"/>
            <p:cNvSpPr>
              <a:spLocks noChangeShapeType="1"/>
            </p:cNvSpPr>
            <p:nvPr/>
          </p:nvSpPr>
          <p:spPr bwMode="auto">
            <a:xfrm flipH="1">
              <a:off x="4260" y="2248"/>
              <a:ext cx="25" cy="32"/>
            </a:xfrm>
            <a:prstGeom prst="line">
              <a:avLst/>
            </a:prstGeom>
            <a:noFill/>
            <a:ln w="6350">
              <a:solidFill>
                <a:srgbClr val="996633"/>
              </a:solidFill>
              <a:round/>
              <a:headEnd/>
              <a:tailEnd/>
            </a:ln>
          </p:spPr>
          <p:txBody>
            <a:bodyPr>
              <a:spAutoFit/>
            </a:bodyPr>
            <a:lstStyle/>
            <a:p>
              <a:endParaRPr lang="en-US"/>
            </a:p>
          </p:txBody>
        </p:sp>
        <p:sp>
          <p:nvSpPr>
            <p:cNvPr id="32007" name="Line 106"/>
            <p:cNvSpPr>
              <a:spLocks noChangeShapeType="1"/>
            </p:cNvSpPr>
            <p:nvPr/>
          </p:nvSpPr>
          <p:spPr bwMode="auto">
            <a:xfrm flipH="1">
              <a:off x="4223" y="2247"/>
              <a:ext cx="45" cy="32"/>
            </a:xfrm>
            <a:prstGeom prst="line">
              <a:avLst/>
            </a:prstGeom>
            <a:noFill/>
            <a:ln w="6350">
              <a:solidFill>
                <a:srgbClr val="996633"/>
              </a:solidFill>
              <a:round/>
              <a:headEnd/>
              <a:tailEnd/>
            </a:ln>
          </p:spPr>
          <p:txBody>
            <a:bodyPr>
              <a:spAutoFit/>
            </a:bodyPr>
            <a:lstStyle/>
            <a:p>
              <a:endParaRPr lang="en-US"/>
            </a:p>
          </p:txBody>
        </p:sp>
      </p:grpSp>
      <p:grpSp>
        <p:nvGrpSpPr>
          <p:cNvPr id="7" name="Group 107"/>
          <p:cNvGrpSpPr>
            <a:grpSpLocks/>
          </p:cNvGrpSpPr>
          <p:nvPr/>
        </p:nvGrpSpPr>
        <p:grpSpPr bwMode="auto">
          <a:xfrm flipH="1">
            <a:off x="5351463" y="6173788"/>
            <a:ext cx="265112" cy="85725"/>
            <a:chOff x="4223" y="2247"/>
            <a:chExt cx="99" cy="34"/>
          </a:xfrm>
        </p:grpSpPr>
        <p:sp>
          <p:nvSpPr>
            <p:cNvPr id="32002" name="Line 108"/>
            <p:cNvSpPr>
              <a:spLocks noChangeShapeType="1"/>
            </p:cNvSpPr>
            <p:nvPr/>
          </p:nvSpPr>
          <p:spPr bwMode="auto">
            <a:xfrm flipH="1">
              <a:off x="4297" y="2250"/>
              <a:ext cx="25" cy="31"/>
            </a:xfrm>
            <a:prstGeom prst="line">
              <a:avLst/>
            </a:prstGeom>
            <a:noFill/>
            <a:ln w="6350">
              <a:solidFill>
                <a:srgbClr val="996633"/>
              </a:solidFill>
              <a:round/>
              <a:headEnd/>
              <a:tailEnd/>
            </a:ln>
          </p:spPr>
          <p:txBody>
            <a:bodyPr>
              <a:spAutoFit/>
            </a:bodyPr>
            <a:lstStyle/>
            <a:p>
              <a:endParaRPr lang="en-US"/>
            </a:p>
          </p:txBody>
        </p:sp>
        <p:sp>
          <p:nvSpPr>
            <p:cNvPr id="32003" name="Line 109"/>
            <p:cNvSpPr>
              <a:spLocks noChangeShapeType="1"/>
            </p:cNvSpPr>
            <p:nvPr/>
          </p:nvSpPr>
          <p:spPr bwMode="auto">
            <a:xfrm flipH="1">
              <a:off x="4260" y="2248"/>
              <a:ext cx="25" cy="32"/>
            </a:xfrm>
            <a:prstGeom prst="line">
              <a:avLst/>
            </a:prstGeom>
            <a:noFill/>
            <a:ln w="6350">
              <a:solidFill>
                <a:srgbClr val="996633"/>
              </a:solidFill>
              <a:round/>
              <a:headEnd/>
              <a:tailEnd/>
            </a:ln>
          </p:spPr>
          <p:txBody>
            <a:bodyPr>
              <a:spAutoFit/>
            </a:bodyPr>
            <a:lstStyle/>
            <a:p>
              <a:endParaRPr lang="en-US"/>
            </a:p>
          </p:txBody>
        </p:sp>
        <p:sp>
          <p:nvSpPr>
            <p:cNvPr id="32004" name="Line 110"/>
            <p:cNvSpPr>
              <a:spLocks noChangeShapeType="1"/>
            </p:cNvSpPr>
            <p:nvPr/>
          </p:nvSpPr>
          <p:spPr bwMode="auto">
            <a:xfrm flipH="1">
              <a:off x="4223" y="2247"/>
              <a:ext cx="45" cy="32"/>
            </a:xfrm>
            <a:prstGeom prst="line">
              <a:avLst/>
            </a:prstGeom>
            <a:noFill/>
            <a:ln w="6350">
              <a:solidFill>
                <a:srgbClr val="996633"/>
              </a:solidFill>
              <a:round/>
              <a:headEnd/>
              <a:tailEnd/>
            </a:ln>
          </p:spPr>
          <p:txBody>
            <a:bodyPr>
              <a:spAutoFit/>
            </a:bodyPr>
            <a:lstStyle/>
            <a:p>
              <a:endParaRPr lang="en-US"/>
            </a:p>
          </p:txBody>
        </p:sp>
      </p:grpSp>
      <p:sp>
        <p:nvSpPr>
          <p:cNvPr id="31755" name="Freeform 111"/>
          <p:cNvSpPr>
            <a:spLocks/>
          </p:cNvSpPr>
          <p:nvPr/>
        </p:nvSpPr>
        <p:spPr bwMode="auto">
          <a:xfrm>
            <a:off x="617538" y="1709738"/>
            <a:ext cx="3763962" cy="530225"/>
          </a:xfrm>
          <a:custGeom>
            <a:avLst/>
            <a:gdLst>
              <a:gd name="T0" fmla="*/ 2147483647 w 1240"/>
              <a:gd name="T1" fmla="*/ 2147483647 h 621"/>
              <a:gd name="T2" fmla="*/ 2147483647 w 1240"/>
              <a:gd name="T3" fmla="*/ 2147483647 h 621"/>
              <a:gd name="T4" fmla="*/ 0 w 1240"/>
              <a:gd name="T5" fmla="*/ 2147483647 h 621"/>
              <a:gd name="T6" fmla="*/ 2147483647 w 1240"/>
              <a:gd name="T7" fmla="*/ 2147483647 h 621"/>
              <a:gd name="T8" fmla="*/ 2147483647 w 1240"/>
              <a:gd name="T9" fmla="*/ 2147483647 h 621"/>
              <a:gd name="T10" fmla="*/ 2147483647 w 1240"/>
              <a:gd name="T11" fmla="*/ 2147483647 h 621"/>
              <a:gd name="T12" fmla="*/ 2147483647 w 1240"/>
              <a:gd name="T13" fmla="*/ 2147483647 h 621"/>
              <a:gd name="T14" fmla="*/ 2147483647 w 1240"/>
              <a:gd name="T15" fmla="*/ 2147483647 h 621"/>
              <a:gd name="T16" fmla="*/ 2147483647 w 1240"/>
              <a:gd name="T17" fmla="*/ 2147483647 h 621"/>
              <a:gd name="T18" fmla="*/ 2147483647 w 1240"/>
              <a:gd name="T19" fmla="*/ 2147483647 h 621"/>
              <a:gd name="T20" fmla="*/ 2147483647 w 1240"/>
              <a:gd name="T21" fmla="*/ 2147483647 h 621"/>
              <a:gd name="T22" fmla="*/ 2147483647 w 1240"/>
              <a:gd name="T23" fmla="*/ 2147483647 h 621"/>
              <a:gd name="T24" fmla="*/ 2147483647 w 1240"/>
              <a:gd name="T25" fmla="*/ 2147483647 h 621"/>
              <a:gd name="T26" fmla="*/ 2147483647 w 1240"/>
              <a:gd name="T27" fmla="*/ 2147483647 h 621"/>
              <a:gd name="T28" fmla="*/ 2147483647 w 1240"/>
              <a:gd name="T29" fmla="*/ 2147483647 h 621"/>
              <a:gd name="T30" fmla="*/ 2147483647 w 1240"/>
              <a:gd name="T31" fmla="*/ 2147483647 h 621"/>
              <a:gd name="T32" fmla="*/ 2147483647 w 1240"/>
              <a:gd name="T33" fmla="*/ 0 h 621"/>
              <a:gd name="T34" fmla="*/ 2147483647 w 1240"/>
              <a:gd name="T35" fmla="*/ 2147483647 h 621"/>
              <a:gd name="T36" fmla="*/ 2147483647 w 1240"/>
              <a:gd name="T37" fmla="*/ 2147483647 h 621"/>
              <a:gd name="T38" fmla="*/ 2147483647 w 1240"/>
              <a:gd name="T39" fmla="*/ 2147483647 h 621"/>
              <a:gd name="T40" fmla="*/ 2147483647 w 1240"/>
              <a:gd name="T41" fmla="*/ 2147483647 h 621"/>
              <a:gd name="T42" fmla="*/ 2147483647 w 1240"/>
              <a:gd name="T43" fmla="*/ 2147483647 h 621"/>
              <a:gd name="T44" fmla="*/ 2147483647 w 1240"/>
              <a:gd name="T45" fmla="*/ 2147483647 h 621"/>
              <a:gd name="T46" fmla="*/ 2147483647 w 1240"/>
              <a:gd name="T47" fmla="*/ 0 h 621"/>
              <a:gd name="T48" fmla="*/ 2147483647 w 1240"/>
              <a:gd name="T49" fmla="*/ 2147483647 h 621"/>
              <a:gd name="T50" fmla="*/ 2147483647 w 1240"/>
              <a:gd name="T51" fmla="*/ 2147483647 h 621"/>
              <a:gd name="T52" fmla="*/ 2147483647 w 1240"/>
              <a:gd name="T53" fmla="*/ 2147483647 h 621"/>
              <a:gd name="T54" fmla="*/ 2147483647 w 1240"/>
              <a:gd name="T55" fmla="*/ 2147483647 h 621"/>
              <a:gd name="T56" fmla="*/ 2147483647 w 1240"/>
              <a:gd name="T57" fmla="*/ 2147483647 h 621"/>
              <a:gd name="T58" fmla="*/ 2147483647 w 1240"/>
              <a:gd name="T59" fmla="*/ 2147483647 h 621"/>
              <a:gd name="T60" fmla="*/ 2147483647 w 1240"/>
              <a:gd name="T61" fmla="*/ 2147483647 h 621"/>
              <a:gd name="T62" fmla="*/ 2147483647 w 1240"/>
              <a:gd name="T63" fmla="*/ 2147483647 h 621"/>
              <a:gd name="T64" fmla="*/ 2147483647 w 1240"/>
              <a:gd name="T65" fmla="*/ 2147483647 h 621"/>
              <a:gd name="T66" fmla="*/ 2147483647 w 1240"/>
              <a:gd name="T67" fmla="*/ 2147483647 h 621"/>
              <a:gd name="T68" fmla="*/ 2147483647 w 1240"/>
              <a:gd name="T69" fmla="*/ 2147483647 h 621"/>
              <a:gd name="T70" fmla="*/ 2147483647 w 1240"/>
              <a:gd name="T71" fmla="*/ 2147483647 h 621"/>
              <a:gd name="T72" fmla="*/ 2147483647 w 1240"/>
              <a:gd name="T73" fmla="*/ 2147483647 h 621"/>
              <a:gd name="T74" fmla="*/ 2147483647 w 1240"/>
              <a:gd name="T75" fmla="*/ 2147483647 h 621"/>
              <a:gd name="T76" fmla="*/ 2147483647 w 1240"/>
              <a:gd name="T77" fmla="*/ 2147483647 h 621"/>
              <a:gd name="T78" fmla="*/ 2147483647 w 1240"/>
              <a:gd name="T79" fmla="*/ 2147483647 h 621"/>
              <a:gd name="T80" fmla="*/ 2147483647 w 1240"/>
              <a:gd name="T81" fmla="*/ 2147483647 h 621"/>
              <a:gd name="T82" fmla="*/ 2147483647 w 1240"/>
              <a:gd name="T83" fmla="*/ 2147483647 h 621"/>
              <a:gd name="T84" fmla="*/ 2147483647 w 1240"/>
              <a:gd name="T85" fmla="*/ 2147483647 h 621"/>
              <a:gd name="T86" fmla="*/ 2147483647 w 1240"/>
              <a:gd name="T87" fmla="*/ 2147483647 h 621"/>
              <a:gd name="T88" fmla="*/ 2147483647 w 1240"/>
              <a:gd name="T89" fmla="*/ 2147483647 h 621"/>
              <a:gd name="T90" fmla="*/ 2147483647 w 1240"/>
              <a:gd name="T91" fmla="*/ 2147483647 h 621"/>
              <a:gd name="T92" fmla="*/ 2147483647 w 1240"/>
              <a:gd name="T93" fmla="*/ 2147483647 h 621"/>
              <a:gd name="T94" fmla="*/ 2147483647 w 1240"/>
              <a:gd name="T95" fmla="*/ 2147483647 h 621"/>
              <a:gd name="T96" fmla="*/ 2147483647 w 1240"/>
              <a:gd name="T97" fmla="*/ 2147483647 h 621"/>
              <a:gd name="T98" fmla="*/ 2147483647 w 1240"/>
              <a:gd name="T99" fmla="*/ 2147483647 h 621"/>
              <a:gd name="T100" fmla="*/ 2147483647 w 1240"/>
              <a:gd name="T101" fmla="*/ 2147483647 h 621"/>
              <a:gd name="T102" fmla="*/ 2147483647 w 1240"/>
              <a:gd name="T103" fmla="*/ 2147483647 h 621"/>
              <a:gd name="T104" fmla="*/ 2147483647 w 1240"/>
              <a:gd name="T105" fmla="*/ 2147483647 h 621"/>
              <a:gd name="T106" fmla="*/ 2147483647 w 1240"/>
              <a:gd name="T107" fmla="*/ 2147483647 h 621"/>
              <a:gd name="T108" fmla="*/ 2147483647 w 1240"/>
              <a:gd name="T109" fmla="*/ 2147483647 h 621"/>
              <a:gd name="T110" fmla="*/ 2147483647 w 1240"/>
              <a:gd name="T111" fmla="*/ 2147483647 h 621"/>
              <a:gd name="T112" fmla="*/ 2147483647 w 1240"/>
              <a:gd name="T113" fmla="*/ 2147483647 h 621"/>
              <a:gd name="T114" fmla="*/ 2147483647 w 1240"/>
              <a:gd name="T115" fmla="*/ 2147483647 h 621"/>
              <a:gd name="T116" fmla="*/ 2147483647 w 1240"/>
              <a:gd name="T117" fmla="*/ 2147483647 h 621"/>
              <a:gd name="T118" fmla="*/ 2147483647 w 1240"/>
              <a:gd name="T119" fmla="*/ 2147483647 h 621"/>
              <a:gd name="T120" fmla="*/ 2147483647 w 1240"/>
              <a:gd name="T121" fmla="*/ 2147483647 h 621"/>
              <a:gd name="T122" fmla="*/ 2147483647 w 1240"/>
              <a:gd name="T123" fmla="*/ 2147483647 h 6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40"/>
              <a:gd name="T187" fmla="*/ 0 h 621"/>
              <a:gd name="T188" fmla="*/ 1240 w 1240"/>
              <a:gd name="T189" fmla="*/ 621 h 6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40" h="621">
                <a:moveTo>
                  <a:pt x="54" y="290"/>
                </a:moveTo>
                <a:lnTo>
                  <a:pt x="35" y="285"/>
                </a:lnTo>
                <a:lnTo>
                  <a:pt x="25" y="271"/>
                </a:lnTo>
                <a:lnTo>
                  <a:pt x="16" y="259"/>
                </a:lnTo>
                <a:lnTo>
                  <a:pt x="6" y="247"/>
                </a:lnTo>
                <a:lnTo>
                  <a:pt x="5" y="233"/>
                </a:lnTo>
                <a:lnTo>
                  <a:pt x="3" y="220"/>
                </a:lnTo>
                <a:lnTo>
                  <a:pt x="2" y="207"/>
                </a:lnTo>
                <a:lnTo>
                  <a:pt x="0" y="194"/>
                </a:lnTo>
                <a:lnTo>
                  <a:pt x="0" y="181"/>
                </a:lnTo>
                <a:lnTo>
                  <a:pt x="16" y="166"/>
                </a:lnTo>
                <a:lnTo>
                  <a:pt x="24" y="152"/>
                </a:lnTo>
                <a:lnTo>
                  <a:pt x="49" y="138"/>
                </a:lnTo>
                <a:lnTo>
                  <a:pt x="57" y="124"/>
                </a:lnTo>
                <a:lnTo>
                  <a:pt x="73" y="117"/>
                </a:lnTo>
                <a:lnTo>
                  <a:pt x="107" y="101"/>
                </a:lnTo>
                <a:lnTo>
                  <a:pt x="125" y="93"/>
                </a:lnTo>
                <a:lnTo>
                  <a:pt x="141" y="86"/>
                </a:lnTo>
                <a:lnTo>
                  <a:pt x="168" y="78"/>
                </a:lnTo>
                <a:lnTo>
                  <a:pt x="186" y="77"/>
                </a:lnTo>
                <a:lnTo>
                  <a:pt x="203" y="69"/>
                </a:lnTo>
                <a:lnTo>
                  <a:pt x="229" y="68"/>
                </a:lnTo>
                <a:lnTo>
                  <a:pt x="246" y="67"/>
                </a:lnTo>
                <a:lnTo>
                  <a:pt x="265" y="74"/>
                </a:lnTo>
                <a:lnTo>
                  <a:pt x="283" y="79"/>
                </a:lnTo>
                <a:lnTo>
                  <a:pt x="294" y="99"/>
                </a:lnTo>
                <a:lnTo>
                  <a:pt x="311" y="103"/>
                </a:lnTo>
                <a:lnTo>
                  <a:pt x="322" y="117"/>
                </a:lnTo>
                <a:lnTo>
                  <a:pt x="332" y="129"/>
                </a:lnTo>
                <a:lnTo>
                  <a:pt x="349" y="122"/>
                </a:lnTo>
                <a:lnTo>
                  <a:pt x="357" y="109"/>
                </a:lnTo>
                <a:lnTo>
                  <a:pt x="364" y="94"/>
                </a:lnTo>
                <a:lnTo>
                  <a:pt x="381" y="87"/>
                </a:lnTo>
                <a:lnTo>
                  <a:pt x="389" y="74"/>
                </a:lnTo>
                <a:lnTo>
                  <a:pt x="407" y="65"/>
                </a:lnTo>
                <a:lnTo>
                  <a:pt x="412" y="52"/>
                </a:lnTo>
                <a:lnTo>
                  <a:pt x="430" y="52"/>
                </a:lnTo>
                <a:lnTo>
                  <a:pt x="437" y="37"/>
                </a:lnTo>
                <a:lnTo>
                  <a:pt x="464" y="36"/>
                </a:lnTo>
                <a:lnTo>
                  <a:pt x="472" y="22"/>
                </a:lnTo>
                <a:lnTo>
                  <a:pt x="490" y="15"/>
                </a:lnTo>
                <a:lnTo>
                  <a:pt x="507" y="14"/>
                </a:lnTo>
                <a:lnTo>
                  <a:pt x="524" y="7"/>
                </a:lnTo>
                <a:lnTo>
                  <a:pt x="541" y="5"/>
                </a:lnTo>
                <a:lnTo>
                  <a:pt x="558" y="4"/>
                </a:lnTo>
                <a:lnTo>
                  <a:pt x="576" y="3"/>
                </a:lnTo>
                <a:lnTo>
                  <a:pt x="594" y="2"/>
                </a:lnTo>
                <a:lnTo>
                  <a:pt x="612" y="1"/>
                </a:lnTo>
                <a:lnTo>
                  <a:pt x="630" y="1"/>
                </a:lnTo>
                <a:lnTo>
                  <a:pt x="647" y="0"/>
                </a:lnTo>
                <a:lnTo>
                  <a:pt x="665" y="0"/>
                </a:lnTo>
                <a:lnTo>
                  <a:pt x="684" y="4"/>
                </a:lnTo>
                <a:lnTo>
                  <a:pt x="703" y="17"/>
                </a:lnTo>
                <a:lnTo>
                  <a:pt x="713" y="29"/>
                </a:lnTo>
                <a:lnTo>
                  <a:pt x="722" y="42"/>
                </a:lnTo>
                <a:lnTo>
                  <a:pt x="741" y="48"/>
                </a:lnTo>
                <a:lnTo>
                  <a:pt x="747" y="35"/>
                </a:lnTo>
                <a:lnTo>
                  <a:pt x="765" y="33"/>
                </a:lnTo>
                <a:lnTo>
                  <a:pt x="783" y="26"/>
                </a:lnTo>
                <a:lnTo>
                  <a:pt x="810" y="25"/>
                </a:lnTo>
                <a:lnTo>
                  <a:pt x="828" y="24"/>
                </a:lnTo>
                <a:lnTo>
                  <a:pt x="837" y="37"/>
                </a:lnTo>
                <a:lnTo>
                  <a:pt x="856" y="42"/>
                </a:lnTo>
                <a:lnTo>
                  <a:pt x="871" y="35"/>
                </a:lnTo>
                <a:lnTo>
                  <a:pt x="888" y="27"/>
                </a:lnTo>
                <a:lnTo>
                  <a:pt x="906" y="27"/>
                </a:lnTo>
                <a:lnTo>
                  <a:pt x="922" y="12"/>
                </a:lnTo>
                <a:lnTo>
                  <a:pt x="940" y="10"/>
                </a:lnTo>
                <a:lnTo>
                  <a:pt x="958" y="9"/>
                </a:lnTo>
                <a:lnTo>
                  <a:pt x="984" y="2"/>
                </a:lnTo>
                <a:lnTo>
                  <a:pt x="1001" y="1"/>
                </a:lnTo>
                <a:lnTo>
                  <a:pt x="1019" y="0"/>
                </a:lnTo>
                <a:lnTo>
                  <a:pt x="1037" y="0"/>
                </a:lnTo>
                <a:lnTo>
                  <a:pt x="1047" y="12"/>
                </a:lnTo>
                <a:lnTo>
                  <a:pt x="1065" y="18"/>
                </a:lnTo>
                <a:lnTo>
                  <a:pt x="1083" y="23"/>
                </a:lnTo>
                <a:lnTo>
                  <a:pt x="1102" y="36"/>
                </a:lnTo>
                <a:lnTo>
                  <a:pt x="1121" y="48"/>
                </a:lnTo>
                <a:lnTo>
                  <a:pt x="1132" y="61"/>
                </a:lnTo>
                <a:lnTo>
                  <a:pt x="1132" y="74"/>
                </a:lnTo>
                <a:lnTo>
                  <a:pt x="1143" y="87"/>
                </a:lnTo>
                <a:lnTo>
                  <a:pt x="1144" y="101"/>
                </a:lnTo>
                <a:lnTo>
                  <a:pt x="1162" y="106"/>
                </a:lnTo>
                <a:lnTo>
                  <a:pt x="1180" y="105"/>
                </a:lnTo>
                <a:lnTo>
                  <a:pt x="1198" y="111"/>
                </a:lnTo>
                <a:lnTo>
                  <a:pt x="1216" y="117"/>
                </a:lnTo>
                <a:lnTo>
                  <a:pt x="1226" y="129"/>
                </a:lnTo>
                <a:lnTo>
                  <a:pt x="1228" y="141"/>
                </a:lnTo>
                <a:lnTo>
                  <a:pt x="1239" y="154"/>
                </a:lnTo>
                <a:lnTo>
                  <a:pt x="1230" y="168"/>
                </a:lnTo>
                <a:lnTo>
                  <a:pt x="1231" y="182"/>
                </a:lnTo>
                <a:lnTo>
                  <a:pt x="1215" y="196"/>
                </a:lnTo>
                <a:lnTo>
                  <a:pt x="1207" y="210"/>
                </a:lnTo>
                <a:lnTo>
                  <a:pt x="1190" y="224"/>
                </a:lnTo>
                <a:lnTo>
                  <a:pt x="1174" y="231"/>
                </a:lnTo>
                <a:lnTo>
                  <a:pt x="1183" y="244"/>
                </a:lnTo>
                <a:lnTo>
                  <a:pt x="1203" y="249"/>
                </a:lnTo>
                <a:lnTo>
                  <a:pt x="1213" y="263"/>
                </a:lnTo>
                <a:lnTo>
                  <a:pt x="1222" y="282"/>
                </a:lnTo>
                <a:lnTo>
                  <a:pt x="1223" y="296"/>
                </a:lnTo>
                <a:lnTo>
                  <a:pt x="1217" y="309"/>
                </a:lnTo>
                <a:lnTo>
                  <a:pt x="1209" y="323"/>
                </a:lnTo>
                <a:lnTo>
                  <a:pt x="1192" y="331"/>
                </a:lnTo>
                <a:lnTo>
                  <a:pt x="1175" y="344"/>
                </a:lnTo>
                <a:lnTo>
                  <a:pt x="1157" y="346"/>
                </a:lnTo>
                <a:lnTo>
                  <a:pt x="1141" y="360"/>
                </a:lnTo>
                <a:lnTo>
                  <a:pt x="1116" y="374"/>
                </a:lnTo>
                <a:lnTo>
                  <a:pt x="1099" y="381"/>
                </a:lnTo>
                <a:lnTo>
                  <a:pt x="1081" y="383"/>
                </a:lnTo>
                <a:lnTo>
                  <a:pt x="1092" y="409"/>
                </a:lnTo>
                <a:lnTo>
                  <a:pt x="1094" y="429"/>
                </a:lnTo>
                <a:lnTo>
                  <a:pt x="1096" y="443"/>
                </a:lnTo>
                <a:lnTo>
                  <a:pt x="1097" y="455"/>
                </a:lnTo>
                <a:lnTo>
                  <a:pt x="1107" y="468"/>
                </a:lnTo>
                <a:lnTo>
                  <a:pt x="1108" y="481"/>
                </a:lnTo>
                <a:lnTo>
                  <a:pt x="1101" y="494"/>
                </a:lnTo>
                <a:lnTo>
                  <a:pt x="1093" y="515"/>
                </a:lnTo>
                <a:lnTo>
                  <a:pt x="1076" y="523"/>
                </a:lnTo>
                <a:lnTo>
                  <a:pt x="1069" y="536"/>
                </a:lnTo>
                <a:lnTo>
                  <a:pt x="1052" y="544"/>
                </a:lnTo>
                <a:lnTo>
                  <a:pt x="1045" y="557"/>
                </a:lnTo>
                <a:lnTo>
                  <a:pt x="1027" y="565"/>
                </a:lnTo>
                <a:lnTo>
                  <a:pt x="1010" y="573"/>
                </a:lnTo>
                <a:lnTo>
                  <a:pt x="992" y="580"/>
                </a:lnTo>
                <a:lnTo>
                  <a:pt x="976" y="587"/>
                </a:lnTo>
                <a:lnTo>
                  <a:pt x="959" y="596"/>
                </a:lnTo>
                <a:lnTo>
                  <a:pt x="943" y="603"/>
                </a:lnTo>
                <a:lnTo>
                  <a:pt x="926" y="610"/>
                </a:lnTo>
                <a:lnTo>
                  <a:pt x="909" y="611"/>
                </a:lnTo>
                <a:lnTo>
                  <a:pt x="892" y="612"/>
                </a:lnTo>
                <a:lnTo>
                  <a:pt x="873" y="613"/>
                </a:lnTo>
                <a:lnTo>
                  <a:pt x="856" y="614"/>
                </a:lnTo>
                <a:lnTo>
                  <a:pt x="838" y="615"/>
                </a:lnTo>
                <a:lnTo>
                  <a:pt x="803" y="617"/>
                </a:lnTo>
                <a:lnTo>
                  <a:pt x="777" y="619"/>
                </a:lnTo>
                <a:lnTo>
                  <a:pt x="759" y="620"/>
                </a:lnTo>
                <a:lnTo>
                  <a:pt x="740" y="613"/>
                </a:lnTo>
                <a:lnTo>
                  <a:pt x="722" y="609"/>
                </a:lnTo>
                <a:lnTo>
                  <a:pt x="703" y="596"/>
                </a:lnTo>
                <a:lnTo>
                  <a:pt x="701" y="582"/>
                </a:lnTo>
                <a:lnTo>
                  <a:pt x="684" y="583"/>
                </a:lnTo>
                <a:lnTo>
                  <a:pt x="665" y="584"/>
                </a:lnTo>
                <a:lnTo>
                  <a:pt x="649" y="592"/>
                </a:lnTo>
                <a:lnTo>
                  <a:pt x="632" y="592"/>
                </a:lnTo>
                <a:lnTo>
                  <a:pt x="605" y="594"/>
                </a:lnTo>
                <a:lnTo>
                  <a:pt x="588" y="595"/>
                </a:lnTo>
                <a:lnTo>
                  <a:pt x="570" y="596"/>
                </a:lnTo>
                <a:lnTo>
                  <a:pt x="552" y="597"/>
                </a:lnTo>
                <a:lnTo>
                  <a:pt x="525" y="592"/>
                </a:lnTo>
                <a:lnTo>
                  <a:pt x="498" y="587"/>
                </a:lnTo>
                <a:lnTo>
                  <a:pt x="479" y="581"/>
                </a:lnTo>
                <a:lnTo>
                  <a:pt x="460" y="568"/>
                </a:lnTo>
                <a:lnTo>
                  <a:pt x="443" y="555"/>
                </a:lnTo>
                <a:lnTo>
                  <a:pt x="433" y="543"/>
                </a:lnTo>
                <a:lnTo>
                  <a:pt x="422" y="524"/>
                </a:lnTo>
                <a:lnTo>
                  <a:pt x="412" y="512"/>
                </a:lnTo>
                <a:lnTo>
                  <a:pt x="411" y="499"/>
                </a:lnTo>
                <a:lnTo>
                  <a:pt x="393" y="499"/>
                </a:lnTo>
                <a:lnTo>
                  <a:pt x="367" y="500"/>
                </a:lnTo>
                <a:lnTo>
                  <a:pt x="349" y="508"/>
                </a:lnTo>
                <a:lnTo>
                  <a:pt x="322" y="509"/>
                </a:lnTo>
                <a:lnTo>
                  <a:pt x="297" y="518"/>
                </a:lnTo>
                <a:lnTo>
                  <a:pt x="270" y="518"/>
                </a:lnTo>
                <a:lnTo>
                  <a:pt x="253" y="520"/>
                </a:lnTo>
                <a:lnTo>
                  <a:pt x="236" y="521"/>
                </a:lnTo>
                <a:lnTo>
                  <a:pt x="218" y="522"/>
                </a:lnTo>
                <a:lnTo>
                  <a:pt x="199" y="516"/>
                </a:lnTo>
                <a:lnTo>
                  <a:pt x="180" y="504"/>
                </a:lnTo>
                <a:lnTo>
                  <a:pt x="171" y="491"/>
                </a:lnTo>
                <a:lnTo>
                  <a:pt x="152" y="485"/>
                </a:lnTo>
                <a:lnTo>
                  <a:pt x="150" y="472"/>
                </a:lnTo>
                <a:lnTo>
                  <a:pt x="140" y="459"/>
                </a:lnTo>
                <a:lnTo>
                  <a:pt x="123" y="460"/>
                </a:lnTo>
                <a:lnTo>
                  <a:pt x="105" y="462"/>
                </a:lnTo>
                <a:lnTo>
                  <a:pt x="87" y="455"/>
                </a:lnTo>
                <a:lnTo>
                  <a:pt x="68" y="443"/>
                </a:lnTo>
                <a:lnTo>
                  <a:pt x="57" y="424"/>
                </a:lnTo>
                <a:lnTo>
                  <a:pt x="48" y="411"/>
                </a:lnTo>
                <a:lnTo>
                  <a:pt x="38" y="397"/>
                </a:lnTo>
                <a:lnTo>
                  <a:pt x="26" y="379"/>
                </a:lnTo>
                <a:lnTo>
                  <a:pt x="16" y="366"/>
                </a:lnTo>
                <a:lnTo>
                  <a:pt x="16" y="352"/>
                </a:lnTo>
                <a:lnTo>
                  <a:pt x="5" y="333"/>
                </a:lnTo>
                <a:lnTo>
                  <a:pt x="3" y="320"/>
                </a:lnTo>
                <a:lnTo>
                  <a:pt x="11" y="306"/>
                </a:lnTo>
                <a:lnTo>
                  <a:pt x="19" y="292"/>
                </a:lnTo>
                <a:lnTo>
                  <a:pt x="35" y="285"/>
                </a:lnTo>
                <a:lnTo>
                  <a:pt x="54" y="290"/>
                </a:lnTo>
              </a:path>
            </a:pathLst>
          </a:custGeom>
          <a:gradFill rotWithShape="0">
            <a:gsLst>
              <a:gs pos="0">
                <a:srgbClr val="C1CEFF"/>
              </a:gs>
              <a:gs pos="100000">
                <a:srgbClr val="FFFFCC"/>
              </a:gs>
            </a:gsLst>
            <a:lin ang="5400000" scaled="1"/>
          </a:gradFill>
          <a:ln w="12700" cap="rnd" cmpd="sng">
            <a:noFill/>
            <a:prstDash val="solid"/>
            <a:round/>
            <a:headEnd type="none" w="med" len="med"/>
            <a:tailEnd type="none" w="med" len="med"/>
          </a:ln>
        </p:spPr>
        <p:txBody>
          <a:bodyPr/>
          <a:lstStyle/>
          <a:p>
            <a:endParaRPr lang="en-US"/>
          </a:p>
        </p:txBody>
      </p:sp>
      <p:sp>
        <p:nvSpPr>
          <p:cNvPr id="31756" name="Freeform 114"/>
          <p:cNvSpPr>
            <a:spLocks/>
          </p:cNvSpPr>
          <p:nvPr/>
        </p:nvSpPr>
        <p:spPr bwMode="auto">
          <a:xfrm>
            <a:off x="4819650" y="2976563"/>
            <a:ext cx="4294188" cy="1292225"/>
          </a:xfrm>
          <a:custGeom>
            <a:avLst/>
            <a:gdLst>
              <a:gd name="T0" fmla="*/ 2147483647 w 1668"/>
              <a:gd name="T1" fmla="*/ 2147483647 h 588"/>
              <a:gd name="T2" fmla="*/ 2147483647 w 1668"/>
              <a:gd name="T3" fmla="*/ 2147483647 h 588"/>
              <a:gd name="T4" fmla="*/ 2147483647 w 1668"/>
              <a:gd name="T5" fmla="*/ 2147483647 h 588"/>
              <a:gd name="T6" fmla="*/ 2147483647 w 1668"/>
              <a:gd name="T7" fmla="*/ 2147483647 h 588"/>
              <a:gd name="T8" fmla="*/ 2147483647 w 1668"/>
              <a:gd name="T9" fmla="*/ 2147483647 h 588"/>
              <a:gd name="T10" fmla="*/ 2147483647 w 1668"/>
              <a:gd name="T11" fmla="*/ 2147483647 h 588"/>
              <a:gd name="T12" fmla="*/ 2147483647 w 1668"/>
              <a:gd name="T13" fmla="*/ 2147483647 h 588"/>
              <a:gd name="T14" fmla="*/ 2147483647 w 1668"/>
              <a:gd name="T15" fmla="*/ 2147483647 h 588"/>
              <a:gd name="T16" fmla="*/ 2147483647 w 1668"/>
              <a:gd name="T17" fmla="*/ 2147483647 h 588"/>
              <a:gd name="T18" fmla="*/ 2147483647 w 1668"/>
              <a:gd name="T19" fmla="*/ 2147483647 h 588"/>
              <a:gd name="T20" fmla="*/ 2147483647 w 1668"/>
              <a:gd name="T21" fmla="*/ 2147483647 h 588"/>
              <a:gd name="T22" fmla="*/ 2147483647 w 1668"/>
              <a:gd name="T23" fmla="*/ 2147483647 h 588"/>
              <a:gd name="T24" fmla="*/ 2147483647 w 1668"/>
              <a:gd name="T25" fmla="*/ 2147483647 h 588"/>
              <a:gd name="T26" fmla="*/ 2147483647 w 1668"/>
              <a:gd name="T27" fmla="*/ 2147483647 h 588"/>
              <a:gd name="T28" fmla="*/ 2147483647 w 1668"/>
              <a:gd name="T29" fmla="*/ 2147483647 h 588"/>
              <a:gd name="T30" fmla="*/ 2147483647 w 1668"/>
              <a:gd name="T31" fmla="*/ 2147483647 h 588"/>
              <a:gd name="T32" fmla="*/ 2147483647 w 1668"/>
              <a:gd name="T33" fmla="*/ 2147483647 h 588"/>
              <a:gd name="T34" fmla="*/ 2147483647 w 1668"/>
              <a:gd name="T35" fmla="*/ 2147483647 h 588"/>
              <a:gd name="T36" fmla="*/ 2147483647 w 1668"/>
              <a:gd name="T37" fmla="*/ 2147483647 h 588"/>
              <a:gd name="T38" fmla="*/ 2147483647 w 1668"/>
              <a:gd name="T39" fmla="*/ 2147483647 h 588"/>
              <a:gd name="T40" fmla="*/ 2147483647 w 1668"/>
              <a:gd name="T41" fmla="*/ 2147483647 h 588"/>
              <a:gd name="T42" fmla="*/ 2147483647 w 1668"/>
              <a:gd name="T43" fmla="*/ 2147483647 h 588"/>
              <a:gd name="T44" fmla="*/ 2147483647 w 1668"/>
              <a:gd name="T45" fmla="*/ 2147483647 h 588"/>
              <a:gd name="T46" fmla="*/ 2147483647 w 1668"/>
              <a:gd name="T47" fmla="*/ 2147483647 h 588"/>
              <a:gd name="T48" fmla="*/ 2147483647 w 1668"/>
              <a:gd name="T49" fmla="*/ 2147483647 h 588"/>
              <a:gd name="T50" fmla="*/ 2147483647 w 1668"/>
              <a:gd name="T51" fmla="*/ 2147483647 h 588"/>
              <a:gd name="T52" fmla="*/ 0 w 1668"/>
              <a:gd name="T53" fmla="*/ 2147483647 h 588"/>
              <a:gd name="T54" fmla="*/ 2147483647 w 1668"/>
              <a:gd name="T55" fmla="*/ 2147483647 h 588"/>
              <a:gd name="T56" fmla="*/ 2147483647 w 1668"/>
              <a:gd name="T57" fmla="*/ 2147483647 h 588"/>
              <a:gd name="T58" fmla="*/ 2147483647 w 1668"/>
              <a:gd name="T59" fmla="*/ 2147483647 h 588"/>
              <a:gd name="T60" fmla="*/ 2147483647 w 1668"/>
              <a:gd name="T61" fmla="*/ 0 h 588"/>
              <a:gd name="T62" fmla="*/ 2147483647 w 1668"/>
              <a:gd name="T63" fmla="*/ 2147483647 h 588"/>
              <a:gd name="T64" fmla="*/ 2147483647 w 1668"/>
              <a:gd name="T65" fmla="*/ 2147483647 h 588"/>
              <a:gd name="T66" fmla="*/ 2147483647 w 1668"/>
              <a:gd name="T67" fmla="*/ 2147483647 h 588"/>
              <a:gd name="T68" fmla="*/ 2147483647 w 1668"/>
              <a:gd name="T69" fmla="*/ 2147483647 h 58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668"/>
              <a:gd name="T106" fmla="*/ 0 h 588"/>
              <a:gd name="T107" fmla="*/ 1668 w 1668"/>
              <a:gd name="T108" fmla="*/ 588 h 58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668" h="588">
                <a:moveTo>
                  <a:pt x="1668" y="588"/>
                </a:moveTo>
                <a:lnTo>
                  <a:pt x="1623" y="588"/>
                </a:lnTo>
                <a:lnTo>
                  <a:pt x="1550" y="579"/>
                </a:lnTo>
                <a:lnTo>
                  <a:pt x="1454" y="562"/>
                </a:lnTo>
                <a:lnTo>
                  <a:pt x="1365" y="535"/>
                </a:lnTo>
                <a:lnTo>
                  <a:pt x="1224" y="513"/>
                </a:lnTo>
                <a:lnTo>
                  <a:pt x="1095" y="487"/>
                </a:lnTo>
                <a:lnTo>
                  <a:pt x="1033" y="443"/>
                </a:lnTo>
                <a:lnTo>
                  <a:pt x="1065" y="394"/>
                </a:lnTo>
                <a:lnTo>
                  <a:pt x="1110" y="361"/>
                </a:lnTo>
                <a:lnTo>
                  <a:pt x="1131" y="340"/>
                </a:lnTo>
                <a:lnTo>
                  <a:pt x="1101" y="319"/>
                </a:lnTo>
                <a:lnTo>
                  <a:pt x="1050" y="310"/>
                </a:lnTo>
                <a:lnTo>
                  <a:pt x="978" y="298"/>
                </a:lnTo>
                <a:lnTo>
                  <a:pt x="927" y="292"/>
                </a:lnTo>
                <a:lnTo>
                  <a:pt x="882" y="265"/>
                </a:lnTo>
                <a:lnTo>
                  <a:pt x="822" y="271"/>
                </a:lnTo>
                <a:lnTo>
                  <a:pt x="756" y="286"/>
                </a:lnTo>
                <a:lnTo>
                  <a:pt x="711" y="280"/>
                </a:lnTo>
                <a:lnTo>
                  <a:pt x="681" y="250"/>
                </a:lnTo>
                <a:lnTo>
                  <a:pt x="609" y="241"/>
                </a:lnTo>
                <a:lnTo>
                  <a:pt x="501" y="247"/>
                </a:lnTo>
                <a:lnTo>
                  <a:pt x="414" y="226"/>
                </a:lnTo>
                <a:lnTo>
                  <a:pt x="360" y="229"/>
                </a:lnTo>
                <a:lnTo>
                  <a:pt x="218" y="237"/>
                </a:lnTo>
                <a:lnTo>
                  <a:pt x="60" y="220"/>
                </a:lnTo>
                <a:lnTo>
                  <a:pt x="0" y="196"/>
                </a:lnTo>
                <a:lnTo>
                  <a:pt x="107" y="142"/>
                </a:lnTo>
                <a:lnTo>
                  <a:pt x="194" y="87"/>
                </a:lnTo>
                <a:lnTo>
                  <a:pt x="391" y="47"/>
                </a:lnTo>
                <a:lnTo>
                  <a:pt x="541" y="0"/>
                </a:lnTo>
                <a:lnTo>
                  <a:pt x="1419" y="37"/>
                </a:lnTo>
                <a:lnTo>
                  <a:pt x="1446" y="253"/>
                </a:lnTo>
                <a:lnTo>
                  <a:pt x="1665" y="310"/>
                </a:lnTo>
                <a:lnTo>
                  <a:pt x="1668" y="588"/>
                </a:lnTo>
                <a:close/>
              </a:path>
            </a:pathLst>
          </a:custGeom>
          <a:gradFill rotWithShape="0">
            <a:gsLst>
              <a:gs pos="0">
                <a:srgbClr val="96AF72"/>
              </a:gs>
              <a:gs pos="100000">
                <a:srgbClr val="D3D364"/>
              </a:gs>
            </a:gsLst>
            <a:lin ang="18900000" scaled="1"/>
          </a:gradFill>
          <a:ln w="6350" cap="flat" cmpd="sng">
            <a:noFill/>
            <a:prstDash val="solid"/>
            <a:round/>
            <a:headEnd/>
            <a:tailEnd/>
          </a:ln>
        </p:spPr>
        <p:txBody>
          <a:bodyPr>
            <a:spAutoFit/>
          </a:bodyPr>
          <a:lstStyle/>
          <a:p>
            <a:endParaRPr lang="en-US"/>
          </a:p>
        </p:txBody>
      </p:sp>
      <p:sp>
        <p:nvSpPr>
          <p:cNvPr id="31757" name="Freeform 115"/>
          <p:cNvSpPr>
            <a:spLocks/>
          </p:cNvSpPr>
          <p:nvPr/>
        </p:nvSpPr>
        <p:spPr bwMode="auto">
          <a:xfrm>
            <a:off x="6137275" y="2930525"/>
            <a:ext cx="2976563" cy="863600"/>
          </a:xfrm>
          <a:custGeom>
            <a:avLst/>
            <a:gdLst>
              <a:gd name="T0" fmla="*/ 2147483647 w 1156"/>
              <a:gd name="T1" fmla="*/ 2147483647 h 393"/>
              <a:gd name="T2" fmla="*/ 2147483647 w 1156"/>
              <a:gd name="T3" fmla="*/ 2147483647 h 393"/>
              <a:gd name="T4" fmla="*/ 2147483647 w 1156"/>
              <a:gd name="T5" fmla="*/ 2147483647 h 393"/>
              <a:gd name="T6" fmla="*/ 2147483647 w 1156"/>
              <a:gd name="T7" fmla="*/ 2147483647 h 393"/>
              <a:gd name="T8" fmla="*/ 2147483647 w 1156"/>
              <a:gd name="T9" fmla="*/ 2147483647 h 393"/>
              <a:gd name="T10" fmla="*/ 2147483647 w 1156"/>
              <a:gd name="T11" fmla="*/ 2147483647 h 393"/>
              <a:gd name="T12" fmla="*/ 2147483647 w 1156"/>
              <a:gd name="T13" fmla="*/ 2147483647 h 393"/>
              <a:gd name="T14" fmla="*/ 2147483647 w 1156"/>
              <a:gd name="T15" fmla="*/ 2147483647 h 393"/>
              <a:gd name="T16" fmla="*/ 2147483647 w 1156"/>
              <a:gd name="T17" fmla="*/ 2147483647 h 393"/>
              <a:gd name="T18" fmla="*/ 2147483647 w 1156"/>
              <a:gd name="T19" fmla="*/ 2147483647 h 393"/>
              <a:gd name="T20" fmla="*/ 2147483647 w 1156"/>
              <a:gd name="T21" fmla="*/ 2147483647 h 393"/>
              <a:gd name="T22" fmla="*/ 2147483647 w 1156"/>
              <a:gd name="T23" fmla="*/ 2147483647 h 393"/>
              <a:gd name="T24" fmla="*/ 2147483647 w 1156"/>
              <a:gd name="T25" fmla="*/ 2147483647 h 393"/>
              <a:gd name="T26" fmla="*/ 2147483647 w 1156"/>
              <a:gd name="T27" fmla="*/ 2147483647 h 393"/>
              <a:gd name="T28" fmla="*/ 2147483647 w 1156"/>
              <a:gd name="T29" fmla="*/ 2147483647 h 393"/>
              <a:gd name="T30" fmla="*/ 2147483647 w 1156"/>
              <a:gd name="T31" fmla="*/ 2147483647 h 393"/>
              <a:gd name="T32" fmla="*/ 2147483647 w 1156"/>
              <a:gd name="T33" fmla="*/ 2147483647 h 393"/>
              <a:gd name="T34" fmla="*/ 2147483647 w 1156"/>
              <a:gd name="T35" fmla="*/ 2147483647 h 393"/>
              <a:gd name="T36" fmla="*/ 2147483647 w 1156"/>
              <a:gd name="T37" fmla="*/ 2147483647 h 393"/>
              <a:gd name="T38" fmla="*/ 2147483647 w 1156"/>
              <a:gd name="T39" fmla="*/ 2147483647 h 393"/>
              <a:gd name="T40" fmla="*/ 2147483647 w 1156"/>
              <a:gd name="T41" fmla="*/ 2147483647 h 393"/>
              <a:gd name="T42" fmla="*/ 2147483647 w 1156"/>
              <a:gd name="T43" fmla="*/ 2147483647 h 393"/>
              <a:gd name="T44" fmla="*/ 2147483647 w 1156"/>
              <a:gd name="T45" fmla="*/ 2147483647 h 393"/>
              <a:gd name="T46" fmla="*/ 2147483647 w 1156"/>
              <a:gd name="T47" fmla="*/ 2147483647 h 393"/>
              <a:gd name="T48" fmla="*/ 2147483647 w 1156"/>
              <a:gd name="T49" fmla="*/ 2147483647 h 393"/>
              <a:gd name="T50" fmla="*/ 2147483647 w 1156"/>
              <a:gd name="T51" fmla="*/ 2147483647 h 393"/>
              <a:gd name="T52" fmla="*/ 2147483647 w 1156"/>
              <a:gd name="T53" fmla="*/ 2147483647 h 393"/>
              <a:gd name="T54" fmla="*/ 0 w 1156"/>
              <a:gd name="T55" fmla="*/ 2147483647 h 393"/>
              <a:gd name="T56" fmla="*/ 2147483647 w 1156"/>
              <a:gd name="T57" fmla="*/ 2147483647 h 393"/>
              <a:gd name="T58" fmla="*/ 2147483647 w 1156"/>
              <a:gd name="T59" fmla="*/ 2147483647 h 393"/>
              <a:gd name="T60" fmla="*/ 2147483647 w 1156"/>
              <a:gd name="T61" fmla="*/ 0 h 393"/>
              <a:gd name="T62" fmla="*/ 2147483647 w 1156"/>
              <a:gd name="T63" fmla="*/ 2147483647 h 393"/>
              <a:gd name="T64" fmla="*/ 2147483647 w 1156"/>
              <a:gd name="T65" fmla="*/ 2147483647 h 393"/>
              <a:gd name="T66" fmla="*/ 2147483647 w 1156"/>
              <a:gd name="T67" fmla="*/ 2147483647 h 393"/>
              <a:gd name="T68" fmla="*/ 2147483647 w 1156"/>
              <a:gd name="T69" fmla="*/ 2147483647 h 39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56"/>
              <a:gd name="T106" fmla="*/ 0 h 393"/>
              <a:gd name="T107" fmla="*/ 1156 w 1156"/>
              <a:gd name="T108" fmla="*/ 393 h 39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56" h="393">
                <a:moveTo>
                  <a:pt x="1156" y="393"/>
                </a:moveTo>
                <a:lnTo>
                  <a:pt x="1124" y="393"/>
                </a:lnTo>
                <a:lnTo>
                  <a:pt x="1072" y="385"/>
                </a:lnTo>
                <a:lnTo>
                  <a:pt x="1004" y="369"/>
                </a:lnTo>
                <a:lnTo>
                  <a:pt x="940" y="345"/>
                </a:lnTo>
                <a:lnTo>
                  <a:pt x="840" y="325"/>
                </a:lnTo>
                <a:lnTo>
                  <a:pt x="748" y="301"/>
                </a:lnTo>
                <a:lnTo>
                  <a:pt x="704" y="261"/>
                </a:lnTo>
                <a:lnTo>
                  <a:pt x="740" y="217"/>
                </a:lnTo>
                <a:lnTo>
                  <a:pt x="788" y="190"/>
                </a:lnTo>
                <a:lnTo>
                  <a:pt x="799" y="165"/>
                </a:lnTo>
                <a:lnTo>
                  <a:pt x="762" y="143"/>
                </a:lnTo>
                <a:lnTo>
                  <a:pt x="715" y="127"/>
                </a:lnTo>
                <a:lnTo>
                  <a:pt x="682" y="122"/>
                </a:lnTo>
                <a:lnTo>
                  <a:pt x="655" y="108"/>
                </a:lnTo>
                <a:lnTo>
                  <a:pt x="635" y="90"/>
                </a:lnTo>
                <a:lnTo>
                  <a:pt x="585" y="87"/>
                </a:lnTo>
                <a:lnTo>
                  <a:pt x="565" y="82"/>
                </a:lnTo>
                <a:lnTo>
                  <a:pt x="518" y="82"/>
                </a:lnTo>
                <a:lnTo>
                  <a:pt x="504" y="75"/>
                </a:lnTo>
                <a:lnTo>
                  <a:pt x="404" y="72"/>
                </a:lnTo>
                <a:lnTo>
                  <a:pt x="364" y="70"/>
                </a:lnTo>
                <a:lnTo>
                  <a:pt x="277" y="60"/>
                </a:lnTo>
                <a:lnTo>
                  <a:pt x="247" y="65"/>
                </a:lnTo>
                <a:lnTo>
                  <a:pt x="194" y="67"/>
                </a:lnTo>
                <a:lnTo>
                  <a:pt x="174" y="60"/>
                </a:lnTo>
                <a:lnTo>
                  <a:pt x="94" y="58"/>
                </a:lnTo>
                <a:lnTo>
                  <a:pt x="0" y="48"/>
                </a:lnTo>
                <a:lnTo>
                  <a:pt x="37" y="27"/>
                </a:lnTo>
                <a:lnTo>
                  <a:pt x="80" y="8"/>
                </a:lnTo>
                <a:lnTo>
                  <a:pt x="341" y="0"/>
                </a:lnTo>
                <a:lnTo>
                  <a:pt x="929" y="97"/>
                </a:lnTo>
                <a:lnTo>
                  <a:pt x="856" y="261"/>
                </a:lnTo>
                <a:lnTo>
                  <a:pt x="1156" y="333"/>
                </a:lnTo>
                <a:lnTo>
                  <a:pt x="1156" y="393"/>
                </a:lnTo>
                <a:close/>
              </a:path>
            </a:pathLst>
          </a:custGeom>
          <a:solidFill>
            <a:srgbClr val="CC9900"/>
          </a:solidFill>
          <a:ln w="6350" cap="flat" cmpd="sng">
            <a:solidFill>
              <a:srgbClr val="996633"/>
            </a:solidFill>
            <a:prstDash val="solid"/>
            <a:round/>
            <a:headEnd/>
            <a:tailEnd/>
          </a:ln>
        </p:spPr>
        <p:txBody>
          <a:bodyPr>
            <a:spAutoFit/>
          </a:bodyPr>
          <a:lstStyle/>
          <a:p>
            <a:endParaRPr lang="en-US"/>
          </a:p>
        </p:txBody>
      </p:sp>
      <p:grpSp>
        <p:nvGrpSpPr>
          <p:cNvPr id="8" name="Group 116"/>
          <p:cNvGrpSpPr>
            <a:grpSpLocks/>
          </p:cNvGrpSpPr>
          <p:nvPr/>
        </p:nvGrpSpPr>
        <p:grpSpPr bwMode="auto">
          <a:xfrm>
            <a:off x="6242050" y="2954338"/>
            <a:ext cx="2871788" cy="839787"/>
            <a:chOff x="4525" y="2002"/>
            <a:chExt cx="1115" cy="382"/>
          </a:xfrm>
        </p:grpSpPr>
        <p:grpSp>
          <p:nvGrpSpPr>
            <p:cNvPr id="9" name="Group 117"/>
            <p:cNvGrpSpPr>
              <a:grpSpLocks/>
            </p:cNvGrpSpPr>
            <p:nvPr/>
          </p:nvGrpSpPr>
          <p:grpSpPr bwMode="auto">
            <a:xfrm>
              <a:off x="5583" y="2344"/>
              <a:ext cx="57" cy="40"/>
              <a:chOff x="5583" y="2569"/>
              <a:chExt cx="57" cy="40"/>
            </a:xfrm>
          </p:grpSpPr>
          <p:sp>
            <p:nvSpPr>
              <p:cNvPr id="31999" name="Line 118"/>
              <p:cNvSpPr>
                <a:spLocks noChangeShapeType="1"/>
              </p:cNvSpPr>
              <p:nvPr/>
            </p:nvSpPr>
            <p:spPr bwMode="auto">
              <a:xfrm flipV="1">
                <a:off x="5601" y="2580"/>
                <a:ext cx="39" cy="29"/>
              </a:xfrm>
              <a:prstGeom prst="line">
                <a:avLst/>
              </a:prstGeom>
              <a:noFill/>
              <a:ln w="6350">
                <a:solidFill>
                  <a:srgbClr val="996633"/>
                </a:solidFill>
                <a:round/>
                <a:headEnd/>
                <a:tailEnd/>
              </a:ln>
            </p:spPr>
            <p:txBody>
              <a:bodyPr wrap="none">
                <a:spAutoFit/>
              </a:bodyPr>
              <a:lstStyle/>
              <a:p>
                <a:endParaRPr lang="en-US"/>
              </a:p>
            </p:txBody>
          </p:sp>
          <p:sp>
            <p:nvSpPr>
              <p:cNvPr id="32000" name="Line 119"/>
              <p:cNvSpPr>
                <a:spLocks noChangeShapeType="1"/>
              </p:cNvSpPr>
              <p:nvPr/>
            </p:nvSpPr>
            <p:spPr bwMode="auto">
              <a:xfrm flipV="1">
                <a:off x="5585" y="2572"/>
                <a:ext cx="47" cy="34"/>
              </a:xfrm>
              <a:prstGeom prst="line">
                <a:avLst/>
              </a:prstGeom>
              <a:noFill/>
              <a:ln w="6350">
                <a:solidFill>
                  <a:srgbClr val="996633"/>
                </a:solidFill>
                <a:round/>
                <a:headEnd/>
                <a:tailEnd/>
              </a:ln>
            </p:spPr>
            <p:txBody>
              <a:bodyPr>
                <a:spAutoFit/>
              </a:bodyPr>
              <a:lstStyle/>
              <a:p>
                <a:endParaRPr lang="en-US"/>
              </a:p>
            </p:txBody>
          </p:sp>
          <p:sp>
            <p:nvSpPr>
              <p:cNvPr id="32001" name="Line 120"/>
              <p:cNvSpPr>
                <a:spLocks noChangeShapeType="1"/>
              </p:cNvSpPr>
              <p:nvPr/>
            </p:nvSpPr>
            <p:spPr bwMode="auto">
              <a:xfrm flipH="1">
                <a:off x="5583" y="2569"/>
                <a:ext cx="32" cy="27"/>
              </a:xfrm>
              <a:prstGeom prst="line">
                <a:avLst/>
              </a:prstGeom>
              <a:noFill/>
              <a:ln w="6350">
                <a:solidFill>
                  <a:srgbClr val="996633"/>
                </a:solidFill>
                <a:round/>
                <a:headEnd/>
                <a:tailEnd/>
              </a:ln>
            </p:spPr>
            <p:txBody>
              <a:bodyPr wrap="none">
                <a:spAutoFit/>
              </a:bodyPr>
              <a:lstStyle/>
              <a:p>
                <a:endParaRPr lang="en-US"/>
              </a:p>
            </p:txBody>
          </p:sp>
        </p:grpSp>
        <p:grpSp>
          <p:nvGrpSpPr>
            <p:cNvPr id="10" name="Group 121"/>
            <p:cNvGrpSpPr>
              <a:grpSpLocks/>
            </p:cNvGrpSpPr>
            <p:nvPr/>
          </p:nvGrpSpPr>
          <p:grpSpPr bwMode="auto">
            <a:xfrm>
              <a:off x="5458" y="2323"/>
              <a:ext cx="85" cy="43"/>
              <a:chOff x="5347" y="2524"/>
              <a:chExt cx="85" cy="43"/>
            </a:xfrm>
          </p:grpSpPr>
          <p:sp>
            <p:nvSpPr>
              <p:cNvPr id="31996" name="Line 122"/>
              <p:cNvSpPr>
                <a:spLocks noChangeShapeType="1"/>
              </p:cNvSpPr>
              <p:nvPr/>
            </p:nvSpPr>
            <p:spPr bwMode="auto">
              <a:xfrm flipH="1">
                <a:off x="5402" y="2539"/>
                <a:ext cx="30" cy="25"/>
              </a:xfrm>
              <a:prstGeom prst="line">
                <a:avLst/>
              </a:prstGeom>
              <a:noFill/>
              <a:ln w="6350">
                <a:solidFill>
                  <a:srgbClr val="996633"/>
                </a:solidFill>
                <a:round/>
                <a:headEnd/>
                <a:tailEnd/>
              </a:ln>
            </p:spPr>
            <p:txBody>
              <a:bodyPr wrap="none">
                <a:spAutoFit/>
              </a:bodyPr>
              <a:lstStyle/>
              <a:p>
                <a:endParaRPr lang="en-US"/>
              </a:p>
            </p:txBody>
          </p:sp>
          <p:sp>
            <p:nvSpPr>
              <p:cNvPr id="31997" name="Line 123"/>
              <p:cNvSpPr>
                <a:spLocks noChangeShapeType="1"/>
              </p:cNvSpPr>
              <p:nvPr/>
            </p:nvSpPr>
            <p:spPr bwMode="auto">
              <a:xfrm flipH="1">
                <a:off x="5347" y="2524"/>
                <a:ext cx="69" cy="43"/>
              </a:xfrm>
              <a:prstGeom prst="line">
                <a:avLst/>
              </a:prstGeom>
              <a:noFill/>
              <a:ln w="6350">
                <a:solidFill>
                  <a:srgbClr val="996633"/>
                </a:solidFill>
                <a:round/>
                <a:headEnd/>
                <a:tailEnd/>
              </a:ln>
            </p:spPr>
            <p:txBody>
              <a:bodyPr>
                <a:spAutoFit/>
              </a:bodyPr>
              <a:lstStyle/>
              <a:p>
                <a:endParaRPr lang="en-US"/>
              </a:p>
            </p:txBody>
          </p:sp>
          <p:sp>
            <p:nvSpPr>
              <p:cNvPr id="31998" name="Line 124"/>
              <p:cNvSpPr>
                <a:spLocks noChangeShapeType="1"/>
              </p:cNvSpPr>
              <p:nvPr/>
            </p:nvSpPr>
            <p:spPr bwMode="auto">
              <a:xfrm flipH="1">
                <a:off x="5379" y="2537"/>
                <a:ext cx="37" cy="30"/>
              </a:xfrm>
              <a:prstGeom prst="line">
                <a:avLst/>
              </a:prstGeom>
              <a:noFill/>
              <a:ln w="6350">
                <a:solidFill>
                  <a:srgbClr val="996633"/>
                </a:solidFill>
                <a:round/>
                <a:headEnd/>
                <a:tailEnd/>
              </a:ln>
            </p:spPr>
            <p:txBody>
              <a:bodyPr>
                <a:spAutoFit/>
              </a:bodyPr>
              <a:lstStyle/>
              <a:p>
                <a:endParaRPr lang="en-US"/>
              </a:p>
            </p:txBody>
          </p:sp>
        </p:grpSp>
        <p:grpSp>
          <p:nvGrpSpPr>
            <p:cNvPr id="11" name="Group 125"/>
            <p:cNvGrpSpPr>
              <a:grpSpLocks/>
            </p:cNvGrpSpPr>
            <p:nvPr/>
          </p:nvGrpSpPr>
          <p:grpSpPr bwMode="auto">
            <a:xfrm>
              <a:off x="5190" y="2231"/>
              <a:ext cx="61" cy="41"/>
              <a:chOff x="5118" y="2267"/>
              <a:chExt cx="61" cy="41"/>
            </a:xfrm>
          </p:grpSpPr>
          <p:sp>
            <p:nvSpPr>
              <p:cNvPr id="31994" name="Line 126"/>
              <p:cNvSpPr>
                <a:spLocks noChangeShapeType="1"/>
              </p:cNvSpPr>
              <p:nvPr/>
            </p:nvSpPr>
            <p:spPr bwMode="auto">
              <a:xfrm flipV="1">
                <a:off x="5118" y="2267"/>
                <a:ext cx="61" cy="29"/>
              </a:xfrm>
              <a:prstGeom prst="line">
                <a:avLst/>
              </a:prstGeom>
              <a:noFill/>
              <a:ln w="6350">
                <a:solidFill>
                  <a:srgbClr val="996633"/>
                </a:solidFill>
                <a:round/>
                <a:headEnd/>
                <a:tailEnd/>
              </a:ln>
            </p:spPr>
            <p:txBody>
              <a:bodyPr wrap="none">
                <a:spAutoFit/>
              </a:bodyPr>
              <a:lstStyle/>
              <a:p>
                <a:endParaRPr lang="en-US"/>
              </a:p>
            </p:txBody>
          </p:sp>
          <p:sp>
            <p:nvSpPr>
              <p:cNvPr id="31995" name="Line 127"/>
              <p:cNvSpPr>
                <a:spLocks noChangeShapeType="1"/>
              </p:cNvSpPr>
              <p:nvPr/>
            </p:nvSpPr>
            <p:spPr bwMode="auto">
              <a:xfrm flipH="1">
                <a:off x="5123" y="2283"/>
                <a:ext cx="45" cy="25"/>
              </a:xfrm>
              <a:prstGeom prst="line">
                <a:avLst/>
              </a:prstGeom>
              <a:noFill/>
              <a:ln w="6350">
                <a:solidFill>
                  <a:srgbClr val="996633"/>
                </a:solidFill>
                <a:round/>
                <a:headEnd/>
                <a:tailEnd/>
              </a:ln>
            </p:spPr>
            <p:txBody>
              <a:bodyPr>
                <a:spAutoFit/>
              </a:bodyPr>
              <a:lstStyle/>
              <a:p>
                <a:endParaRPr lang="en-US"/>
              </a:p>
            </p:txBody>
          </p:sp>
        </p:grpSp>
        <p:sp>
          <p:nvSpPr>
            <p:cNvPr id="31978" name="Line 128"/>
            <p:cNvSpPr>
              <a:spLocks noChangeShapeType="1"/>
            </p:cNvSpPr>
            <p:nvPr/>
          </p:nvSpPr>
          <p:spPr bwMode="auto">
            <a:xfrm flipH="1">
              <a:off x="5246" y="2110"/>
              <a:ext cx="21" cy="25"/>
            </a:xfrm>
            <a:prstGeom prst="line">
              <a:avLst/>
            </a:prstGeom>
            <a:noFill/>
            <a:ln w="6350">
              <a:solidFill>
                <a:srgbClr val="996633"/>
              </a:solidFill>
              <a:round/>
              <a:headEnd/>
              <a:tailEnd/>
            </a:ln>
          </p:spPr>
          <p:txBody>
            <a:bodyPr>
              <a:spAutoFit/>
            </a:bodyPr>
            <a:lstStyle/>
            <a:p>
              <a:endParaRPr lang="en-US"/>
            </a:p>
          </p:txBody>
        </p:sp>
        <p:sp>
          <p:nvSpPr>
            <p:cNvPr id="31979" name="Line 129"/>
            <p:cNvSpPr>
              <a:spLocks noChangeShapeType="1"/>
            </p:cNvSpPr>
            <p:nvPr/>
          </p:nvSpPr>
          <p:spPr bwMode="auto">
            <a:xfrm flipH="1">
              <a:off x="5257" y="2120"/>
              <a:ext cx="21" cy="25"/>
            </a:xfrm>
            <a:prstGeom prst="line">
              <a:avLst/>
            </a:prstGeom>
            <a:noFill/>
            <a:ln w="6350">
              <a:solidFill>
                <a:srgbClr val="996633"/>
              </a:solidFill>
              <a:round/>
              <a:headEnd/>
              <a:tailEnd/>
            </a:ln>
          </p:spPr>
          <p:txBody>
            <a:bodyPr>
              <a:spAutoFit/>
            </a:bodyPr>
            <a:lstStyle/>
            <a:p>
              <a:endParaRPr lang="en-US"/>
            </a:p>
          </p:txBody>
        </p:sp>
        <p:sp>
          <p:nvSpPr>
            <p:cNvPr id="31980" name="Line 130"/>
            <p:cNvSpPr>
              <a:spLocks noChangeShapeType="1"/>
            </p:cNvSpPr>
            <p:nvPr/>
          </p:nvSpPr>
          <p:spPr bwMode="auto">
            <a:xfrm flipH="1">
              <a:off x="5270" y="2126"/>
              <a:ext cx="21" cy="25"/>
            </a:xfrm>
            <a:prstGeom prst="line">
              <a:avLst/>
            </a:prstGeom>
            <a:noFill/>
            <a:ln w="6350">
              <a:solidFill>
                <a:srgbClr val="996633"/>
              </a:solidFill>
              <a:round/>
              <a:headEnd/>
              <a:tailEnd/>
            </a:ln>
          </p:spPr>
          <p:txBody>
            <a:bodyPr>
              <a:spAutoFit/>
            </a:bodyPr>
            <a:lstStyle/>
            <a:p>
              <a:endParaRPr lang="en-US"/>
            </a:p>
          </p:txBody>
        </p:sp>
        <p:sp>
          <p:nvSpPr>
            <p:cNvPr id="31981" name="Line 131"/>
            <p:cNvSpPr>
              <a:spLocks noChangeShapeType="1"/>
            </p:cNvSpPr>
            <p:nvPr/>
          </p:nvSpPr>
          <p:spPr bwMode="auto">
            <a:xfrm flipH="1">
              <a:off x="5179" y="2075"/>
              <a:ext cx="21" cy="25"/>
            </a:xfrm>
            <a:prstGeom prst="line">
              <a:avLst/>
            </a:prstGeom>
            <a:noFill/>
            <a:ln w="6350">
              <a:solidFill>
                <a:srgbClr val="996633"/>
              </a:solidFill>
              <a:round/>
              <a:headEnd/>
              <a:tailEnd/>
            </a:ln>
          </p:spPr>
          <p:txBody>
            <a:bodyPr>
              <a:spAutoFit/>
            </a:bodyPr>
            <a:lstStyle/>
            <a:p>
              <a:endParaRPr lang="en-US"/>
            </a:p>
          </p:txBody>
        </p:sp>
        <p:sp>
          <p:nvSpPr>
            <p:cNvPr id="31982" name="Line 132"/>
            <p:cNvSpPr>
              <a:spLocks noChangeShapeType="1"/>
            </p:cNvSpPr>
            <p:nvPr/>
          </p:nvSpPr>
          <p:spPr bwMode="auto">
            <a:xfrm flipH="1">
              <a:off x="5158" y="2061"/>
              <a:ext cx="21" cy="25"/>
            </a:xfrm>
            <a:prstGeom prst="line">
              <a:avLst/>
            </a:prstGeom>
            <a:noFill/>
            <a:ln w="6350">
              <a:solidFill>
                <a:srgbClr val="996633"/>
              </a:solidFill>
              <a:round/>
              <a:headEnd/>
              <a:tailEnd/>
            </a:ln>
          </p:spPr>
          <p:txBody>
            <a:bodyPr>
              <a:spAutoFit/>
            </a:bodyPr>
            <a:lstStyle/>
            <a:p>
              <a:endParaRPr lang="en-US"/>
            </a:p>
          </p:txBody>
        </p:sp>
        <p:sp>
          <p:nvSpPr>
            <p:cNvPr id="31983" name="Line 133"/>
            <p:cNvSpPr>
              <a:spLocks noChangeShapeType="1"/>
            </p:cNvSpPr>
            <p:nvPr/>
          </p:nvSpPr>
          <p:spPr bwMode="auto">
            <a:xfrm flipH="1">
              <a:off x="5094" y="2049"/>
              <a:ext cx="21" cy="25"/>
            </a:xfrm>
            <a:prstGeom prst="line">
              <a:avLst/>
            </a:prstGeom>
            <a:noFill/>
            <a:ln w="6350">
              <a:solidFill>
                <a:srgbClr val="996633"/>
              </a:solidFill>
              <a:round/>
              <a:headEnd/>
              <a:tailEnd/>
            </a:ln>
          </p:spPr>
          <p:txBody>
            <a:bodyPr>
              <a:spAutoFit/>
            </a:bodyPr>
            <a:lstStyle/>
            <a:p>
              <a:endParaRPr lang="en-US"/>
            </a:p>
          </p:txBody>
        </p:sp>
        <p:sp>
          <p:nvSpPr>
            <p:cNvPr id="31984" name="Line 134"/>
            <p:cNvSpPr>
              <a:spLocks noChangeShapeType="1"/>
            </p:cNvSpPr>
            <p:nvPr/>
          </p:nvSpPr>
          <p:spPr bwMode="auto">
            <a:xfrm flipH="1">
              <a:off x="5081" y="2047"/>
              <a:ext cx="21" cy="26"/>
            </a:xfrm>
            <a:prstGeom prst="line">
              <a:avLst/>
            </a:prstGeom>
            <a:noFill/>
            <a:ln w="6350">
              <a:solidFill>
                <a:srgbClr val="996633"/>
              </a:solidFill>
              <a:round/>
              <a:headEnd/>
              <a:tailEnd/>
            </a:ln>
          </p:spPr>
          <p:txBody>
            <a:bodyPr>
              <a:spAutoFit/>
            </a:bodyPr>
            <a:lstStyle/>
            <a:p>
              <a:endParaRPr lang="en-US"/>
            </a:p>
          </p:txBody>
        </p:sp>
        <p:sp>
          <p:nvSpPr>
            <p:cNvPr id="31985" name="Line 135"/>
            <p:cNvSpPr>
              <a:spLocks noChangeShapeType="1"/>
            </p:cNvSpPr>
            <p:nvPr/>
          </p:nvSpPr>
          <p:spPr bwMode="auto">
            <a:xfrm flipH="1">
              <a:off x="4871" y="2036"/>
              <a:ext cx="21" cy="25"/>
            </a:xfrm>
            <a:prstGeom prst="line">
              <a:avLst/>
            </a:prstGeom>
            <a:noFill/>
            <a:ln w="6350">
              <a:solidFill>
                <a:srgbClr val="996633"/>
              </a:solidFill>
              <a:round/>
              <a:headEnd/>
              <a:tailEnd/>
            </a:ln>
          </p:spPr>
          <p:txBody>
            <a:bodyPr>
              <a:spAutoFit/>
            </a:bodyPr>
            <a:lstStyle/>
            <a:p>
              <a:endParaRPr lang="en-US"/>
            </a:p>
          </p:txBody>
        </p:sp>
        <p:sp>
          <p:nvSpPr>
            <p:cNvPr id="31986" name="Line 136"/>
            <p:cNvSpPr>
              <a:spLocks noChangeShapeType="1"/>
            </p:cNvSpPr>
            <p:nvPr/>
          </p:nvSpPr>
          <p:spPr bwMode="auto">
            <a:xfrm flipH="1">
              <a:off x="4855" y="2034"/>
              <a:ext cx="21" cy="25"/>
            </a:xfrm>
            <a:prstGeom prst="line">
              <a:avLst/>
            </a:prstGeom>
            <a:noFill/>
            <a:ln w="6350">
              <a:solidFill>
                <a:srgbClr val="996633"/>
              </a:solidFill>
              <a:round/>
              <a:headEnd/>
              <a:tailEnd/>
            </a:ln>
          </p:spPr>
          <p:txBody>
            <a:bodyPr>
              <a:spAutoFit/>
            </a:bodyPr>
            <a:lstStyle/>
            <a:p>
              <a:endParaRPr lang="en-US"/>
            </a:p>
          </p:txBody>
        </p:sp>
        <p:sp>
          <p:nvSpPr>
            <p:cNvPr id="31987" name="Line 137"/>
            <p:cNvSpPr>
              <a:spLocks noChangeShapeType="1"/>
            </p:cNvSpPr>
            <p:nvPr/>
          </p:nvSpPr>
          <p:spPr bwMode="auto">
            <a:xfrm flipH="1">
              <a:off x="4839" y="2031"/>
              <a:ext cx="21" cy="25"/>
            </a:xfrm>
            <a:prstGeom prst="line">
              <a:avLst/>
            </a:prstGeom>
            <a:noFill/>
            <a:ln w="6350">
              <a:solidFill>
                <a:srgbClr val="996633"/>
              </a:solidFill>
              <a:round/>
              <a:headEnd/>
              <a:tailEnd/>
            </a:ln>
          </p:spPr>
          <p:txBody>
            <a:bodyPr>
              <a:spAutoFit/>
            </a:bodyPr>
            <a:lstStyle/>
            <a:p>
              <a:endParaRPr lang="en-US"/>
            </a:p>
          </p:txBody>
        </p:sp>
        <p:sp>
          <p:nvSpPr>
            <p:cNvPr id="31988" name="Line 138"/>
            <p:cNvSpPr>
              <a:spLocks noChangeShapeType="1"/>
            </p:cNvSpPr>
            <p:nvPr/>
          </p:nvSpPr>
          <p:spPr bwMode="auto">
            <a:xfrm flipH="1">
              <a:off x="4770" y="2025"/>
              <a:ext cx="16" cy="27"/>
            </a:xfrm>
            <a:prstGeom prst="line">
              <a:avLst/>
            </a:prstGeom>
            <a:noFill/>
            <a:ln w="6350">
              <a:solidFill>
                <a:srgbClr val="996633"/>
              </a:solidFill>
              <a:round/>
              <a:headEnd/>
              <a:tailEnd/>
            </a:ln>
          </p:spPr>
          <p:txBody>
            <a:bodyPr>
              <a:spAutoFit/>
            </a:bodyPr>
            <a:lstStyle/>
            <a:p>
              <a:endParaRPr lang="en-US"/>
            </a:p>
          </p:txBody>
        </p:sp>
        <p:sp>
          <p:nvSpPr>
            <p:cNvPr id="31989" name="Line 139"/>
            <p:cNvSpPr>
              <a:spLocks noChangeShapeType="1"/>
            </p:cNvSpPr>
            <p:nvPr/>
          </p:nvSpPr>
          <p:spPr bwMode="auto">
            <a:xfrm flipH="1">
              <a:off x="4746" y="2023"/>
              <a:ext cx="16" cy="28"/>
            </a:xfrm>
            <a:prstGeom prst="line">
              <a:avLst/>
            </a:prstGeom>
            <a:noFill/>
            <a:ln w="6350">
              <a:solidFill>
                <a:srgbClr val="996633"/>
              </a:solidFill>
              <a:round/>
              <a:headEnd/>
              <a:tailEnd/>
            </a:ln>
          </p:spPr>
          <p:txBody>
            <a:bodyPr>
              <a:spAutoFit/>
            </a:bodyPr>
            <a:lstStyle/>
            <a:p>
              <a:endParaRPr lang="en-US"/>
            </a:p>
          </p:txBody>
        </p:sp>
        <p:sp>
          <p:nvSpPr>
            <p:cNvPr id="31990" name="Line 140"/>
            <p:cNvSpPr>
              <a:spLocks noChangeShapeType="1"/>
            </p:cNvSpPr>
            <p:nvPr/>
          </p:nvSpPr>
          <p:spPr bwMode="auto">
            <a:xfrm flipH="1">
              <a:off x="4722" y="2022"/>
              <a:ext cx="29" cy="28"/>
            </a:xfrm>
            <a:prstGeom prst="line">
              <a:avLst/>
            </a:prstGeom>
            <a:noFill/>
            <a:ln w="6350">
              <a:solidFill>
                <a:srgbClr val="996633"/>
              </a:solidFill>
              <a:round/>
              <a:headEnd/>
              <a:tailEnd/>
            </a:ln>
          </p:spPr>
          <p:txBody>
            <a:bodyPr>
              <a:spAutoFit/>
            </a:bodyPr>
            <a:lstStyle/>
            <a:p>
              <a:endParaRPr lang="en-US"/>
            </a:p>
          </p:txBody>
        </p:sp>
        <p:sp>
          <p:nvSpPr>
            <p:cNvPr id="31991" name="Line 141"/>
            <p:cNvSpPr>
              <a:spLocks noChangeShapeType="1"/>
            </p:cNvSpPr>
            <p:nvPr/>
          </p:nvSpPr>
          <p:spPr bwMode="auto">
            <a:xfrm flipH="1">
              <a:off x="4541" y="2005"/>
              <a:ext cx="37" cy="39"/>
            </a:xfrm>
            <a:prstGeom prst="line">
              <a:avLst/>
            </a:prstGeom>
            <a:noFill/>
            <a:ln w="6350">
              <a:solidFill>
                <a:srgbClr val="996633"/>
              </a:solidFill>
              <a:round/>
              <a:headEnd/>
              <a:tailEnd/>
            </a:ln>
          </p:spPr>
          <p:txBody>
            <a:bodyPr>
              <a:spAutoFit/>
            </a:bodyPr>
            <a:lstStyle/>
            <a:p>
              <a:endParaRPr lang="en-US"/>
            </a:p>
          </p:txBody>
        </p:sp>
        <p:sp>
          <p:nvSpPr>
            <p:cNvPr id="31992" name="Line 142"/>
            <p:cNvSpPr>
              <a:spLocks noChangeShapeType="1"/>
            </p:cNvSpPr>
            <p:nvPr/>
          </p:nvSpPr>
          <p:spPr bwMode="auto">
            <a:xfrm flipH="1">
              <a:off x="4525" y="2002"/>
              <a:ext cx="43" cy="28"/>
            </a:xfrm>
            <a:prstGeom prst="line">
              <a:avLst/>
            </a:prstGeom>
            <a:noFill/>
            <a:ln w="6350">
              <a:solidFill>
                <a:srgbClr val="996633"/>
              </a:solidFill>
              <a:round/>
              <a:headEnd/>
              <a:tailEnd/>
            </a:ln>
          </p:spPr>
          <p:txBody>
            <a:bodyPr>
              <a:spAutoFit/>
            </a:bodyPr>
            <a:lstStyle/>
            <a:p>
              <a:endParaRPr lang="en-US"/>
            </a:p>
          </p:txBody>
        </p:sp>
        <p:sp>
          <p:nvSpPr>
            <p:cNvPr id="31993" name="Line 143"/>
            <p:cNvSpPr>
              <a:spLocks noChangeShapeType="1"/>
            </p:cNvSpPr>
            <p:nvPr/>
          </p:nvSpPr>
          <p:spPr bwMode="auto">
            <a:xfrm flipH="1">
              <a:off x="4583" y="2012"/>
              <a:ext cx="19" cy="23"/>
            </a:xfrm>
            <a:prstGeom prst="line">
              <a:avLst/>
            </a:prstGeom>
            <a:noFill/>
            <a:ln w="6350">
              <a:solidFill>
                <a:srgbClr val="996633"/>
              </a:solidFill>
              <a:round/>
              <a:headEnd/>
              <a:tailEnd/>
            </a:ln>
          </p:spPr>
          <p:txBody>
            <a:bodyPr>
              <a:spAutoFit/>
            </a:bodyPr>
            <a:lstStyle/>
            <a:p>
              <a:endParaRPr lang="en-US"/>
            </a:p>
          </p:txBody>
        </p:sp>
      </p:grpSp>
      <p:sp>
        <p:nvSpPr>
          <p:cNvPr id="31759" name="Freeform 144"/>
          <p:cNvSpPr>
            <a:spLocks/>
          </p:cNvSpPr>
          <p:nvPr/>
        </p:nvSpPr>
        <p:spPr bwMode="auto">
          <a:xfrm>
            <a:off x="6351588" y="2649538"/>
            <a:ext cx="2762250" cy="1057275"/>
          </a:xfrm>
          <a:custGeom>
            <a:avLst/>
            <a:gdLst>
              <a:gd name="T0" fmla="*/ 2147483647 w 1073"/>
              <a:gd name="T1" fmla="*/ 2147483647 h 481"/>
              <a:gd name="T2" fmla="*/ 2147483647 w 1073"/>
              <a:gd name="T3" fmla="*/ 2147483647 h 481"/>
              <a:gd name="T4" fmla="*/ 2147483647 w 1073"/>
              <a:gd name="T5" fmla="*/ 2147483647 h 481"/>
              <a:gd name="T6" fmla="*/ 2147483647 w 1073"/>
              <a:gd name="T7" fmla="*/ 2147483647 h 481"/>
              <a:gd name="T8" fmla="*/ 2147483647 w 1073"/>
              <a:gd name="T9" fmla="*/ 2147483647 h 481"/>
              <a:gd name="T10" fmla="*/ 2147483647 w 1073"/>
              <a:gd name="T11" fmla="*/ 2147483647 h 481"/>
              <a:gd name="T12" fmla="*/ 2147483647 w 1073"/>
              <a:gd name="T13" fmla="*/ 2147483647 h 481"/>
              <a:gd name="T14" fmla="*/ 2147483647 w 1073"/>
              <a:gd name="T15" fmla="*/ 2147483647 h 481"/>
              <a:gd name="T16" fmla="*/ 2147483647 w 1073"/>
              <a:gd name="T17" fmla="*/ 2147483647 h 481"/>
              <a:gd name="T18" fmla="*/ 2147483647 w 1073"/>
              <a:gd name="T19" fmla="*/ 2147483647 h 481"/>
              <a:gd name="T20" fmla="*/ 2147483647 w 1073"/>
              <a:gd name="T21" fmla="*/ 2147483647 h 481"/>
              <a:gd name="T22" fmla="*/ 2147483647 w 1073"/>
              <a:gd name="T23" fmla="*/ 2147483647 h 481"/>
              <a:gd name="T24" fmla="*/ 2147483647 w 1073"/>
              <a:gd name="T25" fmla="*/ 2147483647 h 481"/>
              <a:gd name="T26" fmla="*/ 2147483647 w 1073"/>
              <a:gd name="T27" fmla="*/ 2147483647 h 481"/>
              <a:gd name="T28" fmla="*/ 2147483647 w 1073"/>
              <a:gd name="T29" fmla="*/ 2147483647 h 481"/>
              <a:gd name="T30" fmla="*/ 2147483647 w 1073"/>
              <a:gd name="T31" fmla="*/ 2147483647 h 481"/>
              <a:gd name="T32" fmla="*/ 2147483647 w 1073"/>
              <a:gd name="T33" fmla="*/ 2147483647 h 481"/>
              <a:gd name="T34" fmla="*/ 2147483647 w 1073"/>
              <a:gd name="T35" fmla="*/ 2147483647 h 481"/>
              <a:gd name="T36" fmla="*/ 2147483647 w 1073"/>
              <a:gd name="T37" fmla="*/ 2147483647 h 481"/>
              <a:gd name="T38" fmla="*/ 2147483647 w 1073"/>
              <a:gd name="T39" fmla="*/ 2147483647 h 481"/>
              <a:gd name="T40" fmla="*/ 2147483647 w 1073"/>
              <a:gd name="T41" fmla="*/ 2147483647 h 481"/>
              <a:gd name="T42" fmla="*/ 2147483647 w 1073"/>
              <a:gd name="T43" fmla="*/ 2147483647 h 481"/>
              <a:gd name="T44" fmla="*/ 2147483647 w 1073"/>
              <a:gd name="T45" fmla="*/ 2147483647 h 481"/>
              <a:gd name="T46" fmla="*/ 2147483647 w 1073"/>
              <a:gd name="T47" fmla="*/ 2147483647 h 481"/>
              <a:gd name="T48" fmla="*/ 0 w 1073"/>
              <a:gd name="T49" fmla="*/ 2147483647 h 481"/>
              <a:gd name="T50" fmla="*/ 2147483647 w 1073"/>
              <a:gd name="T51" fmla="*/ 2147483647 h 481"/>
              <a:gd name="T52" fmla="*/ 2147483647 w 1073"/>
              <a:gd name="T53" fmla="*/ 2147483647 h 481"/>
              <a:gd name="T54" fmla="*/ 2147483647 w 1073"/>
              <a:gd name="T55" fmla="*/ 2147483647 h 481"/>
              <a:gd name="T56" fmla="*/ 2147483647 w 1073"/>
              <a:gd name="T57" fmla="*/ 2147483647 h 481"/>
              <a:gd name="T58" fmla="*/ 2147483647 w 1073"/>
              <a:gd name="T59" fmla="*/ 2147483647 h 481"/>
              <a:gd name="T60" fmla="*/ 2147483647 w 1073"/>
              <a:gd name="T61" fmla="*/ 2147483647 h 481"/>
              <a:gd name="T62" fmla="*/ 2147483647 w 1073"/>
              <a:gd name="T63" fmla="*/ 2147483647 h 481"/>
              <a:gd name="T64" fmla="*/ 2147483647 w 1073"/>
              <a:gd name="T65" fmla="*/ 2147483647 h 481"/>
              <a:gd name="T66" fmla="*/ 2147483647 w 1073"/>
              <a:gd name="T67" fmla="*/ 2147483647 h 481"/>
              <a:gd name="T68" fmla="*/ 2147483647 w 1073"/>
              <a:gd name="T69" fmla="*/ 2147483647 h 481"/>
              <a:gd name="T70" fmla="*/ 2147483647 w 1073"/>
              <a:gd name="T71" fmla="*/ 2147483647 h 481"/>
              <a:gd name="T72" fmla="*/ 2147483647 w 1073"/>
              <a:gd name="T73" fmla="*/ 2147483647 h 481"/>
              <a:gd name="T74" fmla="*/ 2147483647 w 1073"/>
              <a:gd name="T75" fmla="*/ 2147483647 h 481"/>
              <a:gd name="T76" fmla="*/ 2147483647 w 1073"/>
              <a:gd name="T77" fmla="*/ 2147483647 h 481"/>
              <a:gd name="T78" fmla="*/ 2147483647 w 1073"/>
              <a:gd name="T79" fmla="*/ 2147483647 h 481"/>
              <a:gd name="T80" fmla="*/ 2147483647 w 1073"/>
              <a:gd name="T81" fmla="*/ 2147483647 h 481"/>
              <a:gd name="T82" fmla="*/ 2147483647 w 1073"/>
              <a:gd name="T83" fmla="*/ 2147483647 h 481"/>
              <a:gd name="T84" fmla="*/ 2147483647 w 1073"/>
              <a:gd name="T85" fmla="*/ 0 h 481"/>
              <a:gd name="T86" fmla="*/ 2147483647 w 1073"/>
              <a:gd name="T87" fmla="*/ 2147483647 h 481"/>
              <a:gd name="T88" fmla="*/ 2147483647 w 1073"/>
              <a:gd name="T89" fmla="*/ 2147483647 h 48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73"/>
              <a:gd name="T136" fmla="*/ 0 h 481"/>
              <a:gd name="T137" fmla="*/ 1073 w 1073"/>
              <a:gd name="T138" fmla="*/ 481 h 48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73" h="481">
                <a:moveTo>
                  <a:pt x="1073" y="477"/>
                </a:moveTo>
                <a:lnTo>
                  <a:pt x="1013" y="481"/>
                </a:lnTo>
                <a:lnTo>
                  <a:pt x="869" y="445"/>
                </a:lnTo>
                <a:lnTo>
                  <a:pt x="777" y="425"/>
                </a:lnTo>
                <a:lnTo>
                  <a:pt x="713" y="405"/>
                </a:lnTo>
                <a:lnTo>
                  <a:pt x="669" y="373"/>
                </a:lnTo>
                <a:lnTo>
                  <a:pt x="676" y="327"/>
                </a:lnTo>
                <a:lnTo>
                  <a:pt x="710" y="314"/>
                </a:lnTo>
                <a:lnTo>
                  <a:pt x="737" y="301"/>
                </a:lnTo>
                <a:lnTo>
                  <a:pt x="740" y="284"/>
                </a:lnTo>
                <a:lnTo>
                  <a:pt x="723" y="259"/>
                </a:lnTo>
                <a:lnTo>
                  <a:pt x="693" y="235"/>
                </a:lnTo>
                <a:lnTo>
                  <a:pt x="666" y="229"/>
                </a:lnTo>
                <a:lnTo>
                  <a:pt x="585" y="209"/>
                </a:lnTo>
                <a:lnTo>
                  <a:pt x="572" y="190"/>
                </a:lnTo>
                <a:lnTo>
                  <a:pt x="501" y="180"/>
                </a:lnTo>
                <a:lnTo>
                  <a:pt x="451" y="177"/>
                </a:lnTo>
                <a:lnTo>
                  <a:pt x="410" y="170"/>
                </a:lnTo>
                <a:lnTo>
                  <a:pt x="343" y="172"/>
                </a:lnTo>
                <a:lnTo>
                  <a:pt x="272" y="159"/>
                </a:lnTo>
                <a:lnTo>
                  <a:pt x="195" y="155"/>
                </a:lnTo>
                <a:lnTo>
                  <a:pt x="155" y="150"/>
                </a:lnTo>
                <a:lnTo>
                  <a:pt x="104" y="152"/>
                </a:lnTo>
                <a:lnTo>
                  <a:pt x="47" y="145"/>
                </a:lnTo>
                <a:lnTo>
                  <a:pt x="0" y="135"/>
                </a:lnTo>
                <a:lnTo>
                  <a:pt x="40" y="117"/>
                </a:lnTo>
                <a:lnTo>
                  <a:pt x="77" y="102"/>
                </a:lnTo>
                <a:lnTo>
                  <a:pt x="135" y="104"/>
                </a:lnTo>
                <a:lnTo>
                  <a:pt x="205" y="94"/>
                </a:lnTo>
                <a:lnTo>
                  <a:pt x="249" y="94"/>
                </a:lnTo>
                <a:lnTo>
                  <a:pt x="286" y="75"/>
                </a:lnTo>
                <a:lnTo>
                  <a:pt x="363" y="73"/>
                </a:lnTo>
                <a:lnTo>
                  <a:pt x="431" y="75"/>
                </a:lnTo>
                <a:lnTo>
                  <a:pt x="494" y="67"/>
                </a:lnTo>
                <a:lnTo>
                  <a:pt x="525" y="55"/>
                </a:lnTo>
                <a:lnTo>
                  <a:pt x="579" y="50"/>
                </a:lnTo>
                <a:lnTo>
                  <a:pt x="609" y="33"/>
                </a:lnTo>
                <a:lnTo>
                  <a:pt x="700" y="28"/>
                </a:lnTo>
                <a:lnTo>
                  <a:pt x="777" y="23"/>
                </a:lnTo>
                <a:lnTo>
                  <a:pt x="891" y="22"/>
                </a:lnTo>
                <a:lnTo>
                  <a:pt x="949" y="12"/>
                </a:lnTo>
                <a:lnTo>
                  <a:pt x="975" y="12"/>
                </a:lnTo>
                <a:lnTo>
                  <a:pt x="1019" y="0"/>
                </a:lnTo>
                <a:lnTo>
                  <a:pt x="1073" y="7"/>
                </a:lnTo>
                <a:lnTo>
                  <a:pt x="1073" y="477"/>
                </a:lnTo>
                <a:close/>
              </a:path>
            </a:pathLst>
          </a:custGeom>
          <a:solidFill>
            <a:srgbClr val="808000"/>
          </a:solidFill>
          <a:ln w="6350" cap="flat" cmpd="sng">
            <a:solidFill>
              <a:srgbClr val="808000"/>
            </a:solidFill>
            <a:prstDash val="solid"/>
            <a:round/>
            <a:headEnd/>
            <a:tailEnd/>
          </a:ln>
        </p:spPr>
        <p:txBody>
          <a:bodyPr>
            <a:spAutoFit/>
          </a:bodyPr>
          <a:lstStyle/>
          <a:p>
            <a:endParaRPr lang="en-US"/>
          </a:p>
        </p:txBody>
      </p:sp>
      <p:grpSp>
        <p:nvGrpSpPr>
          <p:cNvPr id="12" name="Group 145"/>
          <p:cNvGrpSpPr>
            <a:grpSpLocks/>
          </p:cNvGrpSpPr>
          <p:nvPr/>
        </p:nvGrpSpPr>
        <p:grpSpPr bwMode="auto">
          <a:xfrm>
            <a:off x="7324725" y="4016375"/>
            <a:ext cx="244475" cy="103188"/>
            <a:chOff x="5118" y="2267"/>
            <a:chExt cx="61" cy="41"/>
          </a:xfrm>
        </p:grpSpPr>
        <p:sp>
          <p:nvSpPr>
            <p:cNvPr id="31973" name="Line 146"/>
            <p:cNvSpPr>
              <a:spLocks noChangeShapeType="1"/>
            </p:cNvSpPr>
            <p:nvPr/>
          </p:nvSpPr>
          <p:spPr bwMode="auto">
            <a:xfrm flipV="1">
              <a:off x="5118" y="2267"/>
              <a:ext cx="61" cy="29"/>
            </a:xfrm>
            <a:prstGeom prst="line">
              <a:avLst/>
            </a:prstGeom>
            <a:noFill/>
            <a:ln w="6350">
              <a:solidFill>
                <a:srgbClr val="996633"/>
              </a:solidFill>
              <a:round/>
              <a:headEnd/>
              <a:tailEnd/>
            </a:ln>
          </p:spPr>
          <p:txBody>
            <a:bodyPr wrap="none">
              <a:spAutoFit/>
            </a:bodyPr>
            <a:lstStyle/>
            <a:p>
              <a:endParaRPr lang="en-US"/>
            </a:p>
          </p:txBody>
        </p:sp>
        <p:sp>
          <p:nvSpPr>
            <p:cNvPr id="31974" name="Line 147"/>
            <p:cNvSpPr>
              <a:spLocks noChangeShapeType="1"/>
            </p:cNvSpPr>
            <p:nvPr/>
          </p:nvSpPr>
          <p:spPr bwMode="auto">
            <a:xfrm flipH="1">
              <a:off x="5123" y="2283"/>
              <a:ext cx="45" cy="25"/>
            </a:xfrm>
            <a:prstGeom prst="line">
              <a:avLst/>
            </a:prstGeom>
            <a:noFill/>
            <a:ln w="6350">
              <a:solidFill>
                <a:srgbClr val="996633"/>
              </a:solidFill>
              <a:round/>
              <a:headEnd/>
              <a:tailEnd/>
            </a:ln>
          </p:spPr>
          <p:txBody>
            <a:bodyPr>
              <a:spAutoFit/>
            </a:bodyPr>
            <a:lstStyle/>
            <a:p>
              <a:endParaRPr lang="en-US"/>
            </a:p>
          </p:txBody>
        </p:sp>
      </p:grpSp>
      <p:grpSp>
        <p:nvGrpSpPr>
          <p:cNvPr id="13" name="Group 178"/>
          <p:cNvGrpSpPr>
            <a:grpSpLocks/>
          </p:cNvGrpSpPr>
          <p:nvPr/>
        </p:nvGrpSpPr>
        <p:grpSpPr bwMode="auto">
          <a:xfrm>
            <a:off x="8588375" y="5310188"/>
            <a:ext cx="174625" cy="409575"/>
            <a:chOff x="5583" y="2569"/>
            <a:chExt cx="57" cy="40"/>
          </a:xfrm>
        </p:grpSpPr>
        <p:sp>
          <p:nvSpPr>
            <p:cNvPr id="31970" name="Line 179"/>
            <p:cNvSpPr>
              <a:spLocks noChangeShapeType="1"/>
            </p:cNvSpPr>
            <p:nvPr/>
          </p:nvSpPr>
          <p:spPr bwMode="auto">
            <a:xfrm flipV="1">
              <a:off x="5601" y="2580"/>
              <a:ext cx="39" cy="29"/>
            </a:xfrm>
            <a:prstGeom prst="line">
              <a:avLst/>
            </a:prstGeom>
            <a:noFill/>
            <a:ln w="6350">
              <a:solidFill>
                <a:srgbClr val="996633"/>
              </a:solidFill>
              <a:round/>
              <a:headEnd/>
              <a:tailEnd/>
            </a:ln>
          </p:spPr>
          <p:txBody>
            <a:bodyPr wrap="none">
              <a:spAutoFit/>
            </a:bodyPr>
            <a:lstStyle/>
            <a:p>
              <a:endParaRPr lang="en-US"/>
            </a:p>
          </p:txBody>
        </p:sp>
        <p:sp>
          <p:nvSpPr>
            <p:cNvPr id="31971" name="Line 180"/>
            <p:cNvSpPr>
              <a:spLocks noChangeShapeType="1"/>
            </p:cNvSpPr>
            <p:nvPr/>
          </p:nvSpPr>
          <p:spPr bwMode="auto">
            <a:xfrm flipV="1">
              <a:off x="5585" y="2572"/>
              <a:ext cx="47" cy="34"/>
            </a:xfrm>
            <a:prstGeom prst="line">
              <a:avLst/>
            </a:prstGeom>
            <a:noFill/>
            <a:ln w="6350">
              <a:solidFill>
                <a:srgbClr val="996633"/>
              </a:solidFill>
              <a:round/>
              <a:headEnd/>
              <a:tailEnd/>
            </a:ln>
          </p:spPr>
          <p:txBody>
            <a:bodyPr>
              <a:spAutoFit/>
            </a:bodyPr>
            <a:lstStyle/>
            <a:p>
              <a:endParaRPr lang="en-US"/>
            </a:p>
          </p:txBody>
        </p:sp>
        <p:sp>
          <p:nvSpPr>
            <p:cNvPr id="31972" name="Line 181"/>
            <p:cNvSpPr>
              <a:spLocks noChangeShapeType="1"/>
            </p:cNvSpPr>
            <p:nvPr/>
          </p:nvSpPr>
          <p:spPr bwMode="auto">
            <a:xfrm flipH="1">
              <a:off x="5583" y="2569"/>
              <a:ext cx="32" cy="27"/>
            </a:xfrm>
            <a:prstGeom prst="line">
              <a:avLst/>
            </a:prstGeom>
            <a:noFill/>
            <a:ln w="6350">
              <a:solidFill>
                <a:srgbClr val="996633"/>
              </a:solidFill>
              <a:round/>
              <a:headEnd/>
              <a:tailEnd/>
            </a:ln>
          </p:spPr>
          <p:txBody>
            <a:bodyPr wrap="none">
              <a:spAutoFit/>
            </a:bodyPr>
            <a:lstStyle/>
            <a:p>
              <a:endParaRPr lang="en-US"/>
            </a:p>
          </p:txBody>
        </p:sp>
      </p:grpSp>
      <p:grpSp>
        <p:nvGrpSpPr>
          <p:cNvPr id="14" name="Group 434"/>
          <p:cNvGrpSpPr>
            <a:grpSpLocks/>
          </p:cNvGrpSpPr>
          <p:nvPr/>
        </p:nvGrpSpPr>
        <p:grpSpPr bwMode="auto">
          <a:xfrm>
            <a:off x="1943100" y="3406775"/>
            <a:ext cx="7170738" cy="2690813"/>
            <a:chOff x="1224" y="2146"/>
            <a:chExt cx="4517" cy="1695"/>
          </a:xfrm>
        </p:grpSpPr>
        <p:sp>
          <p:nvSpPr>
            <p:cNvPr id="31921" name="Freeform 112"/>
            <p:cNvSpPr>
              <a:spLocks/>
            </p:cNvSpPr>
            <p:nvPr/>
          </p:nvSpPr>
          <p:spPr bwMode="auto">
            <a:xfrm>
              <a:off x="1224" y="2340"/>
              <a:ext cx="4507" cy="1501"/>
            </a:xfrm>
            <a:custGeom>
              <a:avLst/>
              <a:gdLst>
                <a:gd name="T0" fmla="*/ 888 w 4507"/>
                <a:gd name="T1" fmla="*/ 0 h 1501"/>
                <a:gd name="T2" fmla="*/ 1754 w 4507"/>
                <a:gd name="T3" fmla="*/ 61 h 1501"/>
                <a:gd name="T4" fmla="*/ 3164 w 4507"/>
                <a:gd name="T5" fmla="*/ 276 h 1501"/>
                <a:gd name="T6" fmla="*/ 3768 w 4507"/>
                <a:gd name="T7" fmla="*/ 789 h 1501"/>
                <a:gd name="T8" fmla="*/ 4507 w 4507"/>
                <a:gd name="T9" fmla="*/ 901 h 1501"/>
                <a:gd name="T10" fmla="*/ 4507 w 4507"/>
                <a:gd name="T11" fmla="*/ 1484 h 1501"/>
                <a:gd name="T12" fmla="*/ 4264 w 4507"/>
                <a:gd name="T13" fmla="*/ 1466 h 1501"/>
                <a:gd name="T14" fmla="*/ 4040 w 4507"/>
                <a:gd name="T15" fmla="*/ 1458 h 1501"/>
                <a:gd name="T16" fmla="*/ 3719 w 4507"/>
                <a:gd name="T17" fmla="*/ 1501 h 1501"/>
                <a:gd name="T18" fmla="*/ 3339 w 4507"/>
                <a:gd name="T19" fmla="*/ 1493 h 1501"/>
                <a:gd name="T20" fmla="*/ 3018 w 4507"/>
                <a:gd name="T21" fmla="*/ 1450 h 1501"/>
                <a:gd name="T22" fmla="*/ 2688 w 4507"/>
                <a:gd name="T23" fmla="*/ 1329 h 1501"/>
                <a:gd name="T24" fmla="*/ 2655 w 4507"/>
                <a:gd name="T25" fmla="*/ 1221 h 1501"/>
                <a:gd name="T26" fmla="*/ 2759 w 4507"/>
                <a:gd name="T27" fmla="*/ 1039 h 1501"/>
                <a:gd name="T28" fmla="*/ 2752 w 4507"/>
                <a:gd name="T29" fmla="*/ 982 h 1501"/>
                <a:gd name="T30" fmla="*/ 2681 w 4507"/>
                <a:gd name="T31" fmla="*/ 936 h 1501"/>
                <a:gd name="T32" fmla="*/ 2511 w 4507"/>
                <a:gd name="T33" fmla="*/ 926 h 1501"/>
                <a:gd name="T34" fmla="*/ 2281 w 4507"/>
                <a:gd name="T35" fmla="*/ 939 h 1501"/>
                <a:gd name="T36" fmla="*/ 2139 w 4507"/>
                <a:gd name="T37" fmla="*/ 926 h 1501"/>
                <a:gd name="T38" fmla="*/ 2011 w 4507"/>
                <a:gd name="T39" fmla="*/ 881 h 1501"/>
                <a:gd name="T40" fmla="*/ 1935 w 4507"/>
                <a:gd name="T41" fmla="*/ 825 h 1501"/>
                <a:gd name="T42" fmla="*/ 1836 w 4507"/>
                <a:gd name="T43" fmla="*/ 835 h 1501"/>
                <a:gd name="T44" fmla="*/ 1705 w 4507"/>
                <a:gd name="T45" fmla="*/ 843 h 1501"/>
                <a:gd name="T46" fmla="*/ 1578 w 4507"/>
                <a:gd name="T47" fmla="*/ 816 h 1501"/>
                <a:gd name="T48" fmla="*/ 1494 w 4507"/>
                <a:gd name="T49" fmla="*/ 799 h 1501"/>
                <a:gd name="T50" fmla="*/ 1374 w 4507"/>
                <a:gd name="T51" fmla="*/ 739 h 1501"/>
                <a:gd name="T52" fmla="*/ 1231 w 4507"/>
                <a:gd name="T53" fmla="*/ 713 h 1501"/>
                <a:gd name="T54" fmla="*/ 999 w 4507"/>
                <a:gd name="T55" fmla="*/ 739 h 1501"/>
                <a:gd name="T56" fmla="*/ 771 w 4507"/>
                <a:gd name="T57" fmla="*/ 735 h 1501"/>
                <a:gd name="T58" fmla="*/ 708 w 4507"/>
                <a:gd name="T59" fmla="*/ 706 h 1501"/>
                <a:gd name="T60" fmla="*/ 605 w 4507"/>
                <a:gd name="T61" fmla="*/ 552 h 1501"/>
                <a:gd name="T62" fmla="*/ 469 w 4507"/>
                <a:gd name="T63" fmla="*/ 544 h 1501"/>
                <a:gd name="T64" fmla="*/ 367 w 4507"/>
                <a:gd name="T65" fmla="*/ 640 h 1501"/>
                <a:gd name="T66" fmla="*/ 168 w 4507"/>
                <a:gd name="T67" fmla="*/ 698 h 1501"/>
                <a:gd name="T68" fmla="*/ 36 w 4507"/>
                <a:gd name="T69" fmla="*/ 810 h 1501"/>
                <a:gd name="T70" fmla="*/ 0 w 4507"/>
                <a:gd name="T71" fmla="*/ 612 h 1501"/>
                <a:gd name="T72" fmla="*/ 144 w 4507"/>
                <a:gd name="T73" fmla="*/ 420 h 150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507"/>
                <a:gd name="T112" fmla="*/ 0 h 1501"/>
                <a:gd name="T113" fmla="*/ 4507 w 4507"/>
                <a:gd name="T114" fmla="*/ 1501 h 150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507" h="1501">
                  <a:moveTo>
                    <a:pt x="888" y="0"/>
                  </a:moveTo>
                  <a:lnTo>
                    <a:pt x="1754" y="61"/>
                  </a:lnTo>
                  <a:lnTo>
                    <a:pt x="3164" y="276"/>
                  </a:lnTo>
                  <a:lnTo>
                    <a:pt x="3768" y="789"/>
                  </a:lnTo>
                  <a:lnTo>
                    <a:pt x="4507" y="901"/>
                  </a:lnTo>
                  <a:lnTo>
                    <a:pt x="4507" y="1484"/>
                  </a:lnTo>
                  <a:lnTo>
                    <a:pt x="4264" y="1466"/>
                  </a:lnTo>
                  <a:lnTo>
                    <a:pt x="4040" y="1458"/>
                  </a:lnTo>
                  <a:lnTo>
                    <a:pt x="3719" y="1501"/>
                  </a:lnTo>
                  <a:lnTo>
                    <a:pt x="3339" y="1493"/>
                  </a:lnTo>
                  <a:lnTo>
                    <a:pt x="3018" y="1450"/>
                  </a:lnTo>
                  <a:lnTo>
                    <a:pt x="2688" y="1329"/>
                  </a:lnTo>
                  <a:lnTo>
                    <a:pt x="2655" y="1221"/>
                  </a:lnTo>
                  <a:lnTo>
                    <a:pt x="2759" y="1039"/>
                  </a:lnTo>
                  <a:lnTo>
                    <a:pt x="2752" y="982"/>
                  </a:lnTo>
                  <a:lnTo>
                    <a:pt x="2681" y="936"/>
                  </a:lnTo>
                  <a:lnTo>
                    <a:pt x="2511" y="926"/>
                  </a:lnTo>
                  <a:lnTo>
                    <a:pt x="2281" y="939"/>
                  </a:lnTo>
                  <a:lnTo>
                    <a:pt x="2139" y="926"/>
                  </a:lnTo>
                  <a:lnTo>
                    <a:pt x="2011" y="881"/>
                  </a:lnTo>
                  <a:lnTo>
                    <a:pt x="1935" y="825"/>
                  </a:lnTo>
                  <a:lnTo>
                    <a:pt x="1836" y="835"/>
                  </a:lnTo>
                  <a:lnTo>
                    <a:pt x="1705" y="843"/>
                  </a:lnTo>
                  <a:lnTo>
                    <a:pt x="1578" y="816"/>
                  </a:lnTo>
                  <a:lnTo>
                    <a:pt x="1494" y="799"/>
                  </a:lnTo>
                  <a:lnTo>
                    <a:pt x="1374" y="739"/>
                  </a:lnTo>
                  <a:lnTo>
                    <a:pt x="1231" y="713"/>
                  </a:lnTo>
                  <a:lnTo>
                    <a:pt x="999" y="739"/>
                  </a:lnTo>
                  <a:lnTo>
                    <a:pt x="771" y="735"/>
                  </a:lnTo>
                  <a:lnTo>
                    <a:pt x="708" y="706"/>
                  </a:lnTo>
                  <a:lnTo>
                    <a:pt x="605" y="552"/>
                  </a:lnTo>
                  <a:lnTo>
                    <a:pt x="469" y="544"/>
                  </a:lnTo>
                  <a:lnTo>
                    <a:pt x="367" y="640"/>
                  </a:lnTo>
                  <a:lnTo>
                    <a:pt x="168" y="698"/>
                  </a:lnTo>
                  <a:lnTo>
                    <a:pt x="36" y="810"/>
                  </a:lnTo>
                  <a:lnTo>
                    <a:pt x="0" y="612"/>
                  </a:lnTo>
                  <a:lnTo>
                    <a:pt x="144" y="420"/>
                  </a:lnTo>
                </a:path>
              </a:pathLst>
            </a:custGeom>
            <a:gradFill rotWithShape="0">
              <a:gsLst>
                <a:gs pos="0">
                  <a:srgbClr val="96AF72"/>
                </a:gs>
                <a:gs pos="100000">
                  <a:srgbClr val="81D3F4"/>
                </a:gs>
              </a:gsLst>
              <a:lin ang="5400000" scaled="1"/>
            </a:gradFill>
            <a:ln w="6350" cap="flat" cmpd="sng">
              <a:noFill/>
              <a:prstDash val="solid"/>
              <a:round/>
              <a:headEnd/>
              <a:tailEnd/>
            </a:ln>
          </p:spPr>
          <p:txBody>
            <a:bodyPr>
              <a:spAutoFit/>
            </a:bodyPr>
            <a:lstStyle/>
            <a:p>
              <a:endParaRPr lang="en-US"/>
            </a:p>
          </p:txBody>
        </p:sp>
        <p:sp>
          <p:nvSpPr>
            <p:cNvPr id="31922" name="Freeform 113"/>
            <p:cNvSpPr>
              <a:spLocks/>
            </p:cNvSpPr>
            <p:nvPr/>
          </p:nvSpPr>
          <p:spPr bwMode="auto">
            <a:xfrm>
              <a:off x="2058" y="2146"/>
              <a:ext cx="3674" cy="1230"/>
            </a:xfrm>
            <a:custGeom>
              <a:avLst/>
              <a:gdLst>
                <a:gd name="T0" fmla="*/ 3672 w 3674"/>
                <a:gd name="T1" fmla="*/ 1197 h 1230"/>
                <a:gd name="T2" fmla="*/ 3517 w 3674"/>
                <a:gd name="T3" fmla="*/ 1230 h 1230"/>
                <a:gd name="T4" fmla="*/ 3419 w 3674"/>
                <a:gd name="T5" fmla="*/ 1213 h 1230"/>
                <a:gd name="T6" fmla="*/ 3381 w 3674"/>
                <a:gd name="T7" fmla="*/ 1147 h 1230"/>
                <a:gd name="T8" fmla="*/ 3283 w 3674"/>
                <a:gd name="T9" fmla="*/ 1122 h 1230"/>
                <a:gd name="T10" fmla="*/ 2943 w 3674"/>
                <a:gd name="T11" fmla="*/ 1097 h 1230"/>
                <a:gd name="T12" fmla="*/ 2644 w 3674"/>
                <a:gd name="T13" fmla="*/ 1003 h 1230"/>
                <a:gd name="T14" fmla="*/ 2755 w 3674"/>
                <a:gd name="T15" fmla="*/ 903 h 1230"/>
                <a:gd name="T16" fmla="*/ 2625 w 3674"/>
                <a:gd name="T17" fmla="*/ 864 h 1230"/>
                <a:gd name="T18" fmla="*/ 2333 w 3674"/>
                <a:gd name="T19" fmla="*/ 842 h 1230"/>
                <a:gd name="T20" fmla="*/ 2177 w 3674"/>
                <a:gd name="T21" fmla="*/ 859 h 1230"/>
                <a:gd name="T22" fmla="*/ 1879 w 3674"/>
                <a:gd name="T23" fmla="*/ 870 h 1230"/>
                <a:gd name="T24" fmla="*/ 1762 w 3674"/>
                <a:gd name="T25" fmla="*/ 853 h 1230"/>
                <a:gd name="T26" fmla="*/ 1769 w 3674"/>
                <a:gd name="T27" fmla="*/ 776 h 1230"/>
                <a:gd name="T28" fmla="*/ 1723 w 3674"/>
                <a:gd name="T29" fmla="*/ 726 h 1230"/>
                <a:gd name="T30" fmla="*/ 1646 w 3674"/>
                <a:gd name="T31" fmla="*/ 704 h 1230"/>
                <a:gd name="T32" fmla="*/ 1451 w 3674"/>
                <a:gd name="T33" fmla="*/ 687 h 1230"/>
                <a:gd name="T34" fmla="*/ 1127 w 3674"/>
                <a:gd name="T35" fmla="*/ 659 h 1230"/>
                <a:gd name="T36" fmla="*/ 1026 w 3674"/>
                <a:gd name="T37" fmla="*/ 601 h 1230"/>
                <a:gd name="T38" fmla="*/ 905 w 3674"/>
                <a:gd name="T39" fmla="*/ 510 h 1230"/>
                <a:gd name="T40" fmla="*/ 827 w 3674"/>
                <a:gd name="T41" fmla="*/ 464 h 1230"/>
                <a:gd name="T42" fmla="*/ 705 w 3674"/>
                <a:gd name="T43" fmla="*/ 452 h 1230"/>
                <a:gd name="T44" fmla="*/ 559 w 3674"/>
                <a:gd name="T45" fmla="*/ 452 h 1230"/>
                <a:gd name="T46" fmla="*/ 379 w 3674"/>
                <a:gd name="T47" fmla="*/ 485 h 1230"/>
                <a:gd name="T48" fmla="*/ 190 w 3674"/>
                <a:gd name="T49" fmla="*/ 476 h 1230"/>
                <a:gd name="T50" fmla="*/ 29 w 3674"/>
                <a:gd name="T51" fmla="*/ 414 h 1230"/>
                <a:gd name="T52" fmla="*/ 44 w 3674"/>
                <a:gd name="T53" fmla="*/ 298 h 1230"/>
                <a:gd name="T54" fmla="*/ 53 w 3674"/>
                <a:gd name="T55" fmla="*/ 244 h 1230"/>
                <a:gd name="T56" fmla="*/ 0 w 3674"/>
                <a:gd name="T57" fmla="*/ 219 h 1230"/>
                <a:gd name="T58" fmla="*/ 627 w 3674"/>
                <a:gd name="T59" fmla="*/ 62 h 1230"/>
                <a:gd name="T60" fmla="*/ 1031 w 3674"/>
                <a:gd name="T61" fmla="*/ 0 h 1230"/>
                <a:gd name="T62" fmla="*/ 2768 w 3674"/>
                <a:gd name="T63" fmla="*/ 33 h 1230"/>
                <a:gd name="T64" fmla="*/ 3111 w 3674"/>
                <a:gd name="T65" fmla="*/ 429 h 1230"/>
                <a:gd name="T66" fmla="*/ 3674 w 3674"/>
                <a:gd name="T67" fmla="*/ 524 h 1230"/>
                <a:gd name="T68" fmla="*/ 3672 w 3674"/>
                <a:gd name="T69" fmla="*/ 1197 h 123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674"/>
                <a:gd name="T106" fmla="*/ 0 h 1230"/>
                <a:gd name="T107" fmla="*/ 3674 w 3674"/>
                <a:gd name="T108" fmla="*/ 1230 h 123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674" h="1230">
                  <a:moveTo>
                    <a:pt x="3672" y="1197"/>
                  </a:moveTo>
                  <a:lnTo>
                    <a:pt x="3517" y="1230"/>
                  </a:lnTo>
                  <a:lnTo>
                    <a:pt x="3419" y="1213"/>
                  </a:lnTo>
                  <a:lnTo>
                    <a:pt x="3381" y="1147"/>
                  </a:lnTo>
                  <a:lnTo>
                    <a:pt x="3283" y="1122"/>
                  </a:lnTo>
                  <a:lnTo>
                    <a:pt x="2943" y="1097"/>
                  </a:lnTo>
                  <a:lnTo>
                    <a:pt x="2644" y="1003"/>
                  </a:lnTo>
                  <a:lnTo>
                    <a:pt x="2755" y="903"/>
                  </a:lnTo>
                  <a:lnTo>
                    <a:pt x="2625" y="864"/>
                  </a:lnTo>
                  <a:lnTo>
                    <a:pt x="2333" y="842"/>
                  </a:lnTo>
                  <a:lnTo>
                    <a:pt x="2177" y="859"/>
                  </a:lnTo>
                  <a:lnTo>
                    <a:pt x="1879" y="870"/>
                  </a:lnTo>
                  <a:lnTo>
                    <a:pt x="1762" y="853"/>
                  </a:lnTo>
                  <a:lnTo>
                    <a:pt x="1769" y="776"/>
                  </a:lnTo>
                  <a:lnTo>
                    <a:pt x="1723" y="726"/>
                  </a:lnTo>
                  <a:lnTo>
                    <a:pt x="1646" y="704"/>
                  </a:lnTo>
                  <a:lnTo>
                    <a:pt x="1451" y="687"/>
                  </a:lnTo>
                  <a:lnTo>
                    <a:pt x="1127" y="659"/>
                  </a:lnTo>
                  <a:lnTo>
                    <a:pt x="1026" y="601"/>
                  </a:lnTo>
                  <a:lnTo>
                    <a:pt x="905" y="510"/>
                  </a:lnTo>
                  <a:lnTo>
                    <a:pt x="827" y="464"/>
                  </a:lnTo>
                  <a:lnTo>
                    <a:pt x="705" y="452"/>
                  </a:lnTo>
                  <a:lnTo>
                    <a:pt x="559" y="452"/>
                  </a:lnTo>
                  <a:lnTo>
                    <a:pt x="379" y="485"/>
                  </a:lnTo>
                  <a:lnTo>
                    <a:pt x="190" y="476"/>
                  </a:lnTo>
                  <a:lnTo>
                    <a:pt x="29" y="414"/>
                  </a:lnTo>
                  <a:lnTo>
                    <a:pt x="44" y="298"/>
                  </a:lnTo>
                  <a:lnTo>
                    <a:pt x="53" y="244"/>
                  </a:lnTo>
                  <a:lnTo>
                    <a:pt x="0" y="219"/>
                  </a:lnTo>
                  <a:lnTo>
                    <a:pt x="627" y="62"/>
                  </a:lnTo>
                  <a:lnTo>
                    <a:pt x="1031" y="0"/>
                  </a:lnTo>
                  <a:lnTo>
                    <a:pt x="2768" y="33"/>
                  </a:lnTo>
                  <a:lnTo>
                    <a:pt x="3111" y="429"/>
                  </a:lnTo>
                  <a:lnTo>
                    <a:pt x="3674" y="524"/>
                  </a:lnTo>
                  <a:lnTo>
                    <a:pt x="3672" y="1197"/>
                  </a:lnTo>
                  <a:close/>
                </a:path>
              </a:pathLst>
            </a:custGeom>
            <a:gradFill rotWithShape="0">
              <a:gsLst>
                <a:gs pos="0">
                  <a:srgbClr val="AFF4F4"/>
                </a:gs>
                <a:gs pos="100000">
                  <a:srgbClr val="81D381"/>
                </a:gs>
              </a:gsLst>
              <a:lin ang="18900000" scaled="1"/>
            </a:gradFill>
            <a:ln w="6350" cap="flat" cmpd="sng">
              <a:noFill/>
              <a:prstDash val="solid"/>
              <a:round/>
              <a:headEnd/>
              <a:tailEnd/>
            </a:ln>
          </p:spPr>
          <p:txBody>
            <a:bodyPr>
              <a:spAutoFit/>
            </a:bodyPr>
            <a:lstStyle/>
            <a:p>
              <a:endParaRPr lang="en-US"/>
            </a:p>
          </p:txBody>
        </p:sp>
        <p:grpSp>
          <p:nvGrpSpPr>
            <p:cNvPr id="15" name="Group 148"/>
            <p:cNvGrpSpPr>
              <a:grpSpLocks/>
            </p:cNvGrpSpPr>
            <p:nvPr/>
          </p:nvGrpSpPr>
          <p:grpSpPr bwMode="auto">
            <a:xfrm>
              <a:off x="2943" y="2163"/>
              <a:ext cx="2798" cy="598"/>
              <a:chOff x="3915" y="2220"/>
              <a:chExt cx="1725" cy="432"/>
            </a:xfrm>
          </p:grpSpPr>
          <p:grpSp>
            <p:nvGrpSpPr>
              <p:cNvPr id="16" name="Group 149"/>
              <p:cNvGrpSpPr>
                <a:grpSpLocks/>
              </p:cNvGrpSpPr>
              <p:nvPr/>
            </p:nvGrpSpPr>
            <p:grpSpPr bwMode="auto">
              <a:xfrm>
                <a:off x="5552" y="2606"/>
                <a:ext cx="88" cy="46"/>
                <a:chOff x="5583" y="2569"/>
                <a:chExt cx="57" cy="40"/>
              </a:xfrm>
            </p:grpSpPr>
            <p:sp>
              <p:nvSpPr>
                <p:cNvPr id="31967" name="Line 150"/>
                <p:cNvSpPr>
                  <a:spLocks noChangeShapeType="1"/>
                </p:cNvSpPr>
                <p:nvPr/>
              </p:nvSpPr>
              <p:spPr bwMode="auto">
                <a:xfrm flipV="1">
                  <a:off x="5601" y="2580"/>
                  <a:ext cx="39" cy="29"/>
                </a:xfrm>
                <a:prstGeom prst="line">
                  <a:avLst/>
                </a:prstGeom>
                <a:noFill/>
                <a:ln w="6350">
                  <a:solidFill>
                    <a:srgbClr val="996633"/>
                  </a:solidFill>
                  <a:round/>
                  <a:headEnd/>
                  <a:tailEnd/>
                </a:ln>
              </p:spPr>
              <p:txBody>
                <a:bodyPr wrap="none">
                  <a:spAutoFit/>
                </a:bodyPr>
                <a:lstStyle/>
                <a:p>
                  <a:endParaRPr lang="en-US"/>
                </a:p>
              </p:txBody>
            </p:sp>
            <p:sp>
              <p:nvSpPr>
                <p:cNvPr id="31968" name="Line 151"/>
                <p:cNvSpPr>
                  <a:spLocks noChangeShapeType="1"/>
                </p:cNvSpPr>
                <p:nvPr/>
              </p:nvSpPr>
              <p:spPr bwMode="auto">
                <a:xfrm flipV="1">
                  <a:off x="5585" y="2572"/>
                  <a:ext cx="47" cy="34"/>
                </a:xfrm>
                <a:prstGeom prst="line">
                  <a:avLst/>
                </a:prstGeom>
                <a:noFill/>
                <a:ln w="6350">
                  <a:solidFill>
                    <a:srgbClr val="996633"/>
                  </a:solidFill>
                  <a:round/>
                  <a:headEnd/>
                  <a:tailEnd/>
                </a:ln>
              </p:spPr>
              <p:txBody>
                <a:bodyPr>
                  <a:spAutoFit/>
                </a:bodyPr>
                <a:lstStyle/>
                <a:p>
                  <a:endParaRPr lang="en-US"/>
                </a:p>
              </p:txBody>
            </p:sp>
            <p:sp>
              <p:nvSpPr>
                <p:cNvPr id="31969" name="Line 152"/>
                <p:cNvSpPr>
                  <a:spLocks noChangeShapeType="1"/>
                </p:cNvSpPr>
                <p:nvPr/>
              </p:nvSpPr>
              <p:spPr bwMode="auto">
                <a:xfrm flipH="1">
                  <a:off x="5583" y="2569"/>
                  <a:ext cx="32" cy="27"/>
                </a:xfrm>
                <a:prstGeom prst="line">
                  <a:avLst/>
                </a:prstGeom>
                <a:noFill/>
                <a:ln w="6350">
                  <a:solidFill>
                    <a:srgbClr val="996633"/>
                  </a:solidFill>
                  <a:round/>
                  <a:headEnd/>
                  <a:tailEnd/>
                </a:ln>
              </p:spPr>
              <p:txBody>
                <a:bodyPr wrap="none">
                  <a:spAutoFit/>
                </a:bodyPr>
                <a:lstStyle/>
                <a:p>
                  <a:endParaRPr lang="en-US"/>
                </a:p>
              </p:txBody>
            </p:sp>
          </p:grpSp>
          <p:grpSp>
            <p:nvGrpSpPr>
              <p:cNvPr id="17" name="Group 153"/>
              <p:cNvGrpSpPr>
                <a:grpSpLocks/>
              </p:cNvGrpSpPr>
              <p:nvPr/>
            </p:nvGrpSpPr>
            <p:grpSpPr bwMode="auto">
              <a:xfrm>
                <a:off x="5231" y="2538"/>
                <a:ext cx="95" cy="53"/>
                <a:chOff x="5347" y="2524"/>
                <a:chExt cx="85" cy="43"/>
              </a:xfrm>
            </p:grpSpPr>
            <p:sp>
              <p:nvSpPr>
                <p:cNvPr id="31964" name="Line 154"/>
                <p:cNvSpPr>
                  <a:spLocks noChangeShapeType="1"/>
                </p:cNvSpPr>
                <p:nvPr/>
              </p:nvSpPr>
              <p:spPr bwMode="auto">
                <a:xfrm flipH="1">
                  <a:off x="5402" y="2539"/>
                  <a:ext cx="30" cy="25"/>
                </a:xfrm>
                <a:prstGeom prst="line">
                  <a:avLst/>
                </a:prstGeom>
                <a:noFill/>
                <a:ln w="6350">
                  <a:solidFill>
                    <a:srgbClr val="996633"/>
                  </a:solidFill>
                  <a:round/>
                  <a:headEnd/>
                  <a:tailEnd/>
                </a:ln>
              </p:spPr>
              <p:txBody>
                <a:bodyPr wrap="none">
                  <a:spAutoFit/>
                </a:bodyPr>
                <a:lstStyle/>
                <a:p>
                  <a:endParaRPr lang="en-US"/>
                </a:p>
              </p:txBody>
            </p:sp>
            <p:sp>
              <p:nvSpPr>
                <p:cNvPr id="31965" name="Line 155"/>
                <p:cNvSpPr>
                  <a:spLocks noChangeShapeType="1"/>
                </p:cNvSpPr>
                <p:nvPr/>
              </p:nvSpPr>
              <p:spPr bwMode="auto">
                <a:xfrm flipH="1">
                  <a:off x="5347" y="2524"/>
                  <a:ext cx="69" cy="43"/>
                </a:xfrm>
                <a:prstGeom prst="line">
                  <a:avLst/>
                </a:prstGeom>
                <a:noFill/>
                <a:ln w="6350">
                  <a:solidFill>
                    <a:srgbClr val="996633"/>
                  </a:solidFill>
                  <a:round/>
                  <a:headEnd/>
                  <a:tailEnd/>
                </a:ln>
              </p:spPr>
              <p:txBody>
                <a:bodyPr>
                  <a:spAutoFit/>
                </a:bodyPr>
                <a:lstStyle/>
                <a:p>
                  <a:endParaRPr lang="en-US"/>
                </a:p>
              </p:txBody>
            </p:sp>
            <p:sp>
              <p:nvSpPr>
                <p:cNvPr id="31966" name="Line 156"/>
                <p:cNvSpPr>
                  <a:spLocks noChangeShapeType="1"/>
                </p:cNvSpPr>
                <p:nvPr/>
              </p:nvSpPr>
              <p:spPr bwMode="auto">
                <a:xfrm flipH="1">
                  <a:off x="5379" y="2537"/>
                  <a:ext cx="37" cy="30"/>
                </a:xfrm>
                <a:prstGeom prst="line">
                  <a:avLst/>
                </a:prstGeom>
                <a:noFill/>
                <a:ln w="6350">
                  <a:solidFill>
                    <a:srgbClr val="996633"/>
                  </a:solidFill>
                  <a:round/>
                  <a:headEnd/>
                  <a:tailEnd/>
                </a:ln>
              </p:spPr>
              <p:txBody>
                <a:bodyPr>
                  <a:spAutoFit/>
                </a:bodyPr>
                <a:lstStyle/>
                <a:p>
                  <a:endParaRPr lang="en-US"/>
                </a:p>
              </p:txBody>
            </p:sp>
          </p:grpSp>
          <p:grpSp>
            <p:nvGrpSpPr>
              <p:cNvPr id="18" name="Group 157"/>
              <p:cNvGrpSpPr>
                <a:grpSpLocks/>
              </p:cNvGrpSpPr>
              <p:nvPr/>
            </p:nvGrpSpPr>
            <p:grpSpPr bwMode="auto">
              <a:xfrm>
                <a:off x="4632" y="2263"/>
                <a:ext cx="57" cy="59"/>
                <a:chOff x="5032" y="2347"/>
                <a:chExt cx="69" cy="47"/>
              </a:xfrm>
            </p:grpSpPr>
            <p:sp>
              <p:nvSpPr>
                <p:cNvPr id="31961" name="Line 158"/>
                <p:cNvSpPr>
                  <a:spLocks noChangeShapeType="1"/>
                </p:cNvSpPr>
                <p:nvPr/>
              </p:nvSpPr>
              <p:spPr bwMode="auto">
                <a:xfrm flipH="1">
                  <a:off x="5032" y="2347"/>
                  <a:ext cx="32" cy="29"/>
                </a:xfrm>
                <a:prstGeom prst="line">
                  <a:avLst/>
                </a:prstGeom>
                <a:noFill/>
                <a:ln w="6350">
                  <a:solidFill>
                    <a:srgbClr val="996633"/>
                  </a:solidFill>
                  <a:round/>
                  <a:headEnd/>
                  <a:tailEnd/>
                </a:ln>
              </p:spPr>
              <p:txBody>
                <a:bodyPr>
                  <a:spAutoFit/>
                </a:bodyPr>
                <a:lstStyle/>
                <a:p>
                  <a:endParaRPr lang="en-US"/>
                </a:p>
              </p:txBody>
            </p:sp>
            <p:sp>
              <p:nvSpPr>
                <p:cNvPr id="31962" name="Line 159"/>
                <p:cNvSpPr>
                  <a:spLocks noChangeShapeType="1"/>
                </p:cNvSpPr>
                <p:nvPr/>
              </p:nvSpPr>
              <p:spPr bwMode="auto">
                <a:xfrm flipH="1">
                  <a:off x="5049" y="2359"/>
                  <a:ext cx="32" cy="28"/>
                </a:xfrm>
                <a:prstGeom prst="line">
                  <a:avLst/>
                </a:prstGeom>
                <a:noFill/>
                <a:ln w="6350">
                  <a:solidFill>
                    <a:srgbClr val="996633"/>
                  </a:solidFill>
                  <a:round/>
                  <a:headEnd/>
                  <a:tailEnd/>
                </a:ln>
              </p:spPr>
              <p:txBody>
                <a:bodyPr>
                  <a:spAutoFit/>
                </a:bodyPr>
                <a:lstStyle/>
                <a:p>
                  <a:endParaRPr lang="en-US"/>
                </a:p>
              </p:txBody>
            </p:sp>
            <p:sp>
              <p:nvSpPr>
                <p:cNvPr id="31963" name="Line 160"/>
                <p:cNvSpPr>
                  <a:spLocks noChangeShapeType="1"/>
                </p:cNvSpPr>
                <p:nvPr/>
              </p:nvSpPr>
              <p:spPr bwMode="auto">
                <a:xfrm flipH="1">
                  <a:off x="5069" y="2366"/>
                  <a:ext cx="32" cy="28"/>
                </a:xfrm>
                <a:prstGeom prst="line">
                  <a:avLst/>
                </a:prstGeom>
                <a:noFill/>
                <a:ln w="6350">
                  <a:solidFill>
                    <a:srgbClr val="996633"/>
                  </a:solidFill>
                  <a:round/>
                  <a:headEnd/>
                  <a:tailEnd/>
                </a:ln>
              </p:spPr>
              <p:txBody>
                <a:bodyPr>
                  <a:spAutoFit/>
                </a:bodyPr>
                <a:lstStyle/>
                <a:p>
                  <a:endParaRPr lang="en-US"/>
                </a:p>
              </p:txBody>
            </p:sp>
          </p:grpSp>
          <p:grpSp>
            <p:nvGrpSpPr>
              <p:cNvPr id="19" name="Group 161"/>
              <p:cNvGrpSpPr>
                <a:grpSpLocks/>
              </p:cNvGrpSpPr>
              <p:nvPr/>
            </p:nvGrpSpPr>
            <p:grpSpPr bwMode="auto">
              <a:xfrm>
                <a:off x="4893" y="2303"/>
                <a:ext cx="168" cy="69"/>
                <a:chOff x="4777" y="2275"/>
                <a:chExt cx="184" cy="61"/>
              </a:xfrm>
            </p:grpSpPr>
            <p:sp>
              <p:nvSpPr>
                <p:cNvPr id="31957" name="Line 162"/>
                <p:cNvSpPr>
                  <a:spLocks noChangeShapeType="1"/>
                </p:cNvSpPr>
                <p:nvPr/>
              </p:nvSpPr>
              <p:spPr bwMode="auto">
                <a:xfrm flipH="1">
                  <a:off x="4928" y="2307"/>
                  <a:ext cx="33" cy="29"/>
                </a:xfrm>
                <a:prstGeom prst="line">
                  <a:avLst/>
                </a:prstGeom>
                <a:noFill/>
                <a:ln w="6350">
                  <a:solidFill>
                    <a:srgbClr val="996633"/>
                  </a:solidFill>
                  <a:round/>
                  <a:headEnd/>
                  <a:tailEnd/>
                </a:ln>
              </p:spPr>
              <p:txBody>
                <a:bodyPr>
                  <a:spAutoFit/>
                </a:bodyPr>
                <a:lstStyle/>
                <a:p>
                  <a:endParaRPr lang="en-US"/>
                </a:p>
              </p:txBody>
            </p:sp>
            <p:sp>
              <p:nvSpPr>
                <p:cNvPr id="31958" name="Line 163"/>
                <p:cNvSpPr>
                  <a:spLocks noChangeShapeType="1"/>
                </p:cNvSpPr>
                <p:nvPr/>
              </p:nvSpPr>
              <p:spPr bwMode="auto">
                <a:xfrm flipH="1">
                  <a:off x="4896" y="2291"/>
                  <a:ext cx="32" cy="29"/>
                </a:xfrm>
                <a:prstGeom prst="line">
                  <a:avLst/>
                </a:prstGeom>
                <a:noFill/>
                <a:ln w="6350">
                  <a:solidFill>
                    <a:srgbClr val="996633"/>
                  </a:solidFill>
                  <a:round/>
                  <a:headEnd/>
                  <a:tailEnd/>
                </a:ln>
              </p:spPr>
              <p:txBody>
                <a:bodyPr>
                  <a:spAutoFit/>
                </a:bodyPr>
                <a:lstStyle/>
                <a:p>
                  <a:endParaRPr lang="en-US"/>
                </a:p>
              </p:txBody>
            </p:sp>
            <p:sp>
              <p:nvSpPr>
                <p:cNvPr id="31959" name="Line 164"/>
                <p:cNvSpPr>
                  <a:spLocks noChangeShapeType="1"/>
                </p:cNvSpPr>
                <p:nvPr/>
              </p:nvSpPr>
              <p:spPr bwMode="auto">
                <a:xfrm flipH="1">
                  <a:off x="4797" y="2278"/>
                  <a:ext cx="33" cy="28"/>
                </a:xfrm>
                <a:prstGeom prst="line">
                  <a:avLst/>
                </a:prstGeom>
                <a:noFill/>
                <a:ln w="6350">
                  <a:solidFill>
                    <a:srgbClr val="996633"/>
                  </a:solidFill>
                  <a:round/>
                  <a:headEnd/>
                  <a:tailEnd/>
                </a:ln>
              </p:spPr>
              <p:txBody>
                <a:bodyPr>
                  <a:spAutoFit/>
                </a:bodyPr>
                <a:lstStyle/>
                <a:p>
                  <a:endParaRPr lang="en-US"/>
                </a:p>
              </p:txBody>
            </p:sp>
            <p:sp>
              <p:nvSpPr>
                <p:cNvPr id="31960" name="Line 165"/>
                <p:cNvSpPr>
                  <a:spLocks noChangeShapeType="1"/>
                </p:cNvSpPr>
                <p:nvPr/>
              </p:nvSpPr>
              <p:spPr bwMode="auto">
                <a:xfrm flipH="1">
                  <a:off x="4777" y="2275"/>
                  <a:ext cx="33" cy="30"/>
                </a:xfrm>
                <a:prstGeom prst="line">
                  <a:avLst/>
                </a:prstGeom>
                <a:noFill/>
                <a:ln w="6350">
                  <a:solidFill>
                    <a:srgbClr val="996633"/>
                  </a:solidFill>
                  <a:round/>
                  <a:headEnd/>
                  <a:tailEnd/>
                </a:ln>
              </p:spPr>
              <p:txBody>
                <a:bodyPr>
                  <a:spAutoFit/>
                </a:bodyPr>
                <a:lstStyle/>
                <a:p>
                  <a:endParaRPr lang="en-US"/>
                </a:p>
              </p:txBody>
            </p:sp>
          </p:grpSp>
          <p:grpSp>
            <p:nvGrpSpPr>
              <p:cNvPr id="20" name="Group 166"/>
              <p:cNvGrpSpPr>
                <a:grpSpLocks/>
              </p:cNvGrpSpPr>
              <p:nvPr/>
            </p:nvGrpSpPr>
            <p:grpSpPr bwMode="auto">
              <a:xfrm>
                <a:off x="4400" y="2257"/>
                <a:ext cx="85" cy="50"/>
                <a:chOff x="4404" y="2257"/>
                <a:chExt cx="81" cy="34"/>
              </a:xfrm>
            </p:grpSpPr>
            <p:sp>
              <p:nvSpPr>
                <p:cNvPr id="31954" name="Line 167"/>
                <p:cNvSpPr>
                  <a:spLocks noChangeShapeType="1"/>
                </p:cNvSpPr>
                <p:nvPr/>
              </p:nvSpPr>
              <p:spPr bwMode="auto">
                <a:xfrm flipH="1">
                  <a:off x="4453" y="2263"/>
                  <a:ext cx="32" cy="28"/>
                </a:xfrm>
                <a:prstGeom prst="line">
                  <a:avLst/>
                </a:prstGeom>
                <a:noFill/>
                <a:ln w="6350">
                  <a:solidFill>
                    <a:srgbClr val="996633"/>
                  </a:solidFill>
                  <a:round/>
                  <a:headEnd/>
                  <a:tailEnd/>
                </a:ln>
              </p:spPr>
              <p:txBody>
                <a:bodyPr>
                  <a:spAutoFit/>
                </a:bodyPr>
                <a:lstStyle/>
                <a:p>
                  <a:endParaRPr lang="en-US"/>
                </a:p>
              </p:txBody>
            </p:sp>
            <p:sp>
              <p:nvSpPr>
                <p:cNvPr id="31955" name="Line 168"/>
                <p:cNvSpPr>
                  <a:spLocks noChangeShapeType="1"/>
                </p:cNvSpPr>
                <p:nvPr/>
              </p:nvSpPr>
              <p:spPr bwMode="auto">
                <a:xfrm flipH="1">
                  <a:off x="4428" y="2261"/>
                  <a:ext cx="33" cy="28"/>
                </a:xfrm>
                <a:prstGeom prst="line">
                  <a:avLst/>
                </a:prstGeom>
                <a:noFill/>
                <a:ln w="6350">
                  <a:solidFill>
                    <a:srgbClr val="996633"/>
                  </a:solidFill>
                  <a:round/>
                  <a:headEnd/>
                  <a:tailEnd/>
                </a:ln>
              </p:spPr>
              <p:txBody>
                <a:bodyPr>
                  <a:spAutoFit/>
                </a:bodyPr>
                <a:lstStyle/>
                <a:p>
                  <a:endParaRPr lang="en-US"/>
                </a:p>
              </p:txBody>
            </p:sp>
            <p:sp>
              <p:nvSpPr>
                <p:cNvPr id="31956" name="Line 169"/>
                <p:cNvSpPr>
                  <a:spLocks noChangeShapeType="1"/>
                </p:cNvSpPr>
                <p:nvPr/>
              </p:nvSpPr>
              <p:spPr bwMode="auto">
                <a:xfrm flipH="1">
                  <a:off x="4404" y="2257"/>
                  <a:ext cx="32" cy="29"/>
                </a:xfrm>
                <a:prstGeom prst="line">
                  <a:avLst/>
                </a:prstGeom>
                <a:noFill/>
                <a:ln w="6350">
                  <a:solidFill>
                    <a:srgbClr val="996633"/>
                  </a:solidFill>
                  <a:round/>
                  <a:headEnd/>
                  <a:tailEnd/>
                </a:ln>
              </p:spPr>
              <p:txBody>
                <a:bodyPr>
                  <a:spAutoFit/>
                </a:bodyPr>
                <a:lstStyle/>
                <a:p>
                  <a:endParaRPr lang="en-US"/>
                </a:p>
              </p:txBody>
            </p:sp>
          </p:grpSp>
          <p:grpSp>
            <p:nvGrpSpPr>
              <p:cNvPr id="21" name="Group 170"/>
              <p:cNvGrpSpPr>
                <a:grpSpLocks/>
              </p:cNvGrpSpPr>
              <p:nvPr/>
            </p:nvGrpSpPr>
            <p:grpSpPr bwMode="auto">
              <a:xfrm>
                <a:off x="4223" y="2247"/>
                <a:ext cx="103" cy="46"/>
                <a:chOff x="4223" y="2247"/>
                <a:chExt cx="99" cy="34"/>
              </a:xfrm>
            </p:grpSpPr>
            <p:sp>
              <p:nvSpPr>
                <p:cNvPr id="31951" name="Line 171"/>
                <p:cNvSpPr>
                  <a:spLocks noChangeShapeType="1"/>
                </p:cNvSpPr>
                <p:nvPr/>
              </p:nvSpPr>
              <p:spPr bwMode="auto">
                <a:xfrm flipH="1">
                  <a:off x="4297" y="2250"/>
                  <a:ext cx="25" cy="31"/>
                </a:xfrm>
                <a:prstGeom prst="line">
                  <a:avLst/>
                </a:prstGeom>
                <a:noFill/>
                <a:ln w="6350">
                  <a:solidFill>
                    <a:srgbClr val="996633"/>
                  </a:solidFill>
                  <a:round/>
                  <a:headEnd/>
                  <a:tailEnd/>
                </a:ln>
              </p:spPr>
              <p:txBody>
                <a:bodyPr>
                  <a:spAutoFit/>
                </a:bodyPr>
                <a:lstStyle/>
                <a:p>
                  <a:endParaRPr lang="en-US"/>
                </a:p>
              </p:txBody>
            </p:sp>
            <p:sp>
              <p:nvSpPr>
                <p:cNvPr id="31952" name="Line 172"/>
                <p:cNvSpPr>
                  <a:spLocks noChangeShapeType="1"/>
                </p:cNvSpPr>
                <p:nvPr/>
              </p:nvSpPr>
              <p:spPr bwMode="auto">
                <a:xfrm flipH="1">
                  <a:off x="4260" y="2248"/>
                  <a:ext cx="25" cy="32"/>
                </a:xfrm>
                <a:prstGeom prst="line">
                  <a:avLst/>
                </a:prstGeom>
                <a:noFill/>
                <a:ln w="6350">
                  <a:solidFill>
                    <a:srgbClr val="996633"/>
                  </a:solidFill>
                  <a:round/>
                  <a:headEnd/>
                  <a:tailEnd/>
                </a:ln>
              </p:spPr>
              <p:txBody>
                <a:bodyPr>
                  <a:spAutoFit/>
                </a:bodyPr>
                <a:lstStyle/>
                <a:p>
                  <a:endParaRPr lang="en-US"/>
                </a:p>
              </p:txBody>
            </p:sp>
            <p:sp>
              <p:nvSpPr>
                <p:cNvPr id="31953" name="Line 173"/>
                <p:cNvSpPr>
                  <a:spLocks noChangeShapeType="1"/>
                </p:cNvSpPr>
                <p:nvPr/>
              </p:nvSpPr>
              <p:spPr bwMode="auto">
                <a:xfrm flipH="1">
                  <a:off x="4223" y="2247"/>
                  <a:ext cx="45" cy="32"/>
                </a:xfrm>
                <a:prstGeom prst="line">
                  <a:avLst/>
                </a:prstGeom>
                <a:noFill/>
                <a:ln w="6350">
                  <a:solidFill>
                    <a:srgbClr val="996633"/>
                  </a:solidFill>
                  <a:round/>
                  <a:headEnd/>
                  <a:tailEnd/>
                </a:ln>
              </p:spPr>
              <p:txBody>
                <a:bodyPr>
                  <a:spAutoFit/>
                </a:bodyPr>
                <a:lstStyle/>
                <a:p>
                  <a:endParaRPr lang="en-US"/>
                </a:p>
              </p:txBody>
            </p:sp>
          </p:grpSp>
          <p:grpSp>
            <p:nvGrpSpPr>
              <p:cNvPr id="22" name="Group 174"/>
              <p:cNvGrpSpPr>
                <a:grpSpLocks/>
              </p:cNvGrpSpPr>
              <p:nvPr/>
            </p:nvGrpSpPr>
            <p:grpSpPr bwMode="auto">
              <a:xfrm>
                <a:off x="3915" y="2220"/>
                <a:ext cx="123" cy="52"/>
                <a:chOff x="3919" y="2224"/>
                <a:chExt cx="119" cy="48"/>
              </a:xfrm>
            </p:grpSpPr>
            <p:sp>
              <p:nvSpPr>
                <p:cNvPr id="31948" name="Line 175"/>
                <p:cNvSpPr>
                  <a:spLocks noChangeShapeType="1"/>
                </p:cNvSpPr>
                <p:nvPr/>
              </p:nvSpPr>
              <p:spPr bwMode="auto">
                <a:xfrm flipH="1">
                  <a:off x="3944" y="2227"/>
                  <a:ext cx="57" cy="45"/>
                </a:xfrm>
                <a:prstGeom prst="line">
                  <a:avLst/>
                </a:prstGeom>
                <a:noFill/>
                <a:ln w="6350">
                  <a:solidFill>
                    <a:srgbClr val="996633"/>
                  </a:solidFill>
                  <a:round/>
                  <a:headEnd/>
                  <a:tailEnd/>
                </a:ln>
              </p:spPr>
              <p:txBody>
                <a:bodyPr>
                  <a:spAutoFit/>
                </a:bodyPr>
                <a:lstStyle/>
                <a:p>
                  <a:endParaRPr lang="en-US"/>
                </a:p>
              </p:txBody>
            </p:sp>
            <p:sp>
              <p:nvSpPr>
                <p:cNvPr id="31949" name="Line 176"/>
                <p:cNvSpPr>
                  <a:spLocks noChangeShapeType="1"/>
                </p:cNvSpPr>
                <p:nvPr/>
              </p:nvSpPr>
              <p:spPr bwMode="auto">
                <a:xfrm flipH="1">
                  <a:off x="3919" y="2224"/>
                  <a:ext cx="66" cy="32"/>
                </a:xfrm>
                <a:prstGeom prst="line">
                  <a:avLst/>
                </a:prstGeom>
                <a:noFill/>
                <a:ln w="6350">
                  <a:solidFill>
                    <a:srgbClr val="996633"/>
                  </a:solidFill>
                  <a:round/>
                  <a:headEnd/>
                  <a:tailEnd/>
                </a:ln>
              </p:spPr>
              <p:txBody>
                <a:bodyPr>
                  <a:spAutoFit/>
                </a:bodyPr>
                <a:lstStyle/>
                <a:p>
                  <a:endParaRPr lang="en-US"/>
                </a:p>
              </p:txBody>
            </p:sp>
            <p:sp>
              <p:nvSpPr>
                <p:cNvPr id="31950" name="Line 177"/>
                <p:cNvSpPr>
                  <a:spLocks noChangeShapeType="1"/>
                </p:cNvSpPr>
                <p:nvPr/>
              </p:nvSpPr>
              <p:spPr bwMode="auto">
                <a:xfrm flipH="1">
                  <a:off x="4009" y="2235"/>
                  <a:ext cx="29" cy="27"/>
                </a:xfrm>
                <a:prstGeom prst="line">
                  <a:avLst/>
                </a:prstGeom>
                <a:noFill/>
                <a:ln w="6350">
                  <a:solidFill>
                    <a:srgbClr val="996633"/>
                  </a:solidFill>
                  <a:round/>
                  <a:headEnd/>
                  <a:tailEnd/>
                </a:ln>
              </p:spPr>
              <p:txBody>
                <a:bodyPr>
                  <a:spAutoFit/>
                </a:bodyPr>
                <a:lstStyle/>
                <a:p>
                  <a:endParaRPr lang="en-US"/>
                </a:p>
              </p:txBody>
            </p:sp>
          </p:grpSp>
        </p:grpSp>
        <p:grpSp>
          <p:nvGrpSpPr>
            <p:cNvPr id="23" name="Group 182"/>
            <p:cNvGrpSpPr>
              <a:grpSpLocks/>
            </p:cNvGrpSpPr>
            <p:nvPr/>
          </p:nvGrpSpPr>
          <p:grpSpPr bwMode="auto">
            <a:xfrm>
              <a:off x="4539" y="3140"/>
              <a:ext cx="193" cy="135"/>
              <a:chOff x="5347" y="2524"/>
              <a:chExt cx="85" cy="43"/>
            </a:xfrm>
          </p:grpSpPr>
          <p:sp>
            <p:nvSpPr>
              <p:cNvPr id="31938" name="Line 183"/>
              <p:cNvSpPr>
                <a:spLocks noChangeShapeType="1"/>
              </p:cNvSpPr>
              <p:nvPr/>
            </p:nvSpPr>
            <p:spPr bwMode="auto">
              <a:xfrm flipH="1">
                <a:off x="5402" y="2539"/>
                <a:ext cx="30" cy="25"/>
              </a:xfrm>
              <a:prstGeom prst="line">
                <a:avLst/>
              </a:prstGeom>
              <a:noFill/>
              <a:ln w="6350">
                <a:solidFill>
                  <a:srgbClr val="996633"/>
                </a:solidFill>
                <a:round/>
                <a:headEnd/>
                <a:tailEnd/>
              </a:ln>
            </p:spPr>
            <p:txBody>
              <a:bodyPr wrap="none">
                <a:spAutoFit/>
              </a:bodyPr>
              <a:lstStyle/>
              <a:p>
                <a:endParaRPr lang="en-US"/>
              </a:p>
            </p:txBody>
          </p:sp>
          <p:sp>
            <p:nvSpPr>
              <p:cNvPr id="31939" name="Line 184"/>
              <p:cNvSpPr>
                <a:spLocks noChangeShapeType="1"/>
              </p:cNvSpPr>
              <p:nvPr/>
            </p:nvSpPr>
            <p:spPr bwMode="auto">
              <a:xfrm flipH="1">
                <a:off x="5347" y="2524"/>
                <a:ext cx="69" cy="43"/>
              </a:xfrm>
              <a:prstGeom prst="line">
                <a:avLst/>
              </a:prstGeom>
              <a:noFill/>
              <a:ln w="6350">
                <a:solidFill>
                  <a:srgbClr val="996633"/>
                </a:solidFill>
                <a:round/>
                <a:headEnd/>
                <a:tailEnd/>
              </a:ln>
            </p:spPr>
            <p:txBody>
              <a:bodyPr>
                <a:spAutoFit/>
              </a:bodyPr>
              <a:lstStyle/>
              <a:p>
                <a:endParaRPr lang="en-US"/>
              </a:p>
            </p:txBody>
          </p:sp>
          <p:sp>
            <p:nvSpPr>
              <p:cNvPr id="31940" name="Line 185"/>
              <p:cNvSpPr>
                <a:spLocks noChangeShapeType="1"/>
              </p:cNvSpPr>
              <p:nvPr/>
            </p:nvSpPr>
            <p:spPr bwMode="auto">
              <a:xfrm flipH="1">
                <a:off x="5379" y="2537"/>
                <a:ext cx="37" cy="30"/>
              </a:xfrm>
              <a:prstGeom prst="line">
                <a:avLst/>
              </a:prstGeom>
              <a:noFill/>
              <a:ln w="6350">
                <a:solidFill>
                  <a:srgbClr val="996633"/>
                </a:solidFill>
                <a:round/>
                <a:headEnd/>
                <a:tailEnd/>
              </a:ln>
            </p:spPr>
            <p:txBody>
              <a:bodyPr>
                <a:spAutoFit/>
              </a:bodyPr>
              <a:lstStyle/>
              <a:p>
                <a:endParaRPr lang="en-US"/>
              </a:p>
            </p:txBody>
          </p:sp>
        </p:grpSp>
        <p:grpSp>
          <p:nvGrpSpPr>
            <p:cNvPr id="24" name="Group 190"/>
            <p:cNvGrpSpPr>
              <a:grpSpLocks/>
            </p:cNvGrpSpPr>
            <p:nvPr/>
          </p:nvGrpSpPr>
          <p:grpSpPr bwMode="auto">
            <a:xfrm>
              <a:off x="3511" y="2843"/>
              <a:ext cx="266" cy="140"/>
              <a:chOff x="4777" y="2275"/>
              <a:chExt cx="184" cy="61"/>
            </a:xfrm>
          </p:grpSpPr>
          <p:sp>
            <p:nvSpPr>
              <p:cNvPr id="31934" name="Line 191"/>
              <p:cNvSpPr>
                <a:spLocks noChangeShapeType="1"/>
              </p:cNvSpPr>
              <p:nvPr/>
            </p:nvSpPr>
            <p:spPr bwMode="auto">
              <a:xfrm flipH="1">
                <a:off x="4928" y="2307"/>
                <a:ext cx="33" cy="29"/>
              </a:xfrm>
              <a:prstGeom prst="line">
                <a:avLst/>
              </a:prstGeom>
              <a:noFill/>
              <a:ln w="6350">
                <a:solidFill>
                  <a:srgbClr val="996633"/>
                </a:solidFill>
                <a:round/>
                <a:headEnd/>
                <a:tailEnd/>
              </a:ln>
            </p:spPr>
            <p:txBody>
              <a:bodyPr>
                <a:spAutoFit/>
              </a:bodyPr>
              <a:lstStyle/>
              <a:p>
                <a:endParaRPr lang="en-US"/>
              </a:p>
            </p:txBody>
          </p:sp>
          <p:sp>
            <p:nvSpPr>
              <p:cNvPr id="31935" name="Line 192"/>
              <p:cNvSpPr>
                <a:spLocks noChangeShapeType="1"/>
              </p:cNvSpPr>
              <p:nvPr/>
            </p:nvSpPr>
            <p:spPr bwMode="auto">
              <a:xfrm flipH="1">
                <a:off x="4896" y="2291"/>
                <a:ext cx="32" cy="29"/>
              </a:xfrm>
              <a:prstGeom prst="line">
                <a:avLst/>
              </a:prstGeom>
              <a:noFill/>
              <a:ln w="6350">
                <a:solidFill>
                  <a:srgbClr val="996633"/>
                </a:solidFill>
                <a:round/>
                <a:headEnd/>
                <a:tailEnd/>
              </a:ln>
            </p:spPr>
            <p:txBody>
              <a:bodyPr>
                <a:spAutoFit/>
              </a:bodyPr>
              <a:lstStyle/>
              <a:p>
                <a:endParaRPr lang="en-US"/>
              </a:p>
            </p:txBody>
          </p:sp>
          <p:sp>
            <p:nvSpPr>
              <p:cNvPr id="31936" name="Line 193"/>
              <p:cNvSpPr>
                <a:spLocks noChangeShapeType="1"/>
              </p:cNvSpPr>
              <p:nvPr/>
            </p:nvSpPr>
            <p:spPr bwMode="auto">
              <a:xfrm flipH="1">
                <a:off x="4797" y="2278"/>
                <a:ext cx="33" cy="28"/>
              </a:xfrm>
              <a:prstGeom prst="line">
                <a:avLst/>
              </a:prstGeom>
              <a:noFill/>
              <a:ln w="6350">
                <a:solidFill>
                  <a:srgbClr val="996633"/>
                </a:solidFill>
                <a:round/>
                <a:headEnd/>
                <a:tailEnd/>
              </a:ln>
            </p:spPr>
            <p:txBody>
              <a:bodyPr>
                <a:spAutoFit/>
              </a:bodyPr>
              <a:lstStyle/>
              <a:p>
                <a:endParaRPr lang="en-US"/>
              </a:p>
            </p:txBody>
          </p:sp>
          <p:sp>
            <p:nvSpPr>
              <p:cNvPr id="31937" name="Line 194"/>
              <p:cNvSpPr>
                <a:spLocks noChangeShapeType="1"/>
              </p:cNvSpPr>
              <p:nvPr/>
            </p:nvSpPr>
            <p:spPr bwMode="auto">
              <a:xfrm flipH="1">
                <a:off x="4777" y="2275"/>
                <a:ext cx="33" cy="30"/>
              </a:xfrm>
              <a:prstGeom prst="line">
                <a:avLst/>
              </a:prstGeom>
              <a:noFill/>
              <a:ln w="6350">
                <a:solidFill>
                  <a:srgbClr val="996633"/>
                </a:solidFill>
                <a:round/>
                <a:headEnd/>
                <a:tailEnd/>
              </a:ln>
            </p:spPr>
            <p:txBody>
              <a:bodyPr>
                <a:spAutoFit/>
              </a:bodyPr>
              <a:lstStyle/>
              <a:p>
                <a:endParaRPr lang="en-US"/>
              </a:p>
            </p:txBody>
          </p:sp>
        </p:grpSp>
        <p:grpSp>
          <p:nvGrpSpPr>
            <p:cNvPr id="25" name="Group 199"/>
            <p:cNvGrpSpPr>
              <a:grpSpLocks/>
            </p:cNvGrpSpPr>
            <p:nvPr/>
          </p:nvGrpSpPr>
          <p:grpSpPr bwMode="auto">
            <a:xfrm>
              <a:off x="2257" y="2672"/>
              <a:ext cx="167" cy="64"/>
              <a:chOff x="4223" y="2247"/>
              <a:chExt cx="99" cy="34"/>
            </a:xfrm>
          </p:grpSpPr>
          <p:sp>
            <p:nvSpPr>
              <p:cNvPr id="31931" name="Line 200"/>
              <p:cNvSpPr>
                <a:spLocks noChangeShapeType="1"/>
              </p:cNvSpPr>
              <p:nvPr/>
            </p:nvSpPr>
            <p:spPr bwMode="auto">
              <a:xfrm flipH="1">
                <a:off x="4297" y="2250"/>
                <a:ext cx="25" cy="31"/>
              </a:xfrm>
              <a:prstGeom prst="line">
                <a:avLst/>
              </a:prstGeom>
              <a:noFill/>
              <a:ln w="6350">
                <a:solidFill>
                  <a:srgbClr val="996633"/>
                </a:solidFill>
                <a:round/>
                <a:headEnd/>
                <a:tailEnd/>
              </a:ln>
            </p:spPr>
            <p:txBody>
              <a:bodyPr>
                <a:spAutoFit/>
              </a:bodyPr>
              <a:lstStyle/>
              <a:p>
                <a:endParaRPr lang="en-US"/>
              </a:p>
            </p:txBody>
          </p:sp>
          <p:sp>
            <p:nvSpPr>
              <p:cNvPr id="31932" name="Line 201"/>
              <p:cNvSpPr>
                <a:spLocks noChangeShapeType="1"/>
              </p:cNvSpPr>
              <p:nvPr/>
            </p:nvSpPr>
            <p:spPr bwMode="auto">
              <a:xfrm flipH="1">
                <a:off x="4260" y="2248"/>
                <a:ext cx="25" cy="32"/>
              </a:xfrm>
              <a:prstGeom prst="line">
                <a:avLst/>
              </a:prstGeom>
              <a:noFill/>
              <a:ln w="6350">
                <a:solidFill>
                  <a:srgbClr val="996633"/>
                </a:solidFill>
                <a:round/>
                <a:headEnd/>
                <a:tailEnd/>
              </a:ln>
            </p:spPr>
            <p:txBody>
              <a:bodyPr>
                <a:spAutoFit/>
              </a:bodyPr>
              <a:lstStyle/>
              <a:p>
                <a:endParaRPr lang="en-US"/>
              </a:p>
            </p:txBody>
          </p:sp>
          <p:sp>
            <p:nvSpPr>
              <p:cNvPr id="31933" name="Line 202"/>
              <p:cNvSpPr>
                <a:spLocks noChangeShapeType="1"/>
              </p:cNvSpPr>
              <p:nvPr/>
            </p:nvSpPr>
            <p:spPr bwMode="auto">
              <a:xfrm flipH="1">
                <a:off x="4223" y="2247"/>
                <a:ext cx="45" cy="32"/>
              </a:xfrm>
              <a:prstGeom prst="line">
                <a:avLst/>
              </a:prstGeom>
              <a:noFill/>
              <a:ln w="6350">
                <a:solidFill>
                  <a:srgbClr val="996633"/>
                </a:solidFill>
                <a:round/>
                <a:headEnd/>
                <a:tailEnd/>
              </a:ln>
            </p:spPr>
            <p:txBody>
              <a:bodyPr>
                <a:spAutoFit/>
              </a:bodyPr>
              <a:lstStyle/>
              <a:p>
                <a:endParaRPr lang="en-US"/>
              </a:p>
            </p:txBody>
          </p:sp>
        </p:grpSp>
        <p:grpSp>
          <p:nvGrpSpPr>
            <p:cNvPr id="26" name="Group 203"/>
            <p:cNvGrpSpPr>
              <a:grpSpLocks/>
            </p:cNvGrpSpPr>
            <p:nvPr/>
          </p:nvGrpSpPr>
          <p:grpSpPr bwMode="auto">
            <a:xfrm>
              <a:off x="1868" y="2407"/>
              <a:ext cx="200" cy="72"/>
              <a:chOff x="3919" y="2224"/>
              <a:chExt cx="119" cy="48"/>
            </a:xfrm>
          </p:grpSpPr>
          <p:sp>
            <p:nvSpPr>
              <p:cNvPr id="31928" name="Line 204"/>
              <p:cNvSpPr>
                <a:spLocks noChangeShapeType="1"/>
              </p:cNvSpPr>
              <p:nvPr/>
            </p:nvSpPr>
            <p:spPr bwMode="auto">
              <a:xfrm flipH="1">
                <a:off x="3944" y="2227"/>
                <a:ext cx="57" cy="45"/>
              </a:xfrm>
              <a:prstGeom prst="line">
                <a:avLst/>
              </a:prstGeom>
              <a:noFill/>
              <a:ln w="6350">
                <a:solidFill>
                  <a:srgbClr val="996633"/>
                </a:solidFill>
                <a:round/>
                <a:headEnd/>
                <a:tailEnd/>
              </a:ln>
            </p:spPr>
            <p:txBody>
              <a:bodyPr>
                <a:spAutoFit/>
              </a:bodyPr>
              <a:lstStyle/>
              <a:p>
                <a:endParaRPr lang="en-US"/>
              </a:p>
            </p:txBody>
          </p:sp>
          <p:sp>
            <p:nvSpPr>
              <p:cNvPr id="31929" name="Line 205"/>
              <p:cNvSpPr>
                <a:spLocks noChangeShapeType="1"/>
              </p:cNvSpPr>
              <p:nvPr/>
            </p:nvSpPr>
            <p:spPr bwMode="auto">
              <a:xfrm flipH="1">
                <a:off x="3919" y="2224"/>
                <a:ext cx="66" cy="32"/>
              </a:xfrm>
              <a:prstGeom prst="line">
                <a:avLst/>
              </a:prstGeom>
              <a:noFill/>
              <a:ln w="6350">
                <a:solidFill>
                  <a:srgbClr val="996633"/>
                </a:solidFill>
                <a:round/>
                <a:headEnd/>
                <a:tailEnd/>
              </a:ln>
            </p:spPr>
            <p:txBody>
              <a:bodyPr>
                <a:spAutoFit/>
              </a:bodyPr>
              <a:lstStyle/>
              <a:p>
                <a:endParaRPr lang="en-US"/>
              </a:p>
            </p:txBody>
          </p:sp>
          <p:sp>
            <p:nvSpPr>
              <p:cNvPr id="31930" name="Line 206"/>
              <p:cNvSpPr>
                <a:spLocks noChangeShapeType="1"/>
              </p:cNvSpPr>
              <p:nvPr/>
            </p:nvSpPr>
            <p:spPr bwMode="auto">
              <a:xfrm flipH="1">
                <a:off x="4009" y="2235"/>
                <a:ext cx="29" cy="27"/>
              </a:xfrm>
              <a:prstGeom prst="line">
                <a:avLst/>
              </a:prstGeom>
              <a:noFill/>
              <a:ln w="6350">
                <a:solidFill>
                  <a:srgbClr val="996633"/>
                </a:solidFill>
                <a:round/>
                <a:headEnd/>
                <a:tailEnd/>
              </a:ln>
            </p:spPr>
            <p:txBody>
              <a:bodyPr>
                <a:spAutoFit/>
              </a:bodyPr>
              <a:lstStyle/>
              <a:p>
                <a:endParaRPr lang="en-US"/>
              </a:p>
            </p:txBody>
          </p:sp>
        </p:grpSp>
      </p:grpSp>
      <p:pic>
        <p:nvPicPr>
          <p:cNvPr id="31763" name="Picture 280" descr="Lighthouse Clipart">
            <a:hlinkClick r:id="rId3"/>
          </p:cNvPr>
          <p:cNvPicPr>
            <a:picLocks noChangeAspect="1" noChangeArrowheads="1"/>
          </p:cNvPicPr>
          <p:nvPr/>
        </p:nvPicPr>
        <p:blipFill>
          <a:blip r:embed="rId4" cstate="print"/>
          <a:srcRect/>
          <a:stretch>
            <a:fillRect/>
          </a:stretch>
        </p:blipFill>
        <p:spPr bwMode="auto">
          <a:xfrm>
            <a:off x="7893050" y="1963738"/>
            <a:ext cx="292100" cy="800100"/>
          </a:xfrm>
          <a:prstGeom prst="rect">
            <a:avLst/>
          </a:prstGeom>
          <a:noFill/>
          <a:ln w="9525">
            <a:noFill/>
            <a:miter lim="800000"/>
            <a:headEnd/>
            <a:tailEnd/>
          </a:ln>
        </p:spPr>
      </p:pic>
      <p:grpSp>
        <p:nvGrpSpPr>
          <p:cNvPr id="27" name="Group 409"/>
          <p:cNvGrpSpPr>
            <a:grpSpLocks/>
          </p:cNvGrpSpPr>
          <p:nvPr/>
        </p:nvGrpSpPr>
        <p:grpSpPr bwMode="auto">
          <a:xfrm rot="1185569">
            <a:off x="502584" y="4675241"/>
            <a:ext cx="847725" cy="285750"/>
            <a:chOff x="1775" y="1751"/>
            <a:chExt cx="644" cy="217"/>
          </a:xfrm>
        </p:grpSpPr>
        <p:pic>
          <p:nvPicPr>
            <p:cNvPr id="31919" name="Picture 410"/>
            <p:cNvPicPr>
              <a:picLocks noChangeAspect="1" noChangeArrowheads="1"/>
            </p:cNvPicPr>
            <p:nvPr/>
          </p:nvPicPr>
          <p:blipFill>
            <a:blip r:embed="rId5" cstate="print"/>
            <a:srcRect/>
            <a:stretch>
              <a:fillRect/>
            </a:stretch>
          </p:blipFill>
          <p:spPr bwMode="auto">
            <a:xfrm>
              <a:off x="1775" y="1751"/>
              <a:ext cx="644" cy="217"/>
            </a:xfrm>
            <a:prstGeom prst="rect">
              <a:avLst/>
            </a:prstGeom>
            <a:noFill/>
            <a:ln w="9525">
              <a:noFill/>
              <a:miter lim="800000"/>
              <a:headEnd/>
              <a:tailEnd/>
            </a:ln>
          </p:spPr>
        </p:pic>
        <p:pic>
          <p:nvPicPr>
            <p:cNvPr id="31920" name="Picture 411"/>
            <p:cNvPicPr>
              <a:picLocks noChangeAspect="1" noChangeArrowheads="1"/>
            </p:cNvPicPr>
            <p:nvPr/>
          </p:nvPicPr>
          <p:blipFill>
            <a:blip r:embed="rId6" cstate="print"/>
            <a:srcRect/>
            <a:stretch>
              <a:fillRect/>
            </a:stretch>
          </p:blipFill>
          <p:spPr bwMode="auto">
            <a:xfrm>
              <a:off x="1775" y="1751"/>
              <a:ext cx="644" cy="217"/>
            </a:xfrm>
            <a:prstGeom prst="rect">
              <a:avLst/>
            </a:prstGeom>
            <a:noFill/>
            <a:ln w="9525">
              <a:noFill/>
              <a:miter lim="800000"/>
              <a:headEnd/>
              <a:tailEnd/>
            </a:ln>
          </p:spPr>
        </p:pic>
      </p:grpSp>
      <p:grpSp>
        <p:nvGrpSpPr>
          <p:cNvPr id="29" name="Group 578"/>
          <p:cNvGrpSpPr>
            <a:grpSpLocks/>
          </p:cNvGrpSpPr>
          <p:nvPr/>
        </p:nvGrpSpPr>
        <p:grpSpPr bwMode="auto">
          <a:xfrm rot="-1383691">
            <a:off x="1211263" y="4303713"/>
            <a:ext cx="849312" cy="285750"/>
            <a:chOff x="1775" y="1751"/>
            <a:chExt cx="644" cy="217"/>
          </a:xfrm>
        </p:grpSpPr>
        <p:pic>
          <p:nvPicPr>
            <p:cNvPr id="31915" name="Picture 579"/>
            <p:cNvPicPr>
              <a:picLocks noChangeAspect="1" noChangeArrowheads="1"/>
            </p:cNvPicPr>
            <p:nvPr/>
          </p:nvPicPr>
          <p:blipFill>
            <a:blip r:embed="rId5" cstate="print"/>
            <a:srcRect/>
            <a:stretch>
              <a:fillRect/>
            </a:stretch>
          </p:blipFill>
          <p:spPr bwMode="auto">
            <a:xfrm>
              <a:off x="1775" y="1751"/>
              <a:ext cx="644" cy="217"/>
            </a:xfrm>
            <a:prstGeom prst="rect">
              <a:avLst/>
            </a:prstGeom>
            <a:noFill/>
            <a:ln w="9525">
              <a:noFill/>
              <a:miter lim="800000"/>
              <a:headEnd/>
              <a:tailEnd/>
            </a:ln>
          </p:spPr>
        </p:pic>
        <p:pic>
          <p:nvPicPr>
            <p:cNvPr id="31916" name="Picture 580"/>
            <p:cNvPicPr>
              <a:picLocks noChangeAspect="1" noChangeArrowheads="1"/>
            </p:cNvPicPr>
            <p:nvPr/>
          </p:nvPicPr>
          <p:blipFill>
            <a:blip r:embed="rId6" cstate="print"/>
            <a:srcRect/>
            <a:stretch>
              <a:fillRect/>
            </a:stretch>
          </p:blipFill>
          <p:spPr bwMode="auto">
            <a:xfrm>
              <a:off x="1775" y="1751"/>
              <a:ext cx="644" cy="217"/>
            </a:xfrm>
            <a:prstGeom prst="rect">
              <a:avLst/>
            </a:prstGeom>
            <a:noFill/>
            <a:ln w="9525">
              <a:noFill/>
              <a:miter lim="800000"/>
              <a:headEnd/>
              <a:tailEnd/>
            </a:ln>
          </p:spPr>
        </p:pic>
      </p:grpSp>
      <p:grpSp>
        <p:nvGrpSpPr>
          <p:cNvPr id="264" name="Group 263"/>
          <p:cNvGrpSpPr/>
          <p:nvPr/>
        </p:nvGrpSpPr>
        <p:grpSpPr>
          <a:xfrm>
            <a:off x="1381125" y="1774825"/>
            <a:ext cx="2284413" cy="1911350"/>
            <a:chOff x="1381125" y="1774825"/>
            <a:chExt cx="2284413" cy="1911350"/>
          </a:xfrm>
        </p:grpSpPr>
        <p:sp>
          <p:nvSpPr>
            <p:cNvPr id="31767" name="Freeform 584"/>
            <p:cNvSpPr>
              <a:spLocks/>
            </p:cNvSpPr>
            <p:nvPr/>
          </p:nvSpPr>
          <p:spPr bwMode="auto">
            <a:xfrm>
              <a:off x="2560638" y="2112963"/>
              <a:ext cx="265112" cy="398462"/>
            </a:xfrm>
            <a:custGeom>
              <a:avLst/>
              <a:gdLst>
                <a:gd name="T0" fmla="*/ 0 w 392"/>
                <a:gd name="T1" fmla="*/ 2147483647 h 557"/>
                <a:gd name="T2" fmla="*/ 2147483647 w 392"/>
                <a:gd name="T3" fmla="*/ 2147483647 h 557"/>
                <a:gd name="T4" fmla="*/ 2147483647 w 392"/>
                <a:gd name="T5" fmla="*/ 2147483647 h 557"/>
                <a:gd name="T6" fmla="*/ 2147483647 w 392"/>
                <a:gd name="T7" fmla="*/ 2147483647 h 557"/>
                <a:gd name="T8" fmla="*/ 2147483647 w 392"/>
                <a:gd name="T9" fmla="*/ 0 h 557"/>
                <a:gd name="T10" fmla="*/ 2147483647 w 392"/>
                <a:gd name="T11" fmla="*/ 2147483647 h 557"/>
                <a:gd name="T12" fmla="*/ 2147483647 w 392"/>
                <a:gd name="T13" fmla="*/ 2147483647 h 557"/>
                <a:gd name="T14" fmla="*/ 2147483647 w 392"/>
                <a:gd name="T15" fmla="*/ 2147483647 h 557"/>
                <a:gd name="T16" fmla="*/ 2147483647 w 392"/>
                <a:gd name="T17" fmla="*/ 2147483647 h 557"/>
                <a:gd name="T18" fmla="*/ 2147483647 w 392"/>
                <a:gd name="T19" fmla="*/ 2147483647 h 557"/>
                <a:gd name="T20" fmla="*/ 2147483647 w 392"/>
                <a:gd name="T21" fmla="*/ 2147483647 h 557"/>
                <a:gd name="T22" fmla="*/ 2147483647 w 392"/>
                <a:gd name="T23" fmla="*/ 2147483647 h 557"/>
                <a:gd name="T24" fmla="*/ 2147483647 w 392"/>
                <a:gd name="T25" fmla="*/ 2147483647 h 5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2"/>
                <a:gd name="T40" fmla="*/ 0 h 557"/>
                <a:gd name="T41" fmla="*/ 392 w 392"/>
                <a:gd name="T42" fmla="*/ 557 h 5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2" h="557">
                  <a:moveTo>
                    <a:pt x="0" y="557"/>
                  </a:moveTo>
                  <a:lnTo>
                    <a:pt x="10" y="327"/>
                  </a:lnTo>
                  <a:lnTo>
                    <a:pt x="99" y="298"/>
                  </a:lnTo>
                  <a:lnTo>
                    <a:pt x="99" y="27"/>
                  </a:lnTo>
                  <a:lnTo>
                    <a:pt x="180" y="0"/>
                  </a:lnTo>
                  <a:lnTo>
                    <a:pt x="228" y="3"/>
                  </a:lnTo>
                  <a:lnTo>
                    <a:pt x="286" y="283"/>
                  </a:lnTo>
                  <a:lnTo>
                    <a:pt x="320" y="425"/>
                  </a:lnTo>
                  <a:lnTo>
                    <a:pt x="322" y="435"/>
                  </a:lnTo>
                  <a:lnTo>
                    <a:pt x="332" y="461"/>
                  </a:lnTo>
                  <a:lnTo>
                    <a:pt x="384" y="454"/>
                  </a:lnTo>
                  <a:lnTo>
                    <a:pt x="392" y="504"/>
                  </a:lnTo>
                  <a:lnTo>
                    <a:pt x="209" y="516"/>
                  </a:lnTo>
                </a:path>
              </a:pathLst>
            </a:custGeom>
            <a:solidFill>
              <a:schemeClr val="bg1"/>
            </a:solidFill>
            <a:ln w="9525">
              <a:solidFill>
                <a:schemeClr val="tx1"/>
              </a:solidFill>
              <a:round/>
              <a:headEnd/>
              <a:tailEnd/>
            </a:ln>
          </p:spPr>
          <p:txBody>
            <a:bodyPr/>
            <a:lstStyle/>
            <a:p>
              <a:endParaRPr lang="en-US"/>
            </a:p>
          </p:txBody>
        </p:sp>
        <p:sp>
          <p:nvSpPr>
            <p:cNvPr id="31768" name="Freeform 585"/>
            <p:cNvSpPr>
              <a:spLocks/>
            </p:cNvSpPr>
            <p:nvPr/>
          </p:nvSpPr>
          <p:spPr bwMode="auto">
            <a:xfrm>
              <a:off x="1830388" y="2474913"/>
              <a:ext cx="1196975" cy="449262"/>
            </a:xfrm>
            <a:custGeom>
              <a:avLst/>
              <a:gdLst>
                <a:gd name="T0" fmla="*/ 2147483647 w 1776"/>
                <a:gd name="T1" fmla="*/ 2147483647 h 628"/>
                <a:gd name="T2" fmla="*/ 2147483647 w 1776"/>
                <a:gd name="T3" fmla="*/ 2147483647 h 628"/>
                <a:gd name="T4" fmla="*/ 0 w 1776"/>
                <a:gd name="T5" fmla="*/ 2147483647 h 628"/>
                <a:gd name="T6" fmla="*/ 2147483647 w 1776"/>
                <a:gd name="T7" fmla="*/ 2147483647 h 628"/>
                <a:gd name="T8" fmla="*/ 2147483647 w 1776"/>
                <a:gd name="T9" fmla="*/ 2147483647 h 628"/>
                <a:gd name="T10" fmla="*/ 2147483647 w 1776"/>
                <a:gd name="T11" fmla="*/ 2147483647 h 628"/>
                <a:gd name="T12" fmla="*/ 2147483647 w 1776"/>
                <a:gd name="T13" fmla="*/ 2147483647 h 628"/>
                <a:gd name="T14" fmla="*/ 2147483647 w 1776"/>
                <a:gd name="T15" fmla="*/ 0 h 628"/>
                <a:gd name="T16" fmla="*/ 2147483647 w 1776"/>
                <a:gd name="T17" fmla="*/ 0 h 628"/>
                <a:gd name="T18" fmla="*/ 2147483647 w 1776"/>
                <a:gd name="T19" fmla="*/ 2147483647 h 628"/>
                <a:gd name="T20" fmla="*/ 2147483647 w 1776"/>
                <a:gd name="T21" fmla="*/ 2147483647 h 628"/>
                <a:gd name="T22" fmla="*/ 2147483647 w 1776"/>
                <a:gd name="T23" fmla="*/ 2147483647 h 628"/>
                <a:gd name="T24" fmla="*/ 2147483647 w 1776"/>
                <a:gd name="T25" fmla="*/ 2147483647 h 628"/>
                <a:gd name="T26" fmla="*/ 2147483647 w 1776"/>
                <a:gd name="T27" fmla="*/ 2147483647 h 628"/>
                <a:gd name="T28" fmla="*/ 2147483647 w 1776"/>
                <a:gd name="T29" fmla="*/ 2147483647 h 628"/>
                <a:gd name="T30" fmla="*/ 2147483647 w 1776"/>
                <a:gd name="T31" fmla="*/ 2147483647 h 628"/>
                <a:gd name="T32" fmla="*/ 2147483647 w 1776"/>
                <a:gd name="T33" fmla="*/ 2147483647 h 628"/>
                <a:gd name="T34" fmla="*/ 2147483647 w 1776"/>
                <a:gd name="T35" fmla="*/ 2147483647 h 628"/>
                <a:gd name="T36" fmla="*/ 2147483647 w 1776"/>
                <a:gd name="T37" fmla="*/ 2147483647 h 628"/>
                <a:gd name="T38" fmla="*/ 2147483647 w 1776"/>
                <a:gd name="T39" fmla="*/ 2147483647 h 628"/>
                <a:gd name="T40" fmla="*/ 2147483647 w 1776"/>
                <a:gd name="T41" fmla="*/ 2147483647 h 628"/>
                <a:gd name="T42" fmla="*/ 2147483647 w 1776"/>
                <a:gd name="T43" fmla="*/ 2147483647 h 628"/>
                <a:gd name="T44" fmla="*/ 2147483647 w 1776"/>
                <a:gd name="T45" fmla="*/ 2147483647 h 628"/>
                <a:gd name="T46" fmla="*/ 2147483647 w 1776"/>
                <a:gd name="T47" fmla="*/ 2147483647 h 628"/>
                <a:gd name="T48" fmla="*/ 2147483647 w 1776"/>
                <a:gd name="T49" fmla="*/ 2147483647 h 628"/>
                <a:gd name="T50" fmla="*/ 2147483647 w 1776"/>
                <a:gd name="T51" fmla="*/ 2147483647 h 628"/>
                <a:gd name="T52" fmla="*/ 2147483647 w 1776"/>
                <a:gd name="T53" fmla="*/ 2147483647 h 628"/>
                <a:gd name="T54" fmla="*/ 2147483647 w 1776"/>
                <a:gd name="T55" fmla="*/ 2147483647 h 62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776"/>
                <a:gd name="T85" fmla="*/ 0 h 628"/>
                <a:gd name="T86" fmla="*/ 1776 w 1776"/>
                <a:gd name="T87" fmla="*/ 628 h 62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776" h="628">
                  <a:moveTo>
                    <a:pt x="7" y="600"/>
                  </a:moveTo>
                  <a:lnTo>
                    <a:pt x="4" y="496"/>
                  </a:lnTo>
                  <a:lnTo>
                    <a:pt x="0" y="470"/>
                  </a:lnTo>
                  <a:lnTo>
                    <a:pt x="643" y="432"/>
                  </a:lnTo>
                  <a:lnTo>
                    <a:pt x="686" y="273"/>
                  </a:lnTo>
                  <a:lnTo>
                    <a:pt x="952" y="240"/>
                  </a:lnTo>
                  <a:lnTo>
                    <a:pt x="1029" y="50"/>
                  </a:lnTo>
                  <a:lnTo>
                    <a:pt x="1370" y="0"/>
                  </a:lnTo>
                  <a:lnTo>
                    <a:pt x="1456" y="0"/>
                  </a:lnTo>
                  <a:lnTo>
                    <a:pt x="1586" y="2"/>
                  </a:lnTo>
                  <a:lnTo>
                    <a:pt x="1708" y="7"/>
                  </a:lnTo>
                  <a:lnTo>
                    <a:pt x="1740" y="24"/>
                  </a:lnTo>
                  <a:lnTo>
                    <a:pt x="1730" y="67"/>
                  </a:lnTo>
                  <a:lnTo>
                    <a:pt x="1694" y="40"/>
                  </a:lnTo>
                  <a:lnTo>
                    <a:pt x="1627" y="31"/>
                  </a:lnTo>
                  <a:lnTo>
                    <a:pt x="1519" y="33"/>
                  </a:lnTo>
                  <a:lnTo>
                    <a:pt x="1413" y="28"/>
                  </a:lnTo>
                  <a:lnTo>
                    <a:pt x="1305" y="45"/>
                  </a:lnTo>
                  <a:lnTo>
                    <a:pt x="1197" y="57"/>
                  </a:lnTo>
                  <a:lnTo>
                    <a:pt x="1197" y="115"/>
                  </a:lnTo>
                  <a:lnTo>
                    <a:pt x="1396" y="100"/>
                  </a:lnTo>
                  <a:lnTo>
                    <a:pt x="1521" y="100"/>
                  </a:lnTo>
                  <a:lnTo>
                    <a:pt x="1632" y="108"/>
                  </a:lnTo>
                  <a:lnTo>
                    <a:pt x="1687" y="129"/>
                  </a:lnTo>
                  <a:lnTo>
                    <a:pt x="1684" y="172"/>
                  </a:lnTo>
                  <a:lnTo>
                    <a:pt x="1711" y="216"/>
                  </a:lnTo>
                  <a:lnTo>
                    <a:pt x="1776" y="405"/>
                  </a:lnTo>
                  <a:lnTo>
                    <a:pt x="1574" y="628"/>
                  </a:lnTo>
                </a:path>
              </a:pathLst>
            </a:custGeom>
            <a:solidFill>
              <a:srgbClr val="DBDBDB"/>
            </a:solidFill>
            <a:ln w="9525">
              <a:solidFill>
                <a:schemeClr val="tx1"/>
              </a:solidFill>
              <a:round/>
              <a:headEnd/>
              <a:tailEnd/>
            </a:ln>
          </p:spPr>
          <p:txBody>
            <a:bodyPr/>
            <a:lstStyle/>
            <a:p>
              <a:endParaRPr lang="en-US"/>
            </a:p>
          </p:txBody>
        </p:sp>
        <p:sp>
          <p:nvSpPr>
            <p:cNvPr id="31769" name="Freeform 586"/>
            <p:cNvSpPr>
              <a:spLocks/>
            </p:cNvSpPr>
            <p:nvPr/>
          </p:nvSpPr>
          <p:spPr bwMode="auto">
            <a:xfrm>
              <a:off x="1863725" y="2633663"/>
              <a:ext cx="796925" cy="293687"/>
            </a:xfrm>
            <a:custGeom>
              <a:avLst/>
              <a:gdLst>
                <a:gd name="T0" fmla="*/ 2147483647 w 1183"/>
                <a:gd name="T1" fmla="*/ 2147483647 h 410"/>
                <a:gd name="T2" fmla="*/ 2147483647 w 1183"/>
                <a:gd name="T3" fmla="*/ 2147483647 h 410"/>
                <a:gd name="T4" fmla="*/ 0 w 1183"/>
                <a:gd name="T5" fmla="*/ 2147483647 h 410"/>
                <a:gd name="T6" fmla="*/ 0 w 1183"/>
                <a:gd name="T7" fmla="*/ 2147483647 h 410"/>
                <a:gd name="T8" fmla="*/ 2147483647 w 1183"/>
                <a:gd name="T9" fmla="*/ 2147483647 h 410"/>
                <a:gd name="T10" fmla="*/ 2147483647 w 1183"/>
                <a:gd name="T11" fmla="*/ 2147483647 h 410"/>
                <a:gd name="T12" fmla="*/ 2147483647 w 1183"/>
                <a:gd name="T13" fmla="*/ 2147483647 h 410"/>
                <a:gd name="T14" fmla="*/ 2147483647 w 1183"/>
                <a:gd name="T15" fmla="*/ 2147483647 h 410"/>
                <a:gd name="T16" fmla="*/ 2147483647 w 1183"/>
                <a:gd name="T17" fmla="*/ 0 h 410"/>
                <a:gd name="T18" fmla="*/ 2147483647 w 1183"/>
                <a:gd name="T19" fmla="*/ 2147483647 h 410"/>
                <a:gd name="T20" fmla="*/ 2147483647 w 1183"/>
                <a:gd name="T21" fmla="*/ 2147483647 h 4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83"/>
                <a:gd name="T34" fmla="*/ 0 h 410"/>
                <a:gd name="T35" fmla="*/ 1183 w 1183"/>
                <a:gd name="T36" fmla="*/ 410 h 41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83" h="410">
                  <a:moveTo>
                    <a:pt x="969" y="79"/>
                  </a:moveTo>
                  <a:lnTo>
                    <a:pt x="871" y="372"/>
                  </a:lnTo>
                  <a:lnTo>
                    <a:pt x="0" y="410"/>
                  </a:lnTo>
                  <a:lnTo>
                    <a:pt x="0" y="264"/>
                  </a:lnTo>
                  <a:lnTo>
                    <a:pt x="616" y="228"/>
                  </a:lnTo>
                  <a:lnTo>
                    <a:pt x="636" y="134"/>
                  </a:lnTo>
                  <a:lnTo>
                    <a:pt x="928" y="122"/>
                  </a:lnTo>
                  <a:lnTo>
                    <a:pt x="962" y="17"/>
                  </a:lnTo>
                  <a:lnTo>
                    <a:pt x="1183" y="0"/>
                  </a:lnTo>
                  <a:lnTo>
                    <a:pt x="1152" y="74"/>
                  </a:lnTo>
                  <a:lnTo>
                    <a:pt x="967" y="81"/>
                  </a:lnTo>
                </a:path>
              </a:pathLst>
            </a:custGeom>
            <a:solidFill>
              <a:schemeClr val="bg1"/>
            </a:solidFill>
            <a:ln w="9525">
              <a:solidFill>
                <a:schemeClr val="tx1"/>
              </a:solidFill>
              <a:round/>
              <a:headEnd/>
              <a:tailEnd/>
            </a:ln>
          </p:spPr>
          <p:txBody>
            <a:bodyPr/>
            <a:lstStyle/>
            <a:p>
              <a:endParaRPr lang="en-US"/>
            </a:p>
          </p:txBody>
        </p:sp>
        <p:sp>
          <p:nvSpPr>
            <p:cNvPr id="31770" name="Freeform 587"/>
            <p:cNvSpPr>
              <a:spLocks/>
            </p:cNvSpPr>
            <p:nvPr/>
          </p:nvSpPr>
          <p:spPr bwMode="auto">
            <a:xfrm>
              <a:off x="1400175" y="2638425"/>
              <a:ext cx="2265363" cy="384175"/>
            </a:xfrm>
            <a:custGeom>
              <a:avLst/>
              <a:gdLst>
                <a:gd name="T0" fmla="*/ 0 w 3363"/>
                <a:gd name="T1" fmla="*/ 2147483647 h 537"/>
                <a:gd name="T2" fmla="*/ 2147483647 w 3363"/>
                <a:gd name="T3" fmla="*/ 2147483647 h 537"/>
                <a:gd name="T4" fmla="*/ 2147483647 w 3363"/>
                <a:gd name="T5" fmla="*/ 2147483647 h 537"/>
                <a:gd name="T6" fmla="*/ 2147483647 w 3363"/>
                <a:gd name="T7" fmla="*/ 2147483647 h 537"/>
                <a:gd name="T8" fmla="*/ 2147483647 w 3363"/>
                <a:gd name="T9" fmla="*/ 2147483647 h 537"/>
                <a:gd name="T10" fmla="*/ 2147483647 w 3363"/>
                <a:gd name="T11" fmla="*/ 2147483647 h 537"/>
                <a:gd name="T12" fmla="*/ 2147483647 w 3363"/>
                <a:gd name="T13" fmla="*/ 2147483647 h 537"/>
                <a:gd name="T14" fmla="*/ 2147483647 w 3363"/>
                <a:gd name="T15" fmla="*/ 0 h 537"/>
                <a:gd name="T16" fmla="*/ 2147483647 w 3363"/>
                <a:gd name="T17" fmla="*/ 2147483647 h 537"/>
                <a:gd name="T18" fmla="*/ 2147483647 w 3363"/>
                <a:gd name="T19" fmla="*/ 2147483647 h 537"/>
                <a:gd name="T20" fmla="*/ 2147483647 w 3363"/>
                <a:gd name="T21" fmla="*/ 2147483647 h 537"/>
                <a:gd name="T22" fmla="*/ 2147483647 w 3363"/>
                <a:gd name="T23" fmla="*/ 2147483647 h 537"/>
                <a:gd name="T24" fmla="*/ 2147483647 w 3363"/>
                <a:gd name="T25" fmla="*/ 2147483647 h 537"/>
                <a:gd name="T26" fmla="*/ 2147483647 w 3363"/>
                <a:gd name="T27" fmla="*/ 2147483647 h 537"/>
                <a:gd name="T28" fmla="*/ 2147483647 w 3363"/>
                <a:gd name="T29" fmla="*/ 2147483647 h 537"/>
                <a:gd name="T30" fmla="*/ 2147483647 w 3363"/>
                <a:gd name="T31" fmla="*/ 2147483647 h 537"/>
                <a:gd name="T32" fmla="*/ 2147483647 w 3363"/>
                <a:gd name="T33" fmla="*/ 2147483647 h 537"/>
                <a:gd name="T34" fmla="*/ 2147483647 w 3363"/>
                <a:gd name="T35" fmla="*/ 2147483647 h 5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363"/>
                <a:gd name="T55" fmla="*/ 0 h 537"/>
                <a:gd name="T56" fmla="*/ 3363 w 3363"/>
                <a:gd name="T57" fmla="*/ 537 h 5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363" h="537">
                  <a:moveTo>
                    <a:pt x="0" y="537"/>
                  </a:moveTo>
                  <a:lnTo>
                    <a:pt x="24" y="390"/>
                  </a:lnTo>
                  <a:lnTo>
                    <a:pt x="849" y="382"/>
                  </a:lnTo>
                  <a:lnTo>
                    <a:pt x="1790" y="335"/>
                  </a:lnTo>
                  <a:lnTo>
                    <a:pt x="1899" y="234"/>
                  </a:lnTo>
                  <a:lnTo>
                    <a:pt x="2436" y="179"/>
                  </a:lnTo>
                  <a:lnTo>
                    <a:pt x="2522" y="102"/>
                  </a:lnTo>
                  <a:lnTo>
                    <a:pt x="3363" y="0"/>
                  </a:lnTo>
                  <a:lnTo>
                    <a:pt x="3106" y="506"/>
                  </a:lnTo>
                  <a:lnTo>
                    <a:pt x="2958" y="514"/>
                  </a:lnTo>
                  <a:lnTo>
                    <a:pt x="2857" y="491"/>
                  </a:lnTo>
                  <a:lnTo>
                    <a:pt x="2787" y="467"/>
                  </a:lnTo>
                  <a:lnTo>
                    <a:pt x="2732" y="506"/>
                  </a:lnTo>
                  <a:lnTo>
                    <a:pt x="2670" y="514"/>
                  </a:lnTo>
                  <a:lnTo>
                    <a:pt x="2577" y="514"/>
                  </a:lnTo>
                  <a:lnTo>
                    <a:pt x="2499" y="514"/>
                  </a:lnTo>
                  <a:lnTo>
                    <a:pt x="2444" y="483"/>
                  </a:lnTo>
                  <a:lnTo>
                    <a:pt x="2678" y="537"/>
                  </a:lnTo>
                </a:path>
              </a:pathLst>
            </a:custGeom>
            <a:solidFill>
              <a:srgbClr val="2A2A7E"/>
            </a:solidFill>
            <a:ln w="9525">
              <a:solidFill>
                <a:schemeClr val="tx1"/>
              </a:solidFill>
              <a:round/>
              <a:headEnd/>
              <a:tailEnd/>
            </a:ln>
          </p:spPr>
          <p:txBody>
            <a:bodyPr/>
            <a:lstStyle/>
            <a:p>
              <a:endParaRPr lang="en-US"/>
            </a:p>
          </p:txBody>
        </p:sp>
        <p:sp>
          <p:nvSpPr>
            <p:cNvPr id="31771" name="Freeform 588"/>
            <p:cNvSpPr>
              <a:spLocks/>
            </p:cNvSpPr>
            <p:nvPr/>
          </p:nvSpPr>
          <p:spPr bwMode="auto">
            <a:xfrm>
              <a:off x="1398588" y="2955925"/>
              <a:ext cx="2109787" cy="100013"/>
            </a:xfrm>
            <a:custGeom>
              <a:avLst/>
              <a:gdLst>
                <a:gd name="T0" fmla="*/ 2147483647 w 3131"/>
                <a:gd name="T1" fmla="*/ 2147483647 h 140"/>
                <a:gd name="T2" fmla="*/ 2147483647 w 3131"/>
                <a:gd name="T3" fmla="*/ 2147483647 h 140"/>
                <a:gd name="T4" fmla="*/ 2147483647 w 3131"/>
                <a:gd name="T5" fmla="*/ 2147483647 h 140"/>
                <a:gd name="T6" fmla="*/ 2147483647 w 3131"/>
                <a:gd name="T7" fmla="*/ 2147483647 h 140"/>
                <a:gd name="T8" fmla="*/ 2147483647 w 3131"/>
                <a:gd name="T9" fmla="*/ 2147483647 h 140"/>
                <a:gd name="T10" fmla="*/ 2147483647 w 3131"/>
                <a:gd name="T11" fmla="*/ 2147483647 h 140"/>
                <a:gd name="T12" fmla="*/ 2147483647 w 3131"/>
                <a:gd name="T13" fmla="*/ 2147483647 h 140"/>
                <a:gd name="T14" fmla="*/ 2147483647 w 3131"/>
                <a:gd name="T15" fmla="*/ 2147483647 h 140"/>
                <a:gd name="T16" fmla="*/ 2147483647 w 3131"/>
                <a:gd name="T17" fmla="*/ 2147483647 h 140"/>
                <a:gd name="T18" fmla="*/ 2147483647 w 3131"/>
                <a:gd name="T19" fmla="*/ 2147483647 h 140"/>
                <a:gd name="T20" fmla="*/ 2147483647 w 3131"/>
                <a:gd name="T21" fmla="*/ 2147483647 h 140"/>
                <a:gd name="T22" fmla="*/ 2147483647 w 3131"/>
                <a:gd name="T23" fmla="*/ 2147483647 h 140"/>
                <a:gd name="T24" fmla="*/ 2147483647 w 3131"/>
                <a:gd name="T25" fmla="*/ 2147483647 h 140"/>
                <a:gd name="T26" fmla="*/ 2147483647 w 3131"/>
                <a:gd name="T27" fmla="*/ 2147483647 h 140"/>
                <a:gd name="T28" fmla="*/ 2147483647 w 3131"/>
                <a:gd name="T29" fmla="*/ 2147483647 h 140"/>
                <a:gd name="T30" fmla="*/ 2147483647 w 3131"/>
                <a:gd name="T31" fmla="*/ 2147483647 h 140"/>
                <a:gd name="T32" fmla="*/ 2147483647 w 3131"/>
                <a:gd name="T33" fmla="*/ 2147483647 h 140"/>
                <a:gd name="T34" fmla="*/ 2147483647 w 3131"/>
                <a:gd name="T35" fmla="*/ 2147483647 h 140"/>
                <a:gd name="T36" fmla="*/ 2147483647 w 3131"/>
                <a:gd name="T37" fmla="*/ 2147483647 h 140"/>
                <a:gd name="T38" fmla="*/ 2147483647 w 3131"/>
                <a:gd name="T39" fmla="*/ 2147483647 h 140"/>
                <a:gd name="T40" fmla="*/ 2147483647 w 3131"/>
                <a:gd name="T41" fmla="*/ 2147483647 h 140"/>
                <a:gd name="T42" fmla="*/ 2147483647 w 3131"/>
                <a:gd name="T43" fmla="*/ 2147483647 h 140"/>
                <a:gd name="T44" fmla="*/ 0 w 3131"/>
                <a:gd name="T45" fmla="*/ 2147483647 h 140"/>
                <a:gd name="T46" fmla="*/ 2147483647 w 3131"/>
                <a:gd name="T47" fmla="*/ 0 h 14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131"/>
                <a:gd name="T73" fmla="*/ 0 h 140"/>
                <a:gd name="T74" fmla="*/ 3131 w 3131"/>
                <a:gd name="T75" fmla="*/ 140 h 14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131" h="140">
                  <a:moveTo>
                    <a:pt x="3116" y="47"/>
                  </a:moveTo>
                  <a:lnTo>
                    <a:pt x="2968" y="78"/>
                  </a:lnTo>
                  <a:lnTo>
                    <a:pt x="2781" y="70"/>
                  </a:lnTo>
                  <a:lnTo>
                    <a:pt x="2501" y="70"/>
                  </a:lnTo>
                  <a:lnTo>
                    <a:pt x="2205" y="78"/>
                  </a:lnTo>
                  <a:lnTo>
                    <a:pt x="2049" y="93"/>
                  </a:lnTo>
                  <a:lnTo>
                    <a:pt x="1925" y="70"/>
                  </a:lnTo>
                  <a:lnTo>
                    <a:pt x="1761" y="78"/>
                  </a:lnTo>
                  <a:lnTo>
                    <a:pt x="1536" y="109"/>
                  </a:lnTo>
                  <a:lnTo>
                    <a:pt x="1411" y="86"/>
                  </a:lnTo>
                  <a:lnTo>
                    <a:pt x="1325" y="86"/>
                  </a:lnTo>
                  <a:lnTo>
                    <a:pt x="1248" y="140"/>
                  </a:lnTo>
                  <a:lnTo>
                    <a:pt x="1162" y="93"/>
                  </a:lnTo>
                  <a:lnTo>
                    <a:pt x="1084" y="117"/>
                  </a:lnTo>
                  <a:lnTo>
                    <a:pt x="913" y="140"/>
                  </a:lnTo>
                  <a:lnTo>
                    <a:pt x="812" y="93"/>
                  </a:lnTo>
                  <a:lnTo>
                    <a:pt x="648" y="93"/>
                  </a:lnTo>
                  <a:lnTo>
                    <a:pt x="485" y="101"/>
                  </a:lnTo>
                  <a:lnTo>
                    <a:pt x="360" y="101"/>
                  </a:lnTo>
                  <a:lnTo>
                    <a:pt x="236" y="132"/>
                  </a:lnTo>
                  <a:lnTo>
                    <a:pt x="127" y="125"/>
                  </a:lnTo>
                  <a:lnTo>
                    <a:pt x="26" y="132"/>
                  </a:lnTo>
                  <a:lnTo>
                    <a:pt x="0" y="85"/>
                  </a:lnTo>
                  <a:lnTo>
                    <a:pt x="3131" y="0"/>
                  </a:lnTo>
                </a:path>
              </a:pathLst>
            </a:custGeom>
            <a:solidFill>
              <a:srgbClr val="EF6767"/>
            </a:solidFill>
            <a:ln w="9525">
              <a:solidFill>
                <a:schemeClr val="tx1"/>
              </a:solidFill>
              <a:round/>
              <a:headEnd/>
              <a:tailEnd/>
            </a:ln>
          </p:spPr>
          <p:txBody>
            <a:bodyPr/>
            <a:lstStyle/>
            <a:p>
              <a:endParaRPr lang="en-US"/>
            </a:p>
          </p:txBody>
        </p:sp>
        <p:sp>
          <p:nvSpPr>
            <p:cNvPr id="31772" name="Freeform 589"/>
            <p:cNvSpPr>
              <a:spLocks/>
            </p:cNvSpPr>
            <p:nvPr/>
          </p:nvSpPr>
          <p:spPr bwMode="auto">
            <a:xfrm>
              <a:off x="1381125" y="2722563"/>
              <a:ext cx="280988" cy="195262"/>
            </a:xfrm>
            <a:custGeom>
              <a:avLst/>
              <a:gdLst>
                <a:gd name="T0" fmla="*/ 2147483647 w 418"/>
                <a:gd name="T1" fmla="*/ 2147483647 h 274"/>
                <a:gd name="T2" fmla="*/ 2147483647 w 418"/>
                <a:gd name="T3" fmla="*/ 2147483647 h 274"/>
                <a:gd name="T4" fmla="*/ 2147483647 w 418"/>
                <a:gd name="T5" fmla="*/ 0 h 274"/>
                <a:gd name="T6" fmla="*/ 2147483647 w 418"/>
                <a:gd name="T7" fmla="*/ 2147483647 h 274"/>
                <a:gd name="T8" fmla="*/ 2147483647 w 418"/>
                <a:gd name="T9" fmla="*/ 2147483647 h 274"/>
                <a:gd name="T10" fmla="*/ 2147483647 w 418"/>
                <a:gd name="T11" fmla="*/ 2147483647 h 274"/>
                <a:gd name="T12" fmla="*/ 2147483647 w 418"/>
                <a:gd name="T13" fmla="*/ 2147483647 h 274"/>
                <a:gd name="T14" fmla="*/ 2147483647 w 418"/>
                <a:gd name="T15" fmla="*/ 2147483647 h 274"/>
                <a:gd name="T16" fmla="*/ 2147483647 w 418"/>
                <a:gd name="T17" fmla="*/ 2147483647 h 274"/>
                <a:gd name="T18" fmla="*/ 0 w 418"/>
                <a:gd name="T19" fmla="*/ 2147483647 h 274"/>
                <a:gd name="T20" fmla="*/ 2147483647 w 418"/>
                <a:gd name="T21" fmla="*/ 2147483647 h 274"/>
                <a:gd name="T22" fmla="*/ 2147483647 w 418"/>
                <a:gd name="T23" fmla="*/ 2147483647 h 27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8"/>
                <a:gd name="T37" fmla="*/ 0 h 274"/>
                <a:gd name="T38" fmla="*/ 418 w 418"/>
                <a:gd name="T39" fmla="*/ 274 h 27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18" h="274">
                  <a:moveTo>
                    <a:pt x="180" y="274"/>
                  </a:moveTo>
                  <a:lnTo>
                    <a:pt x="176" y="195"/>
                  </a:lnTo>
                  <a:lnTo>
                    <a:pt x="36" y="0"/>
                  </a:lnTo>
                  <a:lnTo>
                    <a:pt x="254" y="8"/>
                  </a:lnTo>
                  <a:lnTo>
                    <a:pt x="402" y="184"/>
                  </a:lnTo>
                  <a:lnTo>
                    <a:pt x="418" y="268"/>
                  </a:lnTo>
                  <a:lnTo>
                    <a:pt x="358" y="270"/>
                  </a:lnTo>
                  <a:lnTo>
                    <a:pt x="350" y="192"/>
                  </a:lnTo>
                  <a:lnTo>
                    <a:pt x="236" y="10"/>
                  </a:lnTo>
                  <a:lnTo>
                    <a:pt x="0" y="6"/>
                  </a:lnTo>
                  <a:lnTo>
                    <a:pt x="114" y="195"/>
                  </a:lnTo>
                  <a:lnTo>
                    <a:pt x="112" y="270"/>
                  </a:lnTo>
                </a:path>
              </a:pathLst>
            </a:custGeom>
            <a:solidFill>
              <a:schemeClr val="bg2"/>
            </a:solidFill>
            <a:ln w="9525">
              <a:solidFill>
                <a:schemeClr val="tx1"/>
              </a:solidFill>
              <a:round/>
              <a:headEnd/>
              <a:tailEnd/>
            </a:ln>
          </p:spPr>
          <p:txBody>
            <a:bodyPr/>
            <a:lstStyle/>
            <a:p>
              <a:endParaRPr lang="en-US"/>
            </a:p>
          </p:txBody>
        </p:sp>
        <p:sp>
          <p:nvSpPr>
            <p:cNvPr id="31773" name="Freeform 590"/>
            <p:cNvSpPr>
              <a:spLocks/>
            </p:cNvSpPr>
            <p:nvPr/>
          </p:nvSpPr>
          <p:spPr bwMode="auto">
            <a:xfrm>
              <a:off x="3576638" y="2092325"/>
              <a:ext cx="33337" cy="552450"/>
            </a:xfrm>
            <a:custGeom>
              <a:avLst/>
              <a:gdLst>
                <a:gd name="T0" fmla="*/ 2147483647 w 48"/>
                <a:gd name="T1" fmla="*/ 2147483647 h 773"/>
                <a:gd name="T2" fmla="*/ 0 w 48"/>
                <a:gd name="T3" fmla="*/ 0 h 773"/>
                <a:gd name="T4" fmla="*/ 2147483647 w 48"/>
                <a:gd name="T5" fmla="*/ 2147483647 h 773"/>
                <a:gd name="T6" fmla="*/ 0 60000 65536"/>
                <a:gd name="T7" fmla="*/ 0 60000 65536"/>
                <a:gd name="T8" fmla="*/ 0 60000 65536"/>
                <a:gd name="T9" fmla="*/ 0 w 48"/>
                <a:gd name="T10" fmla="*/ 0 h 773"/>
                <a:gd name="T11" fmla="*/ 48 w 48"/>
                <a:gd name="T12" fmla="*/ 773 h 773"/>
              </a:gdLst>
              <a:ahLst/>
              <a:cxnLst>
                <a:cxn ang="T6">
                  <a:pos x="T0" y="T1"/>
                </a:cxn>
                <a:cxn ang="T7">
                  <a:pos x="T2" y="T3"/>
                </a:cxn>
                <a:cxn ang="T8">
                  <a:pos x="T4" y="T5"/>
                </a:cxn>
              </a:cxnLst>
              <a:rect l="T9" t="T10" r="T11" b="T12"/>
              <a:pathLst>
                <a:path w="48" h="773">
                  <a:moveTo>
                    <a:pt x="12" y="773"/>
                  </a:moveTo>
                  <a:lnTo>
                    <a:pt x="0" y="0"/>
                  </a:lnTo>
                  <a:lnTo>
                    <a:pt x="48" y="768"/>
                  </a:lnTo>
                </a:path>
              </a:pathLst>
            </a:custGeom>
            <a:noFill/>
            <a:ln w="9525">
              <a:solidFill>
                <a:schemeClr val="tx1"/>
              </a:solidFill>
              <a:round/>
              <a:headEnd/>
              <a:tailEnd/>
            </a:ln>
          </p:spPr>
          <p:txBody>
            <a:bodyPr/>
            <a:lstStyle/>
            <a:p>
              <a:endParaRPr lang="en-US"/>
            </a:p>
          </p:txBody>
        </p:sp>
        <p:sp>
          <p:nvSpPr>
            <p:cNvPr id="31774" name="Freeform 591"/>
            <p:cNvSpPr>
              <a:spLocks/>
            </p:cNvSpPr>
            <p:nvPr/>
          </p:nvSpPr>
          <p:spPr bwMode="auto">
            <a:xfrm>
              <a:off x="2598738" y="1962150"/>
              <a:ext cx="119062" cy="166688"/>
            </a:xfrm>
            <a:custGeom>
              <a:avLst/>
              <a:gdLst>
                <a:gd name="T0" fmla="*/ 2147483647 w 175"/>
                <a:gd name="T1" fmla="*/ 2147483647 h 233"/>
                <a:gd name="T2" fmla="*/ 2147483647 w 175"/>
                <a:gd name="T3" fmla="*/ 2147483647 h 233"/>
                <a:gd name="T4" fmla="*/ 0 w 175"/>
                <a:gd name="T5" fmla="*/ 0 h 233"/>
                <a:gd name="T6" fmla="*/ 2147483647 w 175"/>
                <a:gd name="T7" fmla="*/ 2147483647 h 233"/>
                <a:gd name="T8" fmla="*/ 2147483647 w 175"/>
                <a:gd name="T9" fmla="*/ 2147483647 h 233"/>
                <a:gd name="T10" fmla="*/ 2147483647 w 175"/>
                <a:gd name="T11" fmla="*/ 2147483647 h 233"/>
                <a:gd name="T12" fmla="*/ 2147483647 w 175"/>
                <a:gd name="T13" fmla="*/ 2147483647 h 233"/>
                <a:gd name="T14" fmla="*/ 0 60000 65536"/>
                <a:gd name="T15" fmla="*/ 0 60000 65536"/>
                <a:gd name="T16" fmla="*/ 0 60000 65536"/>
                <a:gd name="T17" fmla="*/ 0 60000 65536"/>
                <a:gd name="T18" fmla="*/ 0 60000 65536"/>
                <a:gd name="T19" fmla="*/ 0 60000 65536"/>
                <a:gd name="T20" fmla="*/ 0 60000 65536"/>
                <a:gd name="T21" fmla="*/ 0 w 175"/>
                <a:gd name="T22" fmla="*/ 0 h 233"/>
                <a:gd name="T23" fmla="*/ 175 w 175"/>
                <a:gd name="T24" fmla="*/ 233 h 2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5" h="233">
                  <a:moveTo>
                    <a:pt x="43" y="233"/>
                  </a:moveTo>
                  <a:lnTo>
                    <a:pt x="33" y="22"/>
                  </a:lnTo>
                  <a:lnTo>
                    <a:pt x="0" y="0"/>
                  </a:lnTo>
                  <a:lnTo>
                    <a:pt x="96" y="10"/>
                  </a:lnTo>
                  <a:lnTo>
                    <a:pt x="153" y="19"/>
                  </a:lnTo>
                  <a:lnTo>
                    <a:pt x="163" y="106"/>
                  </a:lnTo>
                  <a:lnTo>
                    <a:pt x="175" y="216"/>
                  </a:lnTo>
                </a:path>
              </a:pathLst>
            </a:custGeom>
            <a:solidFill>
              <a:schemeClr val="bg2"/>
            </a:solidFill>
            <a:ln w="9525">
              <a:solidFill>
                <a:schemeClr val="tx1"/>
              </a:solidFill>
              <a:round/>
              <a:headEnd/>
              <a:tailEnd/>
            </a:ln>
          </p:spPr>
          <p:txBody>
            <a:bodyPr/>
            <a:lstStyle/>
            <a:p>
              <a:endParaRPr lang="en-US"/>
            </a:p>
          </p:txBody>
        </p:sp>
        <p:sp>
          <p:nvSpPr>
            <p:cNvPr id="31775" name="Freeform 592"/>
            <p:cNvSpPr>
              <a:spLocks/>
            </p:cNvSpPr>
            <p:nvPr/>
          </p:nvSpPr>
          <p:spPr bwMode="auto">
            <a:xfrm>
              <a:off x="2660650" y="1814513"/>
              <a:ext cx="38100" cy="157162"/>
            </a:xfrm>
            <a:custGeom>
              <a:avLst/>
              <a:gdLst>
                <a:gd name="T0" fmla="*/ 0 w 79"/>
                <a:gd name="T1" fmla="*/ 2147483647 h 220"/>
                <a:gd name="T2" fmla="*/ 2147483647 w 79"/>
                <a:gd name="T3" fmla="*/ 0 h 220"/>
                <a:gd name="T4" fmla="*/ 2147483647 w 79"/>
                <a:gd name="T5" fmla="*/ 2147483647 h 220"/>
                <a:gd name="T6" fmla="*/ 2147483647 w 79"/>
                <a:gd name="T7" fmla="*/ 2147483647 h 220"/>
                <a:gd name="T8" fmla="*/ 0 60000 65536"/>
                <a:gd name="T9" fmla="*/ 0 60000 65536"/>
                <a:gd name="T10" fmla="*/ 0 60000 65536"/>
                <a:gd name="T11" fmla="*/ 0 60000 65536"/>
                <a:gd name="T12" fmla="*/ 0 w 79"/>
                <a:gd name="T13" fmla="*/ 0 h 220"/>
                <a:gd name="T14" fmla="*/ 79 w 79"/>
                <a:gd name="T15" fmla="*/ 220 h 220"/>
              </a:gdLst>
              <a:ahLst/>
              <a:cxnLst>
                <a:cxn ang="T8">
                  <a:pos x="T0" y="T1"/>
                </a:cxn>
                <a:cxn ang="T9">
                  <a:pos x="T2" y="T3"/>
                </a:cxn>
                <a:cxn ang="T10">
                  <a:pos x="T4" y="T5"/>
                </a:cxn>
                <a:cxn ang="T11">
                  <a:pos x="T6" y="T7"/>
                </a:cxn>
              </a:cxnLst>
              <a:rect l="T12" t="T13" r="T14" b="T15"/>
              <a:pathLst>
                <a:path w="79" h="220">
                  <a:moveTo>
                    <a:pt x="0" y="206"/>
                  </a:moveTo>
                  <a:lnTo>
                    <a:pt x="5" y="0"/>
                  </a:lnTo>
                  <a:lnTo>
                    <a:pt x="65" y="24"/>
                  </a:lnTo>
                  <a:lnTo>
                    <a:pt x="79" y="220"/>
                  </a:lnTo>
                </a:path>
              </a:pathLst>
            </a:custGeom>
            <a:noFill/>
            <a:ln w="9525">
              <a:solidFill>
                <a:schemeClr val="tx1"/>
              </a:solidFill>
              <a:round/>
              <a:headEnd/>
              <a:tailEnd/>
            </a:ln>
          </p:spPr>
          <p:txBody>
            <a:bodyPr/>
            <a:lstStyle/>
            <a:p>
              <a:endParaRPr lang="en-US"/>
            </a:p>
          </p:txBody>
        </p:sp>
        <p:sp>
          <p:nvSpPr>
            <p:cNvPr id="31776" name="Freeform 593"/>
            <p:cNvSpPr>
              <a:spLocks/>
            </p:cNvSpPr>
            <p:nvPr/>
          </p:nvSpPr>
          <p:spPr bwMode="auto">
            <a:xfrm>
              <a:off x="2579688" y="1774825"/>
              <a:ext cx="198437" cy="39688"/>
            </a:xfrm>
            <a:custGeom>
              <a:avLst/>
              <a:gdLst>
                <a:gd name="T0" fmla="*/ 0 w 295"/>
                <a:gd name="T1" fmla="*/ 2147483647 h 56"/>
                <a:gd name="T2" fmla="*/ 0 w 295"/>
                <a:gd name="T3" fmla="*/ 2147483647 h 56"/>
                <a:gd name="T4" fmla="*/ 2147483647 w 295"/>
                <a:gd name="T5" fmla="*/ 2147483647 h 56"/>
                <a:gd name="T6" fmla="*/ 2147483647 w 295"/>
                <a:gd name="T7" fmla="*/ 2147483647 h 56"/>
                <a:gd name="T8" fmla="*/ 2147483647 w 295"/>
                <a:gd name="T9" fmla="*/ 2147483647 h 56"/>
                <a:gd name="T10" fmla="*/ 0 w 295"/>
                <a:gd name="T11" fmla="*/ 0 h 56"/>
                <a:gd name="T12" fmla="*/ 0 60000 65536"/>
                <a:gd name="T13" fmla="*/ 0 60000 65536"/>
                <a:gd name="T14" fmla="*/ 0 60000 65536"/>
                <a:gd name="T15" fmla="*/ 0 60000 65536"/>
                <a:gd name="T16" fmla="*/ 0 60000 65536"/>
                <a:gd name="T17" fmla="*/ 0 60000 65536"/>
                <a:gd name="T18" fmla="*/ 0 w 295"/>
                <a:gd name="T19" fmla="*/ 0 h 56"/>
                <a:gd name="T20" fmla="*/ 295 w 295"/>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295" h="56">
                  <a:moveTo>
                    <a:pt x="0" y="5"/>
                  </a:moveTo>
                  <a:lnTo>
                    <a:pt x="0" y="39"/>
                  </a:lnTo>
                  <a:lnTo>
                    <a:pt x="146" y="56"/>
                  </a:lnTo>
                  <a:lnTo>
                    <a:pt x="295" y="36"/>
                  </a:lnTo>
                  <a:lnTo>
                    <a:pt x="288" y="5"/>
                  </a:lnTo>
                  <a:lnTo>
                    <a:pt x="0" y="0"/>
                  </a:lnTo>
                </a:path>
              </a:pathLst>
            </a:custGeom>
            <a:noFill/>
            <a:ln w="9525">
              <a:solidFill>
                <a:schemeClr val="tx1"/>
              </a:solidFill>
              <a:round/>
              <a:headEnd/>
              <a:tailEnd/>
            </a:ln>
          </p:spPr>
          <p:txBody>
            <a:bodyPr/>
            <a:lstStyle/>
            <a:p>
              <a:endParaRPr lang="en-US"/>
            </a:p>
          </p:txBody>
        </p:sp>
        <p:sp>
          <p:nvSpPr>
            <p:cNvPr id="31777" name="Freeform 594"/>
            <p:cNvSpPr>
              <a:spLocks/>
            </p:cNvSpPr>
            <p:nvPr/>
          </p:nvSpPr>
          <p:spPr bwMode="auto">
            <a:xfrm>
              <a:off x="2698750" y="2114550"/>
              <a:ext cx="87313" cy="323850"/>
            </a:xfrm>
            <a:custGeom>
              <a:avLst/>
              <a:gdLst>
                <a:gd name="T0" fmla="*/ 2147483647 w 130"/>
                <a:gd name="T1" fmla="*/ 2147483647 h 453"/>
                <a:gd name="T2" fmla="*/ 2147483647 w 130"/>
                <a:gd name="T3" fmla="*/ 2147483647 h 453"/>
                <a:gd name="T4" fmla="*/ 2147483647 w 130"/>
                <a:gd name="T5" fmla="*/ 2147483647 h 453"/>
                <a:gd name="T6" fmla="*/ 0 w 130"/>
                <a:gd name="T7" fmla="*/ 0 h 453"/>
                <a:gd name="T8" fmla="*/ 2147483647 w 130"/>
                <a:gd name="T9" fmla="*/ 2147483647 h 453"/>
                <a:gd name="T10" fmla="*/ 0 60000 65536"/>
                <a:gd name="T11" fmla="*/ 0 60000 65536"/>
                <a:gd name="T12" fmla="*/ 0 60000 65536"/>
                <a:gd name="T13" fmla="*/ 0 60000 65536"/>
                <a:gd name="T14" fmla="*/ 0 60000 65536"/>
                <a:gd name="T15" fmla="*/ 0 w 130"/>
                <a:gd name="T16" fmla="*/ 0 h 453"/>
                <a:gd name="T17" fmla="*/ 130 w 130"/>
                <a:gd name="T18" fmla="*/ 453 h 453"/>
              </a:gdLst>
              <a:ahLst/>
              <a:cxnLst>
                <a:cxn ang="T10">
                  <a:pos x="T0" y="T1"/>
                </a:cxn>
                <a:cxn ang="T11">
                  <a:pos x="T2" y="T3"/>
                </a:cxn>
                <a:cxn ang="T12">
                  <a:pos x="T4" y="T5"/>
                </a:cxn>
                <a:cxn ang="T13">
                  <a:pos x="T6" y="T7"/>
                </a:cxn>
                <a:cxn ang="T14">
                  <a:pos x="T8" y="T9"/>
                </a:cxn>
              </a:cxnLst>
              <a:rect l="T15" t="T16" r="T17" b="T18"/>
              <a:pathLst>
                <a:path w="130" h="453">
                  <a:moveTo>
                    <a:pt x="29" y="4"/>
                  </a:moveTo>
                  <a:lnTo>
                    <a:pt x="130" y="453"/>
                  </a:lnTo>
                  <a:lnTo>
                    <a:pt x="96" y="446"/>
                  </a:lnTo>
                  <a:lnTo>
                    <a:pt x="0" y="0"/>
                  </a:lnTo>
                  <a:lnTo>
                    <a:pt x="29" y="4"/>
                  </a:lnTo>
                  <a:close/>
                </a:path>
              </a:pathLst>
            </a:custGeom>
            <a:solidFill>
              <a:schemeClr val="accent1"/>
            </a:solidFill>
            <a:ln w="9525">
              <a:solidFill>
                <a:schemeClr val="tx1"/>
              </a:solidFill>
              <a:round/>
              <a:headEnd/>
              <a:tailEnd/>
            </a:ln>
          </p:spPr>
          <p:txBody>
            <a:bodyPr/>
            <a:lstStyle/>
            <a:p>
              <a:endParaRPr lang="en-US"/>
            </a:p>
          </p:txBody>
        </p:sp>
        <p:sp>
          <p:nvSpPr>
            <p:cNvPr id="31778" name="Freeform 595"/>
            <p:cNvSpPr>
              <a:spLocks/>
            </p:cNvSpPr>
            <p:nvPr/>
          </p:nvSpPr>
          <p:spPr bwMode="auto">
            <a:xfrm>
              <a:off x="2300288" y="2738438"/>
              <a:ext cx="115887" cy="149225"/>
            </a:xfrm>
            <a:custGeom>
              <a:avLst/>
              <a:gdLst>
                <a:gd name="T0" fmla="*/ 2147483647 w 172"/>
                <a:gd name="T1" fmla="*/ 2147483647 h 209"/>
                <a:gd name="T2" fmla="*/ 2147483647 w 172"/>
                <a:gd name="T3" fmla="*/ 2147483647 h 209"/>
                <a:gd name="T4" fmla="*/ 2147483647 w 172"/>
                <a:gd name="T5" fmla="*/ 2147483647 h 209"/>
                <a:gd name="T6" fmla="*/ 2147483647 w 172"/>
                <a:gd name="T7" fmla="*/ 2147483647 h 209"/>
                <a:gd name="T8" fmla="*/ 2147483647 w 172"/>
                <a:gd name="T9" fmla="*/ 2147483647 h 209"/>
                <a:gd name="T10" fmla="*/ 2147483647 w 172"/>
                <a:gd name="T11" fmla="*/ 2147483647 h 209"/>
                <a:gd name="T12" fmla="*/ 2147483647 w 172"/>
                <a:gd name="T13" fmla="*/ 2147483647 h 209"/>
                <a:gd name="T14" fmla="*/ 2147483647 w 172"/>
                <a:gd name="T15" fmla="*/ 2147483647 h 209"/>
                <a:gd name="T16" fmla="*/ 2147483647 w 172"/>
                <a:gd name="T17" fmla="*/ 0 h 209"/>
                <a:gd name="T18" fmla="*/ 0 w 172"/>
                <a:gd name="T19" fmla="*/ 2147483647 h 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2"/>
                <a:gd name="T31" fmla="*/ 0 h 209"/>
                <a:gd name="T32" fmla="*/ 172 w 172"/>
                <a:gd name="T33" fmla="*/ 209 h 20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2" h="209">
                  <a:moveTo>
                    <a:pt x="9" y="15"/>
                  </a:moveTo>
                  <a:lnTo>
                    <a:pt x="120" y="209"/>
                  </a:lnTo>
                  <a:lnTo>
                    <a:pt x="141" y="207"/>
                  </a:lnTo>
                  <a:lnTo>
                    <a:pt x="158" y="204"/>
                  </a:lnTo>
                  <a:lnTo>
                    <a:pt x="127" y="144"/>
                  </a:lnTo>
                  <a:lnTo>
                    <a:pt x="76" y="58"/>
                  </a:lnTo>
                  <a:lnTo>
                    <a:pt x="55" y="24"/>
                  </a:lnTo>
                  <a:lnTo>
                    <a:pt x="170" y="19"/>
                  </a:lnTo>
                  <a:lnTo>
                    <a:pt x="172" y="0"/>
                  </a:lnTo>
                  <a:lnTo>
                    <a:pt x="0" y="3"/>
                  </a:lnTo>
                </a:path>
              </a:pathLst>
            </a:custGeom>
            <a:solidFill>
              <a:schemeClr val="tx1"/>
            </a:solidFill>
            <a:ln w="9525">
              <a:solidFill>
                <a:schemeClr val="tx1"/>
              </a:solidFill>
              <a:round/>
              <a:headEnd/>
              <a:tailEnd/>
            </a:ln>
          </p:spPr>
          <p:txBody>
            <a:bodyPr/>
            <a:lstStyle/>
            <a:p>
              <a:endParaRPr lang="en-US"/>
            </a:p>
          </p:txBody>
        </p:sp>
        <p:sp>
          <p:nvSpPr>
            <p:cNvPr id="31779" name="Line 596"/>
            <p:cNvSpPr>
              <a:spLocks noChangeShapeType="1"/>
            </p:cNvSpPr>
            <p:nvPr/>
          </p:nvSpPr>
          <p:spPr bwMode="auto">
            <a:xfrm>
              <a:off x="2414588" y="2743200"/>
              <a:ext cx="3175" cy="684213"/>
            </a:xfrm>
            <a:prstGeom prst="line">
              <a:avLst/>
            </a:prstGeom>
            <a:noFill/>
            <a:ln w="9525">
              <a:solidFill>
                <a:schemeClr val="tx1"/>
              </a:solidFill>
              <a:round/>
              <a:headEnd/>
              <a:tailEnd/>
            </a:ln>
          </p:spPr>
          <p:txBody>
            <a:bodyPr/>
            <a:lstStyle/>
            <a:p>
              <a:endParaRPr lang="en-US"/>
            </a:p>
          </p:txBody>
        </p:sp>
        <p:grpSp>
          <p:nvGrpSpPr>
            <p:cNvPr id="30" name="Group 608"/>
            <p:cNvGrpSpPr>
              <a:grpSpLocks/>
            </p:cNvGrpSpPr>
            <p:nvPr/>
          </p:nvGrpSpPr>
          <p:grpSpPr bwMode="auto">
            <a:xfrm>
              <a:off x="2319338" y="3402013"/>
              <a:ext cx="173037" cy="284162"/>
              <a:chOff x="1501" y="2143"/>
              <a:chExt cx="45" cy="75"/>
            </a:xfrm>
          </p:grpSpPr>
          <p:sp>
            <p:nvSpPr>
              <p:cNvPr id="31908" name="Oval 583"/>
              <p:cNvSpPr>
                <a:spLocks noChangeArrowheads="1"/>
              </p:cNvSpPr>
              <p:nvPr/>
            </p:nvSpPr>
            <p:spPr bwMode="auto">
              <a:xfrm>
                <a:off x="1502" y="2204"/>
                <a:ext cx="44" cy="14"/>
              </a:xfrm>
              <a:prstGeom prst="ellipse">
                <a:avLst/>
              </a:prstGeom>
              <a:noFill/>
              <a:ln w="9525">
                <a:solidFill>
                  <a:schemeClr val="tx1"/>
                </a:solidFill>
                <a:round/>
                <a:headEnd/>
                <a:tailEnd/>
              </a:ln>
            </p:spPr>
            <p:txBody>
              <a:bodyPr wrap="none" anchor="ctr"/>
              <a:lstStyle/>
              <a:p>
                <a:endParaRPr lang="en-US" sz="1800"/>
              </a:p>
            </p:txBody>
          </p:sp>
          <p:sp>
            <p:nvSpPr>
              <p:cNvPr id="31909" name="Rectangle 597"/>
              <p:cNvSpPr>
                <a:spLocks noChangeArrowheads="1"/>
              </p:cNvSpPr>
              <p:nvPr/>
            </p:nvSpPr>
            <p:spPr bwMode="auto">
              <a:xfrm flipH="1">
                <a:off x="1504" y="2159"/>
                <a:ext cx="11" cy="47"/>
              </a:xfrm>
              <a:prstGeom prst="rect">
                <a:avLst/>
              </a:prstGeom>
              <a:solidFill>
                <a:schemeClr val="accent1"/>
              </a:solidFill>
              <a:ln w="9525">
                <a:solidFill>
                  <a:schemeClr val="tx1"/>
                </a:solidFill>
                <a:miter lim="800000"/>
                <a:headEnd/>
                <a:tailEnd/>
              </a:ln>
            </p:spPr>
            <p:txBody>
              <a:bodyPr wrap="none" anchor="ctr"/>
              <a:lstStyle/>
              <a:p>
                <a:endParaRPr lang="en-US" sz="1800"/>
              </a:p>
            </p:txBody>
          </p:sp>
          <p:sp>
            <p:nvSpPr>
              <p:cNvPr id="31910" name="Rectangle 598"/>
              <p:cNvSpPr>
                <a:spLocks noChangeArrowheads="1"/>
              </p:cNvSpPr>
              <p:nvPr/>
            </p:nvSpPr>
            <p:spPr bwMode="auto">
              <a:xfrm flipH="1">
                <a:off x="1511" y="2162"/>
                <a:ext cx="12" cy="47"/>
              </a:xfrm>
              <a:prstGeom prst="rect">
                <a:avLst/>
              </a:prstGeom>
              <a:solidFill>
                <a:schemeClr val="accent1"/>
              </a:solidFill>
              <a:ln w="9525">
                <a:solidFill>
                  <a:schemeClr val="tx1"/>
                </a:solidFill>
                <a:miter lim="800000"/>
                <a:headEnd/>
                <a:tailEnd/>
              </a:ln>
            </p:spPr>
            <p:txBody>
              <a:bodyPr wrap="none" anchor="ctr"/>
              <a:lstStyle/>
              <a:p>
                <a:endParaRPr lang="en-US" sz="1800"/>
              </a:p>
            </p:txBody>
          </p:sp>
          <p:sp>
            <p:nvSpPr>
              <p:cNvPr id="31911" name="Rectangle 599"/>
              <p:cNvSpPr>
                <a:spLocks noChangeArrowheads="1"/>
              </p:cNvSpPr>
              <p:nvPr/>
            </p:nvSpPr>
            <p:spPr bwMode="auto">
              <a:xfrm flipH="1">
                <a:off x="1534" y="2156"/>
                <a:ext cx="11" cy="48"/>
              </a:xfrm>
              <a:prstGeom prst="rect">
                <a:avLst/>
              </a:prstGeom>
              <a:solidFill>
                <a:schemeClr val="accent1"/>
              </a:solidFill>
              <a:ln w="9525">
                <a:solidFill>
                  <a:schemeClr val="tx1"/>
                </a:solidFill>
                <a:miter lim="800000"/>
                <a:headEnd/>
                <a:tailEnd/>
              </a:ln>
            </p:spPr>
            <p:txBody>
              <a:bodyPr wrap="none" anchor="ctr"/>
              <a:lstStyle/>
              <a:p>
                <a:endParaRPr lang="en-US" sz="1800"/>
              </a:p>
            </p:txBody>
          </p:sp>
          <p:sp>
            <p:nvSpPr>
              <p:cNvPr id="31912" name="Rectangle 600"/>
              <p:cNvSpPr>
                <a:spLocks noChangeArrowheads="1"/>
              </p:cNvSpPr>
              <p:nvPr/>
            </p:nvSpPr>
            <p:spPr bwMode="auto">
              <a:xfrm flipH="1">
                <a:off x="1529" y="2160"/>
                <a:ext cx="12" cy="48"/>
              </a:xfrm>
              <a:prstGeom prst="rect">
                <a:avLst/>
              </a:prstGeom>
              <a:solidFill>
                <a:schemeClr val="accent1"/>
              </a:solidFill>
              <a:ln w="9525">
                <a:solidFill>
                  <a:schemeClr val="tx1"/>
                </a:solidFill>
                <a:miter lim="800000"/>
                <a:headEnd/>
                <a:tailEnd/>
              </a:ln>
            </p:spPr>
            <p:txBody>
              <a:bodyPr wrap="none" anchor="ctr"/>
              <a:lstStyle/>
              <a:p>
                <a:endParaRPr lang="en-US" sz="1800"/>
              </a:p>
            </p:txBody>
          </p:sp>
          <p:sp>
            <p:nvSpPr>
              <p:cNvPr id="31913" name="Rectangle 601"/>
              <p:cNvSpPr>
                <a:spLocks noChangeArrowheads="1"/>
              </p:cNvSpPr>
              <p:nvPr/>
            </p:nvSpPr>
            <p:spPr bwMode="auto">
              <a:xfrm flipH="1">
                <a:off x="1519" y="2164"/>
                <a:ext cx="11" cy="48"/>
              </a:xfrm>
              <a:prstGeom prst="rect">
                <a:avLst/>
              </a:prstGeom>
              <a:solidFill>
                <a:schemeClr val="accent1"/>
              </a:solidFill>
              <a:ln w="9525">
                <a:solidFill>
                  <a:schemeClr val="tx1"/>
                </a:solidFill>
                <a:miter lim="800000"/>
                <a:headEnd/>
                <a:tailEnd/>
              </a:ln>
            </p:spPr>
            <p:txBody>
              <a:bodyPr wrap="none" anchor="ctr"/>
              <a:lstStyle/>
              <a:p>
                <a:endParaRPr lang="en-US" sz="1800"/>
              </a:p>
            </p:txBody>
          </p:sp>
          <p:sp>
            <p:nvSpPr>
              <p:cNvPr id="31914" name="Oval 602"/>
              <p:cNvSpPr>
                <a:spLocks noChangeArrowheads="1"/>
              </p:cNvSpPr>
              <p:nvPr/>
            </p:nvSpPr>
            <p:spPr bwMode="auto">
              <a:xfrm>
                <a:off x="1501" y="2143"/>
                <a:ext cx="45" cy="13"/>
              </a:xfrm>
              <a:prstGeom prst="ellipse">
                <a:avLst/>
              </a:prstGeom>
              <a:noFill/>
              <a:ln w="9525">
                <a:solidFill>
                  <a:schemeClr val="tx1"/>
                </a:solidFill>
                <a:round/>
                <a:headEnd/>
                <a:tailEnd/>
              </a:ln>
            </p:spPr>
            <p:txBody>
              <a:bodyPr wrap="none" anchor="ctr"/>
              <a:lstStyle/>
              <a:p>
                <a:endParaRPr lang="en-US" sz="1800"/>
              </a:p>
            </p:txBody>
          </p:sp>
        </p:grpSp>
      </p:grpSp>
      <p:grpSp>
        <p:nvGrpSpPr>
          <p:cNvPr id="31" name="Group 466"/>
          <p:cNvGrpSpPr>
            <a:grpSpLocks/>
          </p:cNvGrpSpPr>
          <p:nvPr/>
        </p:nvGrpSpPr>
        <p:grpSpPr bwMode="auto">
          <a:xfrm flipH="1">
            <a:off x="6710363" y="2459038"/>
            <a:ext cx="130175" cy="488950"/>
            <a:chOff x="3918" y="547"/>
            <a:chExt cx="873" cy="3182"/>
          </a:xfrm>
        </p:grpSpPr>
        <p:sp>
          <p:nvSpPr>
            <p:cNvPr id="31875" name="Freeform 467"/>
            <p:cNvSpPr>
              <a:spLocks/>
            </p:cNvSpPr>
            <p:nvPr/>
          </p:nvSpPr>
          <p:spPr bwMode="auto">
            <a:xfrm flipH="1">
              <a:off x="4274" y="688"/>
              <a:ext cx="161" cy="326"/>
            </a:xfrm>
            <a:custGeom>
              <a:avLst/>
              <a:gdLst>
                <a:gd name="T0" fmla="*/ 42116 w 76"/>
                <a:gd name="T1" fmla="*/ 832870 h 125"/>
                <a:gd name="T2" fmla="*/ 147582 w 76"/>
                <a:gd name="T3" fmla="*/ 0 h 125"/>
                <a:gd name="T4" fmla="*/ 251001 w 76"/>
                <a:gd name="T5" fmla="*/ 832870 h 125"/>
                <a:gd name="T6" fmla="*/ 292764 w 76"/>
                <a:gd name="T7" fmla="*/ 3918453 h 125"/>
                <a:gd name="T8" fmla="*/ 147582 w 76"/>
                <a:gd name="T9" fmla="*/ 4744795 h 125"/>
                <a:gd name="T10" fmla="*/ 0 w 76"/>
                <a:gd name="T11" fmla="*/ 3918453 h 125"/>
                <a:gd name="T12" fmla="*/ 42116 w 76"/>
                <a:gd name="T13" fmla="*/ 832870 h 125"/>
                <a:gd name="T14" fmla="*/ 0 60000 65536"/>
                <a:gd name="T15" fmla="*/ 0 60000 65536"/>
                <a:gd name="T16" fmla="*/ 0 60000 65536"/>
                <a:gd name="T17" fmla="*/ 0 60000 65536"/>
                <a:gd name="T18" fmla="*/ 0 60000 65536"/>
                <a:gd name="T19" fmla="*/ 0 60000 65536"/>
                <a:gd name="T20" fmla="*/ 0 60000 65536"/>
                <a:gd name="T21" fmla="*/ 0 w 76"/>
                <a:gd name="T22" fmla="*/ 0 h 125"/>
                <a:gd name="T23" fmla="*/ 76 w 76"/>
                <a:gd name="T24" fmla="*/ 125 h 1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25">
                  <a:moveTo>
                    <a:pt x="11" y="22"/>
                  </a:moveTo>
                  <a:lnTo>
                    <a:pt x="38" y="0"/>
                  </a:lnTo>
                  <a:lnTo>
                    <a:pt x="65" y="22"/>
                  </a:lnTo>
                  <a:lnTo>
                    <a:pt x="76" y="103"/>
                  </a:lnTo>
                  <a:lnTo>
                    <a:pt x="38" y="125"/>
                  </a:lnTo>
                  <a:lnTo>
                    <a:pt x="0" y="103"/>
                  </a:lnTo>
                  <a:lnTo>
                    <a:pt x="11" y="22"/>
                  </a:lnTo>
                </a:path>
              </a:pathLst>
            </a:custGeom>
            <a:solidFill>
              <a:srgbClr val="111111"/>
            </a:solidFill>
            <a:ln w="6350" cmpd="sng">
              <a:solidFill>
                <a:srgbClr val="003366"/>
              </a:solidFill>
              <a:prstDash val="solid"/>
              <a:round/>
              <a:headEnd/>
              <a:tailEnd/>
            </a:ln>
          </p:spPr>
          <p:txBody>
            <a:bodyPr/>
            <a:lstStyle/>
            <a:p>
              <a:endParaRPr lang="en-US"/>
            </a:p>
          </p:txBody>
        </p:sp>
        <p:sp>
          <p:nvSpPr>
            <p:cNvPr id="31876" name="Freeform 468"/>
            <p:cNvSpPr>
              <a:spLocks/>
            </p:cNvSpPr>
            <p:nvPr/>
          </p:nvSpPr>
          <p:spPr bwMode="auto">
            <a:xfrm flipH="1">
              <a:off x="3918" y="547"/>
              <a:ext cx="873" cy="3182"/>
            </a:xfrm>
            <a:custGeom>
              <a:avLst/>
              <a:gdLst>
                <a:gd name="T0" fmla="*/ 0 w 412"/>
                <a:gd name="T1" fmla="*/ 43376599 h 1218"/>
                <a:gd name="T2" fmla="*/ 797252 w 412"/>
                <a:gd name="T3" fmla="*/ 47124199 h 1218"/>
                <a:gd name="T4" fmla="*/ 1592979 w 412"/>
                <a:gd name="T5" fmla="*/ 43376599 h 1218"/>
                <a:gd name="T6" fmla="*/ 797252 w 412"/>
                <a:gd name="T7" fmla="*/ 0 h 1218"/>
                <a:gd name="T8" fmla="*/ 0 w 412"/>
                <a:gd name="T9" fmla="*/ 43376599 h 1218"/>
                <a:gd name="T10" fmla="*/ 0 60000 65536"/>
                <a:gd name="T11" fmla="*/ 0 60000 65536"/>
                <a:gd name="T12" fmla="*/ 0 60000 65536"/>
                <a:gd name="T13" fmla="*/ 0 60000 65536"/>
                <a:gd name="T14" fmla="*/ 0 60000 65536"/>
                <a:gd name="T15" fmla="*/ 0 w 412"/>
                <a:gd name="T16" fmla="*/ 0 h 1218"/>
                <a:gd name="T17" fmla="*/ 412 w 412"/>
                <a:gd name="T18" fmla="*/ 1218 h 1218"/>
              </a:gdLst>
              <a:ahLst/>
              <a:cxnLst>
                <a:cxn ang="T10">
                  <a:pos x="T0" y="T1"/>
                </a:cxn>
                <a:cxn ang="T11">
                  <a:pos x="T2" y="T3"/>
                </a:cxn>
                <a:cxn ang="T12">
                  <a:pos x="T4" y="T5"/>
                </a:cxn>
                <a:cxn ang="T13">
                  <a:pos x="T6" y="T7"/>
                </a:cxn>
                <a:cxn ang="T14">
                  <a:pos x="T8" y="T9"/>
                </a:cxn>
              </a:cxnLst>
              <a:rect l="T15" t="T16" r="T17" b="T18"/>
              <a:pathLst>
                <a:path w="412" h="1218">
                  <a:moveTo>
                    <a:pt x="0" y="1121"/>
                  </a:moveTo>
                  <a:lnTo>
                    <a:pt x="206" y="1218"/>
                  </a:lnTo>
                  <a:lnTo>
                    <a:pt x="412" y="1121"/>
                  </a:lnTo>
                  <a:lnTo>
                    <a:pt x="206" y="0"/>
                  </a:lnTo>
                  <a:lnTo>
                    <a:pt x="0" y="1121"/>
                  </a:lnTo>
                </a:path>
              </a:pathLst>
            </a:custGeom>
            <a:noFill/>
            <a:ln w="6350" cmpd="sng">
              <a:solidFill>
                <a:srgbClr val="003366"/>
              </a:solidFill>
              <a:prstDash val="solid"/>
              <a:round/>
              <a:headEnd/>
              <a:tailEnd/>
            </a:ln>
          </p:spPr>
          <p:txBody>
            <a:bodyPr/>
            <a:lstStyle/>
            <a:p>
              <a:endParaRPr lang="en-US"/>
            </a:p>
          </p:txBody>
        </p:sp>
        <p:sp>
          <p:nvSpPr>
            <p:cNvPr id="31877" name="Freeform 469"/>
            <p:cNvSpPr>
              <a:spLocks/>
            </p:cNvSpPr>
            <p:nvPr/>
          </p:nvSpPr>
          <p:spPr bwMode="auto">
            <a:xfrm flipH="1">
              <a:off x="4274" y="695"/>
              <a:ext cx="161" cy="155"/>
            </a:xfrm>
            <a:custGeom>
              <a:avLst/>
              <a:gdLst>
                <a:gd name="T0" fmla="*/ 42116 w 76"/>
                <a:gd name="T1" fmla="*/ 229 h 125"/>
                <a:gd name="T2" fmla="*/ 147582 w 76"/>
                <a:gd name="T3" fmla="*/ 0 h 125"/>
                <a:gd name="T4" fmla="*/ 251001 w 76"/>
                <a:gd name="T5" fmla="*/ 229 h 125"/>
                <a:gd name="T6" fmla="*/ 292764 w 76"/>
                <a:gd name="T7" fmla="*/ 1102 h 125"/>
                <a:gd name="T8" fmla="*/ 147582 w 76"/>
                <a:gd name="T9" fmla="*/ 1332 h 125"/>
                <a:gd name="T10" fmla="*/ 0 w 76"/>
                <a:gd name="T11" fmla="*/ 1102 h 125"/>
                <a:gd name="T12" fmla="*/ 42116 w 76"/>
                <a:gd name="T13" fmla="*/ 229 h 125"/>
                <a:gd name="T14" fmla="*/ 0 60000 65536"/>
                <a:gd name="T15" fmla="*/ 0 60000 65536"/>
                <a:gd name="T16" fmla="*/ 0 60000 65536"/>
                <a:gd name="T17" fmla="*/ 0 60000 65536"/>
                <a:gd name="T18" fmla="*/ 0 60000 65536"/>
                <a:gd name="T19" fmla="*/ 0 60000 65536"/>
                <a:gd name="T20" fmla="*/ 0 60000 65536"/>
                <a:gd name="T21" fmla="*/ 0 w 76"/>
                <a:gd name="T22" fmla="*/ 0 h 125"/>
                <a:gd name="T23" fmla="*/ 76 w 76"/>
                <a:gd name="T24" fmla="*/ 125 h 1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25">
                  <a:moveTo>
                    <a:pt x="11" y="22"/>
                  </a:moveTo>
                  <a:lnTo>
                    <a:pt x="38" y="0"/>
                  </a:lnTo>
                  <a:lnTo>
                    <a:pt x="65" y="22"/>
                  </a:lnTo>
                  <a:lnTo>
                    <a:pt x="76" y="103"/>
                  </a:lnTo>
                  <a:lnTo>
                    <a:pt x="38" y="125"/>
                  </a:lnTo>
                  <a:lnTo>
                    <a:pt x="0" y="103"/>
                  </a:lnTo>
                  <a:lnTo>
                    <a:pt x="11" y="22"/>
                  </a:lnTo>
                  <a:close/>
                </a:path>
              </a:pathLst>
            </a:custGeom>
            <a:solidFill>
              <a:schemeClr val="tx1"/>
            </a:solidFill>
            <a:ln w="6350" cmpd="sng">
              <a:solidFill>
                <a:srgbClr val="003366"/>
              </a:solidFill>
              <a:round/>
              <a:headEnd/>
              <a:tailEnd/>
            </a:ln>
          </p:spPr>
          <p:txBody>
            <a:bodyPr/>
            <a:lstStyle/>
            <a:p>
              <a:endParaRPr lang="en-US"/>
            </a:p>
          </p:txBody>
        </p:sp>
        <p:sp>
          <p:nvSpPr>
            <p:cNvPr id="31878" name="Freeform 470"/>
            <p:cNvSpPr>
              <a:spLocks/>
            </p:cNvSpPr>
            <p:nvPr/>
          </p:nvSpPr>
          <p:spPr bwMode="auto">
            <a:xfrm flipH="1">
              <a:off x="3918" y="547"/>
              <a:ext cx="873" cy="3182"/>
            </a:xfrm>
            <a:custGeom>
              <a:avLst/>
              <a:gdLst>
                <a:gd name="T0" fmla="*/ 797252 w 412"/>
                <a:gd name="T1" fmla="*/ 0 h 1218"/>
                <a:gd name="T2" fmla="*/ 797252 w 412"/>
                <a:gd name="T3" fmla="*/ 47124199 h 1218"/>
                <a:gd name="T4" fmla="*/ 0 w 412"/>
                <a:gd name="T5" fmla="*/ 43376599 h 1218"/>
                <a:gd name="T6" fmla="*/ 797252 w 412"/>
                <a:gd name="T7" fmla="*/ 0 h 1218"/>
                <a:gd name="T8" fmla="*/ 1592979 w 412"/>
                <a:gd name="T9" fmla="*/ 43376599 h 1218"/>
                <a:gd name="T10" fmla="*/ 797252 w 412"/>
                <a:gd name="T11" fmla="*/ 47124199 h 1218"/>
                <a:gd name="T12" fmla="*/ 0 60000 65536"/>
                <a:gd name="T13" fmla="*/ 0 60000 65536"/>
                <a:gd name="T14" fmla="*/ 0 60000 65536"/>
                <a:gd name="T15" fmla="*/ 0 60000 65536"/>
                <a:gd name="T16" fmla="*/ 0 60000 65536"/>
                <a:gd name="T17" fmla="*/ 0 60000 65536"/>
                <a:gd name="T18" fmla="*/ 0 w 412"/>
                <a:gd name="T19" fmla="*/ 0 h 1218"/>
                <a:gd name="T20" fmla="*/ 412 w 412"/>
                <a:gd name="T21" fmla="*/ 1218 h 1218"/>
              </a:gdLst>
              <a:ahLst/>
              <a:cxnLst>
                <a:cxn ang="T12">
                  <a:pos x="T0" y="T1"/>
                </a:cxn>
                <a:cxn ang="T13">
                  <a:pos x="T2" y="T3"/>
                </a:cxn>
                <a:cxn ang="T14">
                  <a:pos x="T4" y="T5"/>
                </a:cxn>
                <a:cxn ang="T15">
                  <a:pos x="T6" y="T7"/>
                </a:cxn>
                <a:cxn ang="T16">
                  <a:pos x="T8" y="T9"/>
                </a:cxn>
                <a:cxn ang="T17">
                  <a:pos x="T10" y="T11"/>
                </a:cxn>
              </a:cxnLst>
              <a:rect l="T18" t="T19" r="T20" b="T21"/>
              <a:pathLst>
                <a:path w="412" h="1218">
                  <a:moveTo>
                    <a:pt x="206" y="0"/>
                  </a:moveTo>
                  <a:lnTo>
                    <a:pt x="206" y="1218"/>
                  </a:lnTo>
                  <a:lnTo>
                    <a:pt x="0" y="1121"/>
                  </a:lnTo>
                  <a:lnTo>
                    <a:pt x="206" y="0"/>
                  </a:lnTo>
                  <a:lnTo>
                    <a:pt x="412" y="1121"/>
                  </a:lnTo>
                  <a:lnTo>
                    <a:pt x="206" y="1218"/>
                  </a:lnTo>
                </a:path>
              </a:pathLst>
            </a:custGeom>
            <a:noFill/>
            <a:ln w="6350" cmpd="sng">
              <a:solidFill>
                <a:srgbClr val="003366"/>
              </a:solidFill>
              <a:prstDash val="solid"/>
              <a:round/>
              <a:headEnd/>
              <a:tailEnd/>
            </a:ln>
          </p:spPr>
          <p:txBody>
            <a:bodyPr/>
            <a:lstStyle/>
            <a:p>
              <a:endParaRPr lang="en-US"/>
            </a:p>
          </p:txBody>
        </p:sp>
        <p:sp>
          <p:nvSpPr>
            <p:cNvPr id="31879" name="Freeform 471"/>
            <p:cNvSpPr>
              <a:spLocks/>
            </p:cNvSpPr>
            <p:nvPr/>
          </p:nvSpPr>
          <p:spPr bwMode="auto">
            <a:xfrm flipH="1">
              <a:off x="4251" y="1284"/>
              <a:ext cx="207" cy="71"/>
            </a:xfrm>
            <a:custGeom>
              <a:avLst/>
              <a:gdLst>
                <a:gd name="T0" fmla="*/ 0 w 98"/>
                <a:gd name="T1" fmla="*/ 0 h 27"/>
                <a:gd name="T2" fmla="*/ 184209 w 98"/>
                <a:gd name="T3" fmla="*/ 1125263 h 27"/>
                <a:gd name="T4" fmla="*/ 365809 w 98"/>
                <a:gd name="T5" fmla="*/ 0 h 27"/>
                <a:gd name="T6" fmla="*/ 0 60000 65536"/>
                <a:gd name="T7" fmla="*/ 0 60000 65536"/>
                <a:gd name="T8" fmla="*/ 0 60000 65536"/>
                <a:gd name="T9" fmla="*/ 0 w 98"/>
                <a:gd name="T10" fmla="*/ 0 h 27"/>
                <a:gd name="T11" fmla="*/ 98 w 98"/>
                <a:gd name="T12" fmla="*/ 27 h 27"/>
              </a:gdLst>
              <a:ahLst/>
              <a:cxnLst>
                <a:cxn ang="T6">
                  <a:pos x="T0" y="T1"/>
                </a:cxn>
                <a:cxn ang="T7">
                  <a:pos x="T2" y="T3"/>
                </a:cxn>
                <a:cxn ang="T8">
                  <a:pos x="T4" y="T5"/>
                </a:cxn>
              </a:cxnLst>
              <a:rect l="T9" t="T10" r="T11" b="T12"/>
              <a:pathLst>
                <a:path w="98" h="27">
                  <a:moveTo>
                    <a:pt x="0" y="0"/>
                  </a:moveTo>
                  <a:lnTo>
                    <a:pt x="49" y="27"/>
                  </a:lnTo>
                  <a:lnTo>
                    <a:pt x="98" y="0"/>
                  </a:lnTo>
                </a:path>
              </a:pathLst>
            </a:custGeom>
            <a:noFill/>
            <a:ln w="6350" cmpd="sng">
              <a:solidFill>
                <a:srgbClr val="003366"/>
              </a:solidFill>
              <a:prstDash val="solid"/>
              <a:round/>
              <a:headEnd/>
              <a:tailEnd/>
            </a:ln>
          </p:spPr>
          <p:txBody>
            <a:bodyPr/>
            <a:lstStyle/>
            <a:p>
              <a:endParaRPr lang="en-US"/>
            </a:p>
          </p:txBody>
        </p:sp>
        <p:sp>
          <p:nvSpPr>
            <p:cNvPr id="31880" name="Freeform 472"/>
            <p:cNvSpPr>
              <a:spLocks/>
            </p:cNvSpPr>
            <p:nvPr/>
          </p:nvSpPr>
          <p:spPr bwMode="auto">
            <a:xfrm flipH="1">
              <a:off x="4204" y="1524"/>
              <a:ext cx="299" cy="84"/>
            </a:xfrm>
            <a:custGeom>
              <a:avLst/>
              <a:gdLst>
                <a:gd name="T0" fmla="*/ 0 w 141"/>
                <a:gd name="T1" fmla="*/ 0 h 32"/>
                <a:gd name="T2" fmla="*/ 272236 w 141"/>
                <a:gd name="T3" fmla="*/ 1301204 h 32"/>
                <a:gd name="T4" fmla="*/ 549596 w 141"/>
                <a:gd name="T5" fmla="*/ 0 h 32"/>
                <a:gd name="T6" fmla="*/ 0 60000 65536"/>
                <a:gd name="T7" fmla="*/ 0 60000 65536"/>
                <a:gd name="T8" fmla="*/ 0 60000 65536"/>
                <a:gd name="T9" fmla="*/ 0 w 141"/>
                <a:gd name="T10" fmla="*/ 0 h 32"/>
                <a:gd name="T11" fmla="*/ 141 w 141"/>
                <a:gd name="T12" fmla="*/ 32 h 32"/>
              </a:gdLst>
              <a:ahLst/>
              <a:cxnLst>
                <a:cxn ang="T6">
                  <a:pos x="T0" y="T1"/>
                </a:cxn>
                <a:cxn ang="T7">
                  <a:pos x="T2" y="T3"/>
                </a:cxn>
                <a:cxn ang="T8">
                  <a:pos x="T4" y="T5"/>
                </a:cxn>
              </a:cxnLst>
              <a:rect l="T9" t="T10" r="T11" b="T12"/>
              <a:pathLst>
                <a:path w="141" h="32">
                  <a:moveTo>
                    <a:pt x="0" y="0"/>
                  </a:moveTo>
                  <a:lnTo>
                    <a:pt x="70" y="32"/>
                  </a:lnTo>
                  <a:lnTo>
                    <a:pt x="141" y="0"/>
                  </a:lnTo>
                </a:path>
              </a:pathLst>
            </a:custGeom>
            <a:noFill/>
            <a:ln w="6350" cmpd="sng">
              <a:solidFill>
                <a:srgbClr val="003366"/>
              </a:solidFill>
              <a:prstDash val="solid"/>
              <a:round/>
              <a:headEnd/>
              <a:tailEnd/>
            </a:ln>
          </p:spPr>
          <p:txBody>
            <a:bodyPr/>
            <a:lstStyle/>
            <a:p>
              <a:endParaRPr lang="en-US"/>
            </a:p>
          </p:txBody>
        </p:sp>
        <p:sp>
          <p:nvSpPr>
            <p:cNvPr id="31881" name="Freeform 473"/>
            <p:cNvSpPr>
              <a:spLocks/>
            </p:cNvSpPr>
            <p:nvPr/>
          </p:nvSpPr>
          <p:spPr bwMode="auto">
            <a:xfrm flipH="1">
              <a:off x="4181" y="1764"/>
              <a:ext cx="358" cy="113"/>
            </a:xfrm>
            <a:custGeom>
              <a:avLst/>
              <a:gdLst>
                <a:gd name="T0" fmla="*/ 0 w 169"/>
                <a:gd name="T1" fmla="*/ 0 h 43"/>
                <a:gd name="T2" fmla="*/ 334974 w 169"/>
                <a:gd name="T3" fmla="*/ 1774263 h 43"/>
                <a:gd name="T4" fmla="*/ 651236 w 169"/>
                <a:gd name="T5" fmla="*/ 0 h 43"/>
                <a:gd name="T6" fmla="*/ 0 60000 65536"/>
                <a:gd name="T7" fmla="*/ 0 60000 65536"/>
                <a:gd name="T8" fmla="*/ 0 60000 65536"/>
                <a:gd name="T9" fmla="*/ 0 w 169"/>
                <a:gd name="T10" fmla="*/ 0 h 43"/>
                <a:gd name="T11" fmla="*/ 169 w 169"/>
                <a:gd name="T12" fmla="*/ 43 h 43"/>
              </a:gdLst>
              <a:ahLst/>
              <a:cxnLst>
                <a:cxn ang="T6">
                  <a:pos x="T0" y="T1"/>
                </a:cxn>
                <a:cxn ang="T7">
                  <a:pos x="T2" y="T3"/>
                </a:cxn>
                <a:cxn ang="T8">
                  <a:pos x="T4" y="T5"/>
                </a:cxn>
              </a:cxnLst>
              <a:rect l="T9" t="T10" r="T11" b="T12"/>
              <a:pathLst>
                <a:path w="169" h="43">
                  <a:moveTo>
                    <a:pt x="0" y="0"/>
                  </a:moveTo>
                  <a:lnTo>
                    <a:pt x="87" y="43"/>
                  </a:lnTo>
                  <a:lnTo>
                    <a:pt x="169" y="0"/>
                  </a:lnTo>
                </a:path>
              </a:pathLst>
            </a:custGeom>
            <a:noFill/>
            <a:ln w="6350" cmpd="sng">
              <a:solidFill>
                <a:srgbClr val="003366"/>
              </a:solidFill>
              <a:prstDash val="solid"/>
              <a:round/>
              <a:headEnd/>
              <a:tailEnd/>
            </a:ln>
          </p:spPr>
          <p:txBody>
            <a:bodyPr/>
            <a:lstStyle/>
            <a:p>
              <a:endParaRPr lang="en-US"/>
            </a:p>
          </p:txBody>
        </p:sp>
        <p:sp>
          <p:nvSpPr>
            <p:cNvPr id="31882" name="Freeform 474"/>
            <p:cNvSpPr>
              <a:spLocks/>
            </p:cNvSpPr>
            <p:nvPr/>
          </p:nvSpPr>
          <p:spPr bwMode="auto">
            <a:xfrm flipH="1">
              <a:off x="4136" y="2018"/>
              <a:ext cx="436" cy="128"/>
            </a:xfrm>
            <a:custGeom>
              <a:avLst/>
              <a:gdLst>
                <a:gd name="T0" fmla="*/ 0 w 206"/>
                <a:gd name="T1" fmla="*/ 0 h 49"/>
                <a:gd name="T2" fmla="*/ 393067 w 206"/>
                <a:gd name="T3" fmla="*/ 1890840 h 49"/>
                <a:gd name="T4" fmla="*/ 786921 w 206"/>
                <a:gd name="T5" fmla="*/ 0 h 49"/>
                <a:gd name="T6" fmla="*/ 0 60000 65536"/>
                <a:gd name="T7" fmla="*/ 0 60000 65536"/>
                <a:gd name="T8" fmla="*/ 0 60000 65536"/>
                <a:gd name="T9" fmla="*/ 0 w 206"/>
                <a:gd name="T10" fmla="*/ 0 h 49"/>
                <a:gd name="T11" fmla="*/ 206 w 206"/>
                <a:gd name="T12" fmla="*/ 49 h 49"/>
              </a:gdLst>
              <a:ahLst/>
              <a:cxnLst>
                <a:cxn ang="T6">
                  <a:pos x="T0" y="T1"/>
                </a:cxn>
                <a:cxn ang="T7">
                  <a:pos x="T2" y="T3"/>
                </a:cxn>
                <a:cxn ang="T8">
                  <a:pos x="T4" y="T5"/>
                </a:cxn>
              </a:cxnLst>
              <a:rect l="T9" t="T10" r="T11" b="T12"/>
              <a:pathLst>
                <a:path w="206" h="49">
                  <a:moveTo>
                    <a:pt x="0" y="0"/>
                  </a:moveTo>
                  <a:lnTo>
                    <a:pt x="103" y="49"/>
                  </a:lnTo>
                  <a:lnTo>
                    <a:pt x="206" y="0"/>
                  </a:lnTo>
                </a:path>
              </a:pathLst>
            </a:custGeom>
            <a:noFill/>
            <a:ln w="6350" cmpd="sng">
              <a:solidFill>
                <a:srgbClr val="003366"/>
              </a:solidFill>
              <a:prstDash val="solid"/>
              <a:round/>
              <a:headEnd/>
              <a:tailEnd/>
            </a:ln>
          </p:spPr>
          <p:txBody>
            <a:bodyPr/>
            <a:lstStyle/>
            <a:p>
              <a:endParaRPr lang="en-US"/>
            </a:p>
          </p:txBody>
        </p:sp>
        <p:sp>
          <p:nvSpPr>
            <p:cNvPr id="31883" name="Freeform 475"/>
            <p:cNvSpPr>
              <a:spLocks/>
            </p:cNvSpPr>
            <p:nvPr/>
          </p:nvSpPr>
          <p:spPr bwMode="auto">
            <a:xfrm flipH="1">
              <a:off x="4100" y="2258"/>
              <a:ext cx="507" cy="157"/>
            </a:xfrm>
            <a:custGeom>
              <a:avLst/>
              <a:gdLst>
                <a:gd name="T0" fmla="*/ 0 w 239"/>
                <a:gd name="T1" fmla="*/ 0 h 60"/>
                <a:gd name="T2" fmla="*/ 465502 w 239"/>
                <a:gd name="T3" fmla="*/ 2362785 h 60"/>
                <a:gd name="T4" fmla="*/ 936291 w 239"/>
                <a:gd name="T5" fmla="*/ 0 h 60"/>
                <a:gd name="T6" fmla="*/ 0 60000 65536"/>
                <a:gd name="T7" fmla="*/ 0 60000 65536"/>
                <a:gd name="T8" fmla="*/ 0 60000 65536"/>
                <a:gd name="T9" fmla="*/ 0 w 239"/>
                <a:gd name="T10" fmla="*/ 0 h 60"/>
                <a:gd name="T11" fmla="*/ 239 w 239"/>
                <a:gd name="T12" fmla="*/ 60 h 60"/>
              </a:gdLst>
              <a:ahLst/>
              <a:cxnLst>
                <a:cxn ang="T6">
                  <a:pos x="T0" y="T1"/>
                </a:cxn>
                <a:cxn ang="T7">
                  <a:pos x="T2" y="T3"/>
                </a:cxn>
                <a:cxn ang="T8">
                  <a:pos x="T4" y="T5"/>
                </a:cxn>
              </a:cxnLst>
              <a:rect l="T9" t="T10" r="T11" b="T12"/>
              <a:pathLst>
                <a:path w="239" h="60">
                  <a:moveTo>
                    <a:pt x="0" y="0"/>
                  </a:moveTo>
                  <a:lnTo>
                    <a:pt x="119" y="60"/>
                  </a:lnTo>
                  <a:lnTo>
                    <a:pt x="239" y="0"/>
                  </a:lnTo>
                </a:path>
              </a:pathLst>
            </a:custGeom>
            <a:noFill/>
            <a:ln w="6350" cmpd="sng">
              <a:solidFill>
                <a:srgbClr val="003366"/>
              </a:solidFill>
              <a:prstDash val="solid"/>
              <a:round/>
              <a:headEnd/>
              <a:tailEnd/>
            </a:ln>
          </p:spPr>
          <p:txBody>
            <a:bodyPr/>
            <a:lstStyle/>
            <a:p>
              <a:endParaRPr lang="en-US"/>
            </a:p>
          </p:txBody>
        </p:sp>
        <p:sp>
          <p:nvSpPr>
            <p:cNvPr id="31884" name="Freeform 476"/>
            <p:cNvSpPr>
              <a:spLocks/>
            </p:cNvSpPr>
            <p:nvPr/>
          </p:nvSpPr>
          <p:spPr bwMode="auto">
            <a:xfrm flipH="1">
              <a:off x="4066" y="2498"/>
              <a:ext cx="574" cy="170"/>
            </a:xfrm>
            <a:custGeom>
              <a:avLst/>
              <a:gdLst>
                <a:gd name="T0" fmla="*/ 0 w 271"/>
                <a:gd name="T1" fmla="*/ 0 h 65"/>
                <a:gd name="T2" fmla="*/ 520173 w 271"/>
                <a:gd name="T3" fmla="*/ 2547891 h 65"/>
                <a:gd name="T4" fmla="*/ 1043443 w 271"/>
                <a:gd name="T5" fmla="*/ 0 h 65"/>
                <a:gd name="T6" fmla="*/ 0 60000 65536"/>
                <a:gd name="T7" fmla="*/ 0 60000 65536"/>
                <a:gd name="T8" fmla="*/ 0 60000 65536"/>
                <a:gd name="T9" fmla="*/ 0 w 271"/>
                <a:gd name="T10" fmla="*/ 0 h 65"/>
                <a:gd name="T11" fmla="*/ 271 w 271"/>
                <a:gd name="T12" fmla="*/ 65 h 65"/>
              </a:gdLst>
              <a:ahLst/>
              <a:cxnLst>
                <a:cxn ang="T6">
                  <a:pos x="T0" y="T1"/>
                </a:cxn>
                <a:cxn ang="T7">
                  <a:pos x="T2" y="T3"/>
                </a:cxn>
                <a:cxn ang="T8">
                  <a:pos x="T4" y="T5"/>
                </a:cxn>
              </a:cxnLst>
              <a:rect l="T9" t="T10" r="T11" b="T12"/>
              <a:pathLst>
                <a:path w="271" h="65">
                  <a:moveTo>
                    <a:pt x="0" y="0"/>
                  </a:moveTo>
                  <a:lnTo>
                    <a:pt x="135" y="65"/>
                  </a:lnTo>
                  <a:lnTo>
                    <a:pt x="271" y="0"/>
                  </a:lnTo>
                </a:path>
              </a:pathLst>
            </a:custGeom>
            <a:noFill/>
            <a:ln w="6350" cmpd="sng">
              <a:solidFill>
                <a:srgbClr val="003366"/>
              </a:solidFill>
              <a:prstDash val="solid"/>
              <a:round/>
              <a:headEnd/>
              <a:tailEnd/>
            </a:ln>
          </p:spPr>
          <p:txBody>
            <a:bodyPr/>
            <a:lstStyle/>
            <a:p>
              <a:endParaRPr lang="en-US"/>
            </a:p>
          </p:txBody>
        </p:sp>
        <p:sp>
          <p:nvSpPr>
            <p:cNvPr id="31885" name="Freeform 477"/>
            <p:cNvSpPr>
              <a:spLocks/>
            </p:cNvSpPr>
            <p:nvPr/>
          </p:nvSpPr>
          <p:spPr bwMode="auto">
            <a:xfrm flipH="1">
              <a:off x="4033" y="2739"/>
              <a:ext cx="643" cy="199"/>
            </a:xfrm>
            <a:custGeom>
              <a:avLst/>
              <a:gdLst>
                <a:gd name="T0" fmla="*/ 0 w 304"/>
                <a:gd name="T1" fmla="*/ 0 h 76"/>
                <a:gd name="T2" fmla="*/ 576925 w 304"/>
                <a:gd name="T3" fmla="*/ 3014290 h 76"/>
                <a:gd name="T4" fmla="*/ 1152482 w 304"/>
                <a:gd name="T5" fmla="*/ 0 h 76"/>
                <a:gd name="T6" fmla="*/ 0 60000 65536"/>
                <a:gd name="T7" fmla="*/ 0 60000 65536"/>
                <a:gd name="T8" fmla="*/ 0 60000 65536"/>
                <a:gd name="T9" fmla="*/ 0 w 304"/>
                <a:gd name="T10" fmla="*/ 0 h 76"/>
                <a:gd name="T11" fmla="*/ 304 w 304"/>
                <a:gd name="T12" fmla="*/ 76 h 76"/>
              </a:gdLst>
              <a:ahLst/>
              <a:cxnLst>
                <a:cxn ang="T6">
                  <a:pos x="T0" y="T1"/>
                </a:cxn>
                <a:cxn ang="T7">
                  <a:pos x="T2" y="T3"/>
                </a:cxn>
                <a:cxn ang="T8">
                  <a:pos x="T4" y="T5"/>
                </a:cxn>
              </a:cxnLst>
              <a:rect l="T9" t="T10" r="T11" b="T12"/>
              <a:pathLst>
                <a:path w="304" h="76">
                  <a:moveTo>
                    <a:pt x="0" y="0"/>
                  </a:moveTo>
                  <a:lnTo>
                    <a:pt x="152" y="76"/>
                  </a:lnTo>
                  <a:lnTo>
                    <a:pt x="304" y="0"/>
                  </a:lnTo>
                </a:path>
              </a:pathLst>
            </a:custGeom>
            <a:noFill/>
            <a:ln w="6350" cmpd="sng">
              <a:solidFill>
                <a:srgbClr val="003366"/>
              </a:solidFill>
              <a:prstDash val="solid"/>
              <a:round/>
              <a:headEnd/>
              <a:tailEnd/>
            </a:ln>
          </p:spPr>
          <p:txBody>
            <a:bodyPr/>
            <a:lstStyle/>
            <a:p>
              <a:endParaRPr lang="en-US"/>
            </a:p>
          </p:txBody>
        </p:sp>
        <p:sp>
          <p:nvSpPr>
            <p:cNvPr id="31886" name="Freeform 478"/>
            <p:cNvSpPr>
              <a:spLocks/>
            </p:cNvSpPr>
            <p:nvPr/>
          </p:nvSpPr>
          <p:spPr bwMode="auto">
            <a:xfrm flipH="1">
              <a:off x="3998" y="2979"/>
              <a:ext cx="713" cy="227"/>
            </a:xfrm>
            <a:custGeom>
              <a:avLst/>
              <a:gdLst>
                <a:gd name="T0" fmla="*/ 0 w 336"/>
                <a:gd name="T1" fmla="*/ 0 h 87"/>
                <a:gd name="T2" fmla="*/ 661047 w 336"/>
                <a:gd name="T3" fmla="*/ 3318811 h 87"/>
                <a:gd name="T4" fmla="*/ 1320190 w 336"/>
                <a:gd name="T5" fmla="*/ 0 h 87"/>
                <a:gd name="T6" fmla="*/ 0 60000 65536"/>
                <a:gd name="T7" fmla="*/ 0 60000 65536"/>
                <a:gd name="T8" fmla="*/ 0 60000 65536"/>
                <a:gd name="T9" fmla="*/ 0 w 336"/>
                <a:gd name="T10" fmla="*/ 0 h 87"/>
                <a:gd name="T11" fmla="*/ 336 w 336"/>
                <a:gd name="T12" fmla="*/ 87 h 87"/>
              </a:gdLst>
              <a:ahLst/>
              <a:cxnLst>
                <a:cxn ang="T6">
                  <a:pos x="T0" y="T1"/>
                </a:cxn>
                <a:cxn ang="T7">
                  <a:pos x="T2" y="T3"/>
                </a:cxn>
                <a:cxn ang="T8">
                  <a:pos x="T4" y="T5"/>
                </a:cxn>
              </a:cxnLst>
              <a:rect l="T9" t="T10" r="T11" b="T12"/>
              <a:pathLst>
                <a:path w="336" h="87">
                  <a:moveTo>
                    <a:pt x="0" y="0"/>
                  </a:moveTo>
                  <a:lnTo>
                    <a:pt x="168" y="87"/>
                  </a:lnTo>
                  <a:lnTo>
                    <a:pt x="336" y="0"/>
                  </a:lnTo>
                </a:path>
              </a:pathLst>
            </a:custGeom>
            <a:noFill/>
            <a:ln w="6350" cmpd="sng">
              <a:solidFill>
                <a:srgbClr val="003366"/>
              </a:solidFill>
              <a:prstDash val="solid"/>
              <a:round/>
              <a:headEnd/>
              <a:tailEnd/>
            </a:ln>
          </p:spPr>
          <p:txBody>
            <a:bodyPr/>
            <a:lstStyle/>
            <a:p>
              <a:endParaRPr lang="en-US"/>
            </a:p>
          </p:txBody>
        </p:sp>
        <p:sp>
          <p:nvSpPr>
            <p:cNvPr id="31887" name="Freeform 479"/>
            <p:cNvSpPr>
              <a:spLocks/>
            </p:cNvSpPr>
            <p:nvPr/>
          </p:nvSpPr>
          <p:spPr bwMode="auto">
            <a:xfrm flipH="1">
              <a:off x="3962" y="3219"/>
              <a:ext cx="782" cy="257"/>
            </a:xfrm>
            <a:custGeom>
              <a:avLst/>
              <a:gdLst>
                <a:gd name="T0" fmla="*/ 0 w 369"/>
                <a:gd name="T1" fmla="*/ 245566 h 98"/>
                <a:gd name="T2" fmla="*/ 713231 w 369"/>
                <a:gd name="T3" fmla="*/ 3954632 h 98"/>
                <a:gd name="T4" fmla="*/ 1428977 w 369"/>
                <a:gd name="T5" fmla="*/ 0 h 98"/>
                <a:gd name="T6" fmla="*/ 0 60000 65536"/>
                <a:gd name="T7" fmla="*/ 0 60000 65536"/>
                <a:gd name="T8" fmla="*/ 0 60000 65536"/>
                <a:gd name="T9" fmla="*/ 0 w 369"/>
                <a:gd name="T10" fmla="*/ 0 h 98"/>
                <a:gd name="T11" fmla="*/ 369 w 369"/>
                <a:gd name="T12" fmla="*/ 98 h 98"/>
              </a:gdLst>
              <a:ahLst/>
              <a:cxnLst>
                <a:cxn ang="T6">
                  <a:pos x="T0" y="T1"/>
                </a:cxn>
                <a:cxn ang="T7">
                  <a:pos x="T2" y="T3"/>
                </a:cxn>
                <a:cxn ang="T8">
                  <a:pos x="T4" y="T5"/>
                </a:cxn>
              </a:cxnLst>
              <a:rect l="T9" t="T10" r="T11" b="T12"/>
              <a:pathLst>
                <a:path w="369" h="98">
                  <a:moveTo>
                    <a:pt x="0" y="6"/>
                  </a:moveTo>
                  <a:lnTo>
                    <a:pt x="184" y="98"/>
                  </a:lnTo>
                  <a:lnTo>
                    <a:pt x="369" y="0"/>
                  </a:lnTo>
                </a:path>
              </a:pathLst>
            </a:custGeom>
            <a:noFill/>
            <a:ln w="6350" cmpd="sng">
              <a:solidFill>
                <a:srgbClr val="003366"/>
              </a:solidFill>
              <a:prstDash val="solid"/>
              <a:round/>
              <a:headEnd/>
              <a:tailEnd/>
            </a:ln>
          </p:spPr>
          <p:txBody>
            <a:bodyPr/>
            <a:lstStyle/>
            <a:p>
              <a:endParaRPr lang="en-US"/>
            </a:p>
          </p:txBody>
        </p:sp>
        <p:sp>
          <p:nvSpPr>
            <p:cNvPr id="31888" name="Line 480"/>
            <p:cNvSpPr>
              <a:spLocks noChangeShapeType="1"/>
            </p:cNvSpPr>
            <p:nvPr/>
          </p:nvSpPr>
          <p:spPr bwMode="auto">
            <a:xfrm>
              <a:off x="3955" y="3218"/>
              <a:ext cx="399" cy="499"/>
            </a:xfrm>
            <a:prstGeom prst="line">
              <a:avLst/>
            </a:prstGeom>
            <a:noFill/>
            <a:ln w="6350">
              <a:solidFill>
                <a:srgbClr val="003366"/>
              </a:solidFill>
              <a:round/>
              <a:headEnd/>
              <a:tailEnd/>
            </a:ln>
          </p:spPr>
          <p:txBody>
            <a:bodyPr/>
            <a:lstStyle/>
            <a:p>
              <a:endParaRPr lang="en-US"/>
            </a:p>
          </p:txBody>
        </p:sp>
        <p:sp>
          <p:nvSpPr>
            <p:cNvPr id="31889" name="Line 481"/>
            <p:cNvSpPr>
              <a:spLocks noChangeShapeType="1"/>
            </p:cNvSpPr>
            <p:nvPr/>
          </p:nvSpPr>
          <p:spPr bwMode="auto">
            <a:xfrm>
              <a:off x="3996" y="2985"/>
              <a:ext cx="358" cy="485"/>
            </a:xfrm>
            <a:prstGeom prst="line">
              <a:avLst/>
            </a:prstGeom>
            <a:noFill/>
            <a:ln w="6350">
              <a:solidFill>
                <a:srgbClr val="003366"/>
              </a:solidFill>
              <a:round/>
              <a:headEnd/>
              <a:tailEnd/>
            </a:ln>
          </p:spPr>
          <p:txBody>
            <a:bodyPr/>
            <a:lstStyle/>
            <a:p>
              <a:endParaRPr lang="en-US"/>
            </a:p>
          </p:txBody>
        </p:sp>
        <p:sp>
          <p:nvSpPr>
            <p:cNvPr id="31890" name="Line 482"/>
            <p:cNvSpPr>
              <a:spLocks noChangeShapeType="1"/>
            </p:cNvSpPr>
            <p:nvPr/>
          </p:nvSpPr>
          <p:spPr bwMode="auto">
            <a:xfrm>
              <a:off x="4027" y="2739"/>
              <a:ext cx="327" cy="460"/>
            </a:xfrm>
            <a:prstGeom prst="line">
              <a:avLst/>
            </a:prstGeom>
            <a:noFill/>
            <a:ln w="6350">
              <a:solidFill>
                <a:srgbClr val="003366"/>
              </a:solidFill>
              <a:round/>
              <a:headEnd/>
              <a:tailEnd/>
            </a:ln>
          </p:spPr>
          <p:txBody>
            <a:bodyPr/>
            <a:lstStyle/>
            <a:p>
              <a:endParaRPr lang="en-US"/>
            </a:p>
          </p:txBody>
        </p:sp>
        <p:sp>
          <p:nvSpPr>
            <p:cNvPr id="31891" name="Line 483"/>
            <p:cNvSpPr>
              <a:spLocks noChangeShapeType="1"/>
            </p:cNvSpPr>
            <p:nvPr/>
          </p:nvSpPr>
          <p:spPr bwMode="auto">
            <a:xfrm>
              <a:off x="4062" y="2505"/>
              <a:ext cx="292" cy="422"/>
            </a:xfrm>
            <a:prstGeom prst="line">
              <a:avLst/>
            </a:prstGeom>
            <a:noFill/>
            <a:ln w="6350">
              <a:solidFill>
                <a:srgbClr val="003366"/>
              </a:solidFill>
              <a:round/>
              <a:headEnd/>
              <a:tailEnd/>
            </a:ln>
          </p:spPr>
          <p:txBody>
            <a:bodyPr/>
            <a:lstStyle/>
            <a:p>
              <a:endParaRPr lang="en-US"/>
            </a:p>
          </p:txBody>
        </p:sp>
        <p:sp>
          <p:nvSpPr>
            <p:cNvPr id="31892" name="Line 484"/>
            <p:cNvSpPr>
              <a:spLocks noChangeShapeType="1"/>
            </p:cNvSpPr>
            <p:nvPr/>
          </p:nvSpPr>
          <p:spPr bwMode="auto">
            <a:xfrm>
              <a:off x="4103" y="2265"/>
              <a:ext cx="256" cy="397"/>
            </a:xfrm>
            <a:prstGeom prst="line">
              <a:avLst/>
            </a:prstGeom>
            <a:noFill/>
            <a:ln w="6350">
              <a:solidFill>
                <a:srgbClr val="003366"/>
              </a:solidFill>
              <a:round/>
              <a:headEnd/>
              <a:tailEnd/>
            </a:ln>
          </p:spPr>
          <p:txBody>
            <a:bodyPr/>
            <a:lstStyle/>
            <a:p>
              <a:endParaRPr lang="en-US"/>
            </a:p>
          </p:txBody>
        </p:sp>
        <p:sp>
          <p:nvSpPr>
            <p:cNvPr id="31893" name="Line 485"/>
            <p:cNvSpPr>
              <a:spLocks noChangeShapeType="1"/>
            </p:cNvSpPr>
            <p:nvPr/>
          </p:nvSpPr>
          <p:spPr bwMode="auto">
            <a:xfrm>
              <a:off x="4134" y="2025"/>
              <a:ext cx="220" cy="379"/>
            </a:xfrm>
            <a:prstGeom prst="line">
              <a:avLst/>
            </a:prstGeom>
            <a:noFill/>
            <a:ln w="6350">
              <a:solidFill>
                <a:srgbClr val="003366"/>
              </a:solidFill>
              <a:round/>
              <a:headEnd/>
              <a:tailEnd/>
            </a:ln>
          </p:spPr>
          <p:txBody>
            <a:bodyPr/>
            <a:lstStyle/>
            <a:p>
              <a:endParaRPr lang="en-US"/>
            </a:p>
          </p:txBody>
        </p:sp>
        <p:sp>
          <p:nvSpPr>
            <p:cNvPr id="31894" name="Line 486"/>
            <p:cNvSpPr>
              <a:spLocks noChangeShapeType="1"/>
            </p:cNvSpPr>
            <p:nvPr/>
          </p:nvSpPr>
          <p:spPr bwMode="auto">
            <a:xfrm>
              <a:off x="4175" y="1773"/>
              <a:ext cx="179" cy="365"/>
            </a:xfrm>
            <a:prstGeom prst="line">
              <a:avLst/>
            </a:prstGeom>
            <a:noFill/>
            <a:ln w="6350">
              <a:solidFill>
                <a:srgbClr val="003366"/>
              </a:solidFill>
              <a:round/>
              <a:headEnd/>
              <a:tailEnd/>
            </a:ln>
          </p:spPr>
          <p:txBody>
            <a:bodyPr/>
            <a:lstStyle/>
            <a:p>
              <a:endParaRPr lang="en-US"/>
            </a:p>
          </p:txBody>
        </p:sp>
        <p:sp>
          <p:nvSpPr>
            <p:cNvPr id="31895" name="Line 487"/>
            <p:cNvSpPr>
              <a:spLocks noChangeShapeType="1"/>
            </p:cNvSpPr>
            <p:nvPr/>
          </p:nvSpPr>
          <p:spPr bwMode="auto">
            <a:xfrm>
              <a:off x="4211" y="1539"/>
              <a:ext cx="143" cy="328"/>
            </a:xfrm>
            <a:prstGeom prst="line">
              <a:avLst/>
            </a:prstGeom>
            <a:noFill/>
            <a:ln w="6350">
              <a:solidFill>
                <a:srgbClr val="003366"/>
              </a:solidFill>
              <a:round/>
              <a:headEnd/>
              <a:tailEnd/>
            </a:ln>
          </p:spPr>
          <p:txBody>
            <a:bodyPr/>
            <a:lstStyle/>
            <a:p>
              <a:endParaRPr lang="en-US"/>
            </a:p>
          </p:txBody>
        </p:sp>
        <p:sp>
          <p:nvSpPr>
            <p:cNvPr id="31896" name="Line 488"/>
            <p:cNvSpPr>
              <a:spLocks noChangeShapeType="1"/>
            </p:cNvSpPr>
            <p:nvPr/>
          </p:nvSpPr>
          <p:spPr bwMode="auto">
            <a:xfrm>
              <a:off x="4247" y="1287"/>
              <a:ext cx="107" cy="315"/>
            </a:xfrm>
            <a:prstGeom prst="line">
              <a:avLst/>
            </a:prstGeom>
            <a:noFill/>
            <a:ln w="6350">
              <a:solidFill>
                <a:srgbClr val="003366"/>
              </a:solidFill>
              <a:round/>
              <a:headEnd/>
              <a:tailEnd/>
            </a:ln>
          </p:spPr>
          <p:txBody>
            <a:bodyPr/>
            <a:lstStyle/>
            <a:p>
              <a:endParaRPr lang="en-US"/>
            </a:p>
          </p:txBody>
        </p:sp>
        <p:sp>
          <p:nvSpPr>
            <p:cNvPr id="31897" name="Line 489"/>
            <p:cNvSpPr>
              <a:spLocks noChangeShapeType="1"/>
            </p:cNvSpPr>
            <p:nvPr/>
          </p:nvSpPr>
          <p:spPr bwMode="auto">
            <a:xfrm>
              <a:off x="4293" y="984"/>
              <a:ext cx="56" cy="354"/>
            </a:xfrm>
            <a:prstGeom prst="line">
              <a:avLst/>
            </a:prstGeom>
            <a:noFill/>
            <a:ln w="6350">
              <a:solidFill>
                <a:srgbClr val="003366"/>
              </a:solidFill>
              <a:round/>
              <a:headEnd/>
              <a:tailEnd/>
            </a:ln>
          </p:spPr>
          <p:txBody>
            <a:bodyPr/>
            <a:lstStyle/>
            <a:p>
              <a:endParaRPr lang="en-US"/>
            </a:p>
          </p:txBody>
        </p:sp>
        <p:sp>
          <p:nvSpPr>
            <p:cNvPr id="31898" name="Line 490"/>
            <p:cNvSpPr>
              <a:spLocks noChangeShapeType="1"/>
            </p:cNvSpPr>
            <p:nvPr/>
          </p:nvSpPr>
          <p:spPr bwMode="auto">
            <a:xfrm flipH="1">
              <a:off x="4359" y="3243"/>
              <a:ext cx="389" cy="474"/>
            </a:xfrm>
            <a:prstGeom prst="line">
              <a:avLst/>
            </a:prstGeom>
            <a:noFill/>
            <a:ln w="6350">
              <a:solidFill>
                <a:srgbClr val="003366"/>
              </a:solidFill>
              <a:round/>
              <a:headEnd/>
              <a:tailEnd/>
            </a:ln>
          </p:spPr>
          <p:txBody>
            <a:bodyPr/>
            <a:lstStyle/>
            <a:p>
              <a:endParaRPr lang="en-US"/>
            </a:p>
          </p:txBody>
        </p:sp>
        <p:sp>
          <p:nvSpPr>
            <p:cNvPr id="31899" name="Line 491"/>
            <p:cNvSpPr>
              <a:spLocks noChangeShapeType="1"/>
            </p:cNvSpPr>
            <p:nvPr/>
          </p:nvSpPr>
          <p:spPr bwMode="auto">
            <a:xfrm flipH="1">
              <a:off x="4359" y="2990"/>
              <a:ext cx="349" cy="474"/>
            </a:xfrm>
            <a:prstGeom prst="line">
              <a:avLst/>
            </a:prstGeom>
            <a:noFill/>
            <a:ln w="6350">
              <a:solidFill>
                <a:srgbClr val="003366"/>
              </a:solidFill>
              <a:round/>
              <a:headEnd/>
              <a:tailEnd/>
            </a:ln>
          </p:spPr>
          <p:txBody>
            <a:bodyPr/>
            <a:lstStyle/>
            <a:p>
              <a:endParaRPr lang="en-US"/>
            </a:p>
          </p:txBody>
        </p:sp>
        <p:sp>
          <p:nvSpPr>
            <p:cNvPr id="31900" name="Line 492"/>
            <p:cNvSpPr>
              <a:spLocks noChangeShapeType="1"/>
            </p:cNvSpPr>
            <p:nvPr/>
          </p:nvSpPr>
          <p:spPr bwMode="auto">
            <a:xfrm flipH="1">
              <a:off x="4364" y="2744"/>
              <a:ext cx="312" cy="442"/>
            </a:xfrm>
            <a:prstGeom prst="line">
              <a:avLst/>
            </a:prstGeom>
            <a:noFill/>
            <a:ln w="6350">
              <a:solidFill>
                <a:srgbClr val="003366"/>
              </a:solidFill>
              <a:round/>
              <a:headEnd/>
              <a:tailEnd/>
            </a:ln>
          </p:spPr>
          <p:txBody>
            <a:bodyPr/>
            <a:lstStyle/>
            <a:p>
              <a:endParaRPr lang="en-US"/>
            </a:p>
          </p:txBody>
        </p:sp>
        <p:sp>
          <p:nvSpPr>
            <p:cNvPr id="31901" name="Line 493"/>
            <p:cNvSpPr>
              <a:spLocks noChangeShapeType="1"/>
            </p:cNvSpPr>
            <p:nvPr/>
          </p:nvSpPr>
          <p:spPr bwMode="auto">
            <a:xfrm flipH="1">
              <a:off x="4364" y="2511"/>
              <a:ext cx="272" cy="410"/>
            </a:xfrm>
            <a:prstGeom prst="line">
              <a:avLst/>
            </a:prstGeom>
            <a:noFill/>
            <a:ln w="6350">
              <a:solidFill>
                <a:srgbClr val="003366"/>
              </a:solidFill>
              <a:round/>
              <a:headEnd/>
              <a:tailEnd/>
            </a:ln>
          </p:spPr>
          <p:txBody>
            <a:bodyPr/>
            <a:lstStyle/>
            <a:p>
              <a:endParaRPr lang="en-US"/>
            </a:p>
          </p:txBody>
        </p:sp>
        <p:sp>
          <p:nvSpPr>
            <p:cNvPr id="31902" name="Line 494"/>
            <p:cNvSpPr>
              <a:spLocks noChangeShapeType="1"/>
            </p:cNvSpPr>
            <p:nvPr/>
          </p:nvSpPr>
          <p:spPr bwMode="auto">
            <a:xfrm flipH="1">
              <a:off x="4364" y="2265"/>
              <a:ext cx="241" cy="385"/>
            </a:xfrm>
            <a:prstGeom prst="line">
              <a:avLst/>
            </a:prstGeom>
            <a:noFill/>
            <a:ln w="6350">
              <a:solidFill>
                <a:srgbClr val="003366"/>
              </a:solidFill>
              <a:round/>
              <a:headEnd/>
              <a:tailEnd/>
            </a:ln>
          </p:spPr>
          <p:txBody>
            <a:bodyPr/>
            <a:lstStyle/>
            <a:p>
              <a:endParaRPr lang="en-US"/>
            </a:p>
          </p:txBody>
        </p:sp>
        <p:sp>
          <p:nvSpPr>
            <p:cNvPr id="31903" name="Line 495"/>
            <p:cNvSpPr>
              <a:spLocks noChangeShapeType="1"/>
            </p:cNvSpPr>
            <p:nvPr/>
          </p:nvSpPr>
          <p:spPr bwMode="auto">
            <a:xfrm flipH="1">
              <a:off x="4359" y="2031"/>
              <a:ext cx="205" cy="367"/>
            </a:xfrm>
            <a:prstGeom prst="line">
              <a:avLst/>
            </a:prstGeom>
            <a:noFill/>
            <a:ln w="6350">
              <a:solidFill>
                <a:srgbClr val="003366"/>
              </a:solidFill>
              <a:round/>
              <a:headEnd/>
              <a:tailEnd/>
            </a:ln>
          </p:spPr>
          <p:txBody>
            <a:bodyPr/>
            <a:lstStyle/>
            <a:p>
              <a:endParaRPr lang="en-US"/>
            </a:p>
          </p:txBody>
        </p:sp>
        <p:sp>
          <p:nvSpPr>
            <p:cNvPr id="31904" name="Line 496"/>
            <p:cNvSpPr>
              <a:spLocks noChangeShapeType="1"/>
            </p:cNvSpPr>
            <p:nvPr/>
          </p:nvSpPr>
          <p:spPr bwMode="auto">
            <a:xfrm flipH="1">
              <a:off x="4359" y="1785"/>
              <a:ext cx="169" cy="341"/>
            </a:xfrm>
            <a:prstGeom prst="line">
              <a:avLst/>
            </a:prstGeom>
            <a:noFill/>
            <a:ln w="6350">
              <a:solidFill>
                <a:srgbClr val="003366"/>
              </a:solidFill>
              <a:round/>
              <a:headEnd/>
              <a:tailEnd/>
            </a:ln>
          </p:spPr>
          <p:txBody>
            <a:bodyPr/>
            <a:lstStyle/>
            <a:p>
              <a:endParaRPr lang="en-US"/>
            </a:p>
          </p:txBody>
        </p:sp>
        <p:sp>
          <p:nvSpPr>
            <p:cNvPr id="31905" name="Line 497"/>
            <p:cNvSpPr>
              <a:spLocks noChangeShapeType="1"/>
            </p:cNvSpPr>
            <p:nvPr/>
          </p:nvSpPr>
          <p:spPr bwMode="auto">
            <a:xfrm flipH="1">
              <a:off x="4364" y="1546"/>
              <a:ext cx="128" cy="302"/>
            </a:xfrm>
            <a:prstGeom prst="line">
              <a:avLst/>
            </a:prstGeom>
            <a:noFill/>
            <a:ln w="6350">
              <a:solidFill>
                <a:srgbClr val="003366"/>
              </a:solidFill>
              <a:round/>
              <a:headEnd/>
              <a:tailEnd/>
            </a:ln>
          </p:spPr>
          <p:txBody>
            <a:bodyPr/>
            <a:lstStyle/>
            <a:p>
              <a:endParaRPr lang="en-US"/>
            </a:p>
          </p:txBody>
        </p:sp>
        <p:sp>
          <p:nvSpPr>
            <p:cNvPr id="31906" name="Line 498"/>
            <p:cNvSpPr>
              <a:spLocks noChangeShapeType="1"/>
            </p:cNvSpPr>
            <p:nvPr/>
          </p:nvSpPr>
          <p:spPr bwMode="auto">
            <a:xfrm flipH="1">
              <a:off x="4354" y="1299"/>
              <a:ext cx="102" cy="303"/>
            </a:xfrm>
            <a:prstGeom prst="line">
              <a:avLst/>
            </a:prstGeom>
            <a:noFill/>
            <a:ln w="6350">
              <a:solidFill>
                <a:srgbClr val="003366"/>
              </a:solidFill>
              <a:round/>
              <a:headEnd/>
              <a:tailEnd/>
            </a:ln>
          </p:spPr>
          <p:txBody>
            <a:bodyPr/>
            <a:lstStyle/>
            <a:p>
              <a:endParaRPr lang="en-US"/>
            </a:p>
          </p:txBody>
        </p:sp>
        <p:sp>
          <p:nvSpPr>
            <p:cNvPr id="31907" name="Line 499"/>
            <p:cNvSpPr>
              <a:spLocks noChangeShapeType="1"/>
            </p:cNvSpPr>
            <p:nvPr/>
          </p:nvSpPr>
          <p:spPr bwMode="auto">
            <a:xfrm flipH="1">
              <a:off x="4364" y="983"/>
              <a:ext cx="47" cy="355"/>
            </a:xfrm>
            <a:prstGeom prst="line">
              <a:avLst/>
            </a:prstGeom>
            <a:noFill/>
            <a:ln w="6350">
              <a:solidFill>
                <a:srgbClr val="003366"/>
              </a:solidFill>
              <a:round/>
              <a:headEnd/>
              <a:tailEnd/>
            </a:ln>
          </p:spPr>
          <p:txBody>
            <a:bodyPr/>
            <a:lstStyle/>
            <a:p>
              <a:endParaRPr lang="en-US"/>
            </a:p>
          </p:txBody>
        </p:sp>
      </p:grpSp>
      <p:grpSp>
        <p:nvGrpSpPr>
          <p:cNvPr id="31923" name="Group 500"/>
          <p:cNvGrpSpPr>
            <a:grpSpLocks/>
          </p:cNvGrpSpPr>
          <p:nvPr/>
        </p:nvGrpSpPr>
        <p:grpSpPr bwMode="auto">
          <a:xfrm flipH="1">
            <a:off x="8805863" y="2782888"/>
            <a:ext cx="177800" cy="793750"/>
            <a:chOff x="3918" y="547"/>
            <a:chExt cx="873" cy="3182"/>
          </a:xfrm>
        </p:grpSpPr>
        <p:sp>
          <p:nvSpPr>
            <p:cNvPr id="31842" name="Freeform 501"/>
            <p:cNvSpPr>
              <a:spLocks/>
            </p:cNvSpPr>
            <p:nvPr/>
          </p:nvSpPr>
          <p:spPr bwMode="auto">
            <a:xfrm flipH="1">
              <a:off x="4274" y="688"/>
              <a:ext cx="161" cy="326"/>
            </a:xfrm>
            <a:custGeom>
              <a:avLst/>
              <a:gdLst>
                <a:gd name="T0" fmla="*/ 42116 w 76"/>
                <a:gd name="T1" fmla="*/ 832870 h 125"/>
                <a:gd name="T2" fmla="*/ 147582 w 76"/>
                <a:gd name="T3" fmla="*/ 0 h 125"/>
                <a:gd name="T4" fmla="*/ 251001 w 76"/>
                <a:gd name="T5" fmla="*/ 832870 h 125"/>
                <a:gd name="T6" fmla="*/ 292764 w 76"/>
                <a:gd name="T7" fmla="*/ 3918453 h 125"/>
                <a:gd name="T8" fmla="*/ 147582 w 76"/>
                <a:gd name="T9" fmla="*/ 4744795 h 125"/>
                <a:gd name="T10" fmla="*/ 0 w 76"/>
                <a:gd name="T11" fmla="*/ 3918453 h 125"/>
                <a:gd name="T12" fmla="*/ 42116 w 76"/>
                <a:gd name="T13" fmla="*/ 832870 h 125"/>
                <a:gd name="T14" fmla="*/ 0 60000 65536"/>
                <a:gd name="T15" fmla="*/ 0 60000 65536"/>
                <a:gd name="T16" fmla="*/ 0 60000 65536"/>
                <a:gd name="T17" fmla="*/ 0 60000 65536"/>
                <a:gd name="T18" fmla="*/ 0 60000 65536"/>
                <a:gd name="T19" fmla="*/ 0 60000 65536"/>
                <a:gd name="T20" fmla="*/ 0 60000 65536"/>
                <a:gd name="T21" fmla="*/ 0 w 76"/>
                <a:gd name="T22" fmla="*/ 0 h 125"/>
                <a:gd name="T23" fmla="*/ 76 w 76"/>
                <a:gd name="T24" fmla="*/ 125 h 1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25">
                  <a:moveTo>
                    <a:pt x="11" y="22"/>
                  </a:moveTo>
                  <a:lnTo>
                    <a:pt x="38" y="0"/>
                  </a:lnTo>
                  <a:lnTo>
                    <a:pt x="65" y="22"/>
                  </a:lnTo>
                  <a:lnTo>
                    <a:pt x="76" y="103"/>
                  </a:lnTo>
                  <a:lnTo>
                    <a:pt x="38" y="125"/>
                  </a:lnTo>
                  <a:lnTo>
                    <a:pt x="0" y="103"/>
                  </a:lnTo>
                  <a:lnTo>
                    <a:pt x="11" y="22"/>
                  </a:lnTo>
                </a:path>
              </a:pathLst>
            </a:custGeom>
            <a:solidFill>
              <a:srgbClr val="111111"/>
            </a:solidFill>
            <a:ln w="6350" cmpd="sng">
              <a:solidFill>
                <a:srgbClr val="003366"/>
              </a:solidFill>
              <a:prstDash val="solid"/>
              <a:round/>
              <a:headEnd/>
              <a:tailEnd/>
            </a:ln>
          </p:spPr>
          <p:txBody>
            <a:bodyPr/>
            <a:lstStyle/>
            <a:p>
              <a:endParaRPr lang="en-US"/>
            </a:p>
          </p:txBody>
        </p:sp>
        <p:sp>
          <p:nvSpPr>
            <p:cNvPr id="31843" name="Freeform 502"/>
            <p:cNvSpPr>
              <a:spLocks/>
            </p:cNvSpPr>
            <p:nvPr/>
          </p:nvSpPr>
          <p:spPr bwMode="auto">
            <a:xfrm flipH="1">
              <a:off x="3918" y="547"/>
              <a:ext cx="873" cy="3182"/>
            </a:xfrm>
            <a:custGeom>
              <a:avLst/>
              <a:gdLst>
                <a:gd name="T0" fmla="*/ 0 w 412"/>
                <a:gd name="T1" fmla="*/ 43376599 h 1218"/>
                <a:gd name="T2" fmla="*/ 797252 w 412"/>
                <a:gd name="T3" fmla="*/ 47124199 h 1218"/>
                <a:gd name="T4" fmla="*/ 1592979 w 412"/>
                <a:gd name="T5" fmla="*/ 43376599 h 1218"/>
                <a:gd name="T6" fmla="*/ 797252 w 412"/>
                <a:gd name="T7" fmla="*/ 0 h 1218"/>
                <a:gd name="T8" fmla="*/ 0 w 412"/>
                <a:gd name="T9" fmla="*/ 43376599 h 1218"/>
                <a:gd name="T10" fmla="*/ 0 60000 65536"/>
                <a:gd name="T11" fmla="*/ 0 60000 65536"/>
                <a:gd name="T12" fmla="*/ 0 60000 65536"/>
                <a:gd name="T13" fmla="*/ 0 60000 65536"/>
                <a:gd name="T14" fmla="*/ 0 60000 65536"/>
                <a:gd name="T15" fmla="*/ 0 w 412"/>
                <a:gd name="T16" fmla="*/ 0 h 1218"/>
                <a:gd name="T17" fmla="*/ 412 w 412"/>
                <a:gd name="T18" fmla="*/ 1218 h 1218"/>
              </a:gdLst>
              <a:ahLst/>
              <a:cxnLst>
                <a:cxn ang="T10">
                  <a:pos x="T0" y="T1"/>
                </a:cxn>
                <a:cxn ang="T11">
                  <a:pos x="T2" y="T3"/>
                </a:cxn>
                <a:cxn ang="T12">
                  <a:pos x="T4" y="T5"/>
                </a:cxn>
                <a:cxn ang="T13">
                  <a:pos x="T6" y="T7"/>
                </a:cxn>
                <a:cxn ang="T14">
                  <a:pos x="T8" y="T9"/>
                </a:cxn>
              </a:cxnLst>
              <a:rect l="T15" t="T16" r="T17" b="T18"/>
              <a:pathLst>
                <a:path w="412" h="1218">
                  <a:moveTo>
                    <a:pt x="0" y="1121"/>
                  </a:moveTo>
                  <a:lnTo>
                    <a:pt x="206" y="1218"/>
                  </a:lnTo>
                  <a:lnTo>
                    <a:pt x="412" y="1121"/>
                  </a:lnTo>
                  <a:lnTo>
                    <a:pt x="206" y="0"/>
                  </a:lnTo>
                  <a:lnTo>
                    <a:pt x="0" y="1121"/>
                  </a:lnTo>
                </a:path>
              </a:pathLst>
            </a:custGeom>
            <a:noFill/>
            <a:ln w="6350" cmpd="sng">
              <a:solidFill>
                <a:srgbClr val="003366"/>
              </a:solidFill>
              <a:prstDash val="solid"/>
              <a:round/>
              <a:headEnd/>
              <a:tailEnd/>
            </a:ln>
          </p:spPr>
          <p:txBody>
            <a:bodyPr/>
            <a:lstStyle/>
            <a:p>
              <a:endParaRPr lang="en-US"/>
            </a:p>
          </p:txBody>
        </p:sp>
        <p:sp>
          <p:nvSpPr>
            <p:cNvPr id="31844" name="Freeform 503"/>
            <p:cNvSpPr>
              <a:spLocks/>
            </p:cNvSpPr>
            <p:nvPr/>
          </p:nvSpPr>
          <p:spPr bwMode="auto">
            <a:xfrm flipH="1">
              <a:off x="4274" y="695"/>
              <a:ext cx="161" cy="155"/>
            </a:xfrm>
            <a:custGeom>
              <a:avLst/>
              <a:gdLst>
                <a:gd name="T0" fmla="*/ 42116 w 76"/>
                <a:gd name="T1" fmla="*/ 229 h 125"/>
                <a:gd name="T2" fmla="*/ 147582 w 76"/>
                <a:gd name="T3" fmla="*/ 0 h 125"/>
                <a:gd name="T4" fmla="*/ 251001 w 76"/>
                <a:gd name="T5" fmla="*/ 229 h 125"/>
                <a:gd name="T6" fmla="*/ 292764 w 76"/>
                <a:gd name="T7" fmla="*/ 1102 h 125"/>
                <a:gd name="T8" fmla="*/ 147582 w 76"/>
                <a:gd name="T9" fmla="*/ 1332 h 125"/>
                <a:gd name="T10" fmla="*/ 0 w 76"/>
                <a:gd name="T11" fmla="*/ 1102 h 125"/>
                <a:gd name="T12" fmla="*/ 42116 w 76"/>
                <a:gd name="T13" fmla="*/ 229 h 125"/>
                <a:gd name="T14" fmla="*/ 0 60000 65536"/>
                <a:gd name="T15" fmla="*/ 0 60000 65536"/>
                <a:gd name="T16" fmla="*/ 0 60000 65536"/>
                <a:gd name="T17" fmla="*/ 0 60000 65536"/>
                <a:gd name="T18" fmla="*/ 0 60000 65536"/>
                <a:gd name="T19" fmla="*/ 0 60000 65536"/>
                <a:gd name="T20" fmla="*/ 0 60000 65536"/>
                <a:gd name="T21" fmla="*/ 0 w 76"/>
                <a:gd name="T22" fmla="*/ 0 h 125"/>
                <a:gd name="T23" fmla="*/ 76 w 76"/>
                <a:gd name="T24" fmla="*/ 125 h 1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25">
                  <a:moveTo>
                    <a:pt x="11" y="22"/>
                  </a:moveTo>
                  <a:lnTo>
                    <a:pt x="38" y="0"/>
                  </a:lnTo>
                  <a:lnTo>
                    <a:pt x="65" y="22"/>
                  </a:lnTo>
                  <a:lnTo>
                    <a:pt x="76" y="103"/>
                  </a:lnTo>
                  <a:lnTo>
                    <a:pt x="38" y="125"/>
                  </a:lnTo>
                  <a:lnTo>
                    <a:pt x="0" y="103"/>
                  </a:lnTo>
                  <a:lnTo>
                    <a:pt x="11" y="22"/>
                  </a:lnTo>
                  <a:close/>
                </a:path>
              </a:pathLst>
            </a:custGeom>
            <a:solidFill>
              <a:schemeClr val="tx1"/>
            </a:solidFill>
            <a:ln w="6350" cmpd="sng">
              <a:solidFill>
                <a:srgbClr val="003366"/>
              </a:solidFill>
              <a:round/>
              <a:headEnd/>
              <a:tailEnd/>
            </a:ln>
          </p:spPr>
          <p:txBody>
            <a:bodyPr/>
            <a:lstStyle/>
            <a:p>
              <a:endParaRPr lang="en-US"/>
            </a:p>
          </p:txBody>
        </p:sp>
        <p:sp>
          <p:nvSpPr>
            <p:cNvPr id="31845" name="Freeform 504"/>
            <p:cNvSpPr>
              <a:spLocks/>
            </p:cNvSpPr>
            <p:nvPr/>
          </p:nvSpPr>
          <p:spPr bwMode="auto">
            <a:xfrm flipH="1">
              <a:off x="3918" y="547"/>
              <a:ext cx="873" cy="3182"/>
            </a:xfrm>
            <a:custGeom>
              <a:avLst/>
              <a:gdLst>
                <a:gd name="T0" fmla="*/ 797252 w 412"/>
                <a:gd name="T1" fmla="*/ 0 h 1218"/>
                <a:gd name="T2" fmla="*/ 797252 w 412"/>
                <a:gd name="T3" fmla="*/ 47124199 h 1218"/>
                <a:gd name="T4" fmla="*/ 0 w 412"/>
                <a:gd name="T5" fmla="*/ 43376599 h 1218"/>
                <a:gd name="T6" fmla="*/ 797252 w 412"/>
                <a:gd name="T7" fmla="*/ 0 h 1218"/>
                <a:gd name="T8" fmla="*/ 1592979 w 412"/>
                <a:gd name="T9" fmla="*/ 43376599 h 1218"/>
                <a:gd name="T10" fmla="*/ 797252 w 412"/>
                <a:gd name="T11" fmla="*/ 47124199 h 1218"/>
                <a:gd name="T12" fmla="*/ 0 60000 65536"/>
                <a:gd name="T13" fmla="*/ 0 60000 65536"/>
                <a:gd name="T14" fmla="*/ 0 60000 65536"/>
                <a:gd name="T15" fmla="*/ 0 60000 65536"/>
                <a:gd name="T16" fmla="*/ 0 60000 65536"/>
                <a:gd name="T17" fmla="*/ 0 60000 65536"/>
                <a:gd name="T18" fmla="*/ 0 w 412"/>
                <a:gd name="T19" fmla="*/ 0 h 1218"/>
                <a:gd name="T20" fmla="*/ 412 w 412"/>
                <a:gd name="T21" fmla="*/ 1218 h 1218"/>
              </a:gdLst>
              <a:ahLst/>
              <a:cxnLst>
                <a:cxn ang="T12">
                  <a:pos x="T0" y="T1"/>
                </a:cxn>
                <a:cxn ang="T13">
                  <a:pos x="T2" y="T3"/>
                </a:cxn>
                <a:cxn ang="T14">
                  <a:pos x="T4" y="T5"/>
                </a:cxn>
                <a:cxn ang="T15">
                  <a:pos x="T6" y="T7"/>
                </a:cxn>
                <a:cxn ang="T16">
                  <a:pos x="T8" y="T9"/>
                </a:cxn>
                <a:cxn ang="T17">
                  <a:pos x="T10" y="T11"/>
                </a:cxn>
              </a:cxnLst>
              <a:rect l="T18" t="T19" r="T20" b="T21"/>
              <a:pathLst>
                <a:path w="412" h="1218">
                  <a:moveTo>
                    <a:pt x="206" y="0"/>
                  </a:moveTo>
                  <a:lnTo>
                    <a:pt x="206" y="1218"/>
                  </a:lnTo>
                  <a:lnTo>
                    <a:pt x="0" y="1121"/>
                  </a:lnTo>
                  <a:lnTo>
                    <a:pt x="206" y="0"/>
                  </a:lnTo>
                  <a:lnTo>
                    <a:pt x="412" y="1121"/>
                  </a:lnTo>
                  <a:lnTo>
                    <a:pt x="206" y="1218"/>
                  </a:lnTo>
                </a:path>
              </a:pathLst>
            </a:custGeom>
            <a:noFill/>
            <a:ln w="6350" cmpd="sng">
              <a:solidFill>
                <a:srgbClr val="003366"/>
              </a:solidFill>
              <a:prstDash val="solid"/>
              <a:round/>
              <a:headEnd/>
              <a:tailEnd/>
            </a:ln>
          </p:spPr>
          <p:txBody>
            <a:bodyPr/>
            <a:lstStyle/>
            <a:p>
              <a:endParaRPr lang="en-US"/>
            </a:p>
          </p:txBody>
        </p:sp>
        <p:sp>
          <p:nvSpPr>
            <p:cNvPr id="31846" name="Freeform 505"/>
            <p:cNvSpPr>
              <a:spLocks/>
            </p:cNvSpPr>
            <p:nvPr/>
          </p:nvSpPr>
          <p:spPr bwMode="auto">
            <a:xfrm flipH="1">
              <a:off x="4251" y="1284"/>
              <a:ext cx="207" cy="71"/>
            </a:xfrm>
            <a:custGeom>
              <a:avLst/>
              <a:gdLst>
                <a:gd name="T0" fmla="*/ 0 w 98"/>
                <a:gd name="T1" fmla="*/ 0 h 27"/>
                <a:gd name="T2" fmla="*/ 184209 w 98"/>
                <a:gd name="T3" fmla="*/ 1125263 h 27"/>
                <a:gd name="T4" fmla="*/ 365809 w 98"/>
                <a:gd name="T5" fmla="*/ 0 h 27"/>
                <a:gd name="T6" fmla="*/ 0 60000 65536"/>
                <a:gd name="T7" fmla="*/ 0 60000 65536"/>
                <a:gd name="T8" fmla="*/ 0 60000 65536"/>
                <a:gd name="T9" fmla="*/ 0 w 98"/>
                <a:gd name="T10" fmla="*/ 0 h 27"/>
                <a:gd name="T11" fmla="*/ 98 w 98"/>
                <a:gd name="T12" fmla="*/ 27 h 27"/>
              </a:gdLst>
              <a:ahLst/>
              <a:cxnLst>
                <a:cxn ang="T6">
                  <a:pos x="T0" y="T1"/>
                </a:cxn>
                <a:cxn ang="T7">
                  <a:pos x="T2" y="T3"/>
                </a:cxn>
                <a:cxn ang="T8">
                  <a:pos x="T4" y="T5"/>
                </a:cxn>
              </a:cxnLst>
              <a:rect l="T9" t="T10" r="T11" b="T12"/>
              <a:pathLst>
                <a:path w="98" h="27">
                  <a:moveTo>
                    <a:pt x="0" y="0"/>
                  </a:moveTo>
                  <a:lnTo>
                    <a:pt x="49" y="27"/>
                  </a:lnTo>
                  <a:lnTo>
                    <a:pt x="98" y="0"/>
                  </a:lnTo>
                </a:path>
              </a:pathLst>
            </a:custGeom>
            <a:noFill/>
            <a:ln w="6350" cmpd="sng">
              <a:solidFill>
                <a:srgbClr val="003366"/>
              </a:solidFill>
              <a:prstDash val="solid"/>
              <a:round/>
              <a:headEnd/>
              <a:tailEnd/>
            </a:ln>
          </p:spPr>
          <p:txBody>
            <a:bodyPr/>
            <a:lstStyle/>
            <a:p>
              <a:endParaRPr lang="en-US"/>
            </a:p>
          </p:txBody>
        </p:sp>
        <p:sp>
          <p:nvSpPr>
            <p:cNvPr id="31847" name="Freeform 506"/>
            <p:cNvSpPr>
              <a:spLocks/>
            </p:cNvSpPr>
            <p:nvPr/>
          </p:nvSpPr>
          <p:spPr bwMode="auto">
            <a:xfrm flipH="1">
              <a:off x="4204" y="1524"/>
              <a:ext cx="299" cy="84"/>
            </a:xfrm>
            <a:custGeom>
              <a:avLst/>
              <a:gdLst>
                <a:gd name="T0" fmla="*/ 0 w 141"/>
                <a:gd name="T1" fmla="*/ 0 h 32"/>
                <a:gd name="T2" fmla="*/ 272236 w 141"/>
                <a:gd name="T3" fmla="*/ 1301204 h 32"/>
                <a:gd name="T4" fmla="*/ 549596 w 141"/>
                <a:gd name="T5" fmla="*/ 0 h 32"/>
                <a:gd name="T6" fmla="*/ 0 60000 65536"/>
                <a:gd name="T7" fmla="*/ 0 60000 65536"/>
                <a:gd name="T8" fmla="*/ 0 60000 65536"/>
                <a:gd name="T9" fmla="*/ 0 w 141"/>
                <a:gd name="T10" fmla="*/ 0 h 32"/>
                <a:gd name="T11" fmla="*/ 141 w 141"/>
                <a:gd name="T12" fmla="*/ 32 h 32"/>
              </a:gdLst>
              <a:ahLst/>
              <a:cxnLst>
                <a:cxn ang="T6">
                  <a:pos x="T0" y="T1"/>
                </a:cxn>
                <a:cxn ang="T7">
                  <a:pos x="T2" y="T3"/>
                </a:cxn>
                <a:cxn ang="T8">
                  <a:pos x="T4" y="T5"/>
                </a:cxn>
              </a:cxnLst>
              <a:rect l="T9" t="T10" r="T11" b="T12"/>
              <a:pathLst>
                <a:path w="141" h="32">
                  <a:moveTo>
                    <a:pt x="0" y="0"/>
                  </a:moveTo>
                  <a:lnTo>
                    <a:pt x="70" y="32"/>
                  </a:lnTo>
                  <a:lnTo>
                    <a:pt x="141" y="0"/>
                  </a:lnTo>
                </a:path>
              </a:pathLst>
            </a:custGeom>
            <a:noFill/>
            <a:ln w="6350" cmpd="sng">
              <a:solidFill>
                <a:srgbClr val="003366"/>
              </a:solidFill>
              <a:prstDash val="solid"/>
              <a:round/>
              <a:headEnd/>
              <a:tailEnd/>
            </a:ln>
          </p:spPr>
          <p:txBody>
            <a:bodyPr/>
            <a:lstStyle/>
            <a:p>
              <a:endParaRPr lang="en-US"/>
            </a:p>
          </p:txBody>
        </p:sp>
        <p:sp>
          <p:nvSpPr>
            <p:cNvPr id="31848" name="Freeform 507"/>
            <p:cNvSpPr>
              <a:spLocks/>
            </p:cNvSpPr>
            <p:nvPr/>
          </p:nvSpPr>
          <p:spPr bwMode="auto">
            <a:xfrm flipH="1">
              <a:off x="4181" y="1764"/>
              <a:ext cx="358" cy="113"/>
            </a:xfrm>
            <a:custGeom>
              <a:avLst/>
              <a:gdLst>
                <a:gd name="T0" fmla="*/ 0 w 169"/>
                <a:gd name="T1" fmla="*/ 0 h 43"/>
                <a:gd name="T2" fmla="*/ 334974 w 169"/>
                <a:gd name="T3" fmla="*/ 1774263 h 43"/>
                <a:gd name="T4" fmla="*/ 651236 w 169"/>
                <a:gd name="T5" fmla="*/ 0 h 43"/>
                <a:gd name="T6" fmla="*/ 0 60000 65536"/>
                <a:gd name="T7" fmla="*/ 0 60000 65536"/>
                <a:gd name="T8" fmla="*/ 0 60000 65536"/>
                <a:gd name="T9" fmla="*/ 0 w 169"/>
                <a:gd name="T10" fmla="*/ 0 h 43"/>
                <a:gd name="T11" fmla="*/ 169 w 169"/>
                <a:gd name="T12" fmla="*/ 43 h 43"/>
              </a:gdLst>
              <a:ahLst/>
              <a:cxnLst>
                <a:cxn ang="T6">
                  <a:pos x="T0" y="T1"/>
                </a:cxn>
                <a:cxn ang="T7">
                  <a:pos x="T2" y="T3"/>
                </a:cxn>
                <a:cxn ang="T8">
                  <a:pos x="T4" y="T5"/>
                </a:cxn>
              </a:cxnLst>
              <a:rect l="T9" t="T10" r="T11" b="T12"/>
              <a:pathLst>
                <a:path w="169" h="43">
                  <a:moveTo>
                    <a:pt x="0" y="0"/>
                  </a:moveTo>
                  <a:lnTo>
                    <a:pt x="87" y="43"/>
                  </a:lnTo>
                  <a:lnTo>
                    <a:pt x="169" y="0"/>
                  </a:lnTo>
                </a:path>
              </a:pathLst>
            </a:custGeom>
            <a:noFill/>
            <a:ln w="6350" cmpd="sng">
              <a:solidFill>
                <a:srgbClr val="003366"/>
              </a:solidFill>
              <a:prstDash val="solid"/>
              <a:round/>
              <a:headEnd/>
              <a:tailEnd/>
            </a:ln>
          </p:spPr>
          <p:txBody>
            <a:bodyPr/>
            <a:lstStyle/>
            <a:p>
              <a:endParaRPr lang="en-US"/>
            </a:p>
          </p:txBody>
        </p:sp>
        <p:sp>
          <p:nvSpPr>
            <p:cNvPr id="31849" name="Freeform 508"/>
            <p:cNvSpPr>
              <a:spLocks/>
            </p:cNvSpPr>
            <p:nvPr/>
          </p:nvSpPr>
          <p:spPr bwMode="auto">
            <a:xfrm flipH="1">
              <a:off x="4136" y="2018"/>
              <a:ext cx="436" cy="128"/>
            </a:xfrm>
            <a:custGeom>
              <a:avLst/>
              <a:gdLst>
                <a:gd name="T0" fmla="*/ 0 w 206"/>
                <a:gd name="T1" fmla="*/ 0 h 49"/>
                <a:gd name="T2" fmla="*/ 393067 w 206"/>
                <a:gd name="T3" fmla="*/ 1890840 h 49"/>
                <a:gd name="T4" fmla="*/ 786921 w 206"/>
                <a:gd name="T5" fmla="*/ 0 h 49"/>
                <a:gd name="T6" fmla="*/ 0 60000 65536"/>
                <a:gd name="T7" fmla="*/ 0 60000 65536"/>
                <a:gd name="T8" fmla="*/ 0 60000 65536"/>
                <a:gd name="T9" fmla="*/ 0 w 206"/>
                <a:gd name="T10" fmla="*/ 0 h 49"/>
                <a:gd name="T11" fmla="*/ 206 w 206"/>
                <a:gd name="T12" fmla="*/ 49 h 49"/>
              </a:gdLst>
              <a:ahLst/>
              <a:cxnLst>
                <a:cxn ang="T6">
                  <a:pos x="T0" y="T1"/>
                </a:cxn>
                <a:cxn ang="T7">
                  <a:pos x="T2" y="T3"/>
                </a:cxn>
                <a:cxn ang="T8">
                  <a:pos x="T4" y="T5"/>
                </a:cxn>
              </a:cxnLst>
              <a:rect l="T9" t="T10" r="T11" b="T12"/>
              <a:pathLst>
                <a:path w="206" h="49">
                  <a:moveTo>
                    <a:pt x="0" y="0"/>
                  </a:moveTo>
                  <a:lnTo>
                    <a:pt x="103" y="49"/>
                  </a:lnTo>
                  <a:lnTo>
                    <a:pt x="206" y="0"/>
                  </a:lnTo>
                </a:path>
              </a:pathLst>
            </a:custGeom>
            <a:noFill/>
            <a:ln w="6350" cmpd="sng">
              <a:solidFill>
                <a:srgbClr val="003366"/>
              </a:solidFill>
              <a:prstDash val="solid"/>
              <a:round/>
              <a:headEnd/>
              <a:tailEnd/>
            </a:ln>
          </p:spPr>
          <p:txBody>
            <a:bodyPr/>
            <a:lstStyle/>
            <a:p>
              <a:endParaRPr lang="en-US"/>
            </a:p>
          </p:txBody>
        </p:sp>
        <p:sp>
          <p:nvSpPr>
            <p:cNvPr id="31850" name="Freeform 509"/>
            <p:cNvSpPr>
              <a:spLocks/>
            </p:cNvSpPr>
            <p:nvPr/>
          </p:nvSpPr>
          <p:spPr bwMode="auto">
            <a:xfrm flipH="1">
              <a:off x="4100" y="2258"/>
              <a:ext cx="507" cy="157"/>
            </a:xfrm>
            <a:custGeom>
              <a:avLst/>
              <a:gdLst>
                <a:gd name="T0" fmla="*/ 0 w 239"/>
                <a:gd name="T1" fmla="*/ 0 h 60"/>
                <a:gd name="T2" fmla="*/ 465502 w 239"/>
                <a:gd name="T3" fmla="*/ 2362785 h 60"/>
                <a:gd name="T4" fmla="*/ 936291 w 239"/>
                <a:gd name="T5" fmla="*/ 0 h 60"/>
                <a:gd name="T6" fmla="*/ 0 60000 65536"/>
                <a:gd name="T7" fmla="*/ 0 60000 65536"/>
                <a:gd name="T8" fmla="*/ 0 60000 65536"/>
                <a:gd name="T9" fmla="*/ 0 w 239"/>
                <a:gd name="T10" fmla="*/ 0 h 60"/>
                <a:gd name="T11" fmla="*/ 239 w 239"/>
                <a:gd name="T12" fmla="*/ 60 h 60"/>
              </a:gdLst>
              <a:ahLst/>
              <a:cxnLst>
                <a:cxn ang="T6">
                  <a:pos x="T0" y="T1"/>
                </a:cxn>
                <a:cxn ang="T7">
                  <a:pos x="T2" y="T3"/>
                </a:cxn>
                <a:cxn ang="T8">
                  <a:pos x="T4" y="T5"/>
                </a:cxn>
              </a:cxnLst>
              <a:rect l="T9" t="T10" r="T11" b="T12"/>
              <a:pathLst>
                <a:path w="239" h="60">
                  <a:moveTo>
                    <a:pt x="0" y="0"/>
                  </a:moveTo>
                  <a:lnTo>
                    <a:pt x="119" y="60"/>
                  </a:lnTo>
                  <a:lnTo>
                    <a:pt x="239" y="0"/>
                  </a:lnTo>
                </a:path>
              </a:pathLst>
            </a:custGeom>
            <a:noFill/>
            <a:ln w="6350" cmpd="sng">
              <a:solidFill>
                <a:srgbClr val="003366"/>
              </a:solidFill>
              <a:prstDash val="solid"/>
              <a:round/>
              <a:headEnd/>
              <a:tailEnd/>
            </a:ln>
          </p:spPr>
          <p:txBody>
            <a:bodyPr/>
            <a:lstStyle/>
            <a:p>
              <a:endParaRPr lang="en-US"/>
            </a:p>
          </p:txBody>
        </p:sp>
        <p:sp>
          <p:nvSpPr>
            <p:cNvPr id="31851" name="Freeform 510"/>
            <p:cNvSpPr>
              <a:spLocks/>
            </p:cNvSpPr>
            <p:nvPr/>
          </p:nvSpPr>
          <p:spPr bwMode="auto">
            <a:xfrm flipH="1">
              <a:off x="4066" y="2498"/>
              <a:ext cx="574" cy="170"/>
            </a:xfrm>
            <a:custGeom>
              <a:avLst/>
              <a:gdLst>
                <a:gd name="T0" fmla="*/ 0 w 271"/>
                <a:gd name="T1" fmla="*/ 0 h 65"/>
                <a:gd name="T2" fmla="*/ 520173 w 271"/>
                <a:gd name="T3" fmla="*/ 2547891 h 65"/>
                <a:gd name="T4" fmla="*/ 1043443 w 271"/>
                <a:gd name="T5" fmla="*/ 0 h 65"/>
                <a:gd name="T6" fmla="*/ 0 60000 65536"/>
                <a:gd name="T7" fmla="*/ 0 60000 65536"/>
                <a:gd name="T8" fmla="*/ 0 60000 65536"/>
                <a:gd name="T9" fmla="*/ 0 w 271"/>
                <a:gd name="T10" fmla="*/ 0 h 65"/>
                <a:gd name="T11" fmla="*/ 271 w 271"/>
                <a:gd name="T12" fmla="*/ 65 h 65"/>
              </a:gdLst>
              <a:ahLst/>
              <a:cxnLst>
                <a:cxn ang="T6">
                  <a:pos x="T0" y="T1"/>
                </a:cxn>
                <a:cxn ang="T7">
                  <a:pos x="T2" y="T3"/>
                </a:cxn>
                <a:cxn ang="T8">
                  <a:pos x="T4" y="T5"/>
                </a:cxn>
              </a:cxnLst>
              <a:rect l="T9" t="T10" r="T11" b="T12"/>
              <a:pathLst>
                <a:path w="271" h="65">
                  <a:moveTo>
                    <a:pt x="0" y="0"/>
                  </a:moveTo>
                  <a:lnTo>
                    <a:pt x="135" y="65"/>
                  </a:lnTo>
                  <a:lnTo>
                    <a:pt x="271" y="0"/>
                  </a:lnTo>
                </a:path>
              </a:pathLst>
            </a:custGeom>
            <a:noFill/>
            <a:ln w="6350" cmpd="sng">
              <a:solidFill>
                <a:srgbClr val="003366"/>
              </a:solidFill>
              <a:prstDash val="solid"/>
              <a:round/>
              <a:headEnd/>
              <a:tailEnd/>
            </a:ln>
          </p:spPr>
          <p:txBody>
            <a:bodyPr/>
            <a:lstStyle/>
            <a:p>
              <a:endParaRPr lang="en-US"/>
            </a:p>
          </p:txBody>
        </p:sp>
        <p:sp>
          <p:nvSpPr>
            <p:cNvPr id="31852" name="Freeform 511"/>
            <p:cNvSpPr>
              <a:spLocks/>
            </p:cNvSpPr>
            <p:nvPr/>
          </p:nvSpPr>
          <p:spPr bwMode="auto">
            <a:xfrm flipH="1">
              <a:off x="4033" y="2739"/>
              <a:ext cx="643" cy="199"/>
            </a:xfrm>
            <a:custGeom>
              <a:avLst/>
              <a:gdLst>
                <a:gd name="T0" fmla="*/ 0 w 304"/>
                <a:gd name="T1" fmla="*/ 0 h 76"/>
                <a:gd name="T2" fmla="*/ 576925 w 304"/>
                <a:gd name="T3" fmla="*/ 3014290 h 76"/>
                <a:gd name="T4" fmla="*/ 1152482 w 304"/>
                <a:gd name="T5" fmla="*/ 0 h 76"/>
                <a:gd name="T6" fmla="*/ 0 60000 65536"/>
                <a:gd name="T7" fmla="*/ 0 60000 65536"/>
                <a:gd name="T8" fmla="*/ 0 60000 65536"/>
                <a:gd name="T9" fmla="*/ 0 w 304"/>
                <a:gd name="T10" fmla="*/ 0 h 76"/>
                <a:gd name="T11" fmla="*/ 304 w 304"/>
                <a:gd name="T12" fmla="*/ 76 h 76"/>
              </a:gdLst>
              <a:ahLst/>
              <a:cxnLst>
                <a:cxn ang="T6">
                  <a:pos x="T0" y="T1"/>
                </a:cxn>
                <a:cxn ang="T7">
                  <a:pos x="T2" y="T3"/>
                </a:cxn>
                <a:cxn ang="T8">
                  <a:pos x="T4" y="T5"/>
                </a:cxn>
              </a:cxnLst>
              <a:rect l="T9" t="T10" r="T11" b="T12"/>
              <a:pathLst>
                <a:path w="304" h="76">
                  <a:moveTo>
                    <a:pt x="0" y="0"/>
                  </a:moveTo>
                  <a:lnTo>
                    <a:pt x="152" y="76"/>
                  </a:lnTo>
                  <a:lnTo>
                    <a:pt x="304" y="0"/>
                  </a:lnTo>
                </a:path>
              </a:pathLst>
            </a:custGeom>
            <a:noFill/>
            <a:ln w="6350" cmpd="sng">
              <a:solidFill>
                <a:srgbClr val="003366"/>
              </a:solidFill>
              <a:prstDash val="solid"/>
              <a:round/>
              <a:headEnd/>
              <a:tailEnd/>
            </a:ln>
          </p:spPr>
          <p:txBody>
            <a:bodyPr/>
            <a:lstStyle/>
            <a:p>
              <a:endParaRPr lang="en-US"/>
            </a:p>
          </p:txBody>
        </p:sp>
        <p:sp>
          <p:nvSpPr>
            <p:cNvPr id="31853" name="Freeform 512"/>
            <p:cNvSpPr>
              <a:spLocks/>
            </p:cNvSpPr>
            <p:nvPr/>
          </p:nvSpPr>
          <p:spPr bwMode="auto">
            <a:xfrm flipH="1">
              <a:off x="3998" y="2979"/>
              <a:ext cx="713" cy="227"/>
            </a:xfrm>
            <a:custGeom>
              <a:avLst/>
              <a:gdLst>
                <a:gd name="T0" fmla="*/ 0 w 336"/>
                <a:gd name="T1" fmla="*/ 0 h 87"/>
                <a:gd name="T2" fmla="*/ 661047 w 336"/>
                <a:gd name="T3" fmla="*/ 3318811 h 87"/>
                <a:gd name="T4" fmla="*/ 1320190 w 336"/>
                <a:gd name="T5" fmla="*/ 0 h 87"/>
                <a:gd name="T6" fmla="*/ 0 60000 65536"/>
                <a:gd name="T7" fmla="*/ 0 60000 65536"/>
                <a:gd name="T8" fmla="*/ 0 60000 65536"/>
                <a:gd name="T9" fmla="*/ 0 w 336"/>
                <a:gd name="T10" fmla="*/ 0 h 87"/>
                <a:gd name="T11" fmla="*/ 336 w 336"/>
                <a:gd name="T12" fmla="*/ 87 h 87"/>
              </a:gdLst>
              <a:ahLst/>
              <a:cxnLst>
                <a:cxn ang="T6">
                  <a:pos x="T0" y="T1"/>
                </a:cxn>
                <a:cxn ang="T7">
                  <a:pos x="T2" y="T3"/>
                </a:cxn>
                <a:cxn ang="T8">
                  <a:pos x="T4" y="T5"/>
                </a:cxn>
              </a:cxnLst>
              <a:rect l="T9" t="T10" r="T11" b="T12"/>
              <a:pathLst>
                <a:path w="336" h="87">
                  <a:moveTo>
                    <a:pt x="0" y="0"/>
                  </a:moveTo>
                  <a:lnTo>
                    <a:pt x="168" y="87"/>
                  </a:lnTo>
                  <a:lnTo>
                    <a:pt x="336" y="0"/>
                  </a:lnTo>
                </a:path>
              </a:pathLst>
            </a:custGeom>
            <a:noFill/>
            <a:ln w="6350" cmpd="sng">
              <a:solidFill>
                <a:srgbClr val="003366"/>
              </a:solidFill>
              <a:prstDash val="solid"/>
              <a:round/>
              <a:headEnd/>
              <a:tailEnd/>
            </a:ln>
          </p:spPr>
          <p:txBody>
            <a:bodyPr/>
            <a:lstStyle/>
            <a:p>
              <a:endParaRPr lang="en-US"/>
            </a:p>
          </p:txBody>
        </p:sp>
        <p:sp>
          <p:nvSpPr>
            <p:cNvPr id="31854" name="Freeform 513"/>
            <p:cNvSpPr>
              <a:spLocks/>
            </p:cNvSpPr>
            <p:nvPr/>
          </p:nvSpPr>
          <p:spPr bwMode="auto">
            <a:xfrm flipH="1">
              <a:off x="3962" y="3219"/>
              <a:ext cx="782" cy="257"/>
            </a:xfrm>
            <a:custGeom>
              <a:avLst/>
              <a:gdLst>
                <a:gd name="T0" fmla="*/ 0 w 369"/>
                <a:gd name="T1" fmla="*/ 245566 h 98"/>
                <a:gd name="T2" fmla="*/ 713231 w 369"/>
                <a:gd name="T3" fmla="*/ 3954632 h 98"/>
                <a:gd name="T4" fmla="*/ 1428977 w 369"/>
                <a:gd name="T5" fmla="*/ 0 h 98"/>
                <a:gd name="T6" fmla="*/ 0 60000 65536"/>
                <a:gd name="T7" fmla="*/ 0 60000 65536"/>
                <a:gd name="T8" fmla="*/ 0 60000 65536"/>
                <a:gd name="T9" fmla="*/ 0 w 369"/>
                <a:gd name="T10" fmla="*/ 0 h 98"/>
                <a:gd name="T11" fmla="*/ 369 w 369"/>
                <a:gd name="T12" fmla="*/ 98 h 98"/>
              </a:gdLst>
              <a:ahLst/>
              <a:cxnLst>
                <a:cxn ang="T6">
                  <a:pos x="T0" y="T1"/>
                </a:cxn>
                <a:cxn ang="T7">
                  <a:pos x="T2" y="T3"/>
                </a:cxn>
                <a:cxn ang="T8">
                  <a:pos x="T4" y="T5"/>
                </a:cxn>
              </a:cxnLst>
              <a:rect l="T9" t="T10" r="T11" b="T12"/>
              <a:pathLst>
                <a:path w="369" h="98">
                  <a:moveTo>
                    <a:pt x="0" y="6"/>
                  </a:moveTo>
                  <a:lnTo>
                    <a:pt x="184" y="98"/>
                  </a:lnTo>
                  <a:lnTo>
                    <a:pt x="369" y="0"/>
                  </a:lnTo>
                </a:path>
              </a:pathLst>
            </a:custGeom>
            <a:noFill/>
            <a:ln w="6350" cmpd="sng">
              <a:solidFill>
                <a:srgbClr val="003366"/>
              </a:solidFill>
              <a:prstDash val="solid"/>
              <a:round/>
              <a:headEnd/>
              <a:tailEnd/>
            </a:ln>
          </p:spPr>
          <p:txBody>
            <a:bodyPr/>
            <a:lstStyle/>
            <a:p>
              <a:endParaRPr lang="en-US"/>
            </a:p>
          </p:txBody>
        </p:sp>
        <p:sp>
          <p:nvSpPr>
            <p:cNvPr id="31855" name="Line 514"/>
            <p:cNvSpPr>
              <a:spLocks noChangeShapeType="1"/>
            </p:cNvSpPr>
            <p:nvPr/>
          </p:nvSpPr>
          <p:spPr bwMode="auto">
            <a:xfrm>
              <a:off x="3955" y="3218"/>
              <a:ext cx="399" cy="499"/>
            </a:xfrm>
            <a:prstGeom prst="line">
              <a:avLst/>
            </a:prstGeom>
            <a:noFill/>
            <a:ln w="6350">
              <a:solidFill>
                <a:srgbClr val="003366"/>
              </a:solidFill>
              <a:round/>
              <a:headEnd/>
              <a:tailEnd/>
            </a:ln>
          </p:spPr>
          <p:txBody>
            <a:bodyPr/>
            <a:lstStyle/>
            <a:p>
              <a:endParaRPr lang="en-US"/>
            </a:p>
          </p:txBody>
        </p:sp>
        <p:sp>
          <p:nvSpPr>
            <p:cNvPr id="31856" name="Line 515"/>
            <p:cNvSpPr>
              <a:spLocks noChangeShapeType="1"/>
            </p:cNvSpPr>
            <p:nvPr/>
          </p:nvSpPr>
          <p:spPr bwMode="auto">
            <a:xfrm>
              <a:off x="3996" y="2985"/>
              <a:ext cx="358" cy="485"/>
            </a:xfrm>
            <a:prstGeom prst="line">
              <a:avLst/>
            </a:prstGeom>
            <a:noFill/>
            <a:ln w="6350">
              <a:solidFill>
                <a:srgbClr val="003366"/>
              </a:solidFill>
              <a:round/>
              <a:headEnd/>
              <a:tailEnd/>
            </a:ln>
          </p:spPr>
          <p:txBody>
            <a:bodyPr/>
            <a:lstStyle/>
            <a:p>
              <a:endParaRPr lang="en-US"/>
            </a:p>
          </p:txBody>
        </p:sp>
        <p:sp>
          <p:nvSpPr>
            <p:cNvPr id="31857" name="Line 516"/>
            <p:cNvSpPr>
              <a:spLocks noChangeShapeType="1"/>
            </p:cNvSpPr>
            <p:nvPr/>
          </p:nvSpPr>
          <p:spPr bwMode="auto">
            <a:xfrm>
              <a:off x="4027" y="2739"/>
              <a:ext cx="327" cy="460"/>
            </a:xfrm>
            <a:prstGeom prst="line">
              <a:avLst/>
            </a:prstGeom>
            <a:noFill/>
            <a:ln w="6350">
              <a:solidFill>
                <a:srgbClr val="003366"/>
              </a:solidFill>
              <a:round/>
              <a:headEnd/>
              <a:tailEnd/>
            </a:ln>
          </p:spPr>
          <p:txBody>
            <a:bodyPr/>
            <a:lstStyle/>
            <a:p>
              <a:endParaRPr lang="en-US"/>
            </a:p>
          </p:txBody>
        </p:sp>
        <p:sp>
          <p:nvSpPr>
            <p:cNvPr id="31858" name="Line 517"/>
            <p:cNvSpPr>
              <a:spLocks noChangeShapeType="1"/>
            </p:cNvSpPr>
            <p:nvPr/>
          </p:nvSpPr>
          <p:spPr bwMode="auto">
            <a:xfrm>
              <a:off x="4062" y="2505"/>
              <a:ext cx="292" cy="422"/>
            </a:xfrm>
            <a:prstGeom prst="line">
              <a:avLst/>
            </a:prstGeom>
            <a:noFill/>
            <a:ln w="6350">
              <a:solidFill>
                <a:srgbClr val="003366"/>
              </a:solidFill>
              <a:round/>
              <a:headEnd/>
              <a:tailEnd/>
            </a:ln>
          </p:spPr>
          <p:txBody>
            <a:bodyPr/>
            <a:lstStyle/>
            <a:p>
              <a:endParaRPr lang="en-US"/>
            </a:p>
          </p:txBody>
        </p:sp>
        <p:sp>
          <p:nvSpPr>
            <p:cNvPr id="31859" name="Line 518"/>
            <p:cNvSpPr>
              <a:spLocks noChangeShapeType="1"/>
            </p:cNvSpPr>
            <p:nvPr/>
          </p:nvSpPr>
          <p:spPr bwMode="auto">
            <a:xfrm>
              <a:off x="4103" y="2265"/>
              <a:ext cx="256" cy="397"/>
            </a:xfrm>
            <a:prstGeom prst="line">
              <a:avLst/>
            </a:prstGeom>
            <a:noFill/>
            <a:ln w="6350">
              <a:solidFill>
                <a:srgbClr val="003366"/>
              </a:solidFill>
              <a:round/>
              <a:headEnd/>
              <a:tailEnd/>
            </a:ln>
          </p:spPr>
          <p:txBody>
            <a:bodyPr/>
            <a:lstStyle/>
            <a:p>
              <a:endParaRPr lang="en-US"/>
            </a:p>
          </p:txBody>
        </p:sp>
        <p:sp>
          <p:nvSpPr>
            <p:cNvPr id="31860" name="Line 519"/>
            <p:cNvSpPr>
              <a:spLocks noChangeShapeType="1"/>
            </p:cNvSpPr>
            <p:nvPr/>
          </p:nvSpPr>
          <p:spPr bwMode="auto">
            <a:xfrm>
              <a:off x="4134" y="2025"/>
              <a:ext cx="220" cy="379"/>
            </a:xfrm>
            <a:prstGeom prst="line">
              <a:avLst/>
            </a:prstGeom>
            <a:noFill/>
            <a:ln w="6350">
              <a:solidFill>
                <a:srgbClr val="003366"/>
              </a:solidFill>
              <a:round/>
              <a:headEnd/>
              <a:tailEnd/>
            </a:ln>
          </p:spPr>
          <p:txBody>
            <a:bodyPr/>
            <a:lstStyle/>
            <a:p>
              <a:endParaRPr lang="en-US"/>
            </a:p>
          </p:txBody>
        </p:sp>
        <p:sp>
          <p:nvSpPr>
            <p:cNvPr id="31861" name="Line 520"/>
            <p:cNvSpPr>
              <a:spLocks noChangeShapeType="1"/>
            </p:cNvSpPr>
            <p:nvPr/>
          </p:nvSpPr>
          <p:spPr bwMode="auto">
            <a:xfrm>
              <a:off x="4175" y="1773"/>
              <a:ext cx="179" cy="365"/>
            </a:xfrm>
            <a:prstGeom prst="line">
              <a:avLst/>
            </a:prstGeom>
            <a:noFill/>
            <a:ln w="6350">
              <a:solidFill>
                <a:srgbClr val="003366"/>
              </a:solidFill>
              <a:round/>
              <a:headEnd/>
              <a:tailEnd/>
            </a:ln>
          </p:spPr>
          <p:txBody>
            <a:bodyPr/>
            <a:lstStyle/>
            <a:p>
              <a:endParaRPr lang="en-US"/>
            </a:p>
          </p:txBody>
        </p:sp>
        <p:sp>
          <p:nvSpPr>
            <p:cNvPr id="31862" name="Line 521"/>
            <p:cNvSpPr>
              <a:spLocks noChangeShapeType="1"/>
            </p:cNvSpPr>
            <p:nvPr/>
          </p:nvSpPr>
          <p:spPr bwMode="auto">
            <a:xfrm>
              <a:off x="4211" y="1539"/>
              <a:ext cx="143" cy="328"/>
            </a:xfrm>
            <a:prstGeom prst="line">
              <a:avLst/>
            </a:prstGeom>
            <a:noFill/>
            <a:ln w="6350">
              <a:solidFill>
                <a:srgbClr val="003366"/>
              </a:solidFill>
              <a:round/>
              <a:headEnd/>
              <a:tailEnd/>
            </a:ln>
          </p:spPr>
          <p:txBody>
            <a:bodyPr/>
            <a:lstStyle/>
            <a:p>
              <a:endParaRPr lang="en-US"/>
            </a:p>
          </p:txBody>
        </p:sp>
        <p:sp>
          <p:nvSpPr>
            <p:cNvPr id="31863" name="Line 522"/>
            <p:cNvSpPr>
              <a:spLocks noChangeShapeType="1"/>
            </p:cNvSpPr>
            <p:nvPr/>
          </p:nvSpPr>
          <p:spPr bwMode="auto">
            <a:xfrm>
              <a:off x="4247" y="1287"/>
              <a:ext cx="107" cy="315"/>
            </a:xfrm>
            <a:prstGeom prst="line">
              <a:avLst/>
            </a:prstGeom>
            <a:noFill/>
            <a:ln w="6350">
              <a:solidFill>
                <a:srgbClr val="003366"/>
              </a:solidFill>
              <a:round/>
              <a:headEnd/>
              <a:tailEnd/>
            </a:ln>
          </p:spPr>
          <p:txBody>
            <a:bodyPr/>
            <a:lstStyle/>
            <a:p>
              <a:endParaRPr lang="en-US"/>
            </a:p>
          </p:txBody>
        </p:sp>
        <p:sp>
          <p:nvSpPr>
            <p:cNvPr id="31864" name="Line 523"/>
            <p:cNvSpPr>
              <a:spLocks noChangeShapeType="1"/>
            </p:cNvSpPr>
            <p:nvPr/>
          </p:nvSpPr>
          <p:spPr bwMode="auto">
            <a:xfrm>
              <a:off x="4293" y="984"/>
              <a:ext cx="56" cy="354"/>
            </a:xfrm>
            <a:prstGeom prst="line">
              <a:avLst/>
            </a:prstGeom>
            <a:noFill/>
            <a:ln w="6350">
              <a:solidFill>
                <a:srgbClr val="003366"/>
              </a:solidFill>
              <a:round/>
              <a:headEnd/>
              <a:tailEnd/>
            </a:ln>
          </p:spPr>
          <p:txBody>
            <a:bodyPr/>
            <a:lstStyle/>
            <a:p>
              <a:endParaRPr lang="en-US"/>
            </a:p>
          </p:txBody>
        </p:sp>
        <p:sp>
          <p:nvSpPr>
            <p:cNvPr id="31865" name="Line 524"/>
            <p:cNvSpPr>
              <a:spLocks noChangeShapeType="1"/>
            </p:cNvSpPr>
            <p:nvPr/>
          </p:nvSpPr>
          <p:spPr bwMode="auto">
            <a:xfrm flipH="1">
              <a:off x="4359" y="3243"/>
              <a:ext cx="389" cy="474"/>
            </a:xfrm>
            <a:prstGeom prst="line">
              <a:avLst/>
            </a:prstGeom>
            <a:noFill/>
            <a:ln w="6350">
              <a:solidFill>
                <a:srgbClr val="003366"/>
              </a:solidFill>
              <a:round/>
              <a:headEnd/>
              <a:tailEnd/>
            </a:ln>
          </p:spPr>
          <p:txBody>
            <a:bodyPr/>
            <a:lstStyle/>
            <a:p>
              <a:endParaRPr lang="en-US"/>
            </a:p>
          </p:txBody>
        </p:sp>
        <p:sp>
          <p:nvSpPr>
            <p:cNvPr id="31866" name="Line 525"/>
            <p:cNvSpPr>
              <a:spLocks noChangeShapeType="1"/>
            </p:cNvSpPr>
            <p:nvPr/>
          </p:nvSpPr>
          <p:spPr bwMode="auto">
            <a:xfrm flipH="1">
              <a:off x="4359" y="2990"/>
              <a:ext cx="349" cy="474"/>
            </a:xfrm>
            <a:prstGeom prst="line">
              <a:avLst/>
            </a:prstGeom>
            <a:noFill/>
            <a:ln w="6350">
              <a:solidFill>
                <a:srgbClr val="003366"/>
              </a:solidFill>
              <a:round/>
              <a:headEnd/>
              <a:tailEnd/>
            </a:ln>
          </p:spPr>
          <p:txBody>
            <a:bodyPr/>
            <a:lstStyle/>
            <a:p>
              <a:endParaRPr lang="en-US"/>
            </a:p>
          </p:txBody>
        </p:sp>
        <p:sp>
          <p:nvSpPr>
            <p:cNvPr id="31867" name="Line 526"/>
            <p:cNvSpPr>
              <a:spLocks noChangeShapeType="1"/>
            </p:cNvSpPr>
            <p:nvPr/>
          </p:nvSpPr>
          <p:spPr bwMode="auto">
            <a:xfrm flipH="1">
              <a:off x="4364" y="2744"/>
              <a:ext cx="312" cy="442"/>
            </a:xfrm>
            <a:prstGeom prst="line">
              <a:avLst/>
            </a:prstGeom>
            <a:noFill/>
            <a:ln w="6350">
              <a:solidFill>
                <a:srgbClr val="003366"/>
              </a:solidFill>
              <a:round/>
              <a:headEnd/>
              <a:tailEnd/>
            </a:ln>
          </p:spPr>
          <p:txBody>
            <a:bodyPr/>
            <a:lstStyle/>
            <a:p>
              <a:endParaRPr lang="en-US"/>
            </a:p>
          </p:txBody>
        </p:sp>
        <p:sp>
          <p:nvSpPr>
            <p:cNvPr id="31868" name="Line 527"/>
            <p:cNvSpPr>
              <a:spLocks noChangeShapeType="1"/>
            </p:cNvSpPr>
            <p:nvPr/>
          </p:nvSpPr>
          <p:spPr bwMode="auto">
            <a:xfrm flipH="1">
              <a:off x="4364" y="2511"/>
              <a:ext cx="272" cy="410"/>
            </a:xfrm>
            <a:prstGeom prst="line">
              <a:avLst/>
            </a:prstGeom>
            <a:noFill/>
            <a:ln w="6350">
              <a:solidFill>
                <a:srgbClr val="003366"/>
              </a:solidFill>
              <a:round/>
              <a:headEnd/>
              <a:tailEnd/>
            </a:ln>
          </p:spPr>
          <p:txBody>
            <a:bodyPr/>
            <a:lstStyle/>
            <a:p>
              <a:endParaRPr lang="en-US"/>
            </a:p>
          </p:txBody>
        </p:sp>
        <p:sp>
          <p:nvSpPr>
            <p:cNvPr id="31869" name="Line 528"/>
            <p:cNvSpPr>
              <a:spLocks noChangeShapeType="1"/>
            </p:cNvSpPr>
            <p:nvPr/>
          </p:nvSpPr>
          <p:spPr bwMode="auto">
            <a:xfrm flipH="1">
              <a:off x="4364" y="2265"/>
              <a:ext cx="241" cy="385"/>
            </a:xfrm>
            <a:prstGeom prst="line">
              <a:avLst/>
            </a:prstGeom>
            <a:noFill/>
            <a:ln w="6350">
              <a:solidFill>
                <a:srgbClr val="003366"/>
              </a:solidFill>
              <a:round/>
              <a:headEnd/>
              <a:tailEnd/>
            </a:ln>
          </p:spPr>
          <p:txBody>
            <a:bodyPr/>
            <a:lstStyle/>
            <a:p>
              <a:endParaRPr lang="en-US"/>
            </a:p>
          </p:txBody>
        </p:sp>
        <p:sp>
          <p:nvSpPr>
            <p:cNvPr id="31870" name="Line 529"/>
            <p:cNvSpPr>
              <a:spLocks noChangeShapeType="1"/>
            </p:cNvSpPr>
            <p:nvPr/>
          </p:nvSpPr>
          <p:spPr bwMode="auto">
            <a:xfrm flipH="1">
              <a:off x="4359" y="2031"/>
              <a:ext cx="205" cy="367"/>
            </a:xfrm>
            <a:prstGeom prst="line">
              <a:avLst/>
            </a:prstGeom>
            <a:noFill/>
            <a:ln w="6350">
              <a:solidFill>
                <a:srgbClr val="003366"/>
              </a:solidFill>
              <a:round/>
              <a:headEnd/>
              <a:tailEnd/>
            </a:ln>
          </p:spPr>
          <p:txBody>
            <a:bodyPr/>
            <a:lstStyle/>
            <a:p>
              <a:endParaRPr lang="en-US"/>
            </a:p>
          </p:txBody>
        </p:sp>
        <p:sp>
          <p:nvSpPr>
            <p:cNvPr id="31871" name="Line 530"/>
            <p:cNvSpPr>
              <a:spLocks noChangeShapeType="1"/>
            </p:cNvSpPr>
            <p:nvPr/>
          </p:nvSpPr>
          <p:spPr bwMode="auto">
            <a:xfrm flipH="1">
              <a:off x="4359" y="1785"/>
              <a:ext cx="169" cy="341"/>
            </a:xfrm>
            <a:prstGeom prst="line">
              <a:avLst/>
            </a:prstGeom>
            <a:noFill/>
            <a:ln w="6350">
              <a:solidFill>
                <a:srgbClr val="003366"/>
              </a:solidFill>
              <a:round/>
              <a:headEnd/>
              <a:tailEnd/>
            </a:ln>
          </p:spPr>
          <p:txBody>
            <a:bodyPr/>
            <a:lstStyle/>
            <a:p>
              <a:endParaRPr lang="en-US"/>
            </a:p>
          </p:txBody>
        </p:sp>
        <p:sp>
          <p:nvSpPr>
            <p:cNvPr id="31872" name="Line 531"/>
            <p:cNvSpPr>
              <a:spLocks noChangeShapeType="1"/>
            </p:cNvSpPr>
            <p:nvPr/>
          </p:nvSpPr>
          <p:spPr bwMode="auto">
            <a:xfrm flipH="1">
              <a:off x="4364" y="1546"/>
              <a:ext cx="128" cy="302"/>
            </a:xfrm>
            <a:prstGeom prst="line">
              <a:avLst/>
            </a:prstGeom>
            <a:noFill/>
            <a:ln w="6350">
              <a:solidFill>
                <a:srgbClr val="003366"/>
              </a:solidFill>
              <a:round/>
              <a:headEnd/>
              <a:tailEnd/>
            </a:ln>
          </p:spPr>
          <p:txBody>
            <a:bodyPr/>
            <a:lstStyle/>
            <a:p>
              <a:endParaRPr lang="en-US"/>
            </a:p>
          </p:txBody>
        </p:sp>
        <p:sp>
          <p:nvSpPr>
            <p:cNvPr id="31873" name="Line 532"/>
            <p:cNvSpPr>
              <a:spLocks noChangeShapeType="1"/>
            </p:cNvSpPr>
            <p:nvPr/>
          </p:nvSpPr>
          <p:spPr bwMode="auto">
            <a:xfrm flipH="1">
              <a:off x="4354" y="1299"/>
              <a:ext cx="102" cy="303"/>
            </a:xfrm>
            <a:prstGeom prst="line">
              <a:avLst/>
            </a:prstGeom>
            <a:noFill/>
            <a:ln w="6350">
              <a:solidFill>
                <a:srgbClr val="003366"/>
              </a:solidFill>
              <a:round/>
              <a:headEnd/>
              <a:tailEnd/>
            </a:ln>
          </p:spPr>
          <p:txBody>
            <a:bodyPr/>
            <a:lstStyle/>
            <a:p>
              <a:endParaRPr lang="en-US"/>
            </a:p>
          </p:txBody>
        </p:sp>
        <p:sp>
          <p:nvSpPr>
            <p:cNvPr id="31874" name="Line 533"/>
            <p:cNvSpPr>
              <a:spLocks noChangeShapeType="1"/>
            </p:cNvSpPr>
            <p:nvPr/>
          </p:nvSpPr>
          <p:spPr bwMode="auto">
            <a:xfrm flipH="1">
              <a:off x="4364" y="983"/>
              <a:ext cx="47" cy="355"/>
            </a:xfrm>
            <a:prstGeom prst="line">
              <a:avLst/>
            </a:prstGeom>
            <a:noFill/>
            <a:ln w="6350">
              <a:solidFill>
                <a:srgbClr val="003366"/>
              </a:solidFill>
              <a:round/>
              <a:headEnd/>
              <a:tailEnd/>
            </a:ln>
          </p:spPr>
          <p:txBody>
            <a:bodyPr/>
            <a:lstStyle/>
            <a:p>
              <a:endParaRPr lang="en-US"/>
            </a:p>
          </p:txBody>
        </p:sp>
      </p:grpSp>
      <p:grpSp>
        <p:nvGrpSpPr>
          <p:cNvPr id="31924" name="Group 568"/>
          <p:cNvGrpSpPr>
            <a:grpSpLocks/>
          </p:cNvGrpSpPr>
          <p:nvPr/>
        </p:nvGrpSpPr>
        <p:grpSpPr bwMode="auto">
          <a:xfrm rot="1075532" flipH="1">
            <a:off x="6159500" y="2365375"/>
            <a:ext cx="569913" cy="544513"/>
            <a:chOff x="539" y="3040"/>
            <a:chExt cx="270" cy="258"/>
          </a:xfrm>
        </p:grpSpPr>
        <p:sp>
          <p:nvSpPr>
            <p:cNvPr id="31838" name="Arc 569"/>
            <p:cNvSpPr>
              <a:spLocks/>
            </p:cNvSpPr>
            <p:nvPr/>
          </p:nvSpPr>
          <p:spPr bwMode="auto">
            <a:xfrm flipV="1">
              <a:off x="652" y="3051"/>
              <a:ext cx="157" cy="247"/>
            </a:xfrm>
            <a:custGeom>
              <a:avLst/>
              <a:gdLst>
                <a:gd name="T0" fmla="*/ 0 w 21600"/>
                <a:gd name="T1" fmla="*/ 0 h 26063"/>
                <a:gd name="T2" fmla="*/ 0 w 21600"/>
                <a:gd name="T3" fmla="*/ 0 h 26063"/>
                <a:gd name="T4" fmla="*/ 0 w 21600"/>
                <a:gd name="T5" fmla="*/ 0 h 26063"/>
                <a:gd name="T6" fmla="*/ 0 60000 65536"/>
                <a:gd name="T7" fmla="*/ 0 60000 65536"/>
                <a:gd name="T8" fmla="*/ 0 60000 65536"/>
                <a:gd name="T9" fmla="*/ 0 w 21600"/>
                <a:gd name="T10" fmla="*/ 0 h 26063"/>
                <a:gd name="T11" fmla="*/ 21600 w 21600"/>
                <a:gd name="T12" fmla="*/ 26063 h 26063"/>
              </a:gdLst>
              <a:ahLst/>
              <a:cxnLst>
                <a:cxn ang="T6">
                  <a:pos x="T0" y="T1"/>
                </a:cxn>
                <a:cxn ang="T7">
                  <a:pos x="T2" y="T3"/>
                </a:cxn>
                <a:cxn ang="T8">
                  <a:pos x="T4" y="T5"/>
                </a:cxn>
              </a:cxnLst>
              <a:rect l="T9" t="T10" r="T11" b="T12"/>
              <a:pathLst>
                <a:path w="21600" h="26063" fill="none" extrusionOk="0">
                  <a:moveTo>
                    <a:pt x="5871" y="0"/>
                  </a:moveTo>
                  <a:cubicBezTo>
                    <a:pt x="15175" y="2628"/>
                    <a:pt x="21600" y="11119"/>
                    <a:pt x="21600" y="20787"/>
                  </a:cubicBezTo>
                  <a:cubicBezTo>
                    <a:pt x="21600" y="22565"/>
                    <a:pt x="21380" y="24337"/>
                    <a:pt x="20945" y="26062"/>
                  </a:cubicBezTo>
                </a:path>
                <a:path w="21600" h="26063" stroke="0" extrusionOk="0">
                  <a:moveTo>
                    <a:pt x="5871" y="0"/>
                  </a:moveTo>
                  <a:cubicBezTo>
                    <a:pt x="15175" y="2628"/>
                    <a:pt x="21600" y="11119"/>
                    <a:pt x="21600" y="20787"/>
                  </a:cubicBezTo>
                  <a:cubicBezTo>
                    <a:pt x="21600" y="22565"/>
                    <a:pt x="21380" y="24337"/>
                    <a:pt x="20945" y="26062"/>
                  </a:cubicBezTo>
                  <a:lnTo>
                    <a:pt x="0" y="20787"/>
                  </a:lnTo>
                  <a:close/>
                </a:path>
              </a:pathLst>
            </a:custGeom>
            <a:noFill/>
            <a:ln w="9525">
              <a:solidFill>
                <a:schemeClr val="tx1"/>
              </a:solidFill>
              <a:round/>
              <a:headEnd type="none" w="sm" len="sm"/>
              <a:tailEnd type="none" w="sm" len="sm"/>
            </a:ln>
          </p:spPr>
          <p:txBody>
            <a:bodyPr wrap="none" lIns="0" rIns="0" anchor="ctr"/>
            <a:lstStyle/>
            <a:p>
              <a:endParaRPr lang="en-US"/>
            </a:p>
          </p:txBody>
        </p:sp>
        <p:sp>
          <p:nvSpPr>
            <p:cNvPr id="31839" name="Arc 570"/>
            <p:cNvSpPr>
              <a:spLocks/>
            </p:cNvSpPr>
            <p:nvPr/>
          </p:nvSpPr>
          <p:spPr bwMode="auto">
            <a:xfrm flipV="1">
              <a:off x="610" y="3056"/>
              <a:ext cx="157" cy="202"/>
            </a:xfrm>
            <a:custGeom>
              <a:avLst/>
              <a:gdLst>
                <a:gd name="T0" fmla="*/ 0 w 21600"/>
                <a:gd name="T1" fmla="*/ 0 h 21408"/>
                <a:gd name="T2" fmla="*/ 0 w 21600"/>
                <a:gd name="T3" fmla="*/ 0 h 21408"/>
                <a:gd name="T4" fmla="*/ 0 w 21600"/>
                <a:gd name="T5" fmla="*/ 0 h 21408"/>
                <a:gd name="T6" fmla="*/ 0 60000 65536"/>
                <a:gd name="T7" fmla="*/ 0 60000 65536"/>
                <a:gd name="T8" fmla="*/ 0 60000 65536"/>
                <a:gd name="T9" fmla="*/ 0 w 21600"/>
                <a:gd name="T10" fmla="*/ 0 h 21408"/>
                <a:gd name="T11" fmla="*/ 21600 w 21600"/>
                <a:gd name="T12" fmla="*/ 21408 h 21408"/>
              </a:gdLst>
              <a:ahLst/>
              <a:cxnLst>
                <a:cxn ang="T6">
                  <a:pos x="T0" y="T1"/>
                </a:cxn>
                <a:cxn ang="T7">
                  <a:pos x="T2" y="T3"/>
                </a:cxn>
                <a:cxn ang="T8">
                  <a:pos x="T4" y="T5"/>
                </a:cxn>
              </a:cxnLst>
              <a:rect l="T9" t="T10" r="T11" b="T12"/>
              <a:pathLst>
                <a:path w="21600" h="21408" fill="none" extrusionOk="0">
                  <a:moveTo>
                    <a:pt x="9142" y="0"/>
                  </a:moveTo>
                  <a:cubicBezTo>
                    <a:pt x="16743" y="3551"/>
                    <a:pt x="21600" y="11181"/>
                    <a:pt x="21600" y="19570"/>
                  </a:cubicBezTo>
                  <a:cubicBezTo>
                    <a:pt x="21600" y="20183"/>
                    <a:pt x="21573" y="20796"/>
                    <a:pt x="21521" y="21407"/>
                  </a:cubicBezTo>
                </a:path>
                <a:path w="21600" h="21408" stroke="0" extrusionOk="0">
                  <a:moveTo>
                    <a:pt x="9142" y="0"/>
                  </a:moveTo>
                  <a:cubicBezTo>
                    <a:pt x="16743" y="3551"/>
                    <a:pt x="21600" y="11181"/>
                    <a:pt x="21600" y="19570"/>
                  </a:cubicBezTo>
                  <a:cubicBezTo>
                    <a:pt x="21600" y="20183"/>
                    <a:pt x="21573" y="20796"/>
                    <a:pt x="21521" y="21407"/>
                  </a:cubicBezTo>
                  <a:lnTo>
                    <a:pt x="0" y="19570"/>
                  </a:lnTo>
                  <a:close/>
                </a:path>
              </a:pathLst>
            </a:custGeom>
            <a:noFill/>
            <a:ln w="9525">
              <a:solidFill>
                <a:schemeClr val="tx1"/>
              </a:solidFill>
              <a:round/>
              <a:headEnd type="none" w="sm" len="sm"/>
              <a:tailEnd type="none" w="sm" len="sm"/>
            </a:ln>
          </p:spPr>
          <p:txBody>
            <a:bodyPr wrap="none" lIns="0" rIns="0" anchor="ctr"/>
            <a:lstStyle/>
            <a:p>
              <a:endParaRPr lang="en-US"/>
            </a:p>
          </p:txBody>
        </p:sp>
        <p:sp>
          <p:nvSpPr>
            <p:cNvPr id="31840" name="Arc 571"/>
            <p:cNvSpPr>
              <a:spLocks/>
            </p:cNvSpPr>
            <p:nvPr/>
          </p:nvSpPr>
          <p:spPr bwMode="auto">
            <a:xfrm flipV="1">
              <a:off x="578" y="3040"/>
              <a:ext cx="156" cy="179"/>
            </a:xfrm>
            <a:custGeom>
              <a:avLst/>
              <a:gdLst>
                <a:gd name="T0" fmla="*/ 0 w 21502"/>
                <a:gd name="T1" fmla="*/ 0 h 18908"/>
                <a:gd name="T2" fmla="*/ 0 w 21502"/>
                <a:gd name="T3" fmla="*/ 0 h 18908"/>
                <a:gd name="T4" fmla="*/ 0 w 21502"/>
                <a:gd name="T5" fmla="*/ 0 h 18908"/>
                <a:gd name="T6" fmla="*/ 0 60000 65536"/>
                <a:gd name="T7" fmla="*/ 0 60000 65536"/>
                <a:gd name="T8" fmla="*/ 0 60000 65536"/>
                <a:gd name="T9" fmla="*/ 0 w 21502"/>
                <a:gd name="T10" fmla="*/ 0 h 18908"/>
                <a:gd name="T11" fmla="*/ 21502 w 21502"/>
                <a:gd name="T12" fmla="*/ 18908 h 18908"/>
              </a:gdLst>
              <a:ahLst/>
              <a:cxnLst>
                <a:cxn ang="T6">
                  <a:pos x="T0" y="T1"/>
                </a:cxn>
                <a:cxn ang="T7">
                  <a:pos x="T2" y="T3"/>
                </a:cxn>
                <a:cxn ang="T8">
                  <a:pos x="T4" y="T5"/>
                </a:cxn>
              </a:cxnLst>
              <a:rect l="T9" t="T10" r="T11" b="T12"/>
              <a:pathLst>
                <a:path w="21502" h="18908" fill="none" extrusionOk="0">
                  <a:moveTo>
                    <a:pt x="10442" y="0"/>
                  </a:moveTo>
                  <a:cubicBezTo>
                    <a:pt x="16685" y="3447"/>
                    <a:pt x="20823" y="9754"/>
                    <a:pt x="21502" y="16853"/>
                  </a:cubicBezTo>
                </a:path>
                <a:path w="21502" h="18908" stroke="0" extrusionOk="0">
                  <a:moveTo>
                    <a:pt x="10442" y="0"/>
                  </a:moveTo>
                  <a:cubicBezTo>
                    <a:pt x="16685" y="3447"/>
                    <a:pt x="20823" y="9754"/>
                    <a:pt x="21502" y="16853"/>
                  </a:cubicBezTo>
                  <a:lnTo>
                    <a:pt x="0" y="18908"/>
                  </a:lnTo>
                  <a:close/>
                </a:path>
              </a:pathLst>
            </a:custGeom>
            <a:noFill/>
            <a:ln w="9525">
              <a:solidFill>
                <a:schemeClr val="tx1"/>
              </a:solidFill>
              <a:round/>
              <a:headEnd type="none" w="sm" len="sm"/>
              <a:tailEnd type="none" w="sm" len="sm"/>
            </a:ln>
          </p:spPr>
          <p:txBody>
            <a:bodyPr wrap="none" lIns="0" rIns="0" anchor="ctr"/>
            <a:lstStyle/>
            <a:p>
              <a:endParaRPr lang="en-US"/>
            </a:p>
          </p:txBody>
        </p:sp>
        <p:sp>
          <p:nvSpPr>
            <p:cNvPr id="31841" name="Arc 572"/>
            <p:cNvSpPr>
              <a:spLocks/>
            </p:cNvSpPr>
            <p:nvPr/>
          </p:nvSpPr>
          <p:spPr bwMode="auto">
            <a:xfrm flipV="1">
              <a:off x="539" y="3060"/>
              <a:ext cx="152" cy="107"/>
            </a:xfrm>
            <a:custGeom>
              <a:avLst/>
              <a:gdLst>
                <a:gd name="T0" fmla="*/ 0 w 21331"/>
                <a:gd name="T1" fmla="*/ 0 h 15138"/>
                <a:gd name="T2" fmla="*/ 0 w 21331"/>
                <a:gd name="T3" fmla="*/ 0 h 15138"/>
                <a:gd name="T4" fmla="*/ 0 w 21331"/>
                <a:gd name="T5" fmla="*/ 0 h 15138"/>
                <a:gd name="T6" fmla="*/ 0 60000 65536"/>
                <a:gd name="T7" fmla="*/ 0 60000 65536"/>
                <a:gd name="T8" fmla="*/ 0 60000 65536"/>
                <a:gd name="T9" fmla="*/ 0 w 21331"/>
                <a:gd name="T10" fmla="*/ 0 h 15138"/>
                <a:gd name="T11" fmla="*/ 21331 w 21331"/>
                <a:gd name="T12" fmla="*/ 15138 h 15138"/>
              </a:gdLst>
              <a:ahLst/>
              <a:cxnLst>
                <a:cxn ang="T6">
                  <a:pos x="T0" y="T1"/>
                </a:cxn>
                <a:cxn ang="T7">
                  <a:pos x="T2" y="T3"/>
                </a:cxn>
                <a:cxn ang="T8">
                  <a:pos x="T4" y="T5"/>
                </a:cxn>
              </a:cxnLst>
              <a:rect l="T9" t="T10" r="T11" b="T12"/>
              <a:pathLst>
                <a:path w="21331" h="15138" fill="none" extrusionOk="0">
                  <a:moveTo>
                    <a:pt x="15407" y="0"/>
                  </a:moveTo>
                  <a:cubicBezTo>
                    <a:pt x="18554" y="3203"/>
                    <a:pt x="20625" y="7307"/>
                    <a:pt x="21331" y="11741"/>
                  </a:cubicBezTo>
                </a:path>
                <a:path w="21331" h="15138" stroke="0" extrusionOk="0">
                  <a:moveTo>
                    <a:pt x="15407" y="0"/>
                  </a:moveTo>
                  <a:cubicBezTo>
                    <a:pt x="18554" y="3203"/>
                    <a:pt x="20625" y="7307"/>
                    <a:pt x="21331" y="11741"/>
                  </a:cubicBezTo>
                  <a:lnTo>
                    <a:pt x="0" y="15138"/>
                  </a:lnTo>
                  <a:close/>
                </a:path>
              </a:pathLst>
            </a:custGeom>
            <a:noFill/>
            <a:ln w="9525">
              <a:solidFill>
                <a:schemeClr val="tx1"/>
              </a:solidFill>
              <a:round/>
              <a:headEnd type="none" w="sm" len="sm"/>
              <a:tailEnd type="none" w="sm" len="sm"/>
            </a:ln>
          </p:spPr>
          <p:txBody>
            <a:bodyPr wrap="none" lIns="0" rIns="0" anchor="ctr"/>
            <a:lstStyle/>
            <a:p>
              <a:endParaRPr lang="en-US"/>
            </a:p>
          </p:txBody>
        </p:sp>
      </p:grpSp>
      <p:grpSp>
        <p:nvGrpSpPr>
          <p:cNvPr id="31925" name="Group 573"/>
          <p:cNvGrpSpPr>
            <a:grpSpLocks/>
          </p:cNvGrpSpPr>
          <p:nvPr/>
        </p:nvGrpSpPr>
        <p:grpSpPr bwMode="auto">
          <a:xfrm rot="1075532" flipH="1">
            <a:off x="8318500" y="2708275"/>
            <a:ext cx="569913" cy="544513"/>
            <a:chOff x="539" y="3040"/>
            <a:chExt cx="270" cy="258"/>
          </a:xfrm>
        </p:grpSpPr>
        <p:sp>
          <p:nvSpPr>
            <p:cNvPr id="31834" name="Arc 574"/>
            <p:cNvSpPr>
              <a:spLocks/>
            </p:cNvSpPr>
            <p:nvPr/>
          </p:nvSpPr>
          <p:spPr bwMode="auto">
            <a:xfrm flipV="1">
              <a:off x="652" y="3051"/>
              <a:ext cx="157" cy="247"/>
            </a:xfrm>
            <a:custGeom>
              <a:avLst/>
              <a:gdLst>
                <a:gd name="T0" fmla="*/ 0 w 21600"/>
                <a:gd name="T1" fmla="*/ 0 h 26063"/>
                <a:gd name="T2" fmla="*/ 0 w 21600"/>
                <a:gd name="T3" fmla="*/ 0 h 26063"/>
                <a:gd name="T4" fmla="*/ 0 w 21600"/>
                <a:gd name="T5" fmla="*/ 0 h 26063"/>
                <a:gd name="T6" fmla="*/ 0 60000 65536"/>
                <a:gd name="T7" fmla="*/ 0 60000 65536"/>
                <a:gd name="T8" fmla="*/ 0 60000 65536"/>
                <a:gd name="T9" fmla="*/ 0 w 21600"/>
                <a:gd name="T10" fmla="*/ 0 h 26063"/>
                <a:gd name="T11" fmla="*/ 21600 w 21600"/>
                <a:gd name="T12" fmla="*/ 26063 h 26063"/>
              </a:gdLst>
              <a:ahLst/>
              <a:cxnLst>
                <a:cxn ang="T6">
                  <a:pos x="T0" y="T1"/>
                </a:cxn>
                <a:cxn ang="T7">
                  <a:pos x="T2" y="T3"/>
                </a:cxn>
                <a:cxn ang="T8">
                  <a:pos x="T4" y="T5"/>
                </a:cxn>
              </a:cxnLst>
              <a:rect l="T9" t="T10" r="T11" b="T12"/>
              <a:pathLst>
                <a:path w="21600" h="26063" fill="none" extrusionOk="0">
                  <a:moveTo>
                    <a:pt x="5871" y="0"/>
                  </a:moveTo>
                  <a:cubicBezTo>
                    <a:pt x="15175" y="2628"/>
                    <a:pt x="21600" y="11119"/>
                    <a:pt x="21600" y="20787"/>
                  </a:cubicBezTo>
                  <a:cubicBezTo>
                    <a:pt x="21600" y="22565"/>
                    <a:pt x="21380" y="24337"/>
                    <a:pt x="20945" y="26062"/>
                  </a:cubicBezTo>
                </a:path>
                <a:path w="21600" h="26063" stroke="0" extrusionOk="0">
                  <a:moveTo>
                    <a:pt x="5871" y="0"/>
                  </a:moveTo>
                  <a:cubicBezTo>
                    <a:pt x="15175" y="2628"/>
                    <a:pt x="21600" y="11119"/>
                    <a:pt x="21600" y="20787"/>
                  </a:cubicBezTo>
                  <a:cubicBezTo>
                    <a:pt x="21600" y="22565"/>
                    <a:pt x="21380" y="24337"/>
                    <a:pt x="20945" y="26062"/>
                  </a:cubicBezTo>
                  <a:lnTo>
                    <a:pt x="0" y="20787"/>
                  </a:lnTo>
                  <a:close/>
                </a:path>
              </a:pathLst>
            </a:custGeom>
            <a:noFill/>
            <a:ln w="9525">
              <a:solidFill>
                <a:schemeClr val="tx1"/>
              </a:solidFill>
              <a:round/>
              <a:headEnd type="none" w="sm" len="sm"/>
              <a:tailEnd type="none" w="sm" len="sm"/>
            </a:ln>
          </p:spPr>
          <p:txBody>
            <a:bodyPr wrap="none" lIns="0" rIns="0" anchor="ctr"/>
            <a:lstStyle/>
            <a:p>
              <a:endParaRPr lang="en-US"/>
            </a:p>
          </p:txBody>
        </p:sp>
        <p:sp>
          <p:nvSpPr>
            <p:cNvPr id="31835" name="Arc 575"/>
            <p:cNvSpPr>
              <a:spLocks/>
            </p:cNvSpPr>
            <p:nvPr/>
          </p:nvSpPr>
          <p:spPr bwMode="auto">
            <a:xfrm flipV="1">
              <a:off x="610" y="3056"/>
              <a:ext cx="157" cy="202"/>
            </a:xfrm>
            <a:custGeom>
              <a:avLst/>
              <a:gdLst>
                <a:gd name="T0" fmla="*/ 0 w 21600"/>
                <a:gd name="T1" fmla="*/ 0 h 21408"/>
                <a:gd name="T2" fmla="*/ 0 w 21600"/>
                <a:gd name="T3" fmla="*/ 0 h 21408"/>
                <a:gd name="T4" fmla="*/ 0 w 21600"/>
                <a:gd name="T5" fmla="*/ 0 h 21408"/>
                <a:gd name="T6" fmla="*/ 0 60000 65536"/>
                <a:gd name="T7" fmla="*/ 0 60000 65536"/>
                <a:gd name="T8" fmla="*/ 0 60000 65536"/>
                <a:gd name="T9" fmla="*/ 0 w 21600"/>
                <a:gd name="T10" fmla="*/ 0 h 21408"/>
                <a:gd name="T11" fmla="*/ 21600 w 21600"/>
                <a:gd name="T12" fmla="*/ 21408 h 21408"/>
              </a:gdLst>
              <a:ahLst/>
              <a:cxnLst>
                <a:cxn ang="T6">
                  <a:pos x="T0" y="T1"/>
                </a:cxn>
                <a:cxn ang="T7">
                  <a:pos x="T2" y="T3"/>
                </a:cxn>
                <a:cxn ang="T8">
                  <a:pos x="T4" y="T5"/>
                </a:cxn>
              </a:cxnLst>
              <a:rect l="T9" t="T10" r="T11" b="T12"/>
              <a:pathLst>
                <a:path w="21600" h="21408" fill="none" extrusionOk="0">
                  <a:moveTo>
                    <a:pt x="9142" y="0"/>
                  </a:moveTo>
                  <a:cubicBezTo>
                    <a:pt x="16743" y="3551"/>
                    <a:pt x="21600" y="11181"/>
                    <a:pt x="21600" y="19570"/>
                  </a:cubicBezTo>
                  <a:cubicBezTo>
                    <a:pt x="21600" y="20183"/>
                    <a:pt x="21573" y="20796"/>
                    <a:pt x="21521" y="21407"/>
                  </a:cubicBezTo>
                </a:path>
                <a:path w="21600" h="21408" stroke="0" extrusionOk="0">
                  <a:moveTo>
                    <a:pt x="9142" y="0"/>
                  </a:moveTo>
                  <a:cubicBezTo>
                    <a:pt x="16743" y="3551"/>
                    <a:pt x="21600" y="11181"/>
                    <a:pt x="21600" y="19570"/>
                  </a:cubicBezTo>
                  <a:cubicBezTo>
                    <a:pt x="21600" y="20183"/>
                    <a:pt x="21573" y="20796"/>
                    <a:pt x="21521" y="21407"/>
                  </a:cubicBezTo>
                  <a:lnTo>
                    <a:pt x="0" y="19570"/>
                  </a:lnTo>
                  <a:close/>
                </a:path>
              </a:pathLst>
            </a:custGeom>
            <a:noFill/>
            <a:ln w="9525">
              <a:solidFill>
                <a:schemeClr val="tx1"/>
              </a:solidFill>
              <a:round/>
              <a:headEnd type="none" w="sm" len="sm"/>
              <a:tailEnd type="none" w="sm" len="sm"/>
            </a:ln>
          </p:spPr>
          <p:txBody>
            <a:bodyPr wrap="none" lIns="0" rIns="0" anchor="ctr"/>
            <a:lstStyle/>
            <a:p>
              <a:endParaRPr lang="en-US"/>
            </a:p>
          </p:txBody>
        </p:sp>
        <p:sp>
          <p:nvSpPr>
            <p:cNvPr id="31836" name="Arc 576"/>
            <p:cNvSpPr>
              <a:spLocks/>
            </p:cNvSpPr>
            <p:nvPr/>
          </p:nvSpPr>
          <p:spPr bwMode="auto">
            <a:xfrm flipV="1">
              <a:off x="578" y="3040"/>
              <a:ext cx="156" cy="179"/>
            </a:xfrm>
            <a:custGeom>
              <a:avLst/>
              <a:gdLst>
                <a:gd name="T0" fmla="*/ 0 w 21502"/>
                <a:gd name="T1" fmla="*/ 0 h 18908"/>
                <a:gd name="T2" fmla="*/ 0 w 21502"/>
                <a:gd name="T3" fmla="*/ 0 h 18908"/>
                <a:gd name="T4" fmla="*/ 0 w 21502"/>
                <a:gd name="T5" fmla="*/ 0 h 18908"/>
                <a:gd name="T6" fmla="*/ 0 60000 65536"/>
                <a:gd name="T7" fmla="*/ 0 60000 65536"/>
                <a:gd name="T8" fmla="*/ 0 60000 65536"/>
                <a:gd name="T9" fmla="*/ 0 w 21502"/>
                <a:gd name="T10" fmla="*/ 0 h 18908"/>
                <a:gd name="T11" fmla="*/ 21502 w 21502"/>
                <a:gd name="T12" fmla="*/ 18908 h 18908"/>
              </a:gdLst>
              <a:ahLst/>
              <a:cxnLst>
                <a:cxn ang="T6">
                  <a:pos x="T0" y="T1"/>
                </a:cxn>
                <a:cxn ang="T7">
                  <a:pos x="T2" y="T3"/>
                </a:cxn>
                <a:cxn ang="T8">
                  <a:pos x="T4" y="T5"/>
                </a:cxn>
              </a:cxnLst>
              <a:rect l="T9" t="T10" r="T11" b="T12"/>
              <a:pathLst>
                <a:path w="21502" h="18908" fill="none" extrusionOk="0">
                  <a:moveTo>
                    <a:pt x="10442" y="0"/>
                  </a:moveTo>
                  <a:cubicBezTo>
                    <a:pt x="16685" y="3447"/>
                    <a:pt x="20823" y="9754"/>
                    <a:pt x="21502" y="16853"/>
                  </a:cubicBezTo>
                </a:path>
                <a:path w="21502" h="18908" stroke="0" extrusionOk="0">
                  <a:moveTo>
                    <a:pt x="10442" y="0"/>
                  </a:moveTo>
                  <a:cubicBezTo>
                    <a:pt x="16685" y="3447"/>
                    <a:pt x="20823" y="9754"/>
                    <a:pt x="21502" y="16853"/>
                  </a:cubicBezTo>
                  <a:lnTo>
                    <a:pt x="0" y="18908"/>
                  </a:lnTo>
                  <a:close/>
                </a:path>
              </a:pathLst>
            </a:custGeom>
            <a:noFill/>
            <a:ln w="9525">
              <a:solidFill>
                <a:schemeClr val="tx1"/>
              </a:solidFill>
              <a:round/>
              <a:headEnd type="none" w="sm" len="sm"/>
              <a:tailEnd type="none" w="sm" len="sm"/>
            </a:ln>
          </p:spPr>
          <p:txBody>
            <a:bodyPr wrap="none" lIns="0" rIns="0" anchor="ctr"/>
            <a:lstStyle/>
            <a:p>
              <a:endParaRPr lang="en-US"/>
            </a:p>
          </p:txBody>
        </p:sp>
        <p:sp>
          <p:nvSpPr>
            <p:cNvPr id="31837" name="Arc 577"/>
            <p:cNvSpPr>
              <a:spLocks/>
            </p:cNvSpPr>
            <p:nvPr/>
          </p:nvSpPr>
          <p:spPr bwMode="auto">
            <a:xfrm flipV="1">
              <a:off x="539" y="3060"/>
              <a:ext cx="152" cy="107"/>
            </a:xfrm>
            <a:custGeom>
              <a:avLst/>
              <a:gdLst>
                <a:gd name="T0" fmla="*/ 0 w 21331"/>
                <a:gd name="T1" fmla="*/ 0 h 15138"/>
                <a:gd name="T2" fmla="*/ 0 w 21331"/>
                <a:gd name="T3" fmla="*/ 0 h 15138"/>
                <a:gd name="T4" fmla="*/ 0 w 21331"/>
                <a:gd name="T5" fmla="*/ 0 h 15138"/>
                <a:gd name="T6" fmla="*/ 0 60000 65536"/>
                <a:gd name="T7" fmla="*/ 0 60000 65536"/>
                <a:gd name="T8" fmla="*/ 0 60000 65536"/>
                <a:gd name="T9" fmla="*/ 0 w 21331"/>
                <a:gd name="T10" fmla="*/ 0 h 15138"/>
                <a:gd name="T11" fmla="*/ 21331 w 21331"/>
                <a:gd name="T12" fmla="*/ 15138 h 15138"/>
              </a:gdLst>
              <a:ahLst/>
              <a:cxnLst>
                <a:cxn ang="T6">
                  <a:pos x="T0" y="T1"/>
                </a:cxn>
                <a:cxn ang="T7">
                  <a:pos x="T2" y="T3"/>
                </a:cxn>
                <a:cxn ang="T8">
                  <a:pos x="T4" y="T5"/>
                </a:cxn>
              </a:cxnLst>
              <a:rect l="T9" t="T10" r="T11" b="T12"/>
              <a:pathLst>
                <a:path w="21331" h="15138" fill="none" extrusionOk="0">
                  <a:moveTo>
                    <a:pt x="15407" y="0"/>
                  </a:moveTo>
                  <a:cubicBezTo>
                    <a:pt x="18554" y="3203"/>
                    <a:pt x="20625" y="7307"/>
                    <a:pt x="21331" y="11741"/>
                  </a:cubicBezTo>
                </a:path>
                <a:path w="21331" h="15138" stroke="0" extrusionOk="0">
                  <a:moveTo>
                    <a:pt x="15407" y="0"/>
                  </a:moveTo>
                  <a:cubicBezTo>
                    <a:pt x="18554" y="3203"/>
                    <a:pt x="20625" y="7307"/>
                    <a:pt x="21331" y="11741"/>
                  </a:cubicBezTo>
                  <a:lnTo>
                    <a:pt x="0" y="15138"/>
                  </a:lnTo>
                  <a:close/>
                </a:path>
              </a:pathLst>
            </a:custGeom>
            <a:noFill/>
            <a:ln w="9525">
              <a:solidFill>
                <a:schemeClr val="tx1"/>
              </a:solidFill>
              <a:round/>
              <a:headEnd type="none" w="sm" len="sm"/>
              <a:tailEnd type="none" w="sm" len="sm"/>
            </a:ln>
          </p:spPr>
          <p:txBody>
            <a:bodyPr wrap="none" lIns="0" rIns="0" anchor="ctr"/>
            <a:lstStyle/>
            <a:p>
              <a:endParaRPr lang="en-US"/>
            </a:p>
          </p:txBody>
        </p:sp>
      </p:grpSp>
      <p:grpSp>
        <p:nvGrpSpPr>
          <p:cNvPr id="31926" name="Group 615"/>
          <p:cNvGrpSpPr>
            <a:grpSpLocks/>
          </p:cNvGrpSpPr>
          <p:nvPr/>
        </p:nvGrpSpPr>
        <p:grpSpPr bwMode="auto">
          <a:xfrm rot="1185569">
            <a:off x="3633319" y="4879276"/>
            <a:ext cx="847725" cy="285750"/>
            <a:chOff x="1775" y="1751"/>
            <a:chExt cx="644" cy="217"/>
          </a:xfrm>
        </p:grpSpPr>
        <p:pic>
          <p:nvPicPr>
            <p:cNvPr id="31832" name="Picture 616"/>
            <p:cNvPicPr>
              <a:picLocks noChangeAspect="1" noChangeArrowheads="1"/>
            </p:cNvPicPr>
            <p:nvPr/>
          </p:nvPicPr>
          <p:blipFill>
            <a:blip r:embed="rId5" cstate="print"/>
            <a:srcRect/>
            <a:stretch>
              <a:fillRect/>
            </a:stretch>
          </p:blipFill>
          <p:spPr bwMode="auto">
            <a:xfrm>
              <a:off x="1775" y="1751"/>
              <a:ext cx="644" cy="217"/>
            </a:xfrm>
            <a:prstGeom prst="rect">
              <a:avLst/>
            </a:prstGeom>
            <a:noFill/>
            <a:ln w="9525">
              <a:noFill/>
              <a:miter lim="800000"/>
              <a:headEnd/>
              <a:tailEnd/>
            </a:ln>
          </p:spPr>
        </p:pic>
        <p:pic>
          <p:nvPicPr>
            <p:cNvPr id="31833" name="Picture 617"/>
            <p:cNvPicPr>
              <a:picLocks noChangeAspect="1" noChangeArrowheads="1"/>
            </p:cNvPicPr>
            <p:nvPr/>
          </p:nvPicPr>
          <p:blipFill>
            <a:blip r:embed="rId6" cstate="print"/>
            <a:srcRect/>
            <a:stretch>
              <a:fillRect/>
            </a:stretch>
          </p:blipFill>
          <p:spPr bwMode="auto">
            <a:xfrm>
              <a:off x="1775" y="1751"/>
              <a:ext cx="644" cy="217"/>
            </a:xfrm>
            <a:prstGeom prst="rect">
              <a:avLst/>
            </a:prstGeom>
            <a:noFill/>
            <a:ln w="9525">
              <a:noFill/>
              <a:miter lim="800000"/>
              <a:headEnd/>
              <a:tailEnd/>
            </a:ln>
          </p:spPr>
        </p:pic>
      </p:grpSp>
      <p:sp>
        <p:nvSpPr>
          <p:cNvPr id="31788" name="Freeform 618"/>
          <p:cNvSpPr>
            <a:spLocks/>
          </p:cNvSpPr>
          <p:nvPr/>
        </p:nvSpPr>
        <p:spPr bwMode="auto">
          <a:xfrm>
            <a:off x="3622207" y="4933251"/>
            <a:ext cx="962025" cy="500062"/>
          </a:xfrm>
          <a:custGeom>
            <a:avLst/>
            <a:gdLst>
              <a:gd name="T0" fmla="*/ 2147483647 w 572"/>
              <a:gd name="T1" fmla="*/ 2147483647 h 176"/>
              <a:gd name="T2" fmla="*/ 2147483647 w 572"/>
              <a:gd name="T3" fmla="*/ 2147483647 h 176"/>
              <a:gd name="T4" fmla="*/ 2147483647 w 572"/>
              <a:gd name="T5" fmla="*/ 2147483647 h 176"/>
              <a:gd name="T6" fmla="*/ 2147483647 w 572"/>
              <a:gd name="T7" fmla="*/ 2147483647 h 176"/>
              <a:gd name="T8" fmla="*/ 2147483647 w 572"/>
              <a:gd name="T9" fmla="*/ 2147483647 h 176"/>
              <a:gd name="T10" fmla="*/ 2147483647 w 572"/>
              <a:gd name="T11" fmla="*/ 2147483647 h 176"/>
              <a:gd name="T12" fmla="*/ 2147483647 w 572"/>
              <a:gd name="T13" fmla="*/ 2147483647 h 176"/>
              <a:gd name="T14" fmla="*/ 2147483647 w 572"/>
              <a:gd name="T15" fmla="*/ 2147483647 h 176"/>
              <a:gd name="T16" fmla="*/ 2147483647 w 572"/>
              <a:gd name="T17" fmla="*/ 2147483647 h 176"/>
              <a:gd name="T18" fmla="*/ 2147483647 w 572"/>
              <a:gd name="T19" fmla="*/ 2147483647 h 176"/>
              <a:gd name="T20" fmla="*/ 2147483647 w 572"/>
              <a:gd name="T21" fmla="*/ 2147483647 h 17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2"/>
              <a:gd name="T34" fmla="*/ 0 h 176"/>
              <a:gd name="T35" fmla="*/ 572 w 572"/>
              <a:gd name="T36" fmla="*/ 176 h 17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2" h="176">
                <a:moveTo>
                  <a:pt x="84" y="45"/>
                </a:moveTo>
                <a:cubicBezTo>
                  <a:pt x="72" y="39"/>
                  <a:pt x="0" y="13"/>
                  <a:pt x="16" y="9"/>
                </a:cubicBezTo>
                <a:cubicBezTo>
                  <a:pt x="32" y="5"/>
                  <a:pt x="135" y="22"/>
                  <a:pt x="183" y="21"/>
                </a:cubicBezTo>
                <a:cubicBezTo>
                  <a:pt x="231" y="20"/>
                  <a:pt x="261" y="0"/>
                  <a:pt x="306" y="3"/>
                </a:cubicBezTo>
                <a:cubicBezTo>
                  <a:pt x="351" y="6"/>
                  <a:pt x="410" y="26"/>
                  <a:pt x="453" y="39"/>
                </a:cubicBezTo>
                <a:cubicBezTo>
                  <a:pt x="496" y="52"/>
                  <a:pt x="550" y="63"/>
                  <a:pt x="561" y="84"/>
                </a:cubicBezTo>
                <a:cubicBezTo>
                  <a:pt x="572" y="105"/>
                  <a:pt x="556" y="152"/>
                  <a:pt x="519" y="164"/>
                </a:cubicBezTo>
                <a:cubicBezTo>
                  <a:pt x="482" y="176"/>
                  <a:pt x="388" y="164"/>
                  <a:pt x="342" y="156"/>
                </a:cubicBezTo>
                <a:cubicBezTo>
                  <a:pt x="296" y="148"/>
                  <a:pt x="279" y="122"/>
                  <a:pt x="243" y="117"/>
                </a:cubicBezTo>
                <a:cubicBezTo>
                  <a:pt x="207" y="112"/>
                  <a:pt x="159" y="129"/>
                  <a:pt x="123" y="123"/>
                </a:cubicBezTo>
                <a:cubicBezTo>
                  <a:pt x="87" y="117"/>
                  <a:pt x="45" y="88"/>
                  <a:pt x="24" y="78"/>
                </a:cubicBezTo>
              </a:path>
            </a:pathLst>
          </a:custGeom>
          <a:solidFill>
            <a:srgbClr val="3A99CE">
              <a:alpha val="65882"/>
            </a:srgbClr>
          </a:solidFill>
          <a:ln w="9525">
            <a:noFill/>
            <a:round/>
            <a:headEnd/>
            <a:tailEnd/>
          </a:ln>
        </p:spPr>
        <p:txBody>
          <a:bodyPr/>
          <a:lstStyle/>
          <a:p>
            <a:endParaRPr lang="en-US"/>
          </a:p>
        </p:txBody>
      </p:sp>
      <p:grpSp>
        <p:nvGrpSpPr>
          <p:cNvPr id="31927" name="Group 428"/>
          <p:cNvGrpSpPr>
            <a:grpSpLocks/>
          </p:cNvGrpSpPr>
          <p:nvPr/>
        </p:nvGrpSpPr>
        <p:grpSpPr bwMode="auto">
          <a:xfrm rot="635893" flipH="1">
            <a:off x="3415832" y="4766563"/>
            <a:ext cx="869950" cy="361950"/>
            <a:chOff x="322" y="1931"/>
            <a:chExt cx="363" cy="71"/>
          </a:xfrm>
        </p:grpSpPr>
        <p:sp>
          <p:nvSpPr>
            <p:cNvPr id="31829" name="Arc 429"/>
            <p:cNvSpPr>
              <a:spLocks/>
            </p:cNvSpPr>
            <p:nvPr/>
          </p:nvSpPr>
          <p:spPr bwMode="auto">
            <a:xfrm flipV="1">
              <a:off x="437" y="1931"/>
              <a:ext cx="198" cy="47"/>
            </a:xfrm>
            <a:custGeom>
              <a:avLst/>
              <a:gdLst>
                <a:gd name="T0" fmla="*/ 0 w 23343"/>
                <a:gd name="T1" fmla="*/ 0 h 36190"/>
                <a:gd name="T2" fmla="*/ 0 w 23343"/>
                <a:gd name="T3" fmla="*/ 0 h 36190"/>
                <a:gd name="T4" fmla="*/ 0 w 23343"/>
                <a:gd name="T5" fmla="*/ 0 h 36190"/>
                <a:gd name="T6" fmla="*/ 0 60000 65536"/>
                <a:gd name="T7" fmla="*/ 0 60000 65536"/>
                <a:gd name="T8" fmla="*/ 0 60000 65536"/>
                <a:gd name="T9" fmla="*/ 0 w 23343"/>
                <a:gd name="T10" fmla="*/ 0 h 36190"/>
                <a:gd name="T11" fmla="*/ 23343 w 23343"/>
                <a:gd name="T12" fmla="*/ 36190 h 36190"/>
              </a:gdLst>
              <a:ahLst/>
              <a:cxnLst>
                <a:cxn ang="T6">
                  <a:pos x="T0" y="T1"/>
                </a:cxn>
                <a:cxn ang="T7">
                  <a:pos x="T2" y="T3"/>
                </a:cxn>
                <a:cxn ang="T8">
                  <a:pos x="T4" y="T5"/>
                </a:cxn>
              </a:cxnLst>
              <a:rect l="T9" t="T10" r="T11" b="T12"/>
              <a:pathLst>
                <a:path w="23343" h="36190" fill="none" extrusionOk="0">
                  <a:moveTo>
                    <a:pt x="0" y="70"/>
                  </a:moveTo>
                  <a:cubicBezTo>
                    <a:pt x="579" y="23"/>
                    <a:pt x="1161" y="-1"/>
                    <a:pt x="1743" y="0"/>
                  </a:cubicBezTo>
                  <a:cubicBezTo>
                    <a:pt x="13672" y="0"/>
                    <a:pt x="23343" y="9670"/>
                    <a:pt x="23343" y="21600"/>
                  </a:cubicBezTo>
                  <a:cubicBezTo>
                    <a:pt x="23343" y="27001"/>
                    <a:pt x="21319" y="32207"/>
                    <a:pt x="17670" y="36190"/>
                  </a:cubicBezTo>
                </a:path>
                <a:path w="23343" h="36190" stroke="0" extrusionOk="0">
                  <a:moveTo>
                    <a:pt x="0" y="70"/>
                  </a:moveTo>
                  <a:cubicBezTo>
                    <a:pt x="579" y="23"/>
                    <a:pt x="1161" y="-1"/>
                    <a:pt x="1743" y="0"/>
                  </a:cubicBezTo>
                  <a:cubicBezTo>
                    <a:pt x="13672" y="0"/>
                    <a:pt x="23343" y="9670"/>
                    <a:pt x="23343" y="21600"/>
                  </a:cubicBezTo>
                  <a:cubicBezTo>
                    <a:pt x="23343" y="27001"/>
                    <a:pt x="21319" y="32207"/>
                    <a:pt x="17670" y="36190"/>
                  </a:cubicBezTo>
                  <a:lnTo>
                    <a:pt x="1743" y="21600"/>
                  </a:lnTo>
                  <a:close/>
                </a:path>
              </a:pathLst>
            </a:custGeom>
            <a:noFill/>
            <a:ln w="6350">
              <a:solidFill>
                <a:schemeClr val="bg1"/>
              </a:solidFill>
              <a:round/>
              <a:headEnd/>
              <a:tailEnd/>
            </a:ln>
          </p:spPr>
          <p:txBody>
            <a:bodyPr wrap="none" anchor="ctr"/>
            <a:lstStyle/>
            <a:p>
              <a:endParaRPr lang="en-US"/>
            </a:p>
          </p:txBody>
        </p:sp>
        <p:sp>
          <p:nvSpPr>
            <p:cNvPr id="31830" name="Arc 430"/>
            <p:cNvSpPr>
              <a:spLocks/>
            </p:cNvSpPr>
            <p:nvPr/>
          </p:nvSpPr>
          <p:spPr bwMode="auto">
            <a:xfrm flipV="1">
              <a:off x="373" y="1944"/>
              <a:ext cx="312" cy="47"/>
            </a:xfrm>
            <a:custGeom>
              <a:avLst/>
              <a:gdLst>
                <a:gd name="T0" fmla="*/ 0 w 43200"/>
                <a:gd name="T1" fmla="*/ 0 h 40019"/>
                <a:gd name="T2" fmla="*/ 0 w 43200"/>
                <a:gd name="T3" fmla="*/ 0 h 40019"/>
                <a:gd name="T4" fmla="*/ 0 w 43200"/>
                <a:gd name="T5" fmla="*/ 0 h 40019"/>
                <a:gd name="T6" fmla="*/ 0 60000 65536"/>
                <a:gd name="T7" fmla="*/ 0 60000 65536"/>
                <a:gd name="T8" fmla="*/ 0 60000 65536"/>
                <a:gd name="T9" fmla="*/ 0 w 43200"/>
                <a:gd name="T10" fmla="*/ 0 h 40019"/>
                <a:gd name="T11" fmla="*/ 43200 w 43200"/>
                <a:gd name="T12" fmla="*/ 40019 h 40019"/>
              </a:gdLst>
              <a:ahLst/>
              <a:cxnLst>
                <a:cxn ang="T6">
                  <a:pos x="T0" y="T1"/>
                </a:cxn>
                <a:cxn ang="T7">
                  <a:pos x="T2" y="T3"/>
                </a:cxn>
                <a:cxn ang="T8">
                  <a:pos x="T4" y="T5"/>
                </a:cxn>
              </a:cxnLst>
              <a:rect l="T9" t="T10" r="T11" b="T12"/>
              <a:pathLst>
                <a:path w="43200" h="40019" fill="none" extrusionOk="0">
                  <a:moveTo>
                    <a:pt x="10317" y="40019"/>
                  </a:moveTo>
                  <a:cubicBezTo>
                    <a:pt x="3907" y="36093"/>
                    <a:pt x="0" y="29116"/>
                    <a:pt x="0" y="21600"/>
                  </a:cubicBezTo>
                  <a:cubicBezTo>
                    <a:pt x="0" y="9670"/>
                    <a:pt x="9670" y="0"/>
                    <a:pt x="21600" y="0"/>
                  </a:cubicBezTo>
                  <a:cubicBezTo>
                    <a:pt x="33529" y="-1"/>
                    <a:pt x="43199" y="9670"/>
                    <a:pt x="43200" y="21599"/>
                  </a:cubicBezTo>
                </a:path>
                <a:path w="43200" h="40019" stroke="0" extrusionOk="0">
                  <a:moveTo>
                    <a:pt x="10317" y="40019"/>
                  </a:moveTo>
                  <a:cubicBezTo>
                    <a:pt x="3907" y="36093"/>
                    <a:pt x="0" y="29116"/>
                    <a:pt x="0" y="21600"/>
                  </a:cubicBezTo>
                  <a:cubicBezTo>
                    <a:pt x="0" y="9670"/>
                    <a:pt x="9670" y="0"/>
                    <a:pt x="21600" y="0"/>
                  </a:cubicBezTo>
                  <a:cubicBezTo>
                    <a:pt x="33529" y="-1"/>
                    <a:pt x="43199" y="9670"/>
                    <a:pt x="43200" y="21599"/>
                  </a:cubicBezTo>
                  <a:lnTo>
                    <a:pt x="21600" y="21600"/>
                  </a:lnTo>
                  <a:close/>
                </a:path>
              </a:pathLst>
            </a:custGeom>
            <a:noFill/>
            <a:ln w="6350">
              <a:solidFill>
                <a:schemeClr val="bg1"/>
              </a:solidFill>
              <a:round/>
              <a:headEnd/>
              <a:tailEnd/>
            </a:ln>
          </p:spPr>
          <p:txBody>
            <a:bodyPr wrap="none" anchor="ctr"/>
            <a:lstStyle/>
            <a:p>
              <a:endParaRPr lang="en-US"/>
            </a:p>
          </p:txBody>
        </p:sp>
        <p:sp>
          <p:nvSpPr>
            <p:cNvPr id="31831" name="Arc 431"/>
            <p:cNvSpPr>
              <a:spLocks/>
            </p:cNvSpPr>
            <p:nvPr/>
          </p:nvSpPr>
          <p:spPr bwMode="auto">
            <a:xfrm flipH="1" flipV="1">
              <a:off x="322" y="1955"/>
              <a:ext cx="141" cy="47"/>
            </a:xfrm>
            <a:custGeom>
              <a:avLst/>
              <a:gdLst>
                <a:gd name="T0" fmla="*/ 0 w 26040"/>
                <a:gd name="T1" fmla="*/ 0 h 33626"/>
                <a:gd name="T2" fmla="*/ 0 w 26040"/>
                <a:gd name="T3" fmla="*/ 0 h 33626"/>
                <a:gd name="T4" fmla="*/ 0 w 26040"/>
                <a:gd name="T5" fmla="*/ 0 h 33626"/>
                <a:gd name="T6" fmla="*/ 0 60000 65536"/>
                <a:gd name="T7" fmla="*/ 0 60000 65536"/>
                <a:gd name="T8" fmla="*/ 0 60000 65536"/>
                <a:gd name="T9" fmla="*/ 0 w 26040"/>
                <a:gd name="T10" fmla="*/ 0 h 33626"/>
                <a:gd name="T11" fmla="*/ 26040 w 26040"/>
                <a:gd name="T12" fmla="*/ 33626 h 33626"/>
              </a:gdLst>
              <a:ahLst/>
              <a:cxnLst>
                <a:cxn ang="T6">
                  <a:pos x="T0" y="T1"/>
                </a:cxn>
                <a:cxn ang="T7">
                  <a:pos x="T2" y="T3"/>
                </a:cxn>
                <a:cxn ang="T8">
                  <a:pos x="T4" y="T5"/>
                </a:cxn>
              </a:cxnLst>
              <a:rect l="T9" t="T10" r="T11" b="T12"/>
              <a:pathLst>
                <a:path w="26040" h="33626" fill="none" extrusionOk="0">
                  <a:moveTo>
                    <a:pt x="0" y="461"/>
                  </a:moveTo>
                  <a:cubicBezTo>
                    <a:pt x="1460" y="154"/>
                    <a:pt x="2948" y="-1"/>
                    <a:pt x="4440" y="0"/>
                  </a:cubicBezTo>
                  <a:cubicBezTo>
                    <a:pt x="16369" y="0"/>
                    <a:pt x="26040" y="9670"/>
                    <a:pt x="26040" y="21600"/>
                  </a:cubicBezTo>
                  <a:cubicBezTo>
                    <a:pt x="26040" y="25882"/>
                    <a:pt x="24766" y="30068"/>
                    <a:pt x="22382" y="33625"/>
                  </a:cubicBezTo>
                </a:path>
                <a:path w="26040" h="33626" stroke="0" extrusionOk="0">
                  <a:moveTo>
                    <a:pt x="0" y="461"/>
                  </a:moveTo>
                  <a:cubicBezTo>
                    <a:pt x="1460" y="154"/>
                    <a:pt x="2948" y="-1"/>
                    <a:pt x="4440" y="0"/>
                  </a:cubicBezTo>
                  <a:cubicBezTo>
                    <a:pt x="16369" y="0"/>
                    <a:pt x="26040" y="9670"/>
                    <a:pt x="26040" y="21600"/>
                  </a:cubicBezTo>
                  <a:cubicBezTo>
                    <a:pt x="26040" y="25882"/>
                    <a:pt x="24766" y="30068"/>
                    <a:pt x="22382" y="33625"/>
                  </a:cubicBezTo>
                  <a:lnTo>
                    <a:pt x="4440" y="21600"/>
                  </a:lnTo>
                  <a:close/>
                </a:path>
              </a:pathLst>
            </a:custGeom>
            <a:noFill/>
            <a:ln w="6350">
              <a:solidFill>
                <a:schemeClr val="bg1"/>
              </a:solidFill>
              <a:round/>
              <a:headEnd/>
              <a:tailEnd/>
            </a:ln>
          </p:spPr>
          <p:txBody>
            <a:bodyPr wrap="none" anchor="ctr"/>
            <a:lstStyle/>
            <a:p>
              <a:endParaRPr lang="en-US"/>
            </a:p>
          </p:txBody>
        </p:sp>
      </p:grpSp>
      <p:grpSp>
        <p:nvGrpSpPr>
          <p:cNvPr id="279" name="Group 278"/>
          <p:cNvGrpSpPr/>
          <p:nvPr/>
        </p:nvGrpSpPr>
        <p:grpSpPr>
          <a:xfrm>
            <a:off x="1863725" y="123051"/>
            <a:ext cx="3721100" cy="4562584"/>
            <a:chOff x="1863725" y="123051"/>
            <a:chExt cx="3721100" cy="4562584"/>
          </a:xfrm>
        </p:grpSpPr>
        <p:sp>
          <p:nvSpPr>
            <p:cNvPr id="31786" name="Line 604"/>
            <p:cNvSpPr>
              <a:spLocks noChangeShapeType="1"/>
            </p:cNvSpPr>
            <p:nvPr/>
          </p:nvSpPr>
          <p:spPr bwMode="auto">
            <a:xfrm flipV="1">
              <a:off x="3848101" y="1478165"/>
              <a:ext cx="0" cy="3207470"/>
            </a:xfrm>
            <a:prstGeom prst="line">
              <a:avLst/>
            </a:prstGeom>
            <a:noFill/>
            <a:ln w="28575">
              <a:solidFill>
                <a:schemeClr val="tx1"/>
              </a:solidFill>
              <a:prstDash val="sysDot"/>
              <a:round/>
              <a:headEnd/>
              <a:tailEnd type="triangle" w="med" len="med"/>
            </a:ln>
          </p:spPr>
          <p:txBody>
            <a:bodyPr/>
            <a:lstStyle/>
            <a:p>
              <a:endParaRPr lang="en-US"/>
            </a:p>
          </p:txBody>
        </p:sp>
        <p:pic>
          <p:nvPicPr>
            <p:cNvPr id="31790" name="Picture 620"/>
            <p:cNvPicPr>
              <a:picLocks noChangeAspect="1" noChangeArrowheads="1"/>
            </p:cNvPicPr>
            <p:nvPr/>
          </p:nvPicPr>
          <p:blipFill>
            <a:blip r:embed="rId7" cstate="print"/>
            <a:srcRect l="9019" t="34560" r="13530" b="33536"/>
            <a:stretch>
              <a:fillRect/>
            </a:stretch>
          </p:blipFill>
          <p:spPr bwMode="auto">
            <a:xfrm>
              <a:off x="1863725" y="123051"/>
              <a:ext cx="3721100" cy="1174750"/>
            </a:xfrm>
            <a:prstGeom prst="rect">
              <a:avLst/>
            </a:prstGeom>
            <a:noFill/>
            <a:ln w="9525">
              <a:noFill/>
              <a:miter lim="800000"/>
              <a:headEnd/>
              <a:tailEnd/>
            </a:ln>
          </p:spPr>
        </p:pic>
      </p:grpSp>
      <p:sp>
        <p:nvSpPr>
          <p:cNvPr id="31792" name="Freeform 433"/>
          <p:cNvSpPr>
            <a:spLocks/>
          </p:cNvSpPr>
          <p:nvPr/>
        </p:nvSpPr>
        <p:spPr bwMode="auto">
          <a:xfrm>
            <a:off x="-259556" y="4191000"/>
            <a:ext cx="4179888" cy="1593850"/>
          </a:xfrm>
          <a:custGeom>
            <a:avLst/>
            <a:gdLst>
              <a:gd name="T0" fmla="*/ 2147483647 w 2633"/>
              <a:gd name="T1" fmla="*/ 0 h 1004"/>
              <a:gd name="T2" fmla="*/ 2147483647 w 2633"/>
              <a:gd name="T3" fmla="*/ 2147483647 h 1004"/>
              <a:gd name="T4" fmla="*/ 2147483647 w 2633"/>
              <a:gd name="T5" fmla="*/ 2147483647 h 1004"/>
              <a:gd name="T6" fmla="*/ 2147483647 w 2633"/>
              <a:gd name="T7" fmla="*/ 2147483647 h 1004"/>
              <a:gd name="T8" fmla="*/ 2147483647 w 2633"/>
              <a:gd name="T9" fmla="*/ 2147483647 h 1004"/>
              <a:gd name="T10" fmla="*/ 2147483647 w 2633"/>
              <a:gd name="T11" fmla="*/ 2147483647 h 1004"/>
              <a:gd name="T12" fmla="*/ 2147483647 w 2633"/>
              <a:gd name="T13" fmla="*/ 2147483647 h 1004"/>
              <a:gd name="T14" fmla="*/ 2147483647 w 2633"/>
              <a:gd name="T15" fmla="*/ 2147483647 h 1004"/>
              <a:gd name="T16" fmla="*/ 2147483647 w 2633"/>
              <a:gd name="T17" fmla="*/ 2147483647 h 1004"/>
              <a:gd name="T18" fmla="*/ 2147483647 w 2633"/>
              <a:gd name="T19" fmla="*/ 2147483647 h 1004"/>
              <a:gd name="T20" fmla="*/ 0 w 2633"/>
              <a:gd name="T21" fmla="*/ 2147483647 h 10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33"/>
              <a:gd name="T34" fmla="*/ 0 h 1004"/>
              <a:gd name="T35" fmla="*/ 2633 w 2633"/>
              <a:gd name="T36" fmla="*/ 1004 h 100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33" h="1004">
                <a:moveTo>
                  <a:pt x="160" y="0"/>
                </a:moveTo>
                <a:cubicBezTo>
                  <a:pt x="225" y="5"/>
                  <a:pt x="407" y="0"/>
                  <a:pt x="552" y="28"/>
                </a:cubicBezTo>
                <a:cubicBezTo>
                  <a:pt x="697" y="56"/>
                  <a:pt x="886" y="121"/>
                  <a:pt x="1031" y="168"/>
                </a:cubicBezTo>
                <a:cubicBezTo>
                  <a:pt x="1176" y="215"/>
                  <a:pt x="1181" y="324"/>
                  <a:pt x="1425" y="312"/>
                </a:cubicBezTo>
                <a:cubicBezTo>
                  <a:pt x="1669" y="300"/>
                  <a:pt x="2359" y="81"/>
                  <a:pt x="2496" y="96"/>
                </a:cubicBezTo>
                <a:cubicBezTo>
                  <a:pt x="2633" y="111"/>
                  <a:pt x="2339" y="289"/>
                  <a:pt x="2248" y="404"/>
                </a:cubicBezTo>
                <a:cubicBezTo>
                  <a:pt x="2157" y="519"/>
                  <a:pt x="2093" y="713"/>
                  <a:pt x="1952" y="788"/>
                </a:cubicBezTo>
                <a:cubicBezTo>
                  <a:pt x="1811" y="863"/>
                  <a:pt x="1591" y="832"/>
                  <a:pt x="1400" y="852"/>
                </a:cubicBezTo>
                <a:cubicBezTo>
                  <a:pt x="1209" y="872"/>
                  <a:pt x="967" y="893"/>
                  <a:pt x="808" y="908"/>
                </a:cubicBezTo>
                <a:cubicBezTo>
                  <a:pt x="649" y="923"/>
                  <a:pt x="583" y="924"/>
                  <a:pt x="448" y="940"/>
                </a:cubicBezTo>
                <a:cubicBezTo>
                  <a:pt x="313" y="956"/>
                  <a:pt x="93" y="991"/>
                  <a:pt x="0" y="1004"/>
                </a:cubicBezTo>
              </a:path>
            </a:pathLst>
          </a:custGeom>
          <a:gradFill rotWithShape="1">
            <a:gsLst>
              <a:gs pos="0">
                <a:schemeClr val="folHlink">
                  <a:alpha val="51999"/>
                </a:schemeClr>
              </a:gs>
              <a:gs pos="100000">
                <a:schemeClr val="hlink">
                  <a:alpha val="40999"/>
                </a:schemeClr>
              </a:gs>
            </a:gsLst>
            <a:lin ang="5400000" scaled="1"/>
          </a:gradFill>
          <a:ln w="9525">
            <a:noFill/>
            <a:round/>
            <a:headEnd/>
            <a:tailEnd/>
          </a:ln>
        </p:spPr>
        <p:txBody>
          <a:bodyPr/>
          <a:lstStyle/>
          <a:p>
            <a:endParaRPr lang="en-US"/>
          </a:p>
        </p:txBody>
      </p:sp>
      <p:sp>
        <p:nvSpPr>
          <p:cNvPr id="31793" name="Freeform 436"/>
          <p:cNvSpPr>
            <a:spLocks/>
          </p:cNvSpPr>
          <p:nvPr/>
        </p:nvSpPr>
        <p:spPr bwMode="auto">
          <a:xfrm>
            <a:off x="0" y="3611563"/>
            <a:ext cx="3748088" cy="1081087"/>
          </a:xfrm>
          <a:custGeom>
            <a:avLst/>
            <a:gdLst>
              <a:gd name="T0" fmla="*/ 2147483647 w 2355"/>
              <a:gd name="T1" fmla="*/ 2147483647 h 681"/>
              <a:gd name="T2" fmla="*/ 2147483647 w 2355"/>
              <a:gd name="T3" fmla="*/ 2147483647 h 681"/>
              <a:gd name="T4" fmla="*/ 2147483647 w 2355"/>
              <a:gd name="T5" fmla="*/ 2147483647 h 681"/>
              <a:gd name="T6" fmla="*/ 2147483647 w 2355"/>
              <a:gd name="T7" fmla="*/ 2147483647 h 681"/>
              <a:gd name="T8" fmla="*/ 2147483647 w 2355"/>
              <a:gd name="T9" fmla="*/ 2147483647 h 681"/>
              <a:gd name="T10" fmla="*/ 2147483647 w 2355"/>
              <a:gd name="T11" fmla="*/ 2147483647 h 681"/>
              <a:gd name="T12" fmla="*/ 2147483647 w 2355"/>
              <a:gd name="T13" fmla="*/ 2147483647 h 681"/>
              <a:gd name="T14" fmla="*/ 2147483647 w 2355"/>
              <a:gd name="T15" fmla="*/ 2147483647 h 681"/>
              <a:gd name="T16" fmla="*/ 2147483647 w 2355"/>
              <a:gd name="T17" fmla="*/ 2147483647 h 681"/>
              <a:gd name="T18" fmla="*/ 2147483647 w 2355"/>
              <a:gd name="T19" fmla="*/ 2147483647 h 681"/>
              <a:gd name="T20" fmla="*/ 2147483647 w 2355"/>
              <a:gd name="T21" fmla="*/ 2147483647 h 681"/>
              <a:gd name="T22" fmla="*/ 2147483647 w 2355"/>
              <a:gd name="T23" fmla="*/ 2147483647 h 681"/>
              <a:gd name="T24" fmla="*/ 2147483647 w 2355"/>
              <a:gd name="T25" fmla="*/ 2147483647 h 681"/>
              <a:gd name="T26" fmla="*/ 2147483647 w 2355"/>
              <a:gd name="T27" fmla="*/ 2147483647 h 681"/>
              <a:gd name="T28" fmla="*/ 2147483647 w 2355"/>
              <a:gd name="T29" fmla="*/ 2147483647 h 681"/>
              <a:gd name="T30" fmla="*/ 2147483647 w 2355"/>
              <a:gd name="T31" fmla="*/ 2147483647 h 681"/>
              <a:gd name="T32" fmla="*/ 2147483647 w 2355"/>
              <a:gd name="T33" fmla="*/ 2147483647 h 681"/>
              <a:gd name="T34" fmla="*/ 2147483647 w 2355"/>
              <a:gd name="T35" fmla="*/ 2147483647 h 681"/>
              <a:gd name="T36" fmla="*/ 0 w 2355"/>
              <a:gd name="T37" fmla="*/ 0 h 68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55"/>
              <a:gd name="T58" fmla="*/ 0 h 681"/>
              <a:gd name="T59" fmla="*/ 2355 w 2355"/>
              <a:gd name="T60" fmla="*/ 681 h 68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55" h="681">
                <a:moveTo>
                  <a:pt x="12" y="369"/>
                </a:moveTo>
                <a:lnTo>
                  <a:pt x="231" y="375"/>
                </a:lnTo>
                <a:lnTo>
                  <a:pt x="420" y="405"/>
                </a:lnTo>
                <a:lnTo>
                  <a:pt x="699" y="483"/>
                </a:lnTo>
                <a:lnTo>
                  <a:pt x="897" y="549"/>
                </a:lnTo>
                <a:lnTo>
                  <a:pt x="1014" y="624"/>
                </a:lnTo>
                <a:lnTo>
                  <a:pt x="1119" y="678"/>
                </a:lnTo>
                <a:lnTo>
                  <a:pt x="1269" y="681"/>
                </a:lnTo>
                <a:lnTo>
                  <a:pt x="1398" y="660"/>
                </a:lnTo>
                <a:lnTo>
                  <a:pt x="1542" y="624"/>
                </a:lnTo>
                <a:lnTo>
                  <a:pt x="1713" y="591"/>
                </a:lnTo>
                <a:lnTo>
                  <a:pt x="1851" y="561"/>
                </a:lnTo>
                <a:lnTo>
                  <a:pt x="2013" y="513"/>
                </a:lnTo>
                <a:lnTo>
                  <a:pt x="2154" y="489"/>
                </a:lnTo>
                <a:lnTo>
                  <a:pt x="2274" y="462"/>
                </a:lnTo>
                <a:lnTo>
                  <a:pt x="2355" y="468"/>
                </a:lnTo>
                <a:cubicBezTo>
                  <a:pt x="2313" y="439"/>
                  <a:pt x="2253" y="375"/>
                  <a:pt x="2025" y="291"/>
                </a:cubicBezTo>
                <a:cubicBezTo>
                  <a:pt x="1797" y="207"/>
                  <a:pt x="1420" y="81"/>
                  <a:pt x="1083" y="33"/>
                </a:cubicBezTo>
                <a:lnTo>
                  <a:pt x="0" y="0"/>
                </a:lnTo>
              </a:path>
            </a:pathLst>
          </a:custGeom>
          <a:gradFill rotWithShape="1">
            <a:gsLst>
              <a:gs pos="0">
                <a:schemeClr val="folHlink">
                  <a:alpha val="75000"/>
                </a:schemeClr>
              </a:gs>
              <a:gs pos="100000">
                <a:srgbClr val="577600">
                  <a:alpha val="60001"/>
                </a:srgbClr>
              </a:gs>
            </a:gsLst>
            <a:lin ang="5400000" scaled="1"/>
          </a:gradFill>
          <a:ln w="9525">
            <a:noFill/>
            <a:round/>
            <a:headEnd/>
            <a:tailEnd/>
          </a:ln>
        </p:spPr>
        <p:txBody>
          <a:bodyPr/>
          <a:lstStyle/>
          <a:p>
            <a:endParaRPr lang="en-US"/>
          </a:p>
        </p:txBody>
      </p:sp>
      <p:grpSp>
        <p:nvGrpSpPr>
          <p:cNvPr id="31941" name="Group 581"/>
          <p:cNvGrpSpPr>
            <a:grpSpLocks/>
          </p:cNvGrpSpPr>
          <p:nvPr/>
        </p:nvGrpSpPr>
        <p:grpSpPr bwMode="auto">
          <a:xfrm>
            <a:off x="0" y="3038475"/>
            <a:ext cx="4143375" cy="2238375"/>
            <a:chOff x="0" y="1914"/>
            <a:chExt cx="2610" cy="1410"/>
          </a:xfrm>
        </p:grpSpPr>
        <p:sp>
          <p:nvSpPr>
            <p:cNvPr id="31811" name="Line 438"/>
            <p:cNvSpPr>
              <a:spLocks noChangeShapeType="1"/>
            </p:cNvSpPr>
            <p:nvPr/>
          </p:nvSpPr>
          <p:spPr bwMode="auto">
            <a:xfrm flipH="1">
              <a:off x="1284" y="1914"/>
              <a:ext cx="378" cy="126"/>
            </a:xfrm>
            <a:prstGeom prst="line">
              <a:avLst/>
            </a:prstGeom>
            <a:noFill/>
            <a:ln w="28575">
              <a:solidFill>
                <a:schemeClr val="bg1"/>
              </a:solidFill>
              <a:round/>
              <a:headEnd/>
              <a:tailEnd type="triangle" w="med" len="med"/>
            </a:ln>
          </p:spPr>
          <p:txBody>
            <a:bodyPr/>
            <a:lstStyle/>
            <a:p>
              <a:endParaRPr lang="en-US"/>
            </a:p>
          </p:txBody>
        </p:sp>
        <p:sp>
          <p:nvSpPr>
            <p:cNvPr id="31812" name="Line 439"/>
            <p:cNvSpPr>
              <a:spLocks noChangeShapeType="1"/>
            </p:cNvSpPr>
            <p:nvPr/>
          </p:nvSpPr>
          <p:spPr bwMode="auto">
            <a:xfrm flipH="1">
              <a:off x="798" y="1926"/>
              <a:ext cx="378" cy="126"/>
            </a:xfrm>
            <a:prstGeom prst="line">
              <a:avLst/>
            </a:prstGeom>
            <a:noFill/>
            <a:ln w="28575">
              <a:solidFill>
                <a:schemeClr val="bg1"/>
              </a:solidFill>
              <a:round/>
              <a:headEnd/>
              <a:tailEnd type="triangle" w="med" len="med"/>
            </a:ln>
          </p:spPr>
          <p:txBody>
            <a:bodyPr/>
            <a:lstStyle/>
            <a:p>
              <a:endParaRPr lang="en-US"/>
            </a:p>
          </p:txBody>
        </p:sp>
        <p:sp>
          <p:nvSpPr>
            <p:cNvPr id="31813" name="Line 440"/>
            <p:cNvSpPr>
              <a:spLocks noChangeShapeType="1"/>
            </p:cNvSpPr>
            <p:nvPr/>
          </p:nvSpPr>
          <p:spPr bwMode="auto">
            <a:xfrm flipH="1">
              <a:off x="312" y="1938"/>
              <a:ext cx="378" cy="126"/>
            </a:xfrm>
            <a:prstGeom prst="line">
              <a:avLst/>
            </a:prstGeom>
            <a:noFill/>
            <a:ln w="28575">
              <a:solidFill>
                <a:schemeClr val="bg1"/>
              </a:solidFill>
              <a:round/>
              <a:headEnd/>
              <a:tailEnd type="triangle" w="med" len="med"/>
            </a:ln>
          </p:spPr>
          <p:txBody>
            <a:bodyPr/>
            <a:lstStyle/>
            <a:p>
              <a:endParaRPr lang="en-US"/>
            </a:p>
          </p:txBody>
        </p:sp>
        <p:sp>
          <p:nvSpPr>
            <p:cNvPr id="31814" name="Line 448"/>
            <p:cNvSpPr>
              <a:spLocks noChangeShapeType="1"/>
            </p:cNvSpPr>
            <p:nvPr/>
          </p:nvSpPr>
          <p:spPr bwMode="auto">
            <a:xfrm flipH="1">
              <a:off x="0" y="2208"/>
              <a:ext cx="216" cy="306"/>
            </a:xfrm>
            <a:prstGeom prst="line">
              <a:avLst/>
            </a:prstGeom>
            <a:noFill/>
            <a:ln w="28575">
              <a:solidFill>
                <a:schemeClr val="bg1"/>
              </a:solidFill>
              <a:round/>
              <a:headEnd/>
              <a:tailEnd type="triangle" w="med" len="med"/>
            </a:ln>
          </p:spPr>
          <p:txBody>
            <a:bodyPr/>
            <a:lstStyle/>
            <a:p>
              <a:endParaRPr lang="en-US"/>
            </a:p>
          </p:txBody>
        </p:sp>
        <p:sp>
          <p:nvSpPr>
            <p:cNvPr id="31815" name="Line 449"/>
            <p:cNvSpPr>
              <a:spLocks noChangeShapeType="1"/>
            </p:cNvSpPr>
            <p:nvPr/>
          </p:nvSpPr>
          <p:spPr bwMode="auto">
            <a:xfrm flipH="1">
              <a:off x="498" y="2178"/>
              <a:ext cx="180" cy="228"/>
            </a:xfrm>
            <a:prstGeom prst="line">
              <a:avLst/>
            </a:prstGeom>
            <a:noFill/>
            <a:ln w="28575">
              <a:solidFill>
                <a:schemeClr val="bg1"/>
              </a:solidFill>
              <a:round/>
              <a:headEnd/>
              <a:tailEnd type="triangle" w="med" len="med"/>
            </a:ln>
          </p:spPr>
          <p:txBody>
            <a:bodyPr/>
            <a:lstStyle/>
            <a:p>
              <a:endParaRPr lang="en-US"/>
            </a:p>
          </p:txBody>
        </p:sp>
        <p:sp>
          <p:nvSpPr>
            <p:cNvPr id="31816" name="Line 450"/>
            <p:cNvSpPr>
              <a:spLocks noChangeShapeType="1"/>
            </p:cNvSpPr>
            <p:nvPr/>
          </p:nvSpPr>
          <p:spPr bwMode="auto">
            <a:xfrm flipH="1">
              <a:off x="1026" y="2148"/>
              <a:ext cx="150" cy="186"/>
            </a:xfrm>
            <a:prstGeom prst="line">
              <a:avLst/>
            </a:prstGeom>
            <a:noFill/>
            <a:ln w="28575">
              <a:solidFill>
                <a:schemeClr val="bg1"/>
              </a:solidFill>
              <a:round/>
              <a:headEnd/>
              <a:tailEnd type="triangle" w="med" len="med"/>
            </a:ln>
          </p:spPr>
          <p:txBody>
            <a:bodyPr/>
            <a:lstStyle/>
            <a:p>
              <a:endParaRPr lang="en-US"/>
            </a:p>
          </p:txBody>
        </p:sp>
        <p:sp>
          <p:nvSpPr>
            <p:cNvPr id="31817" name="Line 451"/>
            <p:cNvSpPr>
              <a:spLocks noChangeShapeType="1"/>
            </p:cNvSpPr>
            <p:nvPr/>
          </p:nvSpPr>
          <p:spPr bwMode="auto">
            <a:xfrm flipH="1">
              <a:off x="1554" y="2118"/>
              <a:ext cx="150" cy="186"/>
            </a:xfrm>
            <a:prstGeom prst="line">
              <a:avLst/>
            </a:prstGeom>
            <a:noFill/>
            <a:ln w="28575">
              <a:solidFill>
                <a:schemeClr val="bg1"/>
              </a:solidFill>
              <a:round/>
              <a:headEnd/>
              <a:tailEnd type="triangle" w="med" len="med"/>
            </a:ln>
          </p:spPr>
          <p:txBody>
            <a:bodyPr/>
            <a:lstStyle/>
            <a:p>
              <a:endParaRPr lang="en-US"/>
            </a:p>
          </p:txBody>
        </p:sp>
        <p:sp>
          <p:nvSpPr>
            <p:cNvPr id="31818" name="Line 452"/>
            <p:cNvSpPr>
              <a:spLocks noChangeShapeType="1"/>
            </p:cNvSpPr>
            <p:nvPr/>
          </p:nvSpPr>
          <p:spPr bwMode="auto">
            <a:xfrm flipH="1">
              <a:off x="2034" y="2142"/>
              <a:ext cx="132" cy="150"/>
            </a:xfrm>
            <a:prstGeom prst="line">
              <a:avLst/>
            </a:prstGeom>
            <a:noFill/>
            <a:ln w="28575">
              <a:solidFill>
                <a:schemeClr val="bg1"/>
              </a:solidFill>
              <a:round/>
              <a:headEnd/>
              <a:tailEnd type="triangle" w="med" len="med"/>
            </a:ln>
          </p:spPr>
          <p:txBody>
            <a:bodyPr/>
            <a:lstStyle/>
            <a:p>
              <a:endParaRPr lang="en-US"/>
            </a:p>
          </p:txBody>
        </p:sp>
        <p:sp>
          <p:nvSpPr>
            <p:cNvPr id="31819" name="Line 453"/>
            <p:cNvSpPr>
              <a:spLocks noChangeShapeType="1"/>
            </p:cNvSpPr>
            <p:nvPr/>
          </p:nvSpPr>
          <p:spPr bwMode="auto">
            <a:xfrm>
              <a:off x="0" y="2700"/>
              <a:ext cx="138" cy="306"/>
            </a:xfrm>
            <a:prstGeom prst="line">
              <a:avLst/>
            </a:prstGeom>
            <a:noFill/>
            <a:ln w="28575">
              <a:solidFill>
                <a:schemeClr val="bg1"/>
              </a:solidFill>
              <a:round/>
              <a:headEnd/>
              <a:tailEnd type="triangle" w="med" len="med"/>
            </a:ln>
          </p:spPr>
          <p:txBody>
            <a:bodyPr/>
            <a:lstStyle/>
            <a:p>
              <a:endParaRPr lang="en-US"/>
            </a:p>
          </p:txBody>
        </p:sp>
        <p:sp>
          <p:nvSpPr>
            <p:cNvPr id="31820" name="Line 454"/>
            <p:cNvSpPr>
              <a:spLocks noChangeShapeType="1"/>
            </p:cNvSpPr>
            <p:nvPr/>
          </p:nvSpPr>
          <p:spPr bwMode="auto">
            <a:xfrm>
              <a:off x="534" y="2580"/>
              <a:ext cx="114" cy="216"/>
            </a:xfrm>
            <a:prstGeom prst="line">
              <a:avLst/>
            </a:prstGeom>
            <a:noFill/>
            <a:ln w="28575">
              <a:solidFill>
                <a:schemeClr val="bg1"/>
              </a:solidFill>
              <a:round/>
              <a:headEnd/>
              <a:tailEnd type="triangle" w="med" len="med"/>
            </a:ln>
          </p:spPr>
          <p:txBody>
            <a:bodyPr/>
            <a:lstStyle/>
            <a:p>
              <a:endParaRPr lang="en-US"/>
            </a:p>
          </p:txBody>
        </p:sp>
        <p:sp>
          <p:nvSpPr>
            <p:cNvPr id="31821" name="Line 455"/>
            <p:cNvSpPr>
              <a:spLocks noChangeShapeType="1"/>
            </p:cNvSpPr>
            <p:nvPr/>
          </p:nvSpPr>
          <p:spPr bwMode="auto">
            <a:xfrm>
              <a:off x="1068" y="2460"/>
              <a:ext cx="114" cy="180"/>
            </a:xfrm>
            <a:prstGeom prst="line">
              <a:avLst/>
            </a:prstGeom>
            <a:noFill/>
            <a:ln w="28575">
              <a:solidFill>
                <a:schemeClr val="bg1"/>
              </a:solidFill>
              <a:round/>
              <a:headEnd/>
              <a:tailEnd type="triangle" w="med" len="med"/>
            </a:ln>
          </p:spPr>
          <p:txBody>
            <a:bodyPr/>
            <a:lstStyle/>
            <a:p>
              <a:endParaRPr lang="en-US"/>
            </a:p>
          </p:txBody>
        </p:sp>
        <p:sp>
          <p:nvSpPr>
            <p:cNvPr id="31822" name="Line 456"/>
            <p:cNvSpPr>
              <a:spLocks noChangeShapeType="1"/>
            </p:cNvSpPr>
            <p:nvPr/>
          </p:nvSpPr>
          <p:spPr bwMode="auto">
            <a:xfrm>
              <a:off x="1602" y="2376"/>
              <a:ext cx="138" cy="156"/>
            </a:xfrm>
            <a:prstGeom prst="line">
              <a:avLst/>
            </a:prstGeom>
            <a:noFill/>
            <a:ln w="28575">
              <a:solidFill>
                <a:schemeClr val="bg1"/>
              </a:solidFill>
              <a:round/>
              <a:headEnd/>
              <a:tailEnd type="triangle" w="med" len="med"/>
            </a:ln>
          </p:spPr>
          <p:txBody>
            <a:bodyPr/>
            <a:lstStyle/>
            <a:p>
              <a:endParaRPr lang="en-US"/>
            </a:p>
          </p:txBody>
        </p:sp>
        <p:sp>
          <p:nvSpPr>
            <p:cNvPr id="31823" name="Line 457"/>
            <p:cNvSpPr>
              <a:spLocks noChangeShapeType="1"/>
            </p:cNvSpPr>
            <p:nvPr/>
          </p:nvSpPr>
          <p:spPr bwMode="auto">
            <a:xfrm>
              <a:off x="2064" y="2370"/>
              <a:ext cx="138" cy="156"/>
            </a:xfrm>
            <a:prstGeom prst="line">
              <a:avLst/>
            </a:prstGeom>
            <a:noFill/>
            <a:ln w="28575">
              <a:solidFill>
                <a:schemeClr val="bg1"/>
              </a:solidFill>
              <a:round/>
              <a:headEnd/>
              <a:tailEnd type="triangle" w="med" len="med"/>
            </a:ln>
          </p:spPr>
          <p:txBody>
            <a:bodyPr/>
            <a:lstStyle/>
            <a:p>
              <a:endParaRPr lang="en-US"/>
            </a:p>
          </p:txBody>
        </p:sp>
        <p:sp>
          <p:nvSpPr>
            <p:cNvPr id="31824" name="Line 459"/>
            <p:cNvSpPr>
              <a:spLocks noChangeShapeType="1"/>
            </p:cNvSpPr>
            <p:nvPr/>
          </p:nvSpPr>
          <p:spPr bwMode="auto">
            <a:xfrm>
              <a:off x="264" y="3078"/>
              <a:ext cx="378" cy="246"/>
            </a:xfrm>
            <a:prstGeom prst="line">
              <a:avLst/>
            </a:prstGeom>
            <a:noFill/>
            <a:ln w="28575">
              <a:solidFill>
                <a:schemeClr val="bg1"/>
              </a:solidFill>
              <a:round/>
              <a:headEnd/>
              <a:tailEnd type="triangle" w="med" len="med"/>
            </a:ln>
          </p:spPr>
          <p:txBody>
            <a:bodyPr/>
            <a:lstStyle/>
            <a:p>
              <a:endParaRPr lang="en-US"/>
            </a:p>
          </p:txBody>
        </p:sp>
        <p:sp>
          <p:nvSpPr>
            <p:cNvPr id="31825" name="Line 460"/>
            <p:cNvSpPr>
              <a:spLocks noChangeShapeType="1"/>
            </p:cNvSpPr>
            <p:nvPr/>
          </p:nvSpPr>
          <p:spPr bwMode="auto">
            <a:xfrm>
              <a:off x="726" y="2910"/>
              <a:ext cx="312" cy="168"/>
            </a:xfrm>
            <a:prstGeom prst="line">
              <a:avLst/>
            </a:prstGeom>
            <a:noFill/>
            <a:ln w="28575">
              <a:solidFill>
                <a:schemeClr val="bg1"/>
              </a:solidFill>
              <a:round/>
              <a:headEnd/>
              <a:tailEnd type="triangle" w="med" len="med"/>
            </a:ln>
          </p:spPr>
          <p:txBody>
            <a:bodyPr/>
            <a:lstStyle/>
            <a:p>
              <a:endParaRPr lang="en-US"/>
            </a:p>
          </p:txBody>
        </p:sp>
        <p:sp>
          <p:nvSpPr>
            <p:cNvPr id="31826" name="Line 461"/>
            <p:cNvSpPr>
              <a:spLocks noChangeShapeType="1"/>
            </p:cNvSpPr>
            <p:nvPr/>
          </p:nvSpPr>
          <p:spPr bwMode="auto">
            <a:xfrm>
              <a:off x="1248" y="2754"/>
              <a:ext cx="312" cy="168"/>
            </a:xfrm>
            <a:prstGeom prst="line">
              <a:avLst/>
            </a:prstGeom>
            <a:noFill/>
            <a:ln w="28575">
              <a:solidFill>
                <a:schemeClr val="bg1"/>
              </a:solidFill>
              <a:round/>
              <a:headEnd/>
              <a:tailEnd type="triangle" w="med" len="med"/>
            </a:ln>
          </p:spPr>
          <p:txBody>
            <a:bodyPr/>
            <a:lstStyle/>
            <a:p>
              <a:endParaRPr lang="en-US"/>
            </a:p>
          </p:txBody>
        </p:sp>
        <p:sp>
          <p:nvSpPr>
            <p:cNvPr id="31827" name="Line 462"/>
            <p:cNvSpPr>
              <a:spLocks noChangeShapeType="1"/>
            </p:cNvSpPr>
            <p:nvPr/>
          </p:nvSpPr>
          <p:spPr bwMode="auto">
            <a:xfrm>
              <a:off x="1842" y="2610"/>
              <a:ext cx="312" cy="168"/>
            </a:xfrm>
            <a:prstGeom prst="line">
              <a:avLst/>
            </a:prstGeom>
            <a:noFill/>
            <a:ln w="28575">
              <a:solidFill>
                <a:schemeClr val="bg1"/>
              </a:solidFill>
              <a:round/>
              <a:headEnd/>
              <a:tailEnd type="triangle" w="med" len="med"/>
            </a:ln>
          </p:spPr>
          <p:txBody>
            <a:bodyPr/>
            <a:lstStyle/>
            <a:p>
              <a:endParaRPr lang="en-US"/>
            </a:p>
          </p:txBody>
        </p:sp>
        <p:sp>
          <p:nvSpPr>
            <p:cNvPr id="31828" name="Line 463"/>
            <p:cNvSpPr>
              <a:spLocks noChangeShapeType="1"/>
            </p:cNvSpPr>
            <p:nvPr/>
          </p:nvSpPr>
          <p:spPr bwMode="auto">
            <a:xfrm>
              <a:off x="2298" y="2574"/>
              <a:ext cx="312" cy="168"/>
            </a:xfrm>
            <a:prstGeom prst="line">
              <a:avLst/>
            </a:prstGeom>
            <a:noFill/>
            <a:ln w="28575">
              <a:solidFill>
                <a:schemeClr val="bg1"/>
              </a:solidFill>
              <a:round/>
              <a:headEnd/>
              <a:tailEnd type="triangle" w="med" len="med"/>
            </a:ln>
          </p:spPr>
          <p:txBody>
            <a:bodyPr/>
            <a:lstStyle/>
            <a:p>
              <a:endParaRPr lang="en-US"/>
            </a:p>
          </p:txBody>
        </p:sp>
      </p:grpSp>
      <p:pic>
        <p:nvPicPr>
          <p:cNvPr id="31796" name="Picture 50" descr="transparent_logo_white"/>
          <p:cNvPicPr>
            <a:picLocks noChangeAspect="1" noChangeArrowheads="1"/>
          </p:cNvPicPr>
          <p:nvPr/>
        </p:nvPicPr>
        <p:blipFill>
          <a:blip r:embed="rId8" cstate="print"/>
          <a:srcRect/>
          <a:stretch>
            <a:fillRect/>
          </a:stretch>
        </p:blipFill>
        <p:spPr bwMode="auto">
          <a:xfrm>
            <a:off x="7924800" y="0"/>
            <a:ext cx="1219200" cy="850900"/>
          </a:xfrm>
          <a:prstGeom prst="rect">
            <a:avLst/>
          </a:prstGeom>
          <a:noFill/>
          <a:ln w="9525">
            <a:noFill/>
            <a:miter lim="800000"/>
            <a:headEnd/>
            <a:tailEnd/>
          </a:ln>
        </p:spPr>
      </p:pic>
      <p:grpSp>
        <p:nvGrpSpPr>
          <p:cNvPr id="280" name="Group 279"/>
          <p:cNvGrpSpPr/>
          <p:nvPr/>
        </p:nvGrpSpPr>
        <p:grpSpPr>
          <a:xfrm>
            <a:off x="2177242" y="1677407"/>
            <a:ext cx="6535491" cy="2529922"/>
            <a:chOff x="2177242" y="1677407"/>
            <a:chExt cx="6535491" cy="2529922"/>
          </a:xfrm>
        </p:grpSpPr>
        <p:sp>
          <p:nvSpPr>
            <p:cNvPr id="31791" name="Line 624"/>
            <p:cNvSpPr>
              <a:spLocks noChangeShapeType="1"/>
            </p:cNvSpPr>
            <p:nvPr/>
          </p:nvSpPr>
          <p:spPr bwMode="auto">
            <a:xfrm flipV="1">
              <a:off x="2177242" y="2899381"/>
              <a:ext cx="2494771" cy="1307948"/>
            </a:xfrm>
            <a:prstGeom prst="line">
              <a:avLst/>
            </a:prstGeom>
            <a:noFill/>
            <a:ln w="28575">
              <a:solidFill>
                <a:schemeClr val="tx1"/>
              </a:solidFill>
              <a:prstDash val="sysDot"/>
              <a:round/>
              <a:headEnd/>
              <a:tailEnd type="triangle" w="med" len="med"/>
            </a:ln>
          </p:spPr>
          <p:txBody>
            <a:bodyPr/>
            <a:lstStyle/>
            <a:p>
              <a:endParaRPr lang="en-US"/>
            </a:p>
          </p:txBody>
        </p:sp>
        <p:pic>
          <p:nvPicPr>
            <p:cNvPr id="277" name="Content Placeholder 4" descr="Cytograms_3_16.tiff"/>
            <p:cNvPicPr>
              <a:picLocks/>
            </p:cNvPicPr>
            <p:nvPr/>
          </p:nvPicPr>
          <p:blipFill>
            <a:blip r:embed="rId9" cstate="print"/>
            <a:srcRect t="47620"/>
            <a:stretch>
              <a:fillRect/>
            </a:stretch>
          </p:blipFill>
          <p:spPr bwMode="auto">
            <a:xfrm>
              <a:off x="4707992" y="1677407"/>
              <a:ext cx="4004741" cy="2094493"/>
            </a:xfrm>
            <a:prstGeom prst="rect">
              <a:avLst/>
            </a:prstGeom>
            <a:noFill/>
          </p:spPr>
        </p:pic>
      </p:grpSp>
      <p:grpSp>
        <p:nvGrpSpPr>
          <p:cNvPr id="281" name="Group 280"/>
          <p:cNvGrpSpPr/>
          <p:nvPr/>
        </p:nvGrpSpPr>
        <p:grpSpPr>
          <a:xfrm>
            <a:off x="1470414" y="5038319"/>
            <a:ext cx="7215996" cy="1086459"/>
            <a:chOff x="1470414" y="5038319"/>
            <a:chExt cx="7215996" cy="1086459"/>
          </a:xfrm>
        </p:grpSpPr>
        <p:pic>
          <p:nvPicPr>
            <p:cNvPr id="31785" name="Picture 603"/>
            <p:cNvPicPr>
              <a:picLocks noChangeAspect="1" noChangeArrowheads="1"/>
            </p:cNvPicPr>
            <p:nvPr/>
          </p:nvPicPr>
          <p:blipFill>
            <a:blip r:embed="rId10" cstate="print"/>
            <a:srcRect t="44913" r="21205"/>
            <a:stretch>
              <a:fillRect/>
            </a:stretch>
          </p:blipFill>
          <p:spPr bwMode="auto">
            <a:xfrm>
              <a:off x="5241535" y="5127828"/>
              <a:ext cx="3444875" cy="996950"/>
            </a:xfrm>
            <a:prstGeom prst="rect">
              <a:avLst/>
            </a:prstGeom>
            <a:noFill/>
            <a:ln w="9525">
              <a:noFill/>
              <a:miter lim="800000"/>
              <a:headEnd/>
              <a:tailEnd/>
            </a:ln>
          </p:spPr>
        </p:pic>
        <p:sp>
          <p:nvSpPr>
            <p:cNvPr id="278" name="Line 624"/>
            <p:cNvSpPr>
              <a:spLocks noChangeShapeType="1"/>
            </p:cNvSpPr>
            <p:nvPr/>
          </p:nvSpPr>
          <p:spPr bwMode="auto">
            <a:xfrm>
              <a:off x="1470414" y="5038319"/>
              <a:ext cx="3771121" cy="548332"/>
            </a:xfrm>
            <a:prstGeom prst="line">
              <a:avLst/>
            </a:prstGeom>
            <a:noFill/>
            <a:ln w="28575">
              <a:solidFill>
                <a:schemeClr val="tx1"/>
              </a:solidFill>
              <a:prstDash val="sysDot"/>
              <a:round/>
              <a:headEnd/>
              <a:tailEnd type="triangle" w="med" len="med"/>
            </a:ln>
          </p:spPr>
          <p:txBody>
            <a:bodyPr/>
            <a:lstStyle/>
            <a:p>
              <a:endParaRPr lang="en-US"/>
            </a:p>
          </p:txBody>
        </p:sp>
      </p:grpSp>
      <p:sp>
        <p:nvSpPr>
          <p:cNvPr id="265" name="TextBox 264"/>
          <p:cNvSpPr txBox="1"/>
          <p:nvPr/>
        </p:nvSpPr>
        <p:spPr>
          <a:xfrm>
            <a:off x="57709" y="5919742"/>
            <a:ext cx="3381605" cy="523220"/>
          </a:xfrm>
          <a:prstGeom prst="rect">
            <a:avLst/>
          </a:prstGeom>
          <a:noFill/>
        </p:spPr>
        <p:txBody>
          <a:bodyPr wrap="none" rtlCol="0">
            <a:spAutoFit/>
          </a:bodyPr>
          <a:lstStyle/>
          <a:p>
            <a:r>
              <a:rPr lang="en-US" sz="2800" b="1" dirty="0" smtClean="0"/>
              <a:t>Collaborative surveys</a:t>
            </a:r>
            <a:endParaRPr lang="en-US" sz="2800" b="1" dirty="0"/>
          </a:p>
        </p:txBody>
      </p:sp>
    </p:spTree>
    <p:extLst>
      <p:ext uri="{BB962C8B-B14F-4D97-AF65-F5344CB8AC3E}">
        <p14:creationId xmlns:p14="http://schemas.microsoft.com/office/powerpoint/2010/main" val="72963341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Autonomous vehicle challenges</a:t>
            </a:r>
            <a:endParaRPr lang="en-US" dirty="0"/>
          </a:p>
        </p:txBody>
      </p:sp>
      <p:sp>
        <p:nvSpPr>
          <p:cNvPr id="3" name="Content Placeholder 2"/>
          <p:cNvSpPr>
            <a:spLocks noGrp="1"/>
          </p:cNvSpPr>
          <p:nvPr>
            <p:ph idx="1"/>
          </p:nvPr>
        </p:nvSpPr>
        <p:spPr/>
        <p:txBody>
          <a:bodyPr>
            <a:normAutofit/>
          </a:bodyPr>
          <a:lstStyle/>
          <a:p>
            <a:r>
              <a:rPr lang="en-US" dirty="0"/>
              <a:t>Sampling – moving </a:t>
            </a:r>
            <a:r>
              <a:rPr lang="en-US" dirty="0" err="1"/>
              <a:t>vs</a:t>
            </a:r>
            <a:r>
              <a:rPr lang="en-US" dirty="0"/>
              <a:t> stationary, ‘gulp’ </a:t>
            </a:r>
            <a:r>
              <a:rPr lang="en-US" dirty="0" err="1"/>
              <a:t>vs</a:t>
            </a:r>
            <a:r>
              <a:rPr lang="en-US" dirty="0"/>
              <a:t> continuous </a:t>
            </a:r>
          </a:p>
          <a:p>
            <a:r>
              <a:rPr lang="en-US" dirty="0" smtClean="0"/>
              <a:t>Power, size</a:t>
            </a:r>
          </a:p>
          <a:p>
            <a:r>
              <a:rPr lang="en-US" dirty="0" smtClean="0"/>
              <a:t>Telemetry</a:t>
            </a:r>
          </a:p>
          <a:p>
            <a:r>
              <a:rPr lang="en-US" dirty="0" smtClean="0"/>
              <a:t>Thermal, orientation, shock</a:t>
            </a:r>
          </a:p>
        </p:txBody>
      </p:sp>
    </p:spTree>
    <p:extLst>
      <p:ext uri="{BB962C8B-B14F-4D97-AF65-F5344CB8AC3E}">
        <p14:creationId xmlns:p14="http://schemas.microsoft.com/office/powerpoint/2010/main" val="336935076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Existing autonomous mobile cytometer platforms</a:t>
            </a:r>
            <a:endParaRPr lang="en-US" dirty="0"/>
          </a:p>
        </p:txBody>
      </p:sp>
      <p:sp>
        <p:nvSpPr>
          <p:cNvPr id="3" name="Content Placeholder 2"/>
          <p:cNvSpPr>
            <a:spLocks noGrp="1"/>
          </p:cNvSpPr>
          <p:nvPr>
            <p:ph idx="1"/>
          </p:nvPr>
        </p:nvSpPr>
        <p:spPr>
          <a:xfrm>
            <a:off x="457201" y="1600200"/>
            <a:ext cx="5403816" cy="4525963"/>
          </a:xfrm>
        </p:spPr>
        <p:txBody>
          <a:bodyPr>
            <a:normAutofit fontScale="92500" lnSpcReduction="10000"/>
          </a:bodyPr>
          <a:lstStyle/>
          <a:p>
            <a:pPr marL="0" indent="0">
              <a:buNone/>
            </a:pPr>
            <a:endParaRPr lang="en-US" dirty="0" smtClean="0"/>
          </a:p>
          <a:p>
            <a:r>
              <a:rPr lang="en-US" dirty="0" smtClean="0"/>
              <a:t>Wave Glider (in progress)</a:t>
            </a:r>
          </a:p>
          <a:p>
            <a:pPr lvl="1"/>
            <a:r>
              <a:rPr lang="en-US" dirty="0" smtClean="0"/>
              <a:t>Jupiter Research Foundation mobile microscope</a:t>
            </a:r>
          </a:p>
          <a:p>
            <a:pPr lvl="1"/>
            <a:r>
              <a:rPr lang="en-US" dirty="0" smtClean="0"/>
              <a:t>WG Imaging Flow </a:t>
            </a:r>
            <a:r>
              <a:rPr lang="en-US" dirty="0" err="1" smtClean="0"/>
              <a:t>Cytobot</a:t>
            </a:r>
            <a:r>
              <a:rPr lang="en-US" dirty="0" smtClean="0"/>
              <a:t> (WHOI)</a:t>
            </a:r>
          </a:p>
          <a:p>
            <a:pPr lvl="1"/>
            <a:endParaRPr lang="en-US" dirty="0"/>
          </a:p>
          <a:p>
            <a:r>
              <a:rPr lang="en-US" dirty="0" smtClean="0"/>
              <a:t>AUV</a:t>
            </a:r>
          </a:p>
          <a:p>
            <a:pPr lvl="1"/>
            <a:r>
              <a:rPr lang="en-US" dirty="0" err="1" smtClean="0"/>
              <a:t>CytoSub</a:t>
            </a:r>
            <a:r>
              <a:rPr lang="en-US" dirty="0" smtClean="0"/>
              <a:t> prototype on </a:t>
            </a:r>
            <a:r>
              <a:rPr lang="en-US" dirty="0" err="1" smtClean="0"/>
              <a:t>AutoSub</a:t>
            </a:r>
            <a:r>
              <a:rPr lang="en-US" dirty="0" smtClean="0"/>
              <a:t> (2002)</a:t>
            </a:r>
            <a:endParaRPr lang="en-US" dirty="0"/>
          </a:p>
        </p:txBody>
      </p:sp>
      <p:pic>
        <p:nvPicPr>
          <p:cNvPr id="4" name="Picture 3"/>
          <p:cNvPicPr>
            <a:picLocks noChangeAspect="1"/>
          </p:cNvPicPr>
          <p:nvPr/>
        </p:nvPicPr>
        <p:blipFill>
          <a:blip r:embed="rId2"/>
          <a:stretch>
            <a:fillRect/>
          </a:stretch>
        </p:blipFill>
        <p:spPr>
          <a:xfrm>
            <a:off x="5992082" y="2149763"/>
            <a:ext cx="2990282" cy="1921256"/>
          </a:xfrm>
          <a:prstGeom prst="rect">
            <a:avLst/>
          </a:prstGeom>
        </p:spPr>
      </p:pic>
      <p:sp>
        <p:nvSpPr>
          <p:cNvPr id="5" name="TextBox 4"/>
          <p:cNvSpPr txBox="1"/>
          <p:nvPr/>
        </p:nvSpPr>
        <p:spPr>
          <a:xfrm>
            <a:off x="6260078" y="4003223"/>
            <a:ext cx="2419841" cy="369332"/>
          </a:xfrm>
          <a:prstGeom prst="rect">
            <a:avLst/>
          </a:prstGeom>
          <a:noFill/>
        </p:spPr>
        <p:txBody>
          <a:bodyPr wrap="none" rtlCol="0">
            <a:spAutoFit/>
          </a:bodyPr>
          <a:lstStyle/>
          <a:p>
            <a:r>
              <a:rPr lang="en-US" dirty="0" smtClean="0"/>
              <a:t>JRF microscope payload</a:t>
            </a:r>
            <a:endParaRPr lang="en-US" dirty="0"/>
          </a:p>
        </p:txBody>
      </p:sp>
      <p:pic>
        <p:nvPicPr>
          <p:cNvPr id="7" name="Picture 13" descr="F:\George\instr_rightfront.jpeg.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92082" y="4555495"/>
            <a:ext cx="1514388" cy="2127742"/>
          </a:xfrm>
          <a:prstGeom prst="rect">
            <a:avLst/>
          </a:prstGeom>
          <a:noFill/>
          <a:effectLst>
            <a:outerShdw blurRad="63500" dist="63500" dir="3187806" algn="ctr" rotWithShape="0">
              <a:schemeClr val="tx2">
                <a:alpha val="74998"/>
              </a:scheme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693951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566"/>
            <a:ext cx="8229600" cy="940286"/>
          </a:xfrm>
        </p:spPr>
        <p:txBody>
          <a:bodyPr/>
          <a:lstStyle/>
          <a:p>
            <a:r>
              <a:rPr lang="en-US" dirty="0" smtClean="0"/>
              <a:t>Contributors and collaborators</a:t>
            </a:r>
            <a:endParaRPr lang="en-US" dirty="0"/>
          </a:p>
        </p:txBody>
      </p:sp>
      <p:sp>
        <p:nvSpPr>
          <p:cNvPr id="4" name="TextBox 3"/>
          <p:cNvSpPr txBox="1"/>
          <p:nvPr/>
        </p:nvSpPr>
        <p:spPr>
          <a:xfrm>
            <a:off x="365674" y="1057748"/>
            <a:ext cx="3965799" cy="523220"/>
          </a:xfrm>
          <a:prstGeom prst="rect">
            <a:avLst/>
          </a:prstGeom>
          <a:noFill/>
        </p:spPr>
        <p:txBody>
          <a:bodyPr wrap="none" rtlCol="0">
            <a:spAutoFit/>
          </a:bodyPr>
          <a:lstStyle/>
          <a:p>
            <a:r>
              <a:rPr lang="en-US" sz="2800" dirty="0" smtClean="0"/>
              <a:t>Methods and applications</a:t>
            </a:r>
            <a:endParaRPr lang="en-US" sz="2800" dirty="0"/>
          </a:p>
        </p:txBody>
      </p:sp>
      <p:sp>
        <p:nvSpPr>
          <p:cNvPr id="5" name="TextBox 4"/>
          <p:cNvSpPr txBox="1"/>
          <p:nvPr/>
        </p:nvSpPr>
        <p:spPr>
          <a:xfrm>
            <a:off x="398321" y="4355126"/>
            <a:ext cx="3793451" cy="523220"/>
          </a:xfrm>
          <a:prstGeom prst="rect">
            <a:avLst/>
          </a:prstGeom>
          <a:noFill/>
        </p:spPr>
        <p:txBody>
          <a:bodyPr wrap="none" rtlCol="0">
            <a:spAutoFit/>
          </a:bodyPr>
          <a:lstStyle/>
          <a:p>
            <a:r>
              <a:rPr lang="en-US" sz="2800" dirty="0" smtClean="0"/>
              <a:t>Instruments and training</a:t>
            </a:r>
            <a:endParaRPr lang="en-US" sz="2800" dirty="0"/>
          </a:p>
        </p:txBody>
      </p:sp>
      <p:sp>
        <p:nvSpPr>
          <p:cNvPr id="6" name="TextBox 5"/>
          <p:cNvSpPr txBox="1"/>
          <p:nvPr/>
        </p:nvSpPr>
        <p:spPr>
          <a:xfrm>
            <a:off x="5196604" y="1079069"/>
            <a:ext cx="3251161" cy="523220"/>
          </a:xfrm>
          <a:prstGeom prst="rect">
            <a:avLst/>
          </a:prstGeom>
          <a:noFill/>
        </p:spPr>
        <p:txBody>
          <a:bodyPr wrap="none" rtlCol="0">
            <a:spAutoFit/>
          </a:bodyPr>
          <a:lstStyle/>
          <a:p>
            <a:r>
              <a:rPr lang="en-US" sz="2800" dirty="0" smtClean="0"/>
              <a:t>Samples and analysis </a:t>
            </a:r>
            <a:endParaRPr lang="en-US" sz="2800" dirty="0"/>
          </a:p>
        </p:txBody>
      </p:sp>
      <p:sp>
        <p:nvSpPr>
          <p:cNvPr id="7" name="Content Placeholder 2"/>
          <p:cNvSpPr>
            <a:spLocks noGrp="1"/>
          </p:cNvSpPr>
          <p:nvPr>
            <p:ph idx="1"/>
          </p:nvPr>
        </p:nvSpPr>
        <p:spPr>
          <a:xfrm>
            <a:off x="435931" y="4825815"/>
            <a:ext cx="5673417" cy="2610426"/>
          </a:xfrm>
        </p:spPr>
        <p:txBody>
          <a:bodyPr>
            <a:normAutofit/>
          </a:bodyPr>
          <a:lstStyle/>
          <a:p>
            <a:r>
              <a:rPr lang="en-US" sz="2000" dirty="0" smtClean="0"/>
              <a:t>Heidi </a:t>
            </a:r>
            <a:r>
              <a:rPr lang="en-US" sz="2000" dirty="0" err="1" smtClean="0"/>
              <a:t>Sosik</a:t>
            </a:r>
            <a:r>
              <a:rPr lang="en-US" sz="2000" dirty="0" smtClean="0"/>
              <a:t> (WHOI)</a:t>
            </a:r>
          </a:p>
          <a:p>
            <a:r>
              <a:rPr lang="en-US" sz="2000" dirty="0" smtClean="0"/>
              <a:t>Rob Johnson (WHOI)</a:t>
            </a:r>
          </a:p>
          <a:p>
            <a:r>
              <a:rPr lang="en-US" sz="2000" dirty="0" smtClean="0"/>
              <a:t>Jarred Swalwell (UW)</a:t>
            </a:r>
          </a:p>
          <a:p>
            <a:r>
              <a:rPr lang="en-US" sz="2000" dirty="0" smtClean="0"/>
              <a:t>Harry Nelson, Kevin Stewart (Fluid Imaging)</a:t>
            </a:r>
          </a:p>
          <a:p>
            <a:r>
              <a:rPr lang="en-US" sz="2000" dirty="0" smtClean="0"/>
              <a:t>Stephen Jones, John Samson (Resolution Optics)</a:t>
            </a:r>
          </a:p>
          <a:p>
            <a:endParaRPr lang="en-US" sz="2000" dirty="0" smtClean="0"/>
          </a:p>
          <a:p>
            <a:endParaRPr lang="en-US" sz="2000" dirty="0" smtClean="0"/>
          </a:p>
          <a:p>
            <a:pPr marL="0" indent="0">
              <a:buNone/>
            </a:pPr>
            <a:endParaRPr lang="en-US" sz="2000" dirty="0" smtClean="0"/>
          </a:p>
          <a:p>
            <a:endParaRPr lang="en-US" sz="2000" dirty="0" smtClean="0"/>
          </a:p>
        </p:txBody>
      </p:sp>
      <p:sp>
        <p:nvSpPr>
          <p:cNvPr id="8" name="Content Placeholder 2"/>
          <p:cNvSpPr txBox="1">
            <a:spLocks/>
          </p:cNvSpPr>
          <p:nvPr/>
        </p:nvSpPr>
        <p:spPr>
          <a:xfrm>
            <a:off x="437985" y="1535200"/>
            <a:ext cx="3135188" cy="2610426"/>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Jim Bellingham</a:t>
            </a:r>
          </a:p>
          <a:p>
            <a:r>
              <a:rPr lang="en-US" sz="2000" dirty="0" smtClean="0"/>
              <a:t>Francisco Chavez </a:t>
            </a:r>
          </a:p>
          <a:p>
            <a:r>
              <a:rPr lang="en-US" sz="2000" dirty="0" smtClean="0"/>
              <a:t>Alex Worden</a:t>
            </a:r>
          </a:p>
          <a:p>
            <a:r>
              <a:rPr lang="en-US" sz="2000" dirty="0" smtClean="0"/>
              <a:t>John Ryan</a:t>
            </a:r>
          </a:p>
          <a:p>
            <a:r>
              <a:rPr lang="en-US" sz="2000" dirty="0" smtClean="0"/>
              <a:t>Magda </a:t>
            </a:r>
            <a:r>
              <a:rPr lang="en-US" sz="2000" dirty="0" err="1" smtClean="0"/>
              <a:t>Gutowska</a:t>
            </a:r>
            <a:endParaRPr lang="en-US" sz="2000" dirty="0" smtClean="0"/>
          </a:p>
          <a:p>
            <a:r>
              <a:rPr lang="en-US" sz="2000" dirty="0" smtClean="0"/>
              <a:t>Steve Haddock</a:t>
            </a:r>
          </a:p>
          <a:p>
            <a:r>
              <a:rPr lang="en-US" sz="2000" dirty="0" smtClean="0"/>
              <a:t>Ken Johnson</a:t>
            </a:r>
          </a:p>
          <a:p>
            <a:r>
              <a:rPr lang="en-US" sz="2000" dirty="0" smtClean="0"/>
              <a:t>Peter Lopez (NYU)</a:t>
            </a:r>
          </a:p>
          <a:p>
            <a:endParaRPr lang="en-US" sz="2000" dirty="0" smtClean="0"/>
          </a:p>
          <a:p>
            <a:pPr marL="0" indent="0">
              <a:buFont typeface="Arial"/>
              <a:buNone/>
            </a:pPr>
            <a:endParaRPr lang="en-US" sz="2000" dirty="0" smtClean="0"/>
          </a:p>
          <a:p>
            <a:endParaRPr lang="en-US" sz="2000" dirty="0" smtClean="0"/>
          </a:p>
        </p:txBody>
      </p:sp>
      <p:sp>
        <p:nvSpPr>
          <p:cNvPr id="9" name="Content Placeholder 2"/>
          <p:cNvSpPr txBox="1">
            <a:spLocks/>
          </p:cNvSpPr>
          <p:nvPr/>
        </p:nvSpPr>
        <p:spPr>
          <a:xfrm>
            <a:off x="5264800" y="1567963"/>
            <a:ext cx="3135188" cy="239667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Holly Bowers</a:t>
            </a:r>
          </a:p>
          <a:p>
            <a:r>
              <a:rPr lang="en-US" sz="2000" dirty="0" smtClean="0"/>
              <a:t>Reiko </a:t>
            </a:r>
            <a:r>
              <a:rPr lang="en-US" sz="2000" dirty="0" err="1" smtClean="0"/>
              <a:t>Michisaki</a:t>
            </a:r>
            <a:endParaRPr lang="en-US" sz="2000" dirty="0" smtClean="0"/>
          </a:p>
          <a:p>
            <a:r>
              <a:rPr lang="en-US" sz="2000" dirty="0" smtClean="0"/>
              <a:t>Camille Poirier</a:t>
            </a:r>
          </a:p>
          <a:p>
            <a:r>
              <a:rPr lang="en-US" sz="2000" dirty="0" smtClean="0"/>
              <a:t>Lisa </a:t>
            </a:r>
            <a:r>
              <a:rPr lang="en-US" sz="2000" dirty="0" err="1" smtClean="0"/>
              <a:t>Ziccarelli</a:t>
            </a:r>
            <a:endParaRPr lang="en-US" sz="2000" dirty="0" smtClean="0"/>
          </a:p>
          <a:p>
            <a:r>
              <a:rPr lang="en-US" sz="2000" dirty="0" smtClean="0"/>
              <a:t>Tim Pennington</a:t>
            </a:r>
          </a:p>
          <a:p>
            <a:r>
              <a:rPr lang="en-US" sz="2000" dirty="0" smtClean="0"/>
              <a:t>Julio Harvey</a:t>
            </a:r>
          </a:p>
          <a:p>
            <a:r>
              <a:rPr lang="en-US" sz="2000" dirty="0" smtClean="0"/>
              <a:t>April Woods</a:t>
            </a:r>
          </a:p>
          <a:p>
            <a:r>
              <a:rPr lang="en-US" sz="2000" dirty="0" smtClean="0"/>
              <a:t>Jason Smith</a:t>
            </a:r>
          </a:p>
          <a:p>
            <a:r>
              <a:rPr lang="en-US" sz="2000" dirty="0" err="1" smtClean="0"/>
              <a:t>Gernot</a:t>
            </a:r>
            <a:r>
              <a:rPr lang="en-US" sz="2000" dirty="0" smtClean="0"/>
              <a:t> </a:t>
            </a:r>
            <a:r>
              <a:rPr lang="en-US" sz="2000" dirty="0" err="1" smtClean="0"/>
              <a:t>Friederich</a:t>
            </a:r>
            <a:endParaRPr lang="en-US" sz="2000" dirty="0" smtClean="0"/>
          </a:p>
          <a:p>
            <a:endParaRPr lang="en-US" sz="2000" dirty="0" smtClean="0"/>
          </a:p>
          <a:p>
            <a:endParaRPr lang="en-US" sz="2000" dirty="0" smtClean="0"/>
          </a:p>
          <a:p>
            <a:endParaRPr lang="en-US" sz="2000" dirty="0" smtClean="0"/>
          </a:p>
          <a:p>
            <a:pPr marL="0" indent="0">
              <a:buFont typeface="Arial"/>
              <a:buNone/>
            </a:pPr>
            <a:endParaRPr lang="en-US" sz="2000" dirty="0" smtClean="0"/>
          </a:p>
          <a:p>
            <a:endParaRPr lang="en-US" sz="2000" dirty="0" smtClean="0"/>
          </a:p>
        </p:txBody>
      </p:sp>
    </p:spTree>
    <p:extLst>
      <p:ext uri="{BB962C8B-B14F-4D97-AF65-F5344CB8AC3E}">
        <p14:creationId xmlns:p14="http://schemas.microsoft.com/office/powerpoint/2010/main" val="65441625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1463"/>
            <a:ext cx="8229600" cy="1143000"/>
          </a:xfrm>
        </p:spPr>
        <p:txBody>
          <a:bodyPr>
            <a:normAutofit/>
          </a:bodyPr>
          <a:lstStyle/>
          <a:p>
            <a:r>
              <a:rPr lang="en-US" dirty="0" smtClean="0"/>
              <a:t>Instrument comparisons</a:t>
            </a:r>
            <a:endParaRPr lang="en-US" dirty="0"/>
          </a:p>
        </p:txBody>
      </p:sp>
      <p:sp>
        <p:nvSpPr>
          <p:cNvPr id="3" name="Content Placeholder 2"/>
          <p:cNvSpPr>
            <a:spLocks noGrp="1"/>
          </p:cNvSpPr>
          <p:nvPr>
            <p:ph idx="1"/>
          </p:nvPr>
        </p:nvSpPr>
        <p:spPr>
          <a:xfrm>
            <a:off x="457201" y="1057331"/>
            <a:ext cx="5933681" cy="4525963"/>
          </a:xfrm>
        </p:spPr>
        <p:txBody>
          <a:bodyPr>
            <a:noAutofit/>
          </a:bodyPr>
          <a:lstStyle/>
          <a:p>
            <a:r>
              <a:rPr lang="en-US" sz="2400" dirty="0" smtClean="0"/>
              <a:t>Imaging Flow </a:t>
            </a:r>
            <a:r>
              <a:rPr lang="en-US" sz="2400" dirty="0" err="1" smtClean="0"/>
              <a:t>Cytobot</a:t>
            </a:r>
            <a:r>
              <a:rPr lang="en-US" sz="2400" dirty="0" smtClean="0"/>
              <a:t>  - flow cytometer with camera (O’Reilly)</a:t>
            </a:r>
          </a:p>
          <a:p>
            <a:r>
              <a:rPr lang="en-US" sz="2400" dirty="0" err="1" smtClean="0"/>
              <a:t>FlowCam</a:t>
            </a:r>
            <a:r>
              <a:rPr lang="en-US" sz="2400" dirty="0" smtClean="0"/>
              <a:t> – laminar flow cell with </a:t>
            </a:r>
            <a:r>
              <a:rPr lang="en-US" sz="2400" dirty="0" err="1" smtClean="0"/>
              <a:t>chl</a:t>
            </a:r>
            <a:r>
              <a:rPr lang="en-US" sz="2400" dirty="0" smtClean="0"/>
              <a:t> PMT and camera (Hamilton)</a:t>
            </a:r>
          </a:p>
          <a:p>
            <a:r>
              <a:rPr lang="en-US" sz="2400" dirty="0" smtClean="0"/>
              <a:t>LISST </a:t>
            </a:r>
            <a:r>
              <a:rPr lang="en-US" sz="2400" dirty="0" err="1" smtClean="0"/>
              <a:t>Holo</a:t>
            </a:r>
            <a:r>
              <a:rPr lang="en-US" sz="2400" dirty="0" smtClean="0"/>
              <a:t> – holographic microscope (Ryan)</a:t>
            </a:r>
          </a:p>
          <a:p>
            <a:r>
              <a:rPr lang="en-US" sz="2400" dirty="0" smtClean="0"/>
              <a:t>Submersible Microscope – holographic microscope (Klimov)</a:t>
            </a:r>
          </a:p>
          <a:p>
            <a:endParaRPr lang="en-US" sz="2400" dirty="0" smtClean="0"/>
          </a:p>
          <a:p>
            <a:r>
              <a:rPr lang="en-US" sz="2400" dirty="0" smtClean="0"/>
              <a:t>LISST-100X – bulk scattering (Ryan)</a:t>
            </a:r>
          </a:p>
          <a:p>
            <a:r>
              <a:rPr lang="en-US" sz="2400" dirty="0" smtClean="0"/>
              <a:t>Lab fluorescent microscope - Zeiss Axioplan2 (</a:t>
            </a:r>
            <a:r>
              <a:rPr lang="en-US" sz="2400" dirty="0" err="1" smtClean="0"/>
              <a:t>Ziccarelli</a:t>
            </a:r>
            <a:r>
              <a:rPr lang="en-US" sz="2400" dirty="0" smtClean="0"/>
              <a:t>, </a:t>
            </a:r>
            <a:r>
              <a:rPr lang="en-US" sz="2400" dirty="0" err="1" smtClean="0"/>
              <a:t>Michisaki</a:t>
            </a:r>
            <a:r>
              <a:rPr lang="en-US" sz="2400" dirty="0" smtClean="0"/>
              <a:t>)</a:t>
            </a:r>
          </a:p>
          <a:p>
            <a:r>
              <a:rPr lang="en-US" sz="2400" dirty="0" smtClean="0"/>
              <a:t>BD Influx – “Gold standard” lab cytometer (Poirier)</a:t>
            </a:r>
          </a:p>
          <a:p>
            <a:r>
              <a:rPr lang="en-US" sz="2400" dirty="0"/>
              <a:t>SeaFlow </a:t>
            </a:r>
            <a:r>
              <a:rPr lang="en-US" sz="2400" dirty="0" smtClean="0"/>
              <a:t>cytometer (</a:t>
            </a:r>
            <a:r>
              <a:rPr lang="en-US" sz="2400" dirty="0"/>
              <a:t>Swalwell)</a:t>
            </a:r>
          </a:p>
          <a:p>
            <a:endParaRPr lang="en-US" sz="2400" dirty="0" smtClean="0"/>
          </a:p>
          <a:p>
            <a:endParaRPr lang="en-US" sz="2400" dirty="0"/>
          </a:p>
        </p:txBody>
      </p:sp>
      <p:pic>
        <p:nvPicPr>
          <p:cNvPr id="4" name="Picture 3"/>
          <p:cNvPicPr>
            <a:picLocks noChangeAspect="1"/>
          </p:cNvPicPr>
          <p:nvPr/>
        </p:nvPicPr>
        <p:blipFill>
          <a:blip r:embed="rId3"/>
          <a:stretch>
            <a:fillRect/>
          </a:stretch>
        </p:blipFill>
        <p:spPr>
          <a:xfrm>
            <a:off x="6390882" y="1881119"/>
            <a:ext cx="2578685" cy="4581485"/>
          </a:xfrm>
          <a:prstGeom prst="rect">
            <a:avLst/>
          </a:prstGeom>
        </p:spPr>
      </p:pic>
    </p:spTree>
    <p:extLst>
      <p:ext uri="{BB962C8B-B14F-4D97-AF65-F5344CB8AC3E}">
        <p14:creationId xmlns:p14="http://schemas.microsoft.com/office/powerpoint/2010/main" val="362020111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comparisons</a:t>
            </a:r>
            <a:endParaRPr lang="en-US" dirty="0"/>
          </a:p>
        </p:txBody>
      </p:sp>
      <p:sp>
        <p:nvSpPr>
          <p:cNvPr id="3" name="Content Placeholder 2"/>
          <p:cNvSpPr>
            <a:spLocks noGrp="1"/>
          </p:cNvSpPr>
          <p:nvPr>
            <p:ph idx="1"/>
          </p:nvPr>
        </p:nvSpPr>
        <p:spPr>
          <a:xfrm>
            <a:off x="457200" y="1600200"/>
            <a:ext cx="5894810" cy="4525963"/>
          </a:xfrm>
        </p:spPr>
        <p:txBody>
          <a:bodyPr>
            <a:normAutofit fontScale="92500" lnSpcReduction="10000"/>
          </a:bodyPr>
          <a:lstStyle/>
          <a:p>
            <a:r>
              <a:rPr lang="en-US" dirty="0" smtClean="0"/>
              <a:t>Particle size distributions</a:t>
            </a:r>
          </a:p>
          <a:p>
            <a:r>
              <a:rPr lang="en-US" dirty="0" smtClean="0"/>
              <a:t>Particle concentrations</a:t>
            </a:r>
          </a:p>
          <a:p>
            <a:r>
              <a:rPr lang="en-US" dirty="0" smtClean="0"/>
              <a:t>Images</a:t>
            </a:r>
          </a:p>
          <a:p>
            <a:r>
              <a:rPr lang="en-US" dirty="0" smtClean="0"/>
              <a:t>Sampling methods</a:t>
            </a:r>
          </a:p>
          <a:p>
            <a:endParaRPr lang="en-US" dirty="0" smtClean="0"/>
          </a:p>
          <a:p>
            <a:r>
              <a:rPr lang="en-US" dirty="0" smtClean="0"/>
              <a:t>Tests</a:t>
            </a:r>
          </a:p>
          <a:p>
            <a:pPr lvl="1"/>
            <a:r>
              <a:rPr lang="en-US" dirty="0"/>
              <a:t>C</a:t>
            </a:r>
            <a:r>
              <a:rPr lang="en-US" dirty="0" smtClean="0"/>
              <a:t>ulture samples in the lab</a:t>
            </a:r>
          </a:p>
          <a:p>
            <a:pPr lvl="1"/>
            <a:r>
              <a:rPr lang="en-US" dirty="0" smtClean="0"/>
              <a:t>At sea on Rachel Carson, pumped rosette sampling</a:t>
            </a:r>
            <a:endParaRPr lang="en-US" dirty="0"/>
          </a:p>
        </p:txBody>
      </p:sp>
      <p:pic>
        <p:nvPicPr>
          <p:cNvPr id="4" name="Picture 3"/>
          <p:cNvPicPr>
            <a:picLocks noChangeAspect="1"/>
          </p:cNvPicPr>
          <p:nvPr/>
        </p:nvPicPr>
        <p:blipFill>
          <a:blip r:embed="rId2"/>
          <a:stretch>
            <a:fillRect/>
          </a:stretch>
        </p:blipFill>
        <p:spPr>
          <a:xfrm>
            <a:off x="6130622" y="1875789"/>
            <a:ext cx="2561598" cy="4551126"/>
          </a:xfrm>
          <a:prstGeom prst="rect">
            <a:avLst/>
          </a:prstGeom>
        </p:spPr>
      </p:pic>
    </p:spTree>
    <p:extLst>
      <p:ext uri="{BB962C8B-B14F-4D97-AF65-F5344CB8AC3E}">
        <p14:creationId xmlns:p14="http://schemas.microsoft.com/office/powerpoint/2010/main" val="120767954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Image comparisons</a:t>
            </a:r>
            <a:endParaRPr lang="en-US" dirty="0"/>
          </a:p>
        </p:txBody>
      </p:sp>
      <p:pic>
        <p:nvPicPr>
          <p:cNvPr id="4" name="Picture 3"/>
          <p:cNvPicPr>
            <a:picLocks noChangeAspect="1"/>
          </p:cNvPicPr>
          <p:nvPr/>
        </p:nvPicPr>
        <p:blipFill>
          <a:blip r:embed="rId2"/>
          <a:stretch>
            <a:fillRect/>
          </a:stretch>
        </p:blipFill>
        <p:spPr>
          <a:xfrm>
            <a:off x="451426" y="1664779"/>
            <a:ext cx="3408911" cy="2944719"/>
          </a:xfrm>
          <a:prstGeom prst="rect">
            <a:avLst/>
          </a:prstGeom>
        </p:spPr>
      </p:pic>
      <p:pic>
        <p:nvPicPr>
          <p:cNvPr id="5" name="Picture 4"/>
          <p:cNvPicPr>
            <a:picLocks noChangeAspect="1"/>
          </p:cNvPicPr>
          <p:nvPr/>
        </p:nvPicPr>
        <p:blipFill>
          <a:blip r:embed="rId3"/>
          <a:stretch>
            <a:fillRect/>
          </a:stretch>
        </p:blipFill>
        <p:spPr>
          <a:xfrm>
            <a:off x="4450443" y="4082871"/>
            <a:ext cx="3815490" cy="2164638"/>
          </a:xfrm>
          <a:prstGeom prst="rect">
            <a:avLst/>
          </a:prstGeom>
        </p:spPr>
      </p:pic>
      <p:pic>
        <p:nvPicPr>
          <p:cNvPr id="6" name="Picture 5"/>
          <p:cNvPicPr>
            <a:picLocks noChangeAspect="1"/>
          </p:cNvPicPr>
          <p:nvPr/>
        </p:nvPicPr>
        <p:blipFill>
          <a:blip r:embed="rId4"/>
          <a:stretch>
            <a:fillRect/>
          </a:stretch>
        </p:blipFill>
        <p:spPr>
          <a:xfrm rot="5400000">
            <a:off x="5435945" y="329165"/>
            <a:ext cx="1753835" cy="4425061"/>
          </a:xfrm>
          <a:prstGeom prst="rect">
            <a:avLst/>
          </a:prstGeom>
        </p:spPr>
      </p:pic>
      <p:sp>
        <p:nvSpPr>
          <p:cNvPr id="7" name="TextBox 6"/>
          <p:cNvSpPr txBox="1"/>
          <p:nvPr/>
        </p:nvSpPr>
        <p:spPr>
          <a:xfrm>
            <a:off x="732207" y="4609498"/>
            <a:ext cx="2804975" cy="369332"/>
          </a:xfrm>
          <a:prstGeom prst="rect">
            <a:avLst/>
          </a:prstGeom>
          <a:noFill/>
        </p:spPr>
        <p:txBody>
          <a:bodyPr wrap="none" rtlCol="0">
            <a:spAutoFit/>
          </a:bodyPr>
          <a:lstStyle/>
          <a:p>
            <a:r>
              <a:rPr lang="en-US" dirty="0" smtClean="0"/>
              <a:t>LISST </a:t>
            </a:r>
            <a:r>
              <a:rPr lang="en-US" dirty="0" err="1" smtClean="0"/>
              <a:t>Holo</a:t>
            </a:r>
            <a:r>
              <a:rPr lang="en-US" dirty="0" smtClean="0"/>
              <a:t>: 4.4 micron/pixel</a:t>
            </a:r>
            <a:endParaRPr lang="en-US" dirty="0"/>
          </a:p>
        </p:txBody>
      </p:sp>
      <p:sp>
        <p:nvSpPr>
          <p:cNvPr id="8" name="TextBox 7"/>
          <p:cNvSpPr txBox="1"/>
          <p:nvPr/>
        </p:nvSpPr>
        <p:spPr>
          <a:xfrm>
            <a:off x="5266412" y="6247509"/>
            <a:ext cx="2362583" cy="369332"/>
          </a:xfrm>
          <a:prstGeom prst="rect">
            <a:avLst/>
          </a:prstGeom>
          <a:noFill/>
        </p:spPr>
        <p:txBody>
          <a:bodyPr wrap="none" rtlCol="0">
            <a:spAutoFit/>
          </a:bodyPr>
          <a:lstStyle/>
          <a:p>
            <a:r>
              <a:rPr lang="en-US" dirty="0" smtClean="0"/>
              <a:t>IFCB: 0.32 micron/pixel </a:t>
            </a:r>
            <a:endParaRPr lang="en-US" dirty="0"/>
          </a:p>
        </p:txBody>
      </p:sp>
      <p:sp>
        <p:nvSpPr>
          <p:cNvPr id="9" name="TextBox 8"/>
          <p:cNvSpPr txBox="1"/>
          <p:nvPr/>
        </p:nvSpPr>
        <p:spPr>
          <a:xfrm>
            <a:off x="5055594" y="3410739"/>
            <a:ext cx="2788068" cy="369332"/>
          </a:xfrm>
          <a:prstGeom prst="rect">
            <a:avLst/>
          </a:prstGeom>
          <a:noFill/>
        </p:spPr>
        <p:txBody>
          <a:bodyPr wrap="none" rtlCol="0">
            <a:spAutoFit/>
          </a:bodyPr>
          <a:lstStyle/>
          <a:p>
            <a:r>
              <a:rPr lang="en-US" dirty="0" err="1" smtClean="0"/>
              <a:t>Flowcam</a:t>
            </a:r>
            <a:r>
              <a:rPr lang="en-US" dirty="0" smtClean="0"/>
              <a:t>: 0.55 micron/pixel </a:t>
            </a:r>
            <a:endParaRPr lang="en-US" dirty="0"/>
          </a:p>
        </p:txBody>
      </p:sp>
    </p:spTree>
    <p:extLst>
      <p:ext uri="{BB962C8B-B14F-4D97-AF65-F5344CB8AC3E}">
        <p14:creationId xmlns:p14="http://schemas.microsoft.com/office/powerpoint/2010/main" val="360104982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90"/>
            <a:ext cx="8229600" cy="1143000"/>
          </a:xfrm>
        </p:spPr>
        <p:txBody>
          <a:bodyPr/>
          <a:lstStyle/>
          <a:p>
            <a:r>
              <a:rPr lang="en-US" dirty="0" smtClean="0"/>
              <a:t>IFCB and </a:t>
            </a:r>
            <a:r>
              <a:rPr lang="en-US" dirty="0" err="1" smtClean="0"/>
              <a:t>FlowCam</a:t>
            </a:r>
            <a:endParaRPr lang="en-US" dirty="0"/>
          </a:p>
        </p:txBody>
      </p:sp>
      <p:pic>
        <p:nvPicPr>
          <p:cNvPr id="4" name="Picture 3"/>
          <p:cNvPicPr>
            <a:picLocks noChangeAspect="1"/>
          </p:cNvPicPr>
          <p:nvPr/>
        </p:nvPicPr>
        <p:blipFill>
          <a:blip r:embed="rId2"/>
          <a:stretch>
            <a:fillRect/>
          </a:stretch>
        </p:blipFill>
        <p:spPr>
          <a:xfrm>
            <a:off x="457200" y="805607"/>
            <a:ext cx="8204200" cy="6070600"/>
          </a:xfrm>
          <a:prstGeom prst="rect">
            <a:avLst/>
          </a:prstGeom>
        </p:spPr>
      </p:pic>
      <p:sp>
        <p:nvSpPr>
          <p:cNvPr id="5" name="TextBox 4"/>
          <p:cNvSpPr txBox="1"/>
          <p:nvPr/>
        </p:nvSpPr>
        <p:spPr>
          <a:xfrm>
            <a:off x="864567" y="4837781"/>
            <a:ext cx="597527" cy="369332"/>
          </a:xfrm>
          <a:prstGeom prst="rect">
            <a:avLst/>
          </a:prstGeom>
          <a:noFill/>
        </p:spPr>
        <p:txBody>
          <a:bodyPr wrap="none" rtlCol="0">
            <a:spAutoFit/>
          </a:bodyPr>
          <a:lstStyle/>
          <a:p>
            <a:r>
              <a:rPr lang="en-US" dirty="0" smtClean="0"/>
              <a:t>IFCB</a:t>
            </a:r>
            <a:endParaRPr lang="en-US" dirty="0"/>
          </a:p>
        </p:txBody>
      </p:sp>
      <p:sp>
        <p:nvSpPr>
          <p:cNvPr id="6" name="TextBox 5"/>
          <p:cNvSpPr txBox="1"/>
          <p:nvPr/>
        </p:nvSpPr>
        <p:spPr>
          <a:xfrm>
            <a:off x="864567" y="6313020"/>
            <a:ext cx="1048484" cy="369332"/>
          </a:xfrm>
          <a:prstGeom prst="rect">
            <a:avLst/>
          </a:prstGeom>
          <a:noFill/>
        </p:spPr>
        <p:txBody>
          <a:bodyPr wrap="none" rtlCol="0">
            <a:spAutoFit/>
          </a:bodyPr>
          <a:lstStyle/>
          <a:p>
            <a:r>
              <a:rPr lang="en-US" dirty="0" err="1" smtClean="0"/>
              <a:t>FlowCam</a:t>
            </a:r>
            <a:endParaRPr lang="en-US" dirty="0"/>
          </a:p>
        </p:txBody>
      </p:sp>
      <p:sp>
        <p:nvSpPr>
          <p:cNvPr id="7" name="TextBox 6"/>
          <p:cNvSpPr txBox="1"/>
          <p:nvPr/>
        </p:nvSpPr>
        <p:spPr>
          <a:xfrm>
            <a:off x="7355303" y="2761922"/>
            <a:ext cx="1048484" cy="369332"/>
          </a:xfrm>
          <a:prstGeom prst="rect">
            <a:avLst/>
          </a:prstGeom>
          <a:noFill/>
        </p:spPr>
        <p:txBody>
          <a:bodyPr wrap="none" rtlCol="0">
            <a:spAutoFit/>
          </a:bodyPr>
          <a:lstStyle/>
          <a:p>
            <a:r>
              <a:rPr lang="en-US" dirty="0" err="1" smtClean="0"/>
              <a:t>FlowCam</a:t>
            </a:r>
            <a:endParaRPr lang="en-US" dirty="0"/>
          </a:p>
        </p:txBody>
      </p:sp>
      <p:sp>
        <p:nvSpPr>
          <p:cNvPr id="8" name="TextBox 7"/>
          <p:cNvSpPr txBox="1"/>
          <p:nvPr/>
        </p:nvSpPr>
        <p:spPr>
          <a:xfrm>
            <a:off x="854838" y="2832668"/>
            <a:ext cx="597527" cy="369332"/>
          </a:xfrm>
          <a:prstGeom prst="rect">
            <a:avLst/>
          </a:prstGeom>
          <a:noFill/>
        </p:spPr>
        <p:txBody>
          <a:bodyPr wrap="none" rtlCol="0">
            <a:spAutoFit/>
          </a:bodyPr>
          <a:lstStyle/>
          <a:p>
            <a:r>
              <a:rPr lang="en-US" dirty="0" smtClean="0"/>
              <a:t>IFCB</a:t>
            </a:r>
            <a:endParaRPr lang="en-US" dirty="0"/>
          </a:p>
        </p:txBody>
      </p:sp>
    </p:spTree>
    <p:extLst>
      <p:ext uri="{BB962C8B-B14F-4D97-AF65-F5344CB8AC3E}">
        <p14:creationId xmlns:p14="http://schemas.microsoft.com/office/powerpoint/2010/main" val="209095559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057743" y="4230940"/>
            <a:ext cx="5773659" cy="2279076"/>
            <a:chOff x="3057743" y="4522215"/>
            <a:chExt cx="5773659" cy="2279076"/>
          </a:xfrm>
        </p:grpSpPr>
        <p:pic>
          <p:nvPicPr>
            <p:cNvPr id="7" name="Picture 6"/>
            <p:cNvPicPr>
              <a:picLocks noChangeAspect="1"/>
            </p:cNvPicPr>
            <p:nvPr/>
          </p:nvPicPr>
          <p:blipFill>
            <a:blip r:embed="rId2"/>
            <a:stretch>
              <a:fillRect/>
            </a:stretch>
          </p:blipFill>
          <p:spPr>
            <a:xfrm>
              <a:off x="3057743" y="4522215"/>
              <a:ext cx="5773659" cy="2279076"/>
            </a:xfrm>
            <a:prstGeom prst="rect">
              <a:avLst/>
            </a:prstGeom>
          </p:spPr>
        </p:pic>
        <p:pic>
          <p:nvPicPr>
            <p:cNvPr id="4" name="Picture 3"/>
            <p:cNvPicPr>
              <a:picLocks noChangeAspect="1"/>
            </p:cNvPicPr>
            <p:nvPr/>
          </p:nvPicPr>
          <p:blipFill>
            <a:blip r:embed="rId3"/>
            <a:stretch>
              <a:fillRect/>
            </a:stretch>
          </p:blipFill>
          <p:spPr>
            <a:xfrm>
              <a:off x="5654042" y="4848970"/>
              <a:ext cx="1423322" cy="383717"/>
            </a:xfrm>
            <a:prstGeom prst="rect">
              <a:avLst/>
            </a:prstGeom>
          </p:spPr>
        </p:pic>
      </p:grpSp>
      <p:sp>
        <p:nvSpPr>
          <p:cNvPr id="2" name="Title 1"/>
          <p:cNvSpPr>
            <a:spLocks noGrp="1"/>
          </p:cNvSpPr>
          <p:nvPr>
            <p:ph type="title"/>
          </p:nvPr>
        </p:nvSpPr>
        <p:spPr/>
        <p:txBody>
          <a:bodyPr/>
          <a:lstStyle/>
          <a:p>
            <a:r>
              <a:rPr lang="en-US" dirty="0" smtClean="0"/>
              <a:t>Particle size distributions</a:t>
            </a:r>
            <a:endParaRPr lang="en-US" dirty="0"/>
          </a:p>
        </p:txBody>
      </p:sp>
      <p:sp>
        <p:nvSpPr>
          <p:cNvPr id="3" name="Content Placeholder 2"/>
          <p:cNvSpPr>
            <a:spLocks noGrp="1"/>
          </p:cNvSpPr>
          <p:nvPr>
            <p:ph idx="1"/>
          </p:nvPr>
        </p:nvSpPr>
        <p:spPr>
          <a:xfrm>
            <a:off x="457200" y="1491308"/>
            <a:ext cx="8229600" cy="4203768"/>
          </a:xfrm>
        </p:spPr>
        <p:txBody>
          <a:bodyPr/>
          <a:lstStyle/>
          <a:p>
            <a:r>
              <a:rPr lang="en-US" dirty="0" smtClean="0"/>
              <a:t>IFCB, </a:t>
            </a:r>
            <a:r>
              <a:rPr lang="en-US" dirty="0" err="1" smtClean="0"/>
              <a:t>FlowCam</a:t>
            </a:r>
            <a:r>
              <a:rPr lang="en-US" dirty="0" smtClean="0"/>
              <a:t> measure </a:t>
            </a:r>
            <a:r>
              <a:rPr lang="en-US" i="1" dirty="0" smtClean="0"/>
              <a:t>equivalent circular diameter</a:t>
            </a:r>
            <a:r>
              <a:rPr lang="en-US" dirty="0" smtClean="0"/>
              <a:t> (ECD)</a:t>
            </a:r>
            <a:endParaRPr lang="en-US" dirty="0"/>
          </a:p>
          <a:p>
            <a:pPr marL="457200" lvl="1" indent="0">
              <a:buNone/>
            </a:pPr>
            <a:endParaRPr lang="en-US" dirty="0" smtClean="0"/>
          </a:p>
          <a:p>
            <a:r>
              <a:rPr lang="en-US" dirty="0" smtClean="0"/>
              <a:t>LISST-100X derives particle dimensions from ‘bulk’ forward scatter</a:t>
            </a:r>
          </a:p>
        </p:txBody>
      </p:sp>
      <p:sp>
        <p:nvSpPr>
          <p:cNvPr id="8" name="TextBox 7"/>
          <p:cNvSpPr txBox="1"/>
          <p:nvPr/>
        </p:nvSpPr>
        <p:spPr>
          <a:xfrm>
            <a:off x="3219623" y="6445511"/>
            <a:ext cx="2149672" cy="369332"/>
          </a:xfrm>
          <a:prstGeom prst="rect">
            <a:avLst/>
          </a:prstGeom>
          <a:noFill/>
        </p:spPr>
        <p:txBody>
          <a:bodyPr wrap="none" rtlCol="0">
            <a:spAutoFit/>
          </a:bodyPr>
          <a:lstStyle/>
          <a:p>
            <a:r>
              <a:rPr lang="en-US" dirty="0" err="1" smtClean="0"/>
              <a:t>Reinecker</a:t>
            </a:r>
            <a:r>
              <a:rPr lang="en-US" dirty="0" smtClean="0"/>
              <a:t> et al, 2008</a:t>
            </a:r>
            <a:endParaRPr lang="en-US" dirty="0"/>
          </a:p>
        </p:txBody>
      </p:sp>
      <p:pic>
        <p:nvPicPr>
          <p:cNvPr id="9" name="Picture 8"/>
          <p:cNvPicPr>
            <a:picLocks noChangeAspect="1"/>
          </p:cNvPicPr>
          <p:nvPr/>
        </p:nvPicPr>
        <p:blipFill>
          <a:blip r:embed="rId4"/>
          <a:stretch>
            <a:fillRect/>
          </a:stretch>
        </p:blipFill>
        <p:spPr>
          <a:xfrm>
            <a:off x="4505658" y="2096788"/>
            <a:ext cx="1148384" cy="997281"/>
          </a:xfrm>
          <a:prstGeom prst="rect">
            <a:avLst/>
          </a:prstGeom>
        </p:spPr>
      </p:pic>
    </p:spTree>
    <p:extLst>
      <p:ext uri="{BB962C8B-B14F-4D97-AF65-F5344CB8AC3E}">
        <p14:creationId xmlns:p14="http://schemas.microsoft.com/office/powerpoint/2010/main" val="155436484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Particle size distributions</a:t>
            </a:r>
            <a:endParaRPr lang="en-US" dirty="0"/>
          </a:p>
        </p:txBody>
      </p:sp>
      <p:sp>
        <p:nvSpPr>
          <p:cNvPr id="3" name="Content Placeholder 2"/>
          <p:cNvSpPr>
            <a:spLocks noGrp="1"/>
          </p:cNvSpPr>
          <p:nvPr>
            <p:ph idx="1"/>
          </p:nvPr>
        </p:nvSpPr>
        <p:spPr>
          <a:xfrm>
            <a:off x="1269575" y="1242305"/>
            <a:ext cx="7354854" cy="4525963"/>
          </a:xfrm>
        </p:spPr>
        <p:txBody>
          <a:bodyPr>
            <a:normAutofit/>
          </a:bodyPr>
          <a:lstStyle/>
          <a:p>
            <a:r>
              <a:rPr lang="en-US" sz="2800" dirty="0" smtClean="0"/>
              <a:t>Also measured size with Zeiss Axioplan-2</a:t>
            </a:r>
          </a:p>
        </p:txBody>
      </p:sp>
      <p:pic>
        <p:nvPicPr>
          <p:cNvPr id="6" name="Picture 5" descr="dunaliela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1734" y="1829642"/>
            <a:ext cx="5798133" cy="4797449"/>
          </a:xfrm>
          <a:prstGeom prst="rect">
            <a:avLst/>
          </a:prstGeom>
        </p:spPr>
      </p:pic>
    </p:spTree>
    <p:extLst>
      <p:ext uri="{BB962C8B-B14F-4D97-AF65-F5344CB8AC3E}">
        <p14:creationId xmlns:p14="http://schemas.microsoft.com/office/powerpoint/2010/main" val="259396819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Particle size distribution</a:t>
            </a:r>
            <a:endParaRPr lang="en-US" dirty="0"/>
          </a:p>
        </p:txBody>
      </p:sp>
      <p:pic>
        <p:nvPicPr>
          <p:cNvPr id="6" name="Content Placeholder 5" descr="Iso_post.png"/>
          <p:cNvPicPr>
            <a:picLocks noGrp="1" noChangeAspect="1"/>
          </p:cNvPicPr>
          <p:nvPr>
            <p:ph idx="1"/>
          </p:nvPr>
        </p:nvPicPr>
        <p:blipFill>
          <a:blip r:embed="rId2">
            <a:extLst>
              <a:ext uri="{28A0092B-C50C-407E-A947-70E740481C1C}">
                <a14:useLocalDpi xmlns:a14="http://schemas.microsoft.com/office/drawing/2010/main" val="0"/>
              </a:ext>
            </a:extLst>
          </a:blip>
          <a:srcRect l="-18206" r="-18206"/>
          <a:stretch>
            <a:fillRect/>
          </a:stretch>
        </p:blipFill>
        <p:spPr>
          <a:xfrm>
            <a:off x="-818146" y="1189169"/>
            <a:ext cx="10307663" cy="5668818"/>
          </a:xfrm>
        </p:spPr>
      </p:pic>
      <p:pic>
        <p:nvPicPr>
          <p:cNvPr id="7" name="Picture 6"/>
          <p:cNvPicPr>
            <a:picLocks noChangeAspect="1"/>
          </p:cNvPicPr>
          <p:nvPr/>
        </p:nvPicPr>
        <p:blipFill>
          <a:blip r:embed="rId3"/>
          <a:stretch>
            <a:fillRect/>
          </a:stretch>
        </p:blipFill>
        <p:spPr>
          <a:xfrm>
            <a:off x="6107546" y="2540000"/>
            <a:ext cx="1016000" cy="1016000"/>
          </a:xfrm>
          <a:prstGeom prst="rect">
            <a:avLst/>
          </a:prstGeom>
        </p:spPr>
      </p:pic>
      <p:sp>
        <p:nvSpPr>
          <p:cNvPr id="8" name="TextBox 7"/>
          <p:cNvSpPr txBox="1"/>
          <p:nvPr/>
        </p:nvSpPr>
        <p:spPr>
          <a:xfrm>
            <a:off x="3717642" y="1221427"/>
            <a:ext cx="1095172" cy="369332"/>
          </a:xfrm>
          <a:prstGeom prst="rect">
            <a:avLst/>
          </a:prstGeom>
          <a:solidFill>
            <a:schemeClr val="bg1"/>
          </a:solidFill>
        </p:spPr>
        <p:txBody>
          <a:bodyPr wrap="none" rtlCol="0">
            <a:spAutoFit/>
          </a:bodyPr>
          <a:lstStyle/>
          <a:p>
            <a:r>
              <a:rPr lang="en-US" dirty="0" err="1" smtClean="0"/>
              <a:t>Isochrysis</a:t>
            </a:r>
            <a:endParaRPr lang="en-US" dirty="0"/>
          </a:p>
        </p:txBody>
      </p:sp>
      <p:sp>
        <p:nvSpPr>
          <p:cNvPr id="12" name="Rectangle 11"/>
          <p:cNvSpPr/>
          <p:nvPr/>
        </p:nvSpPr>
        <p:spPr>
          <a:xfrm>
            <a:off x="3378449" y="1590760"/>
            <a:ext cx="263603" cy="4640708"/>
          </a:xfrm>
          <a:prstGeom prst="rect">
            <a:avLst/>
          </a:prstGeom>
          <a:solidFill>
            <a:srgbClr val="FFFF00">
              <a:alpha val="29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5903661" y="1707520"/>
            <a:ext cx="818403" cy="184666"/>
          </a:xfrm>
          <a:prstGeom prst="rect">
            <a:avLst/>
          </a:prstGeom>
          <a:solidFill>
            <a:schemeClr val="bg1"/>
          </a:solidFill>
          <a:ln>
            <a:noFill/>
          </a:ln>
        </p:spPr>
        <p:txBody>
          <a:bodyPr wrap="none" tIns="0" bIns="0" rtlCol="0">
            <a:spAutoFit/>
          </a:bodyPr>
          <a:lstStyle/>
          <a:p>
            <a:r>
              <a:rPr lang="en-US" sz="1200" dirty="0" smtClean="0"/>
              <a:t>LISST100X</a:t>
            </a:r>
            <a:endParaRPr lang="en-US" sz="1200" dirty="0"/>
          </a:p>
        </p:txBody>
      </p:sp>
      <p:sp>
        <p:nvSpPr>
          <p:cNvPr id="14" name="Rectangle 13"/>
          <p:cNvSpPr/>
          <p:nvPr/>
        </p:nvSpPr>
        <p:spPr>
          <a:xfrm>
            <a:off x="8059332" y="3127212"/>
            <a:ext cx="263603" cy="1159866"/>
          </a:xfrm>
          <a:prstGeom prst="rect">
            <a:avLst/>
          </a:prstGeom>
          <a:solidFill>
            <a:srgbClr val="FFFF00">
              <a:alpha val="29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7915909" y="4337354"/>
            <a:ext cx="646331" cy="369332"/>
          </a:xfrm>
          <a:prstGeom prst="rect">
            <a:avLst/>
          </a:prstGeom>
          <a:noFill/>
        </p:spPr>
        <p:txBody>
          <a:bodyPr wrap="none" rtlCol="0">
            <a:spAutoFit/>
          </a:bodyPr>
          <a:lstStyle/>
          <a:p>
            <a:r>
              <a:rPr lang="en-US" dirty="0" smtClean="0"/>
              <a:t>Zeiss</a:t>
            </a:r>
            <a:endParaRPr lang="en-US" dirty="0"/>
          </a:p>
        </p:txBody>
      </p:sp>
    </p:spTree>
    <p:extLst>
      <p:ext uri="{BB962C8B-B14F-4D97-AF65-F5344CB8AC3E}">
        <p14:creationId xmlns:p14="http://schemas.microsoft.com/office/powerpoint/2010/main" val="129962969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635" y="274638"/>
            <a:ext cx="8229600" cy="1143000"/>
          </a:xfrm>
        </p:spPr>
        <p:txBody>
          <a:bodyPr/>
          <a:lstStyle/>
          <a:p>
            <a:r>
              <a:rPr lang="en-US" dirty="0" smtClean="0"/>
              <a:t>Particle size differences</a:t>
            </a:r>
            <a:endParaRPr lang="en-US" dirty="0"/>
          </a:p>
        </p:txBody>
      </p:sp>
      <p:sp>
        <p:nvSpPr>
          <p:cNvPr id="9" name="TextBox 8"/>
          <p:cNvSpPr txBox="1"/>
          <p:nvPr/>
        </p:nvSpPr>
        <p:spPr>
          <a:xfrm>
            <a:off x="5826851" y="5684096"/>
            <a:ext cx="2450786" cy="707886"/>
          </a:xfrm>
          <a:prstGeom prst="rect">
            <a:avLst/>
          </a:prstGeom>
          <a:noFill/>
        </p:spPr>
        <p:txBody>
          <a:bodyPr wrap="none" rtlCol="0">
            <a:spAutoFit/>
          </a:bodyPr>
          <a:lstStyle/>
          <a:p>
            <a:r>
              <a:rPr lang="en-US" sz="2000" dirty="0" smtClean="0"/>
              <a:t>IFCB </a:t>
            </a:r>
            <a:r>
              <a:rPr lang="en-US" sz="2000" dirty="0" err="1" smtClean="0"/>
              <a:t>Nannochloropsis</a:t>
            </a:r>
            <a:r>
              <a:rPr lang="en-US" sz="2000" dirty="0" smtClean="0"/>
              <a:t> </a:t>
            </a:r>
          </a:p>
          <a:p>
            <a:r>
              <a:rPr lang="en-US" sz="2000" dirty="0" smtClean="0"/>
              <a:t>3.1 pixel/micron  </a:t>
            </a:r>
            <a:endParaRPr lang="en-US" sz="2000" dirty="0"/>
          </a:p>
        </p:txBody>
      </p:sp>
      <p:sp>
        <p:nvSpPr>
          <p:cNvPr id="11" name="Content Placeholder 10"/>
          <p:cNvSpPr>
            <a:spLocks noGrp="1"/>
          </p:cNvSpPr>
          <p:nvPr>
            <p:ph idx="1"/>
          </p:nvPr>
        </p:nvSpPr>
        <p:spPr>
          <a:xfrm>
            <a:off x="457200" y="1635820"/>
            <a:ext cx="8229600" cy="2495005"/>
          </a:xfrm>
        </p:spPr>
        <p:txBody>
          <a:bodyPr/>
          <a:lstStyle/>
          <a:p>
            <a:r>
              <a:rPr lang="en-US" dirty="0" err="1" smtClean="0"/>
              <a:t>FlowCam</a:t>
            </a:r>
            <a:r>
              <a:rPr lang="en-US" dirty="0" smtClean="0"/>
              <a:t>, IFCB: particle boundary, size (ECD) determined by image processing</a:t>
            </a:r>
            <a:endParaRPr lang="en-US" dirty="0"/>
          </a:p>
        </p:txBody>
      </p:sp>
      <p:pic>
        <p:nvPicPr>
          <p:cNvPr id="14" name="Picture 13"/>
          <p:cNvPicPr>
            <a:picLocks noChangeAspect="1"/>
          </p:cNvPicPr>
          <p:nvPr/>
        </p:nvPicPr>
        <p:blipFill>
          <a:blip r:embed="rId2"/>
          <a:stretch>
            <a:fillRect/>
          </a:stretch>
        </p:blipFill>
        <p:spPr>
          <a:xfrm>
            <a:off x="5826851" y="3330241"/>
            <a:ext cx="2542647" cy="2208088"/>
          </a:xfrm>
          <a:prstGeom prst="rect">
            <a:avLst/>
          </a:prstGeom>
        </p:spPr>
      </p:pic>
      <p:pic>
        <p:nvPicPr>
          <p:cNvPr id="15" name="Picture 14"/>
          <p:cNvPicPr>
            <a:picLocks noChangeAspect="1"/>
          </p:cNvPicPr>
          <p:nvPr/>
        </p:nvPicPr>
        <p:blipFill>
          <a:blip r:embed="rId3"/>
          <a:stretch>
            <a:fillRect/>
          </a:stretch>
        </p:blipFill>
        <p:spPr>
          <a:xfrm>
            <a:off x="214201" y="2893415"/>
            <a:ext cx="5150832" cy="3864196"/>
          </a:xfrm>
          <a:prstGeom prst="rect">
            <a:avLst/>
          </a:prstGeom>
        </p:spPr>
      </p:pic>
    </p:spTree>
    <p:extLst>
      <p:ext uri="{BB962C8B-B14F-4D97-AF65-F5344CB8AC3E}">
        <p14:creationId xmlns:p14="http://schemas.microsoft.com/office/powerpoint/2010/main" val="101810213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Particle size differences: calibration</a:t>
            </a:r>
            <a:endParaRPr lang="en-US" dirty="0"/>
          </a:p>
        </p:txBody>
      </p:sp>
      <p:sp>
        <p:nvSpPr>
          <p:cNvPr id="3" name="Content Placeholder 2"/>
          <p:cNvSpPr>
            <a:spLocks noGrp="1"/>
          </p:cNvSpPr>
          <p:nvPr>
            <p:ph idx="1"/>
          </p:nvPr>
        </p:nvSpPr>
        <p:spPr/>
        <p:txBody>
          <a:bodyPr/>
          <a:lstStyle/>
          <a:p>
            <a:r>
              <a:rPr lang="en-US" dirty="0" smtClean="0"/>
              <a:t>LISST-100X – no calibration method provided</a:t>
            </a:r>
          </a:p>
          <a:p>
            <a:r>
              <a:rPr lang="en-US" dirty="0" smtClean="0"/>
              <a:t>IFCB and </a:t>
            </a:r>
            <a:r>
              <a:rPr lang="en-US" dirty="0" err="1" smtClean="0"/>
              <a:t>FlowCam</a:t>
            </a:r>
            <a:r>
              <a:rPr lang="en-US" dirty="0" smtClean="0"/>
              <a:t> – calibrate with beads</a:t>
            </a:r>
          </a:p>
          <a:p>
            <a:endParaRPr lang="en-US" dirty="0"/>
          </a:p>
        </p:txBody>
      </p:sp>
      <p:pic>
        <p:nvPicPr>
          <p:cNvPr id="4" name="Picture 3"/>
          <p:cNvPicPr>
            <a:picLocks noChangeAspect="1"/>
          </p:cNvPicPr>
          <p:nvPr/>
        </p:nvPicPr>
        <p:blipFill>
          <a:blip r:embed="rId2"/>
          <a:stretch>
            <a:fillRect/>
          </a:stretch>
        </p:blipFill>
        <p:spPr>
          <a:xfrm>
            <a:off x="618509" y="3157505"/>
            <a:ext cx="3026866" cy="3026866"/>
          </a:xfrm>
          <a:prstGeom prst="rect">
            <a:avLst/>
          </a:prstGeom>
        </p:spPr>
      </p:pic>
      <p:sp>
        <p:nvSpPr>
          <p:cNvPr id="6" name="TextBox 5"/>
          <p:cNvSpPr txBox="1"/>
          <p:nvPr/>
        </p:nvSpPr>
        <p:spPr>
          <a:xfrm>
            <a:off x="299281" y="6267462"/>
            <a:ext cx="3793451" cy="369332"/>
          </a:xfrm>
          <a:prstGeom prst="rect">
            <a:avLst/>
          </a:prstGeom>
          <a:noFill/>
        </p:spPr>
        <p:txBody>
          <a:bodyPr wrap="none" rtlCol="0">
            <a:spAutoFit/>
          </a:bodyPr>
          <a:lstStyle/>
          <a:p>
            <a:r>
              <a:rPr lang="en-US" dirty="0" smtClean="0"/>
              <a:t>IFCB: 9 micron bead, 3.5 pixels/micron</a:t>
            </a:r>
            <a:endParaRPr lang="en-US" dirty="0"/>
          </a:p>
        </p:txBody>
      </p:sp>
      <p:sp>
        <p:nvSpPr>
          <p:cNvPr id="7" name="Content Placeholder 2"/>
          <p:cNvSpPr txBox="1">
            <a:spLocks/>
          </p:cNvSpPr>
          <p:nvPr/>
        </p:nvSpPr>
        <p:spPr>
          <a:xfrm>
            <a:off x="3869470" y="3335530"/>
            <a:ext cx="4969729" cy="2444493"/>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Carefully calibrated IFCB</a:t>
            </a:r>
          </a:p>
          <a:p>
            <a:pPr lvl="1"/>
            <a:r>
              <a:rPr lang="en-US" dirty="0" smtClean="0"/>
              <a:t>Note fuzzy bead edge</a:t>
            </a:r>
          </a:p>
          <a:p>
            <a:pPr lvl="1"/>
            <a:endParaRPr lang="en-US" dirty="0" smtClean="0"/>
          </a:p>
          <a:p>
            <a:r>
              <a:rPr lang="en-US" dirty="0" err="1" smtClean="0"/>
              <a:t>FlowCam</a:t>
            </a:r>
            <a:r>
              <a:rPr lang="en-US" dirty="0" smtClean="0"/>
              <a:t> – no reliable bead data collected</a:t>
            </a:r>
          </a:p>
          <a:p>
            <a:endParaRPr lang="en-US" dirty="0"/>
          </a:p>
        </p:txBody>
      </p:sp>
    </p:spTree>
    <p:extLst>
      <p:ext uri="{BB962C8B-B14F-4D97-AF65-F5344CB8AC3E}">
        <p14:creationId xmlns:p14="http://schemas.microsoft.com/office/powerpoint/2010/main" val="233094726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Particle size differences: </a:t>
            </a:r>
            <a:br>
              <a:rPr lang="en-US" dirty="0" smtClean="0"/>
            </a:br>
            <a:r>
              <a:rPr lang="en-US" dirty="0" smtClean="0"/>
              <a:t>physiologic state</a:t>
            </a:r>
            <a:endParaRPr lang="en-US" dirty="0"/>
          </a:p>
        </p:txBody>
      </p:sp>
      <p:pic>
        <p:nvPicPr>
          <p:cNvPr id="5" name="Picture 4"/>
          <p:cNvPicPr>
            <a:picLocks noChangeAspect="1"/>
          </p:cNvPicPr>
          <p:nvPr/>
        </p:nvPicPr>
        <p:blipFill>
          <a:blip r:embed="rId2"/>
          <a:stretch>
            <a:fillRect/>
          </a:stretch>
        </p:blipFill>
        <p:spPr>
          <a:xfrm>
            <a:off x="457200" y="1822229"/>
            <a:ext cx="3378200" cy="2311400"/>
          </a:xfrm>
          <a:prstGeom prst="rect">
            <a:avLst/>
          </a:prstGeom>
        </p:spPr>
      </p:pic>
      <p:pic>
        <p:nvPicPr>
          <p:cNvPr id="6" name="Picture 5"/>
          <p:cNvPicPr>
            <a:picLocks noChangeAspect="1"/>
          </p:cNvPicPr>
          <p:nvPr/>
        </p:nvPicPr>
        <p:blipFill>
          <a:blip r:embed="rId3"/>
          <a:stretch>
            <a:fillRect/>
          </a:stretch>
        </p:blipFill>
        <p:spPr>
          <a:xfrm>
            <a:off x="5459991" y="2296835"/>
            <a:ext cx="3100842" cy="2710970"/>
          </a:xfrm>
          <a:prstGeom prst="rect">
            <a:avLst/>
          </a:prstGeom>
        </p:spPr>
      </p:pic>
      <p:pic>
        <p:nvPicPr>
          <p:cNvPr id="7" name="Picture 6"/>
          <p:cNvPicPr>
            <a:picLocks noChangeAspect="1"/>
          </p:cNvPicPr>
          <p:nvPr/>
        </p:nvPicPr>
        <p:blipFill>
          <a:blip r:embed="rId4"/>
          <a:stretch>
            <a:fillRect/>
          </a:stretch>
        </p:blipFill>
        <p:spPr>
          <a:xfrm>
            <a:off x="496474" y="4588383"/>
            <a:ext cx="2686649" cy="2140387"/>
          </a:xfrm>
          <a:prstGeom prst="rect">
            <a:avLst/>
          </a:prstGeom>
        </p:spPr>
      </p:pic>
      <p:sp>
        <p:nvSpPr>
          <p:cNvPr id="8" name="TextBox 7"/>
          <p:cNvSpPr txBox="1"/>
          <p:nvPr/>
        </p:nvSpPr>
        <p:spPr>
          <a:xfrm>
            <a:off x="5994740" y="5019675"/>
            <a:ext cx="2210160" cy="461665"/>
          </a:xfrm>
          <a:prstGeom prst="rect">
            <a:avLst/>
          </a:prstGeom>
          <a:noFill/>
        </p:spPr>
        <p:txBody>
          <a:bodyPr wrap="none" rtlCol="0">
            <a:spAutoFit/>
          </a:bodyPr>
          <a:lstStyle/>
          <a:p>
            <a:r>
              <a:rPr lang="en-US" sz="2400" dirty="0" smtClean="0"/>
              <a:t>IFCB – round???</a:t>
            </a:r>
            <a:endParaRPr lang="en-US" sz="2400" dirty="0"/>
          </a:p>
        </p:txBody>
      </p:sp>
      <p:sp>
        <p:nvSpPr>
          <p:cNvPr id="9" name="TextBox 8"/>
          <p:cNvSpPr txBox="1"/>
          <p:nvPr/>
        </p:nvSpPr>
        <p:spPr>
          <a:xfrm>
            <a:off x="457200" y="1364085"/>
            <a:ext cx="1336424" cy="461665"/>
          </a:xfrm>
          <a:prstGeom prst="rect">
            <a:avLst/>
          </a:prstGeom>
          <a:noFill/>
        </p:spPr>
        <p:txBody>
          <a:bodyPr wrap="none" rtlCol="0">
            <a:spAutoFit/>
          </a:bodyPr>
          <a:lstStyle/>
          <a:p>
            <a:r>
              <a:rPr lang="en-US" sz="2400" dirty="0" err="1" smtClean="0"/>
              <a:t>FlowCam</a:t>
            </a:r>
            <a:endParaRPr lang="en-US" sz="2400" dirty="0"/>
          </a:p>
        </p:txBody>
      </p:sp>
      <p:sp>
        <p:nvSpPr>
          <p:cNvPr id="10" name="TextBox 9"/>
          <p:cNvSpPr txBox="1"/>
          <p:nvPr/>
        </p:nvSpPr>
        <p:spPr>
          <a:xfrm>
            <a:off x="457200" y="4126718"/>
            <a:ext cx="2198889" cy="461665"/>
          </a:xfrm>
          <a:prstGeom prst="rect">
            <a:avLst/>
          </a:prstGeom>
          <a:noFill/>
        </p:spPr>
        <p:txBody>
          <a:bodyPr wrap="none" rtlCol="0">
            <a:spAutoFit/>
          </a:bodyPr>
          <a:lstStyle/>
          <a:p>
            <a:r>
              <a:rPr lang="en-US" sz="2400" dirty="0" smtClean="0"/>
              <a:t>Zeiss Axioplan-2</a:t>
            </a:r>
            <a:endParaRPr lang="en-US" sz="2400" dirty="0"/>
          </a:p>
        </p:txBody>
      </p:sp>
      <p:sp>
        <p:nvSpPr>
          <p:cNvPr id="11" name="TextBox 10"/>
          <p:cNvSpPr txBox="1"/>
          <p:nvPr/>
        </p:nvSpPr>
        <p:spPr>
          <a:xfrm>
            <a:off x="4564510" y="5961746"/>
            <a:ext cx="3640390" cy="523220"/>
          </a:xfrm>
          <a:prstGeom prst="rect">
            <a:avLst/>
          </a:prstGeom>
          <a:noFill/>
        </p:spPr>
        <p:txBody>
          <a:bodyPr wrap="none" rtlCol="0">
            <a:spAutoFit/>
          </a:bodyPr>
          <a:lstStyle/>
          <a:p>
            <a:r>
              <a:rPr lang="en-US" sz="2800" dirty="0" err="1" smtClean="0"/>
              <a:t>Dunaliela</a:t>
            </a:r>
            <a:r>
              <a:rPr lang="en-US" sz="2800" dirty="0" smtClean="0"/>
              <a:t> (~10 microns)</a:t>
            </a:r>
            <a:endParaRPr lang="en-US" sz="2800" dirty="0"/>
          </a:p>
        </p:txBody>
      </p:sp>
    </p:spTree>
    <p:extLst>
      <p:ext uri="{BB962C8B-B14F-4D97-AF65-F5344CB8AC3E}">
        <p14:creationId xmlns:p14="http://schemas.microsoft.com/office/powerpoint/2010/main" val="262917976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smtClean="0">
                <a:latin typeface="Calibri" charset="0"/>
                <a:ea typeface="ＭＳ Ｐゴシック" charset="0"/>
                <a:cs typeface="ＭＳ Ｐゴシック" charset="0"/>
              </a:rPr>
              <a:t>Key CANON questions about single-celled organisms</a:t>
            </a:r>
            <a:endParaRPr lang="en-US" dirty="0">
              <a:latin typeface="Calibri" charset="0"/>
              <a:ea typeface="ＭＳ Ｐゴシック" charset="0"/>
              <a:cs typeface="ＭＳ Ｐゴシック" charset="0"/>
            </a:endParaRPr>
          </a:p>
        </p:txBody>
      </p:sp>
      <p:sp>
        <p:nvSpPr>
          <p:cNvPr id="18435" name="Content Placeholder 2"/>
          <p:cNvSpPr>
            <a:spLocks noGrp="1"/>
          </p:cNvSpPr>
          <p:nvPr>
            <p:ph idx="1"/>
          </p:nvPr>
        </p:nvSpPr>
        <p:spPr>
          <a:xfrm>
            <a:off x="457200" y="1920875"/>
            <a:ext cx="5713413" cy="4525963"/>
          </a:xfrm>
        </p:spPr>
        <p:txBody>
          <a:bodyPr/>
          <a:lstStyle/>
          <a:p>
            <a:r>
              <a:rPr lang="en-US" sz="3000" dirty="0">
                <a:latin typeface="Calibri" charset="0"/>
                <a:ea typeface="ＭＳ Ｐゴシック" charset="0"/>
                <a:cs typeface="ＭＳ Ｐゴシック" charset="0"/>
              </a:rPr>
              <a:t>What organisms are present?</a:t>
            </a:r>
          </a:p>
          <a:p>
            <a:r>
              <a:rPr lang="en-US" sz="3000" dirty="0">
                <a:latin typeface="Calibri" charset="0"/>
                <a:ea typeface="ＭＳ Ｐゴシック" charset="0"/>
                <a:cs typeface="ＭＳ Ｐゴシック" charset="0"/>
              </a:rPr>
              <a:t>How are the organisms distributed spatially and temporally?</a:t>
            </a:r>
          </a:p>
          <a:p>
            <a:r>
              <a:rPr lang="en-US" sz="3000" dirty="0">
                <a:latin typeface="Calibri" charset="0"/>
                <a:ea typeface="ＭＳ Ｐゴシック" charset="0"/>
                <a:cs typeface="ＭＳ Ｐゴシック" charset="0"/>
              </a:rPr>
              <a:t>How do organisms and ecosystems respond to climatic/oceanographic changes</a:t>
            </a:r>
            <a:r>
              <a:rPr lang="en-US" sz="3000" dirty="0" smtClean="0">
                <a:latin typeface="Calibri" charset="0"/>
                <a:ea typeface="ＭＳ Ｐゴシック" charset="0"/>
                <a:cs typeface="ＭＳ Ｐゴシック" charset="0"/>
              </a:rPr>
              <a:t>?</a:t>
            </a:r>
          </a:p>
          <a:p>
            <a:r>
              <a:rPr lang="en-US" sz="3000" dirty="0" smtClean="0">
                <a:latin typeface="Calibri" charset="0"/>
                <a:ea typeface="ＭＳ Ｐゴシック" charset="0"/>
                <a:cs typeface="ＭＳ Ｐゴシック" charset="0"/>
              </a:rPr>
              <a:t>Population dynamics, harmful algal blooms...</a:t>
            </a:r>
            <a:endParaRPr lang="en-US" sz="3000" dirty="0">
              <a:latin typeface="Calibri" charset="0"/>
              <a:ea typeface="ＭＳ Ｐゴシック" charset="0"/>
              <a:cs typeface="ＭＳ Ｐゴシック" charset="0"/>
            </a:endParaRPr>
          </a:p>
        </p:txBody>
      </p:sp>
      <p:pic>
        <p:nvPicPr>
          <p:cNvPr id="1843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96050" y="1600200"/>
            <a:ext cx="2416175" cy="210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96050" y="3906838"/>
            <a:ext cx="2416175" cy="246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241748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Paragon sample</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1161472" y="1600200"/>
            <a:ext cx="6666345" cy="5041216"/>
          </a:xfrm>
          <a:prstGeom prst="rect">
            <a:avLst/>
          </a:prstGeom>
        </p:spPr>
      </p:pic>
      <p:sp>
        <p:nvSpPr>
          <p:cNvPr id="5" name="TextBox 4"/>
          <p:cNvSpPr txBox="1"/>
          <p:nvPr/>
        </p:nvSpPr>
        <p:spPr>
          <a:xfrm>
            <a:off x="8089273" y="6384660"/>
            <a:ext cx="735147" cy="461665"/>
          </a:xfrm>
          <a:prstGeom prst="rect">
            <a:avLst/>
          </a:prstGeom>
          <a:noFill/>
        </p:spPr>
        <p:txBody>
          <a:bodyPr wrap="none" rtlCol="0">
            <a:spAutoFit/>
          </a:bodyPr>
          <a:lstStyle/>
          <a:p>
            <a:r>
              <a:rPr lang="en-US" sz="2400" dirty="0" smtClean="0"/>
              <a:t>IFCB</a:t>
            </a:r>
            <a:endParaRPr lang="en-US" sz="2400" dirty="0"/>
          </a:p>
        </p:txBody>
      </p:sp>
    </p:spTree>
    <p:extLst>
      <p:ext uri="{BB962C8B-B14F-4D97-AF65-F5344CB8AC3E}">
        <p14:creationId xmlns:p14="http://schemas.microsoft.com/office/powerpoint/2010/main" val="317686880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Paragon_post.png"/>
          <p:cNvPicPr>
            <a:picLocks noGrp="1" noChangeAspect="1"/>
          </p:cNvPicPr>
          <p:nvPr>
            <p:ph idx="1"/>
          </p:nvPr>
        </p:nvPicPr>
        <p:blipFill>
          <a:blip r:embed="rId2">
            <a:extLst>
              <a:ext uri="{28A0092B-C50C-407E-A947-70E740481C1C}">
                <a14:useLocalDpi xmlns:a14="http://schemas.microsoft.com/office/drawing/2010/main" val="0"/>
              </a:ext>
            </a:extLst>
          </a:blip>
          <a:srcRect l="-18206" r="-18206"/>
          <a:stretch>
            <a:fillRect/>
          </a:stretch>
        </p:blipFill>
        <p:spPr>
          <a:xfrm>
            <a:off x="-840269" y="1473766"/>
            <a:ext cx="9832078" cy="5407264"/>
          </a:xfrm>
        </p:spPr>
      </p:pic>
      <p:sp>
        <p:nvSpPr>
          <p:cNvPr id="2" name="Title 1"/>
          <p:cNvSpPr>
            <a:spLocks noGrp="1"/>
          </p:cNvSpPr>
          <p:nvPr>
            <p:ph type="title"/>
          </p:nvPr>
        </p:nvSpPr>
        <p:spPr/>
        <p:txBody>
          <a:bodyPr>
            <a:normAutofit/>
          </a:bodyPr>
          <a:lstStyle/>
          <a:p>
            <a:r>
              <a:rPr lang="en-US" dirty="0" smtClean="0"/>
              <a:t>Particle size distribution </a:t>
            </a:r>
            <a:endParaRPr lang="en-US" dirty="0"/>
          </a:p>
        </p:txBody>
      </p:sp>
      <p:sp>
        <p:nvSpPr>
          <p:cNvPr id="11" name="TextBox 10"/>
          <p:cNvSpPr txBox="1"/>
          <p:nvPr/>
        </p:nvSpPr>
        <p:spPr>
          <a:xfrm>
            <a:off x="3804575" y="1263977"/>
            <a:ext cx="1048325" cy="369332"/>
          </a:xfrm>
          <a:prstGeom prst="rect">
            <a:avLst/>
          </a:prstGeom>
          <a:solidFill>
            <a:schemeClr val="bg1"/>
          </a:solidFill>
        </p:spPr>
        <p:txBody>
          <a:bodyPr wrap="square" rtlCol="0">
            <a:spAutoFit/>
          </a:bodyPr>
          <a:lstStyle/>
          <a:p>
            <a:r>
              <a:rPr lang="en-US" dirty="0" smtClean="0"/>
              <a:t>Paragon</a:t>
            </a:r>
            <a:endParaRPr lang="en-US" dirty="0"/>
          </a:p>
        </p:txBody>
      </p:sp>
      <p:sp>
        <p:nvSpPr>
          <p:cNvPr id="5" name="Rectangular Callout 4"/>
          <p:cNvSpPr/>
          <p:nvPr/>
        </p:nvSpPr>
        <p:spPr>
          <a:xfrm>
            <a:off x="1565080" y="3192577"/>
            <a:ext cx="1139475" cy="1240640"/>
          </a:xfrm>
          <a:prstGeom prst="wedgeRectCallout">
            <a:avLst>
              <a:gd name="adj1" fmla="val 139644"/>
              <a:gd name="adj2" fmla="val 149371"/>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8000"/>
                </a:solidFill>
              </a:rPr>
              <a:t>IFCB PMT gain set for larger cells</a:t>
            </a:r>
            <a:endParaRPr lang="en-US" dirty="0">
              <a:solidFill>
                <a:srgbClr val="008000"/>
              </a:solidFill>
            </a:endParaRPr>
          </a:p>
        </p:txBody>
      </p:sp>
      <p:sp>
        <p:nvSpPr>
          <p:cNvPr id="13" name="Rectangular Callout 12"/>
          <p:cNvSpPr/>
          <p:nvPr/>
        </p:nvSpPr>
        <p:spPr>
          <a:xfrm>
            <a:off x="7430335" y="1526272"/>
            <a:ext cx="1139475" cy="1240640"/>
          </a:xfrm>
          <a:prstGeom prst="wedgeRectCallout">
            <a:avLst>
              <a:gd name="adj1" fmla="val -195779"/>
              <a:gd name="adj2" fmla="val 67786"/>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FF"/>
                </a:solidFill>
              </a:rPr>
              <a:t>LISST100X peaks for each shape axis</a:t>
            </a:r>
            <a:endParaRPr lang="en-US" dirty="0">
              <a:solidFill>
                <a:srgbClr val="0000FF"/>
              </a:solidFill>
            </a:endParaRPr>
          </a:p>
        </p:txBody>
      </p:sp>
      <p:sp>
        <p:nvSpPr>
          <p:cNvPr id="14" name="Rectangular Callout 13"/>
          <p:cNvSpPr/>
          <p:nvPr/>
        </p:nvSpPr>
        <p:spPr>
          <a:xfrm>
            <a:off x="7475908" y="3309870"/>
            <a:ext cx="1410570" cy="1240640"/>
          </a:xfrm>
          <a:prstGeom prst="wedgeRectCallout">
            <a:avLst>
              <a:gd name="adj1" fmla="val -134350"/>
              <a:gd name="adj2" fmla="val 191978"/>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8000"/>
                </a:solidFill>
              </a:rPr>
              <a:t>IFCB 150 um </a:t>
            </a:r>
            <a:r>
              <a:rPr lang="en-US" dirty="0" err="1" smtClean="0">
                <a:solidFill>
                  <a:srgbClr val="008000"/>
                </a:solidFill>
              </a:rPr>
              <a:t>Nitex</a:t>
            </a:r>
            <a:r>
              <a:rPr lang="en-US" dirty="0" smtClean="0">
                <a:solidFill>
                  <a:srgbClr val="008000"/>
                </a:solidFill>
              </a:rPr>
              <a:t> mesh</a:t>
            </a:r>
            <a:endParaRPr lang="en-US" dirty="0">
              <a:solidFill>
                <a:srgbClr val="008000"/>
              </a:solidFill>
            </a:endParaRPr>
          </a:p>
        </p:txBody>
      </p:sp>
      <p:sp>
        <p:nvSpPr>
          <p:cNvPr id="15" name="Rectangular Callout 14"/>
          <p:cNvSpPr/>
          <p:nvPr/>
        </p:nvSpPr>
        <p:spPr>
          <a:xfrm>
            <a:off x="7747003" y="4965968"/>
            <a:ext cx="1139475" cy="1240640"/>
          </a:xfrm>
          <a:prstGeom prst="wedgeRectCallout">
            <a:avLst>
              <a:gd name="adj1" fmla="val -122891"/>
              <a:gd name="adj2" fmla="val 50375"/>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solidFill>
                  <a:srgbClr val="FF0000"/>
                </a:solidFill>
              </a:rPr>
              <a:t>FlowCam</a:t>
            </a:r>
            <a:r>
              <a:rPr lang="en-US" smtClean="0">
                <a:solidFill>
                  <a:srgbClr val="FF0000"/>
                </a:solidFill>
              </a:rPr>
              <a:t> 100 </a:t>
            </a:r>
            <a:r>
              <a:rPr lang="en-US" dirty="0" smtClean="0">
                <a:solidFill>
                  <a:srgbClr val="FF0000"/>
                </a:solidFill>
              </a:rPr>
              <a:t>um flow cell</a:t>
            </a:r>
            <a:endParaRPr lang="en-US" dirty="0">
              <a:solidFill>
                <a:srgbClr val="FF0000"/>
              </a:solidFill>
            </a:endParaRPr>
          </a:p>
        </p:txBody>
      </p:sp>
    </p:spTree>
    <p:extLst>
      <p:ext uri="{BB962C8B-B14F-4D97-AF65-F5344CB8AC3E}">
        <p14:creationId xmlns:p14="http://schemas.microsoft.com/office/powerpoint/2010/main" val="25842763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xit" presetSubtype="0" fill="hold" grpId="1" nodeType="clickEffect">
                                  <p:stCondLst>
                                    <p:cond delay="0"/>
                                  </p:stCondLst>
                                  <p:childTnLst>
                                    <p:animEffect transition="out" filter="dissolve">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9"/>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3" grpId="0" animBg="1"/>
      <p:bldP spid="13" grpId="1" animBg="1"/>
      <p:bldP spid="14" grpId="0" animBg="1"/>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 more to do...</a:t>
            </a:r>
            <a:endParaRPr lang="en-US" dirty="0"/>
          </a:p>
        </p:txBody>
      </p:sp>
      <p:sp>
        <p:nvSpPr>
          <p:cNvPr id="3" name="Content Placeholder 2"/>
          <p:cNvSpPr>
            <a:spLocks noGrp="1"/>
          </p:cNvSpPr>
          <p:nvPr>
            <p:ph idx="1"/>
          </p:nvPr>
        </p:nvSpPr>
        <p:spPr>
          <a:xfrm>
            <a:off x="457200" y="1600200"/>
            <a:ext cx="5305347" cy="4525963"/>
          </a:xfrm>
        </p:spPr>
        <p:txBody>
          <a:bodyPr>
            <a:normAutofit fontScale="92500" lnSpcReduction="10000"/>
          </a:bodyPr>
          <a:lstStyle/>
          <a:p>
            <a:r>
              <a:rPr lang="en-US" dirty="0" smtClean="0"/>
              <a:t>Evaluate particle concentration results</a:t>
            </a:r>
          </a:p>
          <a:p>
            <a:r>
              <a:rPr lang="en-US" dirty="0" smtClean="0"/>
              <a:t>Compare IFCB, </a:t>
            </a:r>
            <a:r>
              <a:rPr lang="en-US" dirty="0" err="1" smtClean="0"/>
              <a:t>FlowCam</a:t>
            </a:r>
            <a:r>
              <a:rPr lang="en-US" dirty="0" smtClean="0"/>
              <a:t>, SeaFlow pumped rosette profiles to </a:t>
            </a:r>
            <a:r>
              <a:rPr lang="en-US" dirty="0" err="1" smtClean="0"/>
              <a:t>InFlux</a:t>
            </a:r>
            <a:r>
              <a:rPr lang="en-US" dirty="0" smtClean="0"/>
              <a:t> lab cytometer (with J. Smith, Swalwell, Poirier)</a:t>
            </a:r>
          </a:p>
          <a:p>
            <a:r>
              <a:rPr lang="en-US" dirty="0" smtClean="0"/>
              <a:t>Revisit Submersible Microscope -Try latest software release</a:t>
            </a:r>
          </a:p>
          <a:p>
            <a:endParaRPr lang="en-US" dirty="0"/>
          </a:p>
        </p:txBody>
      </p:sp>
      <p:pic>
        <p:nvPicPr>
          <p:cNvPr id="4" name="Picture 3"/>
          <p:cNvPicPr>
            <a:picLocks noChangeAspect="1"/>
          </p:cNvPicPr>
          <p:nvPr/>
        </p:nvPicPr>
        <p:blipFill>
          <a:blip r:embed="rId2"/>
          <a:stretch>
            <a:fillRect/>
          </a:stretch>
        </p:blipFill>
        <p:spPr>
          <a:xfrm>
            <a:off x="5570826" y="4604994"/>
            <a:ext cx="3261649" cy="1835761"/>
          </a:xfrm>
          <a:prstGeom prst="rect">
            <a:avLst/>
          </a:prstGeom>
        </p:spPr>
      </p:pic>
      <p:pic>
        <p:nvPicPr>
          <p:cNvPr id="6" name="Picture 5"/>
          <p:cNvPicPr>
            <a:picLocks noChangeAspect="1"/>
          </p:cNvPicPr>
          <p:nvPr/>
        </p:nvPicPr>
        <p:blipFill>
          <a:blip r:embed="rId3"/>
          <a:stretch>
            <a:fillRect/>
          </a:stretch>
        </p:blipFill>
        <p:spPr>
          <a:xfrm>
            <a:off x="5998601" y="1604238"/>
            <a:ext cx="2834305" cy="2900864"/>
          </a:xfrm>
          <a:prstGeom prst="rect">
            <a:avLst/>
          </a:prstGeom>
        </p:spPr>
      </p:pic>
    </p:spTree>
    <p:extLst>
      <p:ext uri="{BB962C8B-B14F-4D97-AF65-F5344CB8AC3E}">
        <p14:creationId xmlns:p14="http://schemas.microsoft.com/office/powerpoint/2010/main" val="390538734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from evaluations</a:t>
            </a:r>
            <a:endParaRPr lang="en-US" dirty="0"/>
          </a:p>
        </p:txBody>
      </p:sp>
      <p:sp>
        <p:nvSpPr>
          <p:cNvPr id="3" name="Content Placeholder 2"/>
          <p:cNvSpPr>
            <a:spLocks noGrp="1"/>
          </p:cNvSpPr>
          <p:nvPr>
            <p:ph idx="1"/>
          </p:nvPr>
        </p:nvSpPr>
        <p:spPr/>
        <p:txBody>
          <a:bodyPr>
            <a:normAutofit/>
          </a:bodyPr>
          <a:lstStyle/>
          <a:p>
            <a:r>
              <a:rPr lang="en-US" dirty="0"/>
              <a:t>C</a:t>
            </a:r>
            <a:r>
              <a:rPr lang="en-US" dirty="0" smtClean="0"/>
              <a:t>alibration against common standard</a:t>
            </a:r>
          </a:p>
          <a:p>
            <a:r>
              <a:rPr lang="en-US" dirty="0" smtClean="0"/>
              <a:t>Instrument settings influence which cells are analyzed</a:t>
            </a:r>
          </a:p>
          <a:p>
            <a:r>
              <a:rPr lang="en-US" dirty="0" smtClean="0"/>
              <a:t>Software settings influence results (e.g. where is the cell “edge”?)</a:t>
            </a:r>
          </a:p>
          <a:p>
            <a:r>
              <a:rPr lang="en-US" dirty="0" smtClean="0"/>
              <a:t>Sampling: continuous </a:t>
            </a:r>
            <a:r>
              <a:rPr lang="en-US" dirty="0" err="1" smtClean="0"/>
              <a:t>vs</a:t>
            </a:r>
            <a:r>
              <a:rPr lang="en-US" dirty="0" smtClean="0"/>
              <a:t> discrete</a:t>
            </a:r>
          </a:p>
        </p:txBody>
      </p:sp>
    </p:spTree>
    <p:extLst>
      <p:ext uri="{BB962C8B-B14F-4D97-AF65-F5344CB8AC3E}">
        <p14:creationId xmlns:p14="http://schemas.microsoft.com/office/powerpoint/2010/main" val="353055302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Klimov: Bench top test-bed</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860601361"/>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pPr eaLnBrk="1" hangingPunct="1"/>
            <a:r>
              <a:rPr lang="en-US" dirty="0" smtClean="0"/>
              <a:t>Desktop </a:t>
            </a:r>
            <a:r>
              <a:rPr lang="en-US" dirty="0" err="1" smtClean="0"/>
              <a:t>testbed</a:t>
            </a:r>
            <a:r>
              <a:rPr lang="en-US" dirty="0" smtClean="0"/>
              <a:t>: goals</a:t>
            </a:r>
          </a:p>
        </p:txBody>
      </p:sp>
      <p:sp>
        <p:nvSpPr>
          <p:cNvPr id="15362" name="Content Placeholder 2"/>
          <p:cNvSpPr>
            <a:spLocks noGrp="1"/>
          </p:cNvSpPr>
          <p:nvPr>
            <p:ph idx="1"/>
          </p:nvPr>
        </p:nvSpPr>
        <p:spPr/>
        <p:txBody>
          <a:bodyPr/>
          <a:lstStyle/>
          <a:p>
            <a:pPr eaLnBrk="1" hangingPunct="1"/>
            <a:r>
              <a:rPr lang="en-US" dirty="0" smtClean="0"/>
              <a:t>Gain familiarity with object and methods</a:t>
            </a:r>
          </a:p>
          <a:p>
            <a:pPr lvl="1" eaLnBrk="1" hangingPunct="1"/>
            <a:r>
              <a:rPr lang="en-US" dirty="0" smtClean="0"/>
              <a:t>Fluidics</a:t>
            </a:r>
          </a:p>
          <a:p>
            <a:pPr lvl="1" eaLnBrk="1" hangingPunct="1"/>
            <a:r>
              <a:rPr lang="en-US" dirty="0" smtClean="0"/>
              <a:t>Optics </a:t>
            </a:r>
          </a:p>
          <a:p>
            <a:pPr eaLnBrk="1" hangingPunct="1"/>
            <a:r>
              <a:rPr lang="en-US" dirty="0" smtClean="0"/>
              <a:t>Find out what is possible</a:t>
            </a:r>
          </a:p>
          <a:p>
            <a:pPr lvl="1" eaLnBrk="1" hangingPunct="1"/>
            <a:r>
              <a:rPr lang="en-US" dirty="0" smtClean="0"/>
              <a:t>Scale performance to deployable prototype</a:t>
            </a:r>
          </a:p>
          <a:p>
            <a:pPr lvl="1" eaLnBrk="1" hangingPunct="1"/>
            <a:r>
              <a:rPr lang="en-US" dirty="0" smtClean="0"/>
              <a:t>Design optimization</a:t>
            </a:r>
          </a:p>
          <a:p>
            <a:pPr eaLnBrk="1" hangingPunct="1"/>
            <a:r>
              <a:rPr lang="en-US" dirty="0" smtClean="0"/>
              <a:t>Test some ideas</a:t>
            </a:r>
          </a:p>
          <a:p>
            <a:pPr lvl="1" eaLnBrk="1" hangingPunct="1"/>
            <a:r>
              <a:rPr lang="en-US" dirty="0" smtClean="0"/>
              <a:t>Pressure gradients </a:t>
            </a:r>
          </a:p>
          <a:p>
            <a:pPr lvl="1" eaLnBrk="1" hangingPunct="1"/>
            <a:r>
              <a:rPr lang="en-US" dirty="0" smtClean="0"/>
              <a:t>Bulk </a:t>
            </a:r>
            <a:r>
              <a:rPr lang="en-US" dirty="0"/>
              <a:t>vs. hydro focusing </a:t>
            </a:r>
            <a:endParaRPr lang="en-US" dirty="0" smtClean="0"/>
          </a:p>
          <a:p>
            <a:pPr lvl="1" eaLnBrk="1" hangingPunct="1"/>
            <a:endParaRPr lang="en-US" dirty="0"/>
          </a:p>
          <a:p>
            <a:pPr lvl="1" eaLnBrk="1" hangingPunct="1"/>
            <a:endParaRPr lang="en-US" dirty="0" smtClean="0"/>
          </a:p>
          <a:p>
            <a:pPr lvl="1" eaLnBrk="1" hangingPunct="1"/>
            <a:endParaRPr lang="en-US" dirty="0" smtClean="0"/>
          </a:p>
          <a:p>
            <a:pPr marL="0" indent="0" eaLnBrk="1" hangingPunct="1">
              <a:buNone/>
            </a:pPr>
            <a:endParaRPr lang="en-US" dirty="0" smtClean="0"/>
          </a:p>
          <a:p>
            <a:pPr eaLnBrk="1" hangingPunct="1"/>
            <a:endParaRPr lang="en-US"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4134" y="4426019"/>
            <a:ext cx="1355407" cy="9493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4134" y="5481265"/>
            <a:ext cx="1355407" cy="1041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32"/>
          <p:cNvSpPr>
            <a:spLocks noChangeArrowheads="1"/>
          </p:cNvSpPr>
          <p:nvPr/>
        </p:nvSpPr>
        <p:spPr bwMode="auto">
          <a:xfrm>
            <a:off x="5075238" y="5481265"/>
            <a:ext cx="1643062" cy="1052512"/>
          </a:xfrm>
          <a:prstGeom prst="rect">
            <a:avLst/>
          </a:prstGeom>
          <a:solidFill>
            <a:srgbClr val="CCFFFF"/>
          </a:solidFill>
          <a:ln w="9525">
            <a:solidFill>
              <a:srgbClr val="C0C0C0"/>
            </a:solidFill>
            <a:miter lim="800000"/>
            <a:headEnd/>
            <a:tailEnd/>
          </a:ln>
          <a:effectLst/>
        </p:spPr>
        <p:txBody>
          <a:bodyPr wrap="none" anchor="ctr"/>
          <a:lstStyle/>
          <a:p>
            <a:endParaRPr lang="en-US"/>
          </a:p>
        </p:txBody>
      </p:sp>
      <p:sp>
        <p:nvSpPr>
          <p:cNvPr id="7" name="Line 95"/>
          <p:cNvSpPr>
            <a:spLocks noChangeShapeType="1"/>
          </p:cNvSpPr>
          <p:nvPr/>
        </p:nvSpPr>
        <p:spPr bwMode="auto">
          <a:xfrm>
            <a:off x="6013450" y="6005140"/>
            <a:ext cx="384175" cy="0"/>
          </a:xfrm>
          <a:prstGeom prst="line">
            <a:avLst/>
          </a:prstGeom>
          <a:noFill/>
          <a:ln w="9525">
            <a:solidFill>
              <a:schemeClr val="tx1"/>
            </a:solidFill>
            <a:round/>
            <a:headEnd/>
            <a:tailEnd type="triangle" w="med" len="med"/>
          </a:ln>
        </p:spPr>
        <p:txBody>
          <a:bodyPr/>
          <a:lstStyle/>
          <a:p>
            <a:endParaRPr lang="en-US"/>
          </a:p>
        </p:txBody>
      </p:sp>
      <p:sp>
        <p:nvSpPr>
          <p:cNvPr id="8" name="Oval 33"/>
          <p:cNvSpPr>
            <a:spLocks noChangeArrowheads="1"/>
          </p:cNvSpPr>
          <p:nvPr/>
        </p:nvSpPr>
        <p:spPr bwMode="auto">
          <a:xfrm>
            <a:off x="5859463" y="5951165"/>
            <a:ext cx="153987" cy="138112"/>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9" name="Line 95"/>
          <p:cNvSpPr>
            <a:spLocks noChangeShapeType="1"/>
          </p:cNvSpPr>
          <p:nvPr/>
        </p:nvSpPr>
        <p:spPr bwMode="auto">
          <a:xfrm flipV="1">
            <a:off x="6013450" y="5735265"/>
            <a:ext cx="214313" cy="214312"/>
          </a:xfrm>
          <a:prstGeom prst="line">
            <a:avLst/>
          </a:prstGeom>
          <a:noFill/>
          <a:ln w="9525">
            <a:solidFill>
              <a:schemeClr val="tx1"/>
            </a:solidFill>
            <a:round/>
            <a:headEnd/>
            <a:tailEnd type="triangle" w="med" len="med"/>
          </a:ln>
        </p:spPr>
        <p:txBody>
          <a:bodyPr/>
          <a:lstStyle/>
          <a:p>
            <a:endParaRPr lang="en-US"/>
          </a:p>
        </p:txBody>
      </p:sp>
      <p:sp>
        <p:nvSpPr>
          <p:cNvPr id="10" name="Line 95"/>
          <p:cNvSpPr>
            <a:spLocks noChangeShapeType="1"/>
          </p:cNvSpPr>
          <p:nvPr/>
        </p:nvSpPr>
        <p:spPr bwMode="auto">
          <a:xfrm flipH="1" flipV="1">
            <a:off x="5605463" y="5735265"/>
            <a:ext cx="254000" cy="214312"/>
          </a:xfrm>
          <a:prstGeom prst="line">
            <a:avLst/>
          </a:prstGeom>
          <a:noFill/>
          <a:ln w="9525">
            <a:solidFill>
              <a:schemeClr val="tx1"/>
            </a:solidFill>
            <a:round/>
            <a:headEnd/>
            <a:tailEnd type="triangle" w="med" len="med"/>
          </a:ln>
        </p:spPr>
        <p:txBody>
          <a:bodyPr/>
          <a:lstStyle/>
          <a:p>
            <a:endParaRPr lang="en-US"/>
          </a:p>
        </p:txBody>
      </p:sp>
      <p:sp>
        <p:nvSpPr>
          <p:cNvPr id="11" name="Line 95"/>
          <p:cNvSpPr>
            <a:spLocks noChangeShapeType="1"/>
          </p:cNvSpPr>
          <p:nvPr/>
        </p:nvSpPr>
        <p:spPr bwMode="auto">
          <a:xfrm flipH="1" flipV="1">
            <a:off x="5473700" y="6016252"/>
            <a:ext cx="385763" cy="0"/>
          </a:xfrm>
          <a:prstGeom prst="line">
            <a:avLst/>
          </a:prstGeom>
          <a:noFill/>
          <a:ln w="9525">
            <a:solidFill>
              <a:schemeClr val="tx1"/>
            </a:solidFill>
            <a:round/>
            <a:headEnd/>
            <a:tailEnd type="triangle" w="med" len="med"/>
          </a:ln>
        </p:spPr>
        <p:txBody>
          <a:bodyPr/>
          <a:lstStyle/>
          <a:p>
            <a:endParaRPr lang="en-US"/>
          </a:p>
        </p:txBody>
      </p:sp>
      <p:sp>
        <p:nvSpPr>
          <p:cNvPr id="12" name="Line 95"/>
          <p:cNvSpPr>
            <a:spLocks noChangeShapeType="1"/>
          </p:cNvSpPr>
          <p:nvPr/>
        </p:nvSpPr>
        <p:spPr bwMode="auto">
          <a:xfrm>
            <a:off x="6013450" y="6089277"/>
            <a:ext cx="214313" cy="239713"/>
          </a:xfrm>
          <a:prstGeom prst="line">
            <a:avLst/>
          </a:prstGeom>
          <a:noFill/>
          <a:ln w="9525">
            <a:solidFill>
              <a:schemeClr val="tx1"/>
            </a:solidFill>
            <a:round/>
            <a:headEnd/>
            <a:tailEnd type="triangle" w="med" len="med"/>
          </a:ln>
        </p:spPr>
        <p:txBody>
          <a:bodyPr/>
          <a:lstStyle/>
          <a:p>
            <a:endParaRPr lang="en-US"/>
          </a:p>
        </p:txBody>
      </p:sp>
      <p:sp>
        <p:nvSpPr>
          <p:cNvPr id="13" name="Line 95"/>
          <p:cNvSpPr>
            <a:spLocks noChangeShapeType="1"/>
          </p:cNvSpPr>
          <p:nvPr/>
        </p:nvSpPr>
        <p:spPr bwMode="auto">
          <a:xfrm flipH="1">
            <a:off x="5605463" y="6089277"/>
            <a:ext cx="254000" cy="239713"/>
          </a:xfrm>
          <a:prstGeom prst="line">
            <a:avLst/>
          </a:prstGeom>
          <a:noFill/>
          <a:ln w="9525">
            <a:solidFill>
              <a:schemeClr val="tx1"/>
            </a:solidFill>
            <a:round/>
            <a:headEnd/>
            <a:tailEnd type="triangle" w="med" len="med"/>
          </a:ln>
        </p:spPr>
        <p:txBody>
          <a:bodyPr/>
          <a:lstStyle/>
          <a:p>
            <a:endParaRPr lang="en-US"/>
          </a:p>
        </p:txBody>
      </p:sp>
      <p:sp>
        <p:nvSpPr>
          <p:cNvPr id="14" name="Line 95"/>
          <p:cNvSpPr>
            <a:spLocks noChangeShapeType="1"/>
          </p:cNvSpPr>
          <p:nvPr/>
        </p:nvSpPr>
        <p:spPr bwMode="auto">
          <a:xfrm flipH="1" flipV="1">
            <a:off x="5249863" y="5632077"/>
            <a:ext cx="363537" cy="111125"/>
          </a:xfrm>
          <a:prstGeom prst="line">
            <a:avLst/>
          </a:prstGeom>
          <a:noFill/>
          <a:ln w="9525">
            <a:solidFill>
              <a:schemeClr val="tx1"/>
            </a:solidFill>
            <a:round/>
            <a:headEnd/>
            <a:tailEnd type="triangle" w="med" len="med"/>
          </a:ln>
        </p:spPr>
        <p:txBody>
          <a:bodyPr/>
          <a:lstStyle/>
          <a:p>
            <a:endParaRPr lang="en-US"/>
          </a:p>
        </p:txBody>
      </p:sp>
      <p:sp>
        <p:nvSpPr>
          <p:cNvPr id="15" name="Line 95"/>
          <p:cNvSpPr>
            <a:spLocks noChangeShapeType="1"/>
          </p:cNvSpPr>
          <p:nvPr/>
        </p:nvSpPr>
        <p:spPr bwMode="auto">
          <a:xfrm flipH="1">
            <a:off x="5281613" y="6321052"/>
            <a:ext cx="315912" cy="100013"/>
          </a:xfrm>
          <a:prstGeom prst="line">
            <a:avLst/>
          </a:prstGeom>
          <a:noFill/>
          <a:ln w="9525">
            <a:solidFill>
              <a:schemeClr val="tx1"/>
            </a:solidFill>
            <a:round/>
            <a:headEnd/>
            <a:tailEnd type="triangle" w="med" len="med"/>
          </a:ln>
        </p:spPr>
        <p:txBody>
          <a:bodyPr/>
          <a:lstStyle/>
          <a:p>
            <a:endParaRPr lang="en-US"/>
          </a:p>
        </p:txBody>
      </p:sp>
      <p:sp>
        <p:nvSpPr>
          <p:cNvPr id="16" name="Line 95"/>
          <p:cNvSpPr>
            <a:spLocks noChangeShapeType="1"/>
          </p:cNvSpPr>
          <p:nvPr/>
        </p:nvSpPr>
        <p:spPr bwMode="auto">
          <a:xfrm flipV="1">
            <a:off x="6218238" y="5632077"/>
            <a:ext cx="292100" cy="103188"/>
          </a:xfrm>
          <a:prstGeom prst="line">
            <a:avLst/>
          </a:prstGeom>
          <a:noFill/>
          <a:ln w="9525">
            <a:solidFill>
              <a:schemeClr val="tx1"/>
            </a:solidFill>
            <a:round/>
            <a:headEnd/>
            <a:tailEnd type="triangle" w="med" len="med"/>
          </a:ln>
        </p:spPr>
        <p:txBody>
          <a:bodyPr/>
          <a:lstStyle/>
          <a:p>
            <a:endParaRPr lang="en-US"/>
          </a:p>
        </p:txBody>
      </p:sp>
      <p:sp>
        <p:nvSpPr>
          <p:cNvPr id="17" name="Line 95"/>
          <p:cNvSpPr>
            <a:spLocks noChangeShapeType="1"/>
          </p:cNvSpPr>
          <p:nvPr/>
        </p:nvSpPr>
        <p:spPr bwMode="auto">
          <a:xfrm>
            <a:off x="6243638" y="6316290"/>
            <a:ext cx="292100" cy="104775"/>
          </a:xfrm>
          <a:prstGeom prst="line">
            <a:avLst/>
          </a:prstGeom>
          <a:noFill/>
          <a:ln w="9525">
            <a:solidFill>
              <a:schemeClr val="tx1"/>
            </a:solidFill>
            <a:round/>
            <a:headEnd/>
            <a:tailEnd type="triangle" w="med" len="med"/>
          </a:ln>
        </p:spPr>
        <p:txBody>
          <a:bodyPr/>
          <a:lstStyle/>
          <a:p>
            <a:endParaRPr lang="en-US"/>
          </a:p>
        </p:txBody>
      </p:sp>
    </p:spTree>
    <p:extLst>
      <p:ext uri="{BB962C8B-B14F-4D97-AF65-F5344CB8AC3E}">
        <p14:creationId xmlns:p14="http://schemas.microsoft.com/office/powerpoint/2010/main" val="275818963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sz="4000" dirty="0" smtClean="0"/>
              <a:t>Key criteria</a:t>
            </a:r>
          </a:p>
        </p:txBody>
      </p:sp>
      <p:sp>
        <p:nvSpPr>
          <p:cNvPr id="23560" name="Text Box 15"/>
          <p:cNvSpPr txBox="1">
            <a:spLocks noChangeArrowheads="1"/>
          </p:cNvSpPr>
          <p:nvPr/>
        </p:nvSpPr>
        <p:spPr bwMode="auto">
          <a:xfrm>
            <a:off x="196850" y="1440456"/>
            <a:ext cx="2425700" cy="707886"/>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Adaptability to autonomous platfor</a:t>
            </a:r>
            <a:r>
              <a:rPr lang="en-US" sz="2000" dirty="0">
                <a:latin typeface="Times New Roman" pitchFamily="18" charset="0"/>
              </a:rPr>
              <a:t>m</a:t>
            </a:r>
          </a:p>
        </p:txBody>
      </p:sp>
      <p:sp>
        <p:nvSpPr>
          <p:cNvPr id="19" name="Text Box 15"/>
          <p:cNvSpPr txBox="1">
            <a:spLocks noChangeArrowheads="1"/>
          </p:cNvSpPr>
          <p:nvPr/>
        </p:nvSpPr>
        <p:spPr bwMode="auto">
          <a:xfrm>
            <a:off x="2886075" y="1440456"/>
            <a:ext cx="1911350" cy="707886"/>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Science “performance”</a:t>
            </a:r>
            <a:endParaRPr lang="en-US" sz="2000" dirty="0">
              <a:latin typeface="Times New Roman" pitchFamily="18" charset="0"/>
            </a:endParaRPr>
          </a:p>
        </p:txBody>
      </p:sp>
      <p:sp>
        <p:nvSpPr>
          <p:cNvPr id="21" name="Text Box 15"/>
          <p:cNvSpPr txBox="1">
            <a:spLocks noChangeArrowheads="1"/>
          </p:cNvSpPr>
          <p:nvPr/>
        </p:nvSpPr>
        <p:spPr bwMode="auto">
          <a:xfrm>
            <a:off x="5003800" y="1436818"/>
            <a:ext cx="1854200" cy="707886"/>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Maintenance stability</a:t>
            </a:r>
          </a:p>
        </p:txBody>
      </p:sp>
      <p:sp>
        <p:nvSpPr>
          <p:cNvPr id="22" name="Text Box 15"/>
          <p:cNvSpPr txBox="1">
            <a:spLocks noChangeArrowheads="1"/>
          </p:cNvSpPr>
          <p:nvPr/>
        </p:nvSpPr>
        <p:spPr bwMode="auto">
          <a:xfrm>
            <a:off x="7169150" y="1412669"/>
            <a:ext cx="1606550" cy="732035"/>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Actionable data</a:t>
            </a:r>
          </a:p>
        </p:txBody>
      </p:sp>
      <p:sp>
        <p:nvSpPr>
          <p:cNvPr id="23" name="Text Box 15"/>
          <p:cNvSpPr txBox="1">
            <a:spLocks noChangeArrowheads="1"/>
          </p:cNvSpPr>
          <p:nvPr/>
        </p:nvSpPr>
        <p:spPr bwMode="auto">
          <a:xfrm>
            <a:off x="704850" y="2462538"/>
            <a:ext cx="1504950"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Size, power</a:t>
            </a:r>
            <a:endParaRPr lang="en-US" sz="2000" dirty="0">
              <a:latin typeface="Times New Roman" pitchFamily="18" charset="0"/>
            </a:endParaRPr>
          </a:p>
        </p:txBody>
      </p:sp>
      <p:sp>
        <p:nvSpPr>
          <p:cNvPr id="24" name="Text Box 15"/>
          <p:cNvSpPr txBox="1">
            <a:spLocks noChangeArrowheads="1"/>
          </p:cNvSpPr>
          <p:nvPr/>
        </p:nvSpPr>
        <p:spPr bwMode="auto">
          <a:xfrm>
            <a:off x="704850" y="3067050"/>
            <a:ext cx="863600"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Shock</a:t>
            </a:r>
            <a:endParaRPr lang="en-US" sz="2000" dirty="0">
              <a:latin typeface="Times New Roman" pitchFamily="18" charset="0"/>
            </a:endParaRPr>
          </a:p>
        </p:txBody>
      </p:sp>
      <p:sp>
        <p:nvSpPr>
          <p:cNvPr id="25" name="Text Box 15"/>
          <p:cNvSpPr txBox="1">
            <a:spLocks noChangeArrowheads="1"/>
          </p:cNvSpPr>
          <p:nvPr/>
        </p:nvSpPr>
        <p:spPr bwMode="auto">
          <a:xfrm>
            <a:off x="708025" y="3651250"/>
            <a:ext cx="863600"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Tilt</a:t>
            </a:r>
            <a:endParaRPr lang="en-US" sz="2000" dirty="0">
              <a:latin typeface="Times New Roman" pitchFamily="18" charset="0"/>
            </a:endParaRPr>
          </a:p>
        </p:txBody>
      </p:sp>
      <p:sp>
        <p:nvSpPr>
          <p:cNvPr id="27" name="Text Box 15"/>
          <p:cNvSpPr txBox="1">
            <a:spLocks noChangeArrowheads="1"/>
          </p:cNvSpPr>
          <p:nvPr/>
        </p:nvSpPr>
        <p:spPr bwMode="auto">
          <a:xfrm>
            <a:off x="2811759" y="2443488"/>
            <a:ext cx="2247900"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Population diversity </a:t>
            </a:r>
            <a:endParaRPr lang="en-US" sz="2000" dirty="0">
              <a:latin typeface="Times New Roman" pitchFamily="18" charset="0"/>
            </a:endParaRPr>
          </a:p>
        </p:txBody>
      </p:sp>
      <p:sp>
        <p:nvSpPr>
          <p:cNvPr id="28" name="Text Box 15"/>
          <p:cNvSpPr txBox="1">
            <a:spLocks noChangeArrowheads="1"/>
          </p:cNvSpPr>
          <p:nvPr/>
        </p:nvSpPr>
        <p:spPr bwMode="auto">
          <a:xfrm>
            <a:off x="2811759" y="3101681"/>
            <a:ext cx="1617340"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Throughput</a:t>
            </a:r>
            <a:endParaRPr lang="en-US" sz="2000" dirty="0">
              <a:latin typeface="Times New Roman" pitchFamily="18" charset="0"/>
            </a:endParaRPr>
          </a:p>
        </p:txBody>
      </p:sp>
      <p:sp>
        <p:nvSpPr>
          <p:cNvPr id="29" name="Text Box 15"/>
          <p:cNvSpPr txBox="1">
            <a:spLocks noChangeArrowheads="1"/>
          </p:cNvSpPr>
          <p:nvPr/>
        </p:nvSpPr>
        <p:spPr bwMode="auto">
          <a:xfrm>
            <a:off x="5133975" y="2456789"/>
            <a:ext cx="1593850"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Maintenance</a:t>
            </a:r>
          </a:p>
        </p:txBody>
      </p:sp>
      <p:sp>
        <p:nvSpPr>
          <p:cNvPr id="30" name="Text Box 15"/>
          <p:cNvSpPr txBox="1">
            <a:spLocks noChangeArrowheads="1"/>
          </p:cNvSpPr>
          <p:nvPr/>
        </p:nvSpPr>
        <p:spPr bwMode="auto">
          <a:xfrm>
            <a:off x="5133975" y="3067050"/>
            <a:ext cx="1355724"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Alignment</a:t>
            </a:r>
          </a:p>
        </p:txBody>
      </p:sp>
      <p:sp>
        <p:nvSpPr>
          <p:cNvPr id="31" name="Text Box 15"/>
          <p:cNvSpPr txBox="1">
            <a:spLocks noChangeArrowheads="1"/>
          </p:cNvSpPr>
          <p:nvPr/>
        </p:nvSpPr>
        <p:spPr bwMode="auto">
          <a:xfrm>
            <a:off x="5133975" y="3682736"/>
            <a:ext cx="1355724" cy="400110"/>
          </a:xfrm>
          <a:prstGeom prst="rect">
            <a:avLst/>
          </a:prstGeom>
          <a:noFill/>
          <a:ln w="9525">
            <a:noFill/>
            <a:miter lim="800000"/>
            <a:headEnd/>
            <a:tailEnd/>
          </a:ln>
        </p:spPr>
        <p:txBody>
          <a:bodyPr wrap="square">
            <a:spAutoFit/>
          </a:bodyPr>
          <a:lstStyle/>
          <a:p>
            <a:pPr>
              <a:spcBef>
                <a:spcPct val="50000"/>
              </a:spcBef>
            </a:pPr>
            <a:r>
              <a:rPr lang="en-US" sz="2000" dirty="0" err="1" smtClean="0">
                <a:latin typeface="Times New Roman" pitchFamily="18" charset="0"/>
              </a:rPr>
              <a:t>Biofouling</a:t>
            </a:r>
            <a:endParaRPr lang="en-US" sz="2000" dirty="0" smtClean="0">
              <a:latin typeface="Times New Roman" pitchFamily="18" charset="0"/>
            </a:endParaRPr>
          </a:p>
        </p:txBody>
      </p:sp>
      <p:sp>
        <p:nvSpPr>
          <p:cNvPr id="32" name="Text Box 15"/>
          <p:cNvSpPr txBox="1">
            <a:spLocks noChangeArrowheads="1"/>
          </p:cNvSpPr>
          <p:nvPr/>
        </p:nvSpPr>
        <p:spPr bwMode="auto">
          <a:xfrm>
            <a:off x="7258050" y="2443488"/>
            <a:ext cx="1593850" cy="707886"/>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Trigger sampling</a:t>
            </a:r>
          </a:p>
        </p:txBody>
      </p:sp>
      <p:sp>
        <p:nvSpPr>
          <p:cNvPr id="33" name="Text Box 15"/>
          <p:cNvSpPr txBox="1">
            <a:spLocks noChangeArrowheads="1"/>
          </p:cNvSpPr>
          <p:nvPr/>
        </p:nvSpPr>
        <p:spPr bwMode="auto">
          <a:xfrm>
            <a:off x="7258050" y="3301736"/>
            <a:ext cx="1593850"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Telemetry</a:t>
            </a:r>
          </a:p>
        </p:txBody>
      </p:sp>
      <p:sp>
        <p:nvSpPr>
          <p:cNvPr id="34" name="Text Box 15"/>
          <p:cNvSpPr txBox="1">
            <a:spLocks noChangeArrowheads="1"/>
          </p:cNvSpPr>
          <p:nvPr/>
        </p:nvSpPr>
        <p:spPr bwMode="auto">
          <a:xfrm>
            <a:off x="7258050" y="3904937"/>
            <a:ext cx="1593850" cy="707886"/>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Screening/sorting</a:t>
            </a:r>
          </a:p>
        </p:txBody>
      </p:sp>
      <p:sp>
        <p:nvSpPr>
          <p:cNvPr id="36" name="Text Box 15"/>
          <p:cNvSpPr txBox="1">
            <a:spLocks noChangeArrowheads="1"/>
          </p:cNvSpPr>
          <p:nvPr/>
        </p:nvSpPr>
        <p:spPr bwMode="auto">
          <a:xfrm>
            <a:off x="98425" y="4917451"/>
            <a:ext cx="1616075" cy="1015663"/>
          </a:xfrm>
          <a:prstGeom prst="rect">
            <a:avLst/>
          </a:prstGeom>
          <a:noFill/>
          <a:ln w="9525">
            <a:noFill/>
            <a:miter lim="800000"/>
            <a:headEnd/>
            <a:tailEnd/>
          </a:ln>
        </p:spPr>
        <p:txBody>
          <a:bodyPr wrap="square">
            <a:spAutoFit/>
          </a:bodyPr>
          <a:lstStyle/>
          <a:p>
            <a:pPr>
              <a:spcBef>
                <a:spcPct val="50000"/>
              </a:spcBef>
            </a:pPr>
            <a:r>
              <a:rPr lang="en-US" sz="2000" dirty="0" smtClean="0">
                <a:solidFill>
                  <a:srgbClr val="0070C0"/>
                </a:solidFill>
                <a:latin typeface="Times New Roman" pitchFamily="18" charset="0"/>
              </a:rPr>
              <a:t>Limiting use on many platforms</a:t>
            </a:r>
            <a:endParaRPr lang="en-US" sz="2000" dirty="0">
              <a:solidFill>
                <a:srgbClr val="0070C0"/>
              </a:solidFill>
              <a:latin typeface="Times New Roman" pitchFamily="18" charset="0"/>
            </a:endParaRPr>
          </a:p>
        </p:txBody>
      </p:sp>
      <p:sp>
        <p:nvSpPr>
          <p:cNvPr id="37" name="Line 95"/>
          <p:cNvSpPr>
            <a:spLocks noChangeShapeType="1"/>
          </p:cNvSpPr>
          <p:nvPr/>
        </p:nvSpPr>
        <p:spPr bwMode="auto">
          <a:xfrm flipH="1">
            <a:off x="1225550" y="2947255"/>
            <a:ext cx="571500" cy="2037495"/>
          </a:xfrm>
          <a:prstGeom prst="line">
            <a:avLst/>
          </a:prstGeom>
          <a:noFill/>
          <a:ln w="9525">
            <a:solidFill>
              <a:srgbClr val="00B0F0"/>
            </a:solidFill>
            <a:round/>
            <a:headEnd/>
            <a:tailEnd type="triangle" w="med" len="med"/>
          </a:ln>
        </p:spPr>
        <p:txBody>
          <a:bodyPr/>
          <a:lstStyle/>
          <a:p>
            <a:endParaRPr lang="en-US"/>
          </a:p>
        </p:txBody>
      </p:sp>
      <p:sp>
        <p:nvSpPr>
          <p:cNvPr id="38" name="Text Box 15"/>
          <p:cNvSpPr txBox="1">
            <a:spLocks noChangeArrowheads="1"/>
          </p:cNvSpPr>
          <p:nvPr/>
        </p:nvSpPr>
        <p:spPr bwMode="auto">
          <a:xfrm>
            <a:off x="3275310" y="5621020"/>
            <a:ext cx="2491779" cy="1015663"/>
          </a:xfrm>
          <a:prstGeom prst="rect">
            <a:avLst/>
          </a:prstGeom>
          <a:noFill/>
          <a:ln w="9525">
            <a:noFill/>
            <a:miter lim="800000"/>
            <a:headEnd/>
            <a:tailEnd/>
          </a:ln>
        </p:spPr>
        <p:txBody>
          <a:bodyPr wrap="square">
            <a:spAutoFit/>
          </a:bodyPr>
          <a:lstStyle/>
          <a:p>
            <a:pPr>
              <a:spcBef>
                <a:spcPct val="50000"/>
              </a:spcBef>
            </a:pPr>
            <a:r>
              <a:rPr lang="en-US" sz="2000" dirty="0" smtClean="0">
                <a:solidFill>
                  <a:srgbClr val="0070C0"/>
                </a:solidFill>
                <a:latin typeface="Times New Roman" pitchFamily="18" charset="0"/>
              </a:rPr>
              <a:t>Population statistics   in real time is challenging</a:t>
            </a:r>
            <a:endParaRPr lang="en-US" sz="2000" dirty="0">
              <a:solidFill>
                <a:srgbClr val="0070C0"/>
              </a:solidFill>
              <a:latin typeface="Times New Roman" pitchFamily="18" charset="0"/>
            </a:endParaRPr>
          </a:p>
        </p:txBody>
      </p:sp>
      <p:sp>
        <p:nvSpPr>
          <p:cNvPr id="39" name="Line 95"/>
          <p:cNvSpPr>
            <a:spLocks noChangeShapeType="1"/>
          </p:cNvSpPr>
          <p:nvPr/>
        </p:nvSpPr>
        <p:spPr bwMode="auto">
          <a:xfrm>
            <a:off x="4362450" y="3346451"/>
            <a:ext cx="698499" cy="2232720"/>
          </a:xfrm>
          <a:prstGeom prst="line">
            <a:avLst/>
          </a:prstGeom>
          <a:noFill/>
          <a:ln w="9525">
            <a:solidFill>
              <a:srgbClr val="00B0F0"/>
            </a:solidFill>
            <a:round/>
            <a:headEnd/>
            <a:tailEnd type="triangle" w="med" len="med"/>
          </a:ln>
        </p:spPr>
        <p:txBody>
          <a:bodyPr/>
          <a:lstStyle/>
          <a:p>
            <a:endParaRPr lang="en-US"/>
          </a:p>
        </p:txBody>
      </p:sp>
      <p:sp>
        <p:nvSpPr>
          <p:cNvPr id="40" name="Line 95"/>
          <p:cNvSpPr>
            <a:spLocks noChangeShapeType="1"/>
          </p:cNvSpPr>
          <p:nvPr/>
        </p:nvSpPr>
        <p:spPr bwMode="auto">
          <a:xfrm flipH="1">
            <a:off x="5391150" y="3067051"/>
            <a:ext cx="1866900" cy="2512120"/>
          </a:xfrm>
          <a:prstGeom prst="line">
            <a:avLst/>
          </a:prstGeom>
          <a:noFill/>
          <a:ln w="9525">
            <a:solidFill>
              <a:srgbClr val="00B0F0"/>
            </a:solidFill>
            <a:round/>
            <a:headEnd/>
            <a:tailEnd type="triangle" w="med" len="med"/>
          </a:ln>
        </p:spPr>
        <p:txBody>
          <a:bodyPr/>
          <a:lstStyle/>
          <a:p>
            <a:endParaRPr lang="en-US"/>
          </a:p>
        </p:txBody>
      </p:sp>
      <p:sp>
        <p:nvSpPr>
          <p:cNvPr id="41" name="Text Box 15"/>
          <p:cNvSpPr txBox="1">
            <a:spLocks noChangeArrowheads="1"/>
          </p:cNvSpPr>
          <p:nvPr/>
        </p:nvSpPr>
        <p:spPr bwMode="auto">
          <a:xfrm>
            <a:off x="7231361" y="5032632"/>
            <a:ext cx="1555749" cy="707886"/>
          </a:xfrm>
          <a:prstGeom prst="rect">
            <a:avLst/>
          </a:prstGeom>
          <a:noFill/>
          <a:ln w="9525">
            <a:noFill/>
            <a:miter lim="800000"/>
            <a:headEnd/>
            <a:tailEnd/>
          </a:ln>
        </p:spPr>
        <p:txBody>
          <a:bodyPr wrap="square">
            <a:spAutoFit/>
          </a:bodyPr>
          <a:lstStyle/>
          <a:p>
            <a:pPr>
              <a:spcBef>
                <a:spcPct val="50000"/>
              </a:spcBef>
            </a:pPr>
            <a:r>
              <a:rPr lang="en-US" sz="2000" dirty="0" smtClean="0">
                <a:solidFill>
                  <a:srgbClr val="0070C0"/>
                </a:solidFill>
                <a:latin typeface="Times New Roman" pitchFamily="18" charset="0"/>
              </a:rPr>
              <a:t>Length of deployment</a:t>
            </a:r>
            <a:endParaRPr lang="en-US" sz="2000" dirty="0">
              <a:solidFill>
                <a:srgbClr val="0070C0"/>
              </a:solidFill>
              <a:latin typeface="Times New Roman" pitchFamily="18" charset="0"/>
            </a:endParaRPr>
          </a:p>
        </p:txBody>
      </p:sp>
      <p:sp>
        <p:nvSpPr>
          <p:cNvPr id="43" name="Line 95"/>
          <p:cNvSpPr>
            <a:spLocks noChangeShapeType="1"/>
          </p:cNvSpPr>
          <p:nvPr/>
        </p:nvSpPr>
        <p:spPr bwMode="auto">
          <a:xfrm>
            <a:off x="5811837" y="4140200"/>
            <a:ext cx="1403649" cy="1111647"/>
          </a:xfrm>
          <a:prstGeom prst="line">
            <a:avLst/>
          </a:prstGeom>
          <a:noFill/>
          <a:ln w="9525">
            <a:solidFill>
              <a:srgbClr val="00B0F0"/>
            </a:solidFill>
            <a:round/>
            <a:headEnd/>
            <a:tailEnd type="triangle" w="med" len="med"/>
          </a:ln>
        </p:spPr>
        <p:txBody>
          <a:bodyPr/>
          <a:lstStyle/>
          <a:p>
            <a:endParaRPr lang="en-US"/>
          </a:p>
        </p:txBody>
      </p:sp>
      <p:sp>
        <p:nvSpPr>
          <p:cNvPr id="45" name="Text Box 15"/>
          <p:cNvSpPr txBox="1">
            <a:spLocks noChangeArrowheads="1"/>
          </p:cNvSpPr>
          <p:nvPr/>
        </p:nvSpPr>
        <p:spPr bwMode="auto">
          <a:xfrm>
            <a:off x="5930900" y="5993578"/>
            <a:ext cx="1555749" cy="707886"/>
          </a:xfrm>
          <a:prstGeom prst="rect">
            <a:avLst/>
          </a:prstGeom>
          <a:noFill/>
          <a:ln w="9525">
            <a:noFill/>
            <a:miter lim="800000"/>
            <a:headEnd/>
            <a:tailEnd/>
          </a:ln>
        </p:spPr>
        <p:txBody>
          <a:bodyPr wrap="square">
            <a:spAutoFit/>
          </a:bodyPr>
          <a:lstStyle/>
          <a:p>
            <a:pPr>
              <a:spcBef>
                <a:spcPct val="50000"/>
              </a:spcBef>
            </a:pPr>
            <a:r>
              <a:rPr lang="en-US" sz="2000" dirty="0" smtClean="0">
                <a:solidFill>
                  <a:srgbClr val="0070C0"/>
                </a:solidFill>
                <a:latin typeface="Times New Roman" pitchFamily="18" charset="0"/>
              </a:rPr>
              <a:t>Unattended operation</a:t>
            </a:r>
            <a:endParaRPr lang="en-US" sz="2000" dirty="0">
              <a:solidFill>
                <a:srgbClr val="0070C0"/>
              </a:solidFill>
              <a:latin typeface="Times New Roman" pitchFamily="18" charset="0"/>
            </a:endParaRPr>
          </a:p>
        </p:txBody>
      </p:sp>
      <p:sp>
        <p:nvSpPr>
          <p:cNvPr id="46" name="Line 95"/>
          <p:cNvSpPr>
            <a:spLocks noChangeShapeType="1"/>
          </p:cNvSpPr>
          <p:nvPr/>
        </p:nvSpPr>
        <p:spPr bwMode="auto">
          <a:xfrm flipH="1">
            <a:off x="6394449" y="3574928"/>
            <a:ext cx="863597" cy="2358186"/>
          </a:xfrm>
          <a:prstGeom prst="line">
            <a:avLst/>
          </a:prstGeom>
          <a:noFill/>
          <a:ln w="9525">
            <a:solidFill>
              <a:srgbClr val="00B0F0"/>
            </a:solidFill>
            <a:round/>
            <a:headEnd/>
            <a:tailEnd type="triangle" w="med" len="med"/>
          </a:ln>
        </p:spPr>
        <p:txBody>
          <a:bodyPr/>
          <a:lstStyle/>
          <a:p>
            <a:endParaRPr lang="en-US"/>
          </a:p>
        </p:txBody>
      </p:sp>
      <p:sp>
        <p:nvSpPr>
          <p:cNvPr id="47" name="Text Box 15"/>
          <p:cNvSpPr txBox="1">
            <a:spLocks noChangeArrowheads="1"/>
          </p:cNvSpPr>
          <p:nvPr/>
        </p:nvSpPr>
        <p:spPr bwMode="auto">
          <a:xfrm>
            <a:off x="429914" y="6128853"/>
            <a:ext cx="2491779" cy="400110"/>
          </a:xfrm>
          <a:prstGeom prst="rect">
            <a:avLst/>
          </a:prstGeom>
          <a:noFill/>
          <a:ln w="9525">
            <a:noFill/>
            <a:miter lim="800000"/>
            <a:headEnd/>
            <a:tailEnd/>
          </a:ln>
        </p:spPr>
        <p:txBody>
          <a:bodyPr wrap="square">
            <a:spAutoFit/>
          </a:bodyPr>
          <a:lstStyle/>
          <a:p>
            <a:pPr>
              <a:spcBef>
                <a:spcPct val="50000"/>
              </a:spcBef>
            </a:pPr>
            <a:r>
              <a:rPr lang="en-US" sz="2000" dirty="0" smtClean="0">
                <a:solidFill>
                  <a:srgbClr val="0070C0"/>
                </a:solidFill>
                <a:latin typeface="Times New Roman" pitchFamily="18" charset="0"/>
              </a:rPr>
              <a:t>Configurability</a:t>
            </a:r>
            <a:endParaRPr lang="en-US" sz="2000" dirty="0">
              <a:solidFill>
                <a:srgbClr val="0070C0"/>
              </a:solidFill>
              <a:latin typeface="Times New Roman" pitchFamily="18" charset="0"/>
            </a:endParaRPr>
          </a:p>
        </p:txBody>
      </p:sp>
      <p:sp>
        <p:nvSpPr>
          <p:cNvPr id="48" name="Line 95"/>
          <p:cNvSpPr>
            <a:spLocks noChangeShapeType="1"/>
          </p:cNvSpPr>
          <p:nvPr/>
        </p:nvSpPr>
        <p:spPr bwMode="auto">
          <a:xfrm flipH="1">
            <a:off x="1967605" y="2862649"/>
            <a:ext cx="918470" cy="3214302"/>
          </a:xfrm>
          <a:prstGeom prst="line">
            <a:avLst/>
          </a:prstGeom>
          <a:noFill/>
          <a:ln w="9525">
            <a:solidFill>
              <a:srgbClr val="00B0F0"/>
            </a:solidFill>
            <a:round/>
            <a:headEnd/>
            <a:tailEnd type="triangle" w="med" len="med"/>
          </a:ln>
        </p:spPr>
        <p:txBody>
          <a:bodyPr/>
          <a:lstStyle/>
          <a:p>
            <a:endParaRPr lang="en-US"/>
          </a:p>
        </p:txBody>
      </p:sp>
      <p:sp>
        <p:nvSpPr>
          <p:cNvPr id="50" name="Text Box 15"/>
          <p:cNvSpPr txBox="1">
            <a:spLocks noChangeArrowheads="1"/>
          </p:cNvSpPr>
          <p:nvPr/>
        </p:nvSpPr>
        <p:spPr bwMode="auto">
          <a:xfrm>
            <a:off x="2811759" y="3680360"/>
            <a:ext cx="1275704" cy="1015663"/>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Temporal, spatial resolution</a:t>
            </a:r>
            <a:endParaRPr lang="en-US" sz="2000" dirty="0">
              <a:latin typeface="Times New Roman" pitchFamily="18" charset="0"/>
            </a:endParaRPr>
          </a:p>
        </p:txBody>
      </p:sp>
    </p:spTree>
    <p:extLst>
      <p:ext uri="{BB962C8B-B14F-4D97-AF65-F5344CB8AC3E}">
        <p14:creationId xmlns:p14="http://schemas.microsoft.com/office/powerpoint/2010/main" val="2444465537"/>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sz="4000" dirty="0" smtClean="0"/>
              <a:t>Benchmark: fluorescent imaging</a:t>
            </a:r>
          </a:p>
        </p:txBody>
      </p:sp>
      <p:sp>
        <p:nvSpPr>
          <p:cNvPr id="26" name="Text Box 15"/>
          <p:cNvSpPr txBox="1">
            <a:spLocks noChangeArrowheads="1"/>
          </p:cNvSpPr>
          <p:nvPr/>
        </p:nvSpPr>
        <p:spPr bwMode="auto">
          <a:xfrm>
            <a:off x="2829718" y="2328765"/>
            <a:ext cx="2796854"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Ciliate </a:t>
            </a:r>
            <a:r>
              <a:rPr lang="en-US" sz="1600" dirty="0">
                <a:latin typeface="Times New Roman" pitchFamily="18" charset="0"/>
              </a:rPr>
              <a:t>with </a:t>
            </a:r>
            <a:r>
              <a:rPr lang="en-US" sz="1600" dirty="0" smtClean="0">
                <a:latin typeface="Times New Roman" pitchFamily="18" charset="0"/>
              </a:rPr>
              <a:t>sequestered chloroplasts at 100x</a:t>
            </a:r>
            <a:endParaRPr lang="en-US" sz="1600" dirty="0">
              <a:latin typeface="Times New Roman" pitchFamily="18" charset="0"/>
            </a:endParaRPr>
          </a:p>
        </p:txBody>
      </p:sp>
      <p:pic>
        <p:nvPicPr>
          <p:cNvPr id="103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33867"/>
            <a:ext cx="1781997" cy="1479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 y="3359150"/>
            <a:ext cx="4317963" cy="324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8518" y="3359150"/>
            <a:ext cx="4333537" cy="324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7" name="Text Box 15"/>
          <p:cNvSpPr txBox="1">
            <a:spLocks noChangeArrowheads="1"/>
          </p:cNvSpPr>
          <p:nvPr/>
        </p:nvSpPr>
        <p:spPr bwMode="auto">
          <a:xfrm>
            <a:off x="2829718" y="1433867"/>
            <a:ext cx="2796854"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a:latin typeface="Times New Roman" pitchFamily="18" charset="0"/>
              </a:rPr>
              <a:t>Zeiss </a:t>
            </a:r>
            <a:r>
              <a:rPr lang="en-US" sz="1600" dirty="0" err="1">
                <a:latin typeface="Times New Roman" pitchFamily="18" charset="0"/>
              </a:rPr>
              <a:t>Axioplan</a:t>
            </a:r>
            <a:r>
              <a:rPr lang="en-US" sz="1600" dirty="0">
                <a:latin typeface="Times New Roman" pitchFamily="18" charset="0"/>
              </a:rPr>
              <a:t> fluorescence microscope</a:t>
            </a:r>
          </a:p>
        </p:txBody>
      </p:sp>
      <p:sp>
        <p:nvSpPr>
          <p:cNvPr id="58" name="Line 95"/>
          <p:cNvSpPr>
            <a:spLocks noChangeShapeType="1"/>
          </p:cNvSpPr>
          <p:nvPr/>
        </p:nvSpPr>
        <p:spPr bwMode="auto">
          <a:xfrm flipH="1">
            <a:off x="2239196" y="1726254"/>
            <a:ext cx="590521" cy="510171"/>
          </a:xfrm>
          <a:prstGeom prst="line">
            <a:avLst/>
          </a:prstGeom>
          <a:noFill/>
          <a:ln w="9525">
            <a:solidFill>
              <a:schemeClr val="tx1"/>
            </a:solidFill>
            <a:round/>
            <a:headEnd/>
            <a:tailEnd type="triangle" w="med" len="med"/>
          </a:ln>
        </p:spPr>
        <p:txBody>
          <a:bodyPr/>
          <a:lstStyle/>
          <a:p>
            <a:endParaRPr lang="en-US" sz="1600"/>
          </a:p>
        </p:txBody>
      </p:sp>
      <p:sp>
        <p:nvSpPr>
          <p:cNvPr id="60" name="Line 95"/>
          <p:cNvSpPr>
            <a:spLocks noChangeShapeType="1"/>
          </p:cNvSpPr>
          <p:nvPr/>
        </p:nvSpPr>
        <p:spPr bwMode="auto">
          <a:xfrm flipH="1">
            <a:off x="3180075" y="2925608"/>
            <a:ext cx="744224" cy="338554"/>
          </a:xfrm>
          <a:prstGeom prst="line">
            <a:avLst/>
          </a:prstGeom>
          <a:noFill/>
          <a:ln w="9525">
            <a:solidFill>
              <a:schemeClr val="tx1"/>
            </a:solidFill>
            <a:round/>
            <a:headEnd/>
            <a:tailEnd type="triangle" w="med" len="med"/>
          </a:ln>
        </p:spPr>
        <p:txBody>
          <a:bodyPr/>
          <a:lstStyle/>
          <a:p>
            <a:endParaRPr lang="en-US" sz="1600"/>
          </a:p>
        </p:txBody>
      </p:sp>
      <p:sp>
        <p:nvSpPr>
          <p:cNvPr id="61" name="Line 95"/>
          <p:cNvSpPr>
            <a:spLocks noChangeShapeType="1"/>
          </p:cNvSpPr>
          <p:nvPr/>
        </p:nvSpPr>
        <p:spPr bwMode="auto">
          <a:xfrm>
            <a:off x="4600256" y="2947093"/>
            <a:ext cx="1140143" cy="338554"/>
          </a:xfrm>
          <a:prstGeom prst="line">
            <a:avLst/>
          </a:prstGeom>
          <a:noFill/>
          <a:ln w="9525">
            <a:solidFill>
              <a:schemeClr val="tx1"/>
            </a:solidFill>
            <a:round/>
            <a:headEnd/>
            <a:tailEnd type="triangle" w="med" len="med"/>
          </a:ln>
        </p:spPr>
        <p:txBody>
          <a:bodyPr/>
          <a:lstStyle/>
          <a:p>
            <a:endParaRPr lang="en-US" sz="1600"/>
          </a:p>
        </p:txBody>
      </p:sp>
      <p:sp>
        <p:nvSpPr>
          <p:cNvPr id="62" name="Text Box 15"/>
          <p:cNvSpPr txBox="1">
            <a:spLocks noChangeArrowheads="1"/>
          </p:cNvSpPr>
          <p:nvPr/>
        </p:nvSpPr>
        <p:spPr bwMode="auto">
          <a:xfrm>
            <a:off x="6061868" y="1417638"/>
            <a:ext cx="2796854" cy="338554"/>
          </a:xfrm>
          <a:prstGeom prst="rect">
            <a:avLst/>
          </a:prstGeom>
          <a:noFill/>
          <a:ln w="9525">
            <a:noFill/>
            <a:miter lim="800000"/>
            <a:headEnd/>
            <a:tailEnd/>
          </a:ln>
        </p:spPr>
        <p:txBody>
          <a:bodyPr wrap="square">
            <a:spAutoFit/>
          </a:bodyPr>
          <a:lstStyle/>
          <a:p>
            <a:pPr>
              <a:spcBef>
                <a:spcPct val="50000"/>
              </a:spcBef>
            </a:pPr>
            <a:r>
              <a:rPr lang="en-US" sz="1600" dirty="0" smtClean="0"/>
              <a:t>Courtesy of Lisa </a:t>
            </a:r>
            <a:r>
              <a:rPr lang="en-US" sz="1600" dirty="0" err="1"/>
              <a:t>Ziccarelli</a:t>
            </a:r>
            <a:r>
              <a:rPr lang="en-US" sz="1600" dirty="0"/>
              <a:t> </a:t>
            </a:r>
            <a:endParaRPr lang="en-US" sz="1600" dirty="0">
              <a:latin typeface="Times New Roman" pitchFamily="18" charset="0"/>
            </a:endParaRPr>
          </a:p>
        </p:txBody>
      </p:sp>
      <p:sp>
        <p:nvSpPr>
          <p:cNvPr id="12" name="Text Box 15"/>
          <p:cNvSpPr txBox="1">
            <a:spLocks noChangeArrowheads="1"/>
          </p:cNvSpPr>
          <p:nvPr/>
        </p:nvSpPr>
        <p:spPr bwMode="auto">
          <a:xfrm>
            <a:off x="6144418" y="1897871"/>
            <a:ext cx="1843882"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Red: chlorophyll </a:t>
            </a:r>
            <a:endParaRPr lang="en-US" sz="1600" dirty="0">
              <a:latin typeface="Times New Roman" pitchFamily="18" charset="0"/>
            </a:endParaRPr>
          </a:p>
        </p:txBody>
      </p:sp>
      <p:sp>
        <p:nvSpPr>
          <p:cNvPr id="13" name="Text Box 15"/>
          <p:cNvSpPr txBox="1">
            <a:spLocks noChangeArrowheads="1"/>
          </p:cNvSpPr>
          <p:nvPr/>
        </p:nvSpPr>
        <p:spPr bwMode="auto">
          <a:xfrm>
            <a:off x="6144418" y="2590021"/>
            <a:ext cx="1843882"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Different physiological state? </a:t>
            </a:r>
            <a:endParaRPr lang="en-US" sz="1600" dirty="0">
              <a:latin typeface="Times New Roman" pitchFamily="18" charset="0"/>
            </a:endParaRPr>
          </a:p>
        </p:txBody>
      </p:sp>
      <p:sp>
        <p:nvSpPr>
          <p:cNvPr id="14" name="Line 95"/>
          <p:cNvSpPr>
            <a:spLocks noChangeShapeType="1"/>
          </p:cNvSpPr>
          <p:nvPr/>
        </p:nvSpPr>
        <p:spPr bwMode="auto">
          <a:xfrm>
            <a:off x="6410007" y="2236433"/>
            <a:ext cx="0" cy="338554"/>
          </a:xfrm>
          <a:prstGeom prst="line">
            <a:avLst/>
          </a:prstGeom>
          <a:noFill/>
          <a:ln w="9525">
            <a:solidFill>
              <a:schemeClr val="tx1"/>
            </a:solidFill>
            <a:round/>
            <a:headEnd/>
            <a:tailEnd type="triangle" w="med" len="med"/>
          </a:ln>
        </p:spPr>
        <p:txBody>
          <a:bodyPr/>
          <a:lstStyle/>
          <a:p>
            <a:endParaRPr lang="en-US" sz="1600"/>
          </a:p>
        </p:txBody>
      </p:sp>
      <p:sp>
        <p:nvSpPr>
          <p:cNvPr id="15" name="Line 95"/>
          <p:cNvSpPr>
            <a:spLocks noChangeShapeType="1"/>
          </p:cNvSpPr>
          <p:nvPr/>
        </p:nvSpPr>
        <p:spPr bwMode="auto">
          <a:xfrm>
            <a:off x="7483157" y="2236425"/>
            <a:ext cx="0" cy="338554"/>
          </a:xfrm>
          <a:prstGeom prst="line">
            <a:avLst/>
          </a:prstGeom>
          <a:noFill/>
          <a:ln w="9525">
            <a:solidFill>
              <a:schemeClr val="tx1"/>
            </a:solidFill>
            <a:round/>
            <a:headEnd/>
            <a:tailEnd type="triangle" w="med" len="med"/>
          </a:ln>
        </p:spPr>
        <p:txBody>
          <a:bodyPr/>
          <a:lstStyle/>
          <a:p>
            <a:endParaRPr lang="en-US" sz="1600"/>
          </a:p>
        </p:txBody>
      </p:sp>
    </p:spTree>
    <p:extLst>
      <p:ext uri="{BB962C8B-B14F-4D97-AF65-F5344CB8AC3E}">
        <p14:creationId xmlns:p14="http://schemas.microsoft.com/office/powerpoint/2010/main" val="335049226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sz="4000" dirty="0" smtClean="0"/>
              <a:t>Benchmark: fluorescent imaging</a:t>
            </a:r>
          </a:p>
        </p:txBody>
      </p:sp>
      <p:sp>
        <p:nvSpPr>
          <p:cNvPr id="23560" name="Text Box 15"/>
          <p:cNvSpPr txBox="1">
            <a:spLocks noChangeArrowheads="1"/>
          </p:cNvSpPr>
          <p:nvPr/>
        </p:nvSpPr>
        <p:spPr bwMode="auto">
          <a:xfrm>
            <a:off x="305271" y="2772491"/>
            <a:ext cx="2795589"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Filtering 25 ml on 0.2um black  polycarbonate filter</a:t>
            </a:r>
            <a:endParaRPr lang="en-US" sz="1600" dirty="0">
              <a:latin typeface="Times New Roman" pitchFamily="18" charset="0"/>
            </a:endParaRPr>
          </a:p>
        </p:txBody>
      </p:sp>
      <p:sp>
        <p:nvSpPr>
          <p:cNvPr id="20" name="Line 95"/>
          <p:cNvSpPr>
            <a:spLocks noChangeShapeType="1"/>
          </p:cNvSpPr>
          <p:nvPr/>
        </p:nvSpPr>
        <p:spPr bwMode="auto">
          <a:xfrm flipH="1">
            <a:off x="1327150" y="1617091"/>
            <a:ext cx="0" cy="313309"/>
          </a:xfrm>
          <a:prstGeom prst="line">
            <a:avLst/>
          </a:prstGeom>
          <a:noFill/>
          <a:ln w="9525">
            <a:solidFill>
              <a:schemeClr val="tx1"/>
            </a:solidFill>
            <a:round/>
            <a:headEnd/>
            <a:tailEnd type="triangle" w="med" len="med"/>
          </a:ln>
        </p:spPr>
        <p:txBody>
          <a:bodyPr/>
          <a:lstStyle/>
          <a:p>
            <a:endParaRPr lang="en-US"/>
          </a:p>
        </p:txBody>
      </p:sp>
      <p:sp>
        <p:nvSpPr>
          <p:cNvPr id="26" name="Text Box 15"/>
          <p:cNvSpPr txBox="1">
            <a:spLocks noChangeArrowheads="1"/>
          </p:cNvSpPr>
          <p:nvPr/>
        </p:nvSpPr>
        <p:spPr bwMode="auto">
          <a:xfrm>
            <a:off x="304006" y="1270000"/>
            <a:ext cx="2796854"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Sampling, 125 ml</a:t>
            </a:r>
            <a:endParaRPr lang="en-US" sz="1600" dirty="0">
              <a:latin typeface="Times New Roman" pitchFamily="18" charset="0"/>
            </a:endParaRPr>
          </a:p>
        </p:txBody>
      </p:sp>
      <p:sp>
        <p:nvSpPr>
          <p:cNvPr id="35" name="Text Box 15"/>
          <p:cNvSpPr txBox="1">
            <a:spLocks noChangeArrowheads="1"/>
          </p:cNvSpPr>
          <p:nvPr/>
        </p:nvSpPr>
        <p:spPr bwMode="auto">
          <a:xfrm>
            <a:off x="305271" y="1930400"/>
            <a:ext cx="279558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Fixing with </a:t>
            </a:r>
            <a:r>
              <a:rPr lang="en-US" sz="1600" dirty="0" err="1" smtClean="0">
                <a:latin typeface="Times New Roman" pitchFamily="18" charset="0"/>
              </a:rPr>
              <a:t>Glutaraldehyde</a:t>
            </a:r>
            <a:endParaRPr lang="en-US" sz="1600" dirty="0">
              <a:latin typeface="Times New Roman" pitchFamily="18" charset="0"/>
            </a:endParaRPr>
          </a:p>
        </p:txBody>
      </p:sp>
      <p:sp>
        <p:nvSpPr>
          <p:cNvPr id="36" name="Line 95"/>
          <p:cNvSpPr>
            <a:spLocks noChangeShapeType="1"/>
          </p:cNvSpPr>
          <p:nvPr/>
        </p:nvSpPr>
        <p:spPr bwMode="auto">
          <a:xfrm flipH="1">
            <a:off x="1327150" y="2296778"/>
            <a:ext cx="0" cy="435565"/>
          </a:xfrm>
          <a:prstGeom prst="line">
            <a:avLst/>
          </a:prstGeom>
          <a:noFill/>
          <a:ln w="9525">
            <a:solidFill>
              <a:schemeClr val="tx1"/>
            </a:solidFill>
            <a:round/>
            <a:headEnd/>
            <a:tailEnd type="triangle" w="med" len="med"/>
          </a:ln>
        </p:spPr>
        <p:txBody>
          <a:bodyPr/>
          <a:lstStyle/>
          <a:p>
            <a:endParaRPr lang="en-US" sz="1600"/>
          </a:p>
        </p:txBody>
      </p:sp>
      <p:sp>
        <p:nvSpPr>
          <p:cNvPr id="37" name="Text Box 15"/>
          <p:cNvSpPr txBox="1">
            <a:spLocks noChangeArrowheads="1"/>
          </p:cNvSpPr>
          <p:nvPr/>
        </p:nvSpPr>
        <p:spPr bwMode="auto">
          <a:xfrm>
            <a:off x="305270" y="3764884"/>
            <a:ext cx="279558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Visual identification, counting</a:t>
            </a:r>
            <a:endParaRPr lang="en-US" sz="1600" dirty="0">
              <a:latin typeface="Times New Roman" pitchFamily="18" charset="0"/>
            </a:endParaRPr>
          </a:p>
        </p:txBody>
      </p:sp>
      <p:sp>
        <p:nvSpPr>
          <p:cNvPr id="40" name="Text Box 15"/>
          <p:cNvSpPr txBox="1">
            <a:spLocks noChangeArrowheads="1"/>
          </p:cNvSpPr>
          <p:nvPr/>
        </p:nvSpPr>
        <p:spPr bwMode="auto">
          <a:xfrm>
            <a:off x="305270" y="4529667"/>
            <a:ext cx="279558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Translating stage</a:t>
            </a:r>
            <a:endParaRPr lang="en-US" sz="1600" dirty="0">
              <a:latin typeface="Times New Roman" pitchFamily="18" charset="0"/>
            </a:endParaRPr>
          </a:p>
        </p:txBody>
      </p:sp>
      <p:sp>
        <p:nvSpPr>
          <p:cNvPr id="41" name="Text Box 15"/>
          <p:cNvSpPr txBox="1">
            <a:spLocks noChangeArrowheads="1"/>
          </p:cNvSpPr>
          <p:nvPr/>
        </p:nvSpPr>
        <p:spPr bwMode="auto">
          <a:xfrm>
            <a:off x="305270" y="5253567"/>
            <a:ext cx="2795589"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Change objective: 10x, 40x, 100x</a:t>
            </a:r>
            <a:endParaRPr lang="en-US" sz="1600" dirty="0">
              <a:latin typeface="Times New Roman" pitchFamily="18" charset="0"/>
            </a:endParaRPr>
          </a:p>
        </p:txBody>
      </p:sp>
      <p:sp>
        <p:nvSpPr>
          <p:cNvPr id="42" name="Line 95"/>
          <p:cNvSpPr>
            <a:spLocks noChangeShapeType="1"/>
          </p:cNvSpPr>
          <p:nvPr/>
        </p:nvSpPr>
        <p:spPr bwMode="auto">
          <a:xfrm flipH="1">
            <a:off x="1327150" y="3409950"/>
            <a:ext cx="0" cy="346104"/>
          </a:xfrm>
          <a:prstGeom prst="line">
            <a:avLst/>
          </a:prstGeom>
          <a:noFill/>
          <a:ln w="9525">
            <a:solidFill>
              <a:schemeClr val="tx1"/>
            </a:solidFill>
            <a:round/>
            <a:headEnd/>
            <a:tailEnd type="triangle" w="med" len="med"/>
          </a:ln>
        </p:spPr>
        <p:txBody>
          <a:bodyPr/>
          <a:lstStyle/>
          <a:p>
            <a:endParaRPr lang="en-US" sz="1600"/>
          </a:p>
        </p:txBody>
      </p:sp>
      <p:sp>
        <p:nvSpPr>
          <p:cNvPr id="43" name="Line 95"/>
          <p:cNvSpPr>
            <a:spLocks noChangeShapeType="1"/>
          </p:cNvSpPr>
          <p:nvPr/>
        </p:nvSpPr>
        <p:spPr bwMode="auto">
          <a:xfrm flipH="1">
            <a:off x="1320800" y="4171597"/>
            <a:ext cx="6350" cy="358070"/>
          </a:xfrm>
          <a:prstGeom prst="line">
            <a:avLst/>
          </a:prstGeom>
          <a:noFill/>
          <a:ln w="9525">
            <a:solidFill>
              <a:schemeClr val="tx1"/>
            </a:solidFill>
            <a:round/>
            <a:headEnd/>
            <a:tailEnd type="triangle" w="med" len="med"/>
          </a:ln>
        </p:spPr>
        <p:txBody>
          <a:bodyPr/>
          <a:lstStyle/>
          <a:p>
            <a:endParaRPr lang="en-US" sz="1600"/>
          </a:p>
        </p:txBody>
      </p:sp>
      <p:sp>
        <p:nvSpPr>
          <p:cNvPr id="44" name="Line 95"/>
          <p:cNvSpPr>
            <a:spLocks noChangeShapeType="1"/>
          </p:cNvSpPr>
          <p:nvPr/>
        </p:nvSpPr>
        <p:spPr bwMode="auto">
          <a:xfrm>
            <a:off x="3100859" y="4729722"/>
            <a:ext cx="328141" cy="0"/>
          </a:xfrm>
          <a:prstGeom prst="line">
            <a:avLst/>
          </a:prstGeom>
          <a:noFill/>
          <a:ln w="9525">
            <a:solidFill>
              <a:schemeClr val="tx1"/>
            </a:solidFill>
            <a:round/>
            <a:headEnd/>
            <a:tailEnd type="triangle" w="med" len="med"/>
          </a:ln>
        </p:spPr>
        <p:txBody>
          <a:bodyPr/>
          <a:lstStyle/>
          <a:p>
            <a:endParaRPr lang="en-US"/>
          </a:p>
        </p:txBody>
      </p:sp>
      <p:sp>
        <p:nvSpPr>
          <p:cNvPr id="45" name="Line 95"/>
          <p:cNvSpPr>
            <a:spLocks noChangeShapeType="1"/>
          </p:cNvSpPr>
          <p:nvPr/>
        </p:nvSpPr>
        <p:spPr bwMode="auto">
          <a:xfrm flipH="1" flipV="1">
            <a:off x="3427736" y="4041139"/>
            <a:ext cx="1265" cy="679588"/>
          </a:xfrm>
          <a:prstGeom prst="line">
            <a:avLst/>
          </a:prstGeom>
          <a:noFill/>
          <a:ln w="9525">
            <a:solidFill>
              <a:schemeClr val="tx1"/>
            </a:solidFill>
            <a:round/>
            <a:headEnd/>
            <a:tailEnd type="triangle" w="med" len="med"/>
          </a:ln>
        </p:spPr>
        <p:txBody>
          <a:bodyPr/>
          <a:lstStyle/>
          <a:p>
            <a:endParaRPr lang="en-US"/>
          </a:p>
        </p:txBody>
      </p:sp>
      <p:sp>
        <p:nvSpPr>
          <p:cNvPr id="46" name="Line 95"/>
          <p:cNvSpPr>
            <a:spLocks noChangeShapeType="1"/>
          </p:cNvSpPr>
          <p:nvPr/>
        </p:nvSpPr>
        <p:spPr bwMode="auto">
          <a:xfrm flipH="1" flipV="1">
            <a:off x="3099595" y="4041139"/>
            <a:ext cx="328141" cy="0"/>
          </a:xfrm>
          <a:prstGeom prst="line">
            <a:avLst/>
          </a:prstGeom>
          <a:noFill/>
          <a:ln w="9525">
            <a:solidFill>
              <a:schemeClr val="tx1"/>
            </a:solidFill>
            <a:round/>
            <a:headEnd/>
            <a:tailEnd type="triangle" w="med" len="med"/>
          </a:ln>
        </p:spPr>
        <p:txBody>
          <a:bodyPr/>
          <a:lstStyle/>
          <a:p>
            <a:endParaRPr lang="en-US"/>
          </a:p>
        </p:txBody>
      </p:sp>
      <p:sp>
        <p:nvSpPr>
          <p:cNvPr id="47" name="Line 95"/>
          <p:cNvSpPr>
            <a:spLocks noChangeShapeType="1"/>
          </p:cNvSpPr>
          <p:nvPr/>
        </p:nvSpPr>
        <p:spPr bwMode="auto">
          <a:xfrm flipH="1">
            <a:off x="1320800" y="4929777"/>
            <a:ext cx="0" cy="323790"/>
          </a:xfrm>
          <a:prstGeom prst="line">
            <a:avLst/>
          </a:prstGeom>
          <a:noFill/>
          <a:ln w="9525">
            <a:solidFill>
              <a:schemeClr val="tx1"/>
            </a:solidFill>
            <a:round/>
            <a:headEnd/>
            <a:tailEnd type="triangle" w="med" len="med"/>
          </a:ln>
        </p:spPr>
        <p:txBody>
          <a:bodyPr/>
          <a:lstStyle/>
          <a:p>
            <a:endParaRPr lang="en-US" sz="1600"/>
          </a:p>
        </p:txBody>
      </p:sp>
      <p:sp>
        <p:nvSpPr>
          <p:cNvPr id="48" name="Line 95"/>
          <p:cNvSpPr>
            <a:spLocks noChangeShapeType="1"/>
          </p:cNvSpPr>
          <p:nvPr/>
        </p:nvSpPr>
        <p:spPr bwMode="auto">
          <a:xfrm>
            <a:off x="3100860" y="5438277"/>
            <a:ext cx="537690" cy="0"/>
          </a:xfrm>
          <a:prstGeom prst="line">
            <a:avLst/>
          </a:prstGeom>
          <a:noFill/>
          <a:ln w="9525">
            <a:solidFill>
              <a:schemeClr val="tx1"/>
            </a:solidFill>
            <a:round/>
            <a:headEnd/>
            <a:tailEnd type="triangle" w="med" len="med"/>
          </a:ln>
        </p:spPr>
        <p:txBody>
          <a:bodyPr/>
          <a:lstStyle/>
          <a:p>
            <a:endParaRPr lang="en-US"/>
          </a:p>
        </p:txBody>
      </p:sp>
      <p:sp>
        <p:nvSpPr>
          <p:cNvPr id="51" name="Line 95"/>
          <p:cNvSpPr>
            <a:spLocks noChangeShapeType="1"/>
          </p:cNvSpPr>
          <p:nvPr/>
        </p:nvSpPr>
        <p:spPr bwMode="auto">
          <a:xfrm flipH="1" flipV="1">
            <a:off x="3629669" y="3887877"/>
            <a:ext cx="1265" cy="1521993"/>
          </a:xfrm>
          <a:prstGeom prst="line">
            <a:avLst/>
          </a:prstGeom>
          <a:noFill/>
          <a:ln w="9525">
            <a:solidFill>
              <a:schemeClr val="tx1"/>
            </a:solidFill>
            <a:round/>
            <a:headEnd/>
            <a:tailEnd type="triangle" w="med" len="med"/>
          </a:ln>
        </p:spPr>
        <p:txBody>
          <a:bodyPr/>
          <a:lstStyle/>
          <a:p>
            <a:endParaRPr lang="en-US"/>
          </a:p>
        </p:txBody>
      </p:sp>
      <p:sp>
        <p:nvSpPr>
          <p:cNvPr id="52" name="Line 95"/>
          <p:cNvSpPr>
            <a:spLocks noChangeShapeType="1"/>
          </p:cNvSpPr>
          <p:nvPr/>
        </p:nvSpPr>
        <p:spPr bwMode="auto">
          <a:xfrm flipH="1" flipV="1">
            <a:off x="3099593" y="3887877"/>
            <a:ext cx="531340" cy="0"/>
          </a:xfrm>
          <a:prstGeom prst="line">
            <a:avLst/>
          </a:prstGeom>
          <a:noFill/>
          <a:ln w="9525">
            <a:solidFill>
              <a:schemeClr val="tx1"/>
            </a:solidFill>
            <a:round/>
            <a:headEnd/>
            <a:tailEnd type="triangle" w="med" len="med"/>
          </a:ln>
        </p:spPr>
        <p:txBody>
          <a:bodyPr/>
          <a:lstStyle/>
          <a:p>
            <a:endParaRPr lang="en-US"/>
          </a:p>
        </p:txBody>
      </p:sp>
      <p:sp>
        <p:nvSpPr>
          <p:cNvPr id="53" name="Text Box 15"/>
          <p:cNvSpPr txBox="1">
            <a:spLocks noChangeArrowheads="1"/>
          </p:cNvSpPr>
          <p:nvPr/>
        </p:nvSpPr>
        <p:spPr bwMode="auto">
          <a:xfrm>
            <a:off x="305271" y="6231411"/>
            <a:ext cx="2796854"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Entering spreadsheet</a:t>
            </a:r>
            <a:endParaRPr lang="en-US" sz="1600" dirty="0">
              <a:latin typeface="Times New Roman" pitchFamily="18" charset="0"/>
            </a:endParaRPr>
          </a:p>
        </p:txBody>
      </p:sp>
      <p:sp>
        <p:nvSpPr>
          <p:cNvPr id="54" name="Line 95"/>
          <p:cNvSpPr>
            <a:spLocks noChangeShapeType="1"/>
          </p:cNvSpPr>
          <p:nvPr/>
        </p:nvSpPr>
        <p:spPr bwMode="auto">
          <a:xfrm flipH="1">
            <a:off x="1327150" y="5907621"/>
            <a:ext cx="0" cy="323790"/>
          </a:xfrm>
          <a:prstGeom prst="line">
            <a:avLst/>
          </a:prstGeom>
          <a:noFill/>
          <a:ln w="9525">
            <a:solidFill>
              <a:schemeClr val="tx1"/>
            </a:solidFill>
            <a:round/>
            <a:headEnd/>
            <a:tailEnd type="triangle" w="med" len="med"/>
          </a:ln>
        </p:spPr>
        <p:txBody>
          <a:bodyPr/>
          <a:lstStyle/>
          <a:p>
            <a:endParaRPr lang="en-US" sz="1600"/>
          </a:p>
        </p:txBody>
      </p:sp>
      <p:sp>
        <p:nvSpPr>
          <p:cNvPr id="55" name="Line 95"/>
          <p:cNvSpPr>
            <a:spLocks noChangeShapeType="1"/>
          </p:cNvSpPr>
          <p:nvPr/>
        </p:nvSpPr>
        <p:spPr bwMode="auto">
          <a:xfrm flipH="1">
            <a:off x="1936750" y="5897038"/>
            <a:ext cx="0" cy="323790"/>
          </a:xfrm>
          <a:prstGeom prst="line">
            <a:avLst/>
          </a:prstGeom>
          <a:noFill/>
          <a:ln w="9525">
            <a:solidFill>
              <a:schemeClr val="tx1"/>
            </a:solidFill>
            <a:round/>
            <a:headEnd/>
            <a:tailEnd type="triangle" w="med" len="med"/>
          </a:ln>
        </p:spPr>
        <p:txBody>
          <a:bodyPr/>
          <a:lstStyle/>
          <a:p>
            <a:endParaRPr lang="en-US" sz="1600"/>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0613" y="1225299"/>
            <a:ext cx="1071788" cy="1143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0612" y="2762665"/>
            <a:ext cx="1943852" cy="870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1156" y="1492690"/>
            <a:ext cx="284828" cy="562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descr="http://www.laddresearch.com/media/catalog/product/cache/1/image/364x/9df78eab33525d08d6e5fb8d27136e95/2/0/2025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1182" y="1225299"/>
            <a:ext cx="1114425" cy="1114425"/>
          </a:xfrm>
          <a:prstGeom prst="rect">
            <a:avLst/>
          </a:prstGeom>
          <a:noFill/>
          <a:extLst>
            <a:ext uri="{909E8E84-426E-40dd-AFC4-6F175D3DCCD1}">
              <a14:hiddenFill xmlns:a14="http://schemas.microsoft.com/office/drawing/2010/main">
                <a:solidFill>
                  <a:srgbClr val="FFFFFF"/>
                </a:solidFill>
              </a14:hiddenFill>
            </a:ext>
          </a:extLst>
        </p:spPr>
      </p:pic>
      <p:sp>
        <p:nvSpPr>
          <p:cNvPr id="31" name="Line 95"/>
          <p:cNvSpPr>
            <a:spLocks noChangeShapeType="1"/>
          </p:cNvSpPr>
          <p:nvPr/>
        </p:nvSpPr>
        <p:spPr bwMode="auto">
          <a:xfrm>
            <a:off x="5318311" y="1647627"/>
            <a:ext cx="764241" cy="178806"/>
          </a:xfrm>
          <a:prstGeom prst="line">
            <a:avLst/>
          </a:prstGeom>
          <a:noFill/>
          <a:ln w="9525">
            <a:solidFill>
              <a:schemeClr val="tx1"/>
            </a:solidFill>
            <a:round/>
            <a:headEnd/>
            <a:tailEnd type="triangle" w="med" len="med"/>
          </a:ln>
        </p:spPr>
        <p:txBody>
          <a:bodyPr/>
          <a:lstStyle/>
          <a:p>
            <a:endParaRPr lang="en-US"/>
          </a:p>
        </p:txBody>
      </p:sp>
      <p:sp>
        <p:nvSpPr>
          <p:cNvPr id="32" name="Line 95"/>
          <p:cNvSpPr>
            <a:spLocks noChangeShapeType="1"/>
          </p:cNvSpPr>
          <p:nvPr/>
        </p:nvSpPr>
        <p:spPr bwMode="auto">
          <a:xfrm flipH="1">
            <a:off x="4880351" y="2296778"/>
            <a:ext cx="2961899" cy="435565"/>
          </a:xfrm>
          <a:prstGeom prst="line">
            <a:avLst/>
          </a:prstGeom>
          <a:noFill/>
          <a:ln w="9525">
            <a:solidFill>
              <a:schemeClr val="tx1"/>
            </a:solidFill>
            <a:round/>
            <a:headEnd/>
            <a:tailEnd type="triangle" w="med" len="med"/>
          </a:ln>
        </p:spPr>
        <p:txBody>
          <a:bodyPr/>
          <a:lstStyle/>
          <a:p>
            <a:endParaRPr lang="en-US"/>
          </a:p>
        </p:txBody>
      </p:sp>
      <p:sp>
        <p:nvSpPr>
          <p:cNvPr id="33" name="Line 95"/>
          <p:cNvSpPr>
            <a:spLocks noChangeShapeType="1"/>
          </p:cNvSpPr>
          <p:nvPr/>
        </p:nvSpPr>
        <p:spPr bwMode="auto">
          <a:xfrm>
            <a:off x="7207961" y="1826433"/>
            <a:ext cx="576721" cy="68006"/>
          </a:xfrm>
          <a:prstGeom prst="line">
            <a:avLst/>
          </a:prstGeom>
          <a:noFill/>
          <a:ln w="9525">
            <a:solidFill>
              <a:schemeClr val="tx1"/>
            </a:solidFill>
            <a:round/>
            <a:headEnd/>
            <a:tailEnd type="triangle" w="med" len="med"/>
          </a:ln>
        </p:spPr>
        <p:txBody>
          <a:bodyPr/>
          <a:lstStyle/>
          <a:p>
            <a:endParaRPr lang="en-US"/>
          </a:p>
        </p:txBody>
      </p:sp>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44101" y="2794164"/>
            <a:ext cx="1681162" cy="807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75513" y="3930197"/>
            <a:ext cx="1781997" cy="1479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75513" y="5669869"/>
            <a:ext cx="4511287" cy="957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Line 95"/>
          <p:cNvSpPr>
            <a:spLocks noChangeShapeType="1"/>
          </p:cNvSpPr>
          <p:nvPr/>
        </p:nvSpPr>
        <p:spPr bwMode="auto">
          <a:xfrm>
            <a:off x="6185426" y="3050841"/>
            <a:ext cx="758675" cy="89403"/>
          </a:xfrm>
          <a:prstGeom prst="line">
            <a:avLst/>
          </a:prstGeom>
          <a:noFill/>
          <a:ln w="9525">
            <a:solidFill>
              <a:schemeClr val="tx1"/>
            </a:solidFill>
            <a:round/>
            <a:headEnd/>
            <a:tailEnd type="triangle" w="med" len="med"/>
          </a:ln>
        </p:spPr>
        <p:txBody>
          <a:bodyPr/>
          <a:lstStyle/>
          <a:p>
            <a:endParaRPr lang="en-US"/>
          </a:p>
        </p:txBody>
      </p:sp>
      <p:sp>
        <p:nvSpPr>
          <p:cNvPr id="49" name="Line 95"/>
          <p:cNvSpPr>
            <a:spLocks noChangeShapeType="1"/>
          </p:cNvSpPr>
          <p:nvPr/>
        </p:nvSpPr>
        <p:spPr bwMode="auto">
          <a:xfrm flipH="1">
            <a:off x="5311961" y="5438277"/>
            <a:ext cx="0" cy="231592"/>
          </a:xfrm>
          <a:prstGeom prst="line">
            <a:avLst/>
          </a:prstGeom>
          <a:noFill/>
          <a:ln w="9525">
            <a:solidFill>
              <a:schemeClr val="tx1"/>
            </a:solidFill>
            <a:round/>
            <a:headEnd/>
            <a:tailEnd type="triangle" w="med" len="med"/>
          </a:ln>
        </p:spPr>
        <p:txBody>
          <a:bodyPr/>
          <a:lstStyle/>
          <a:p>
            <a:endParaRPr lang="en-US" sz="1600"/>
          </a:p>
        </p:txBody>
      </p:sp>
      <p:sp>
        <p:nvSpPr>
          <p:cNvPr id="50" name="Line 95"/>
          <p:cNvSpPr>
            <a:spLocks noChangeShapeType="1"/>
          </p:cNvSpPr>
          <p:nvPr/>
        </p:nvSpPr>
        <p:spPr bwMode="auto">
          <a:xfrm flipH="1">
            <a:off x="7502711" y="5430158"/>
            <a:ext cx="0" cy="231592"/>
          </a:xfrm>
          <a:prstGeom prst="line">
            <a:avLst/>
          </a:prstGeom>
          <a:noFill/>
          <a:ln w="9525">
            <a:solidFill>
              <a:schemeClr val="tx1"/>
            </a:solidFill>
            <a:round/>
            <a:headEnd/>
            <a:tailEnd type="triangle" w="med" len="med"/>
          </a:ln>
        </p:spPr>
        <p:txBody>
          <a:bodyPr/>
          <a:lstStyle/>
          <a:p>
            <a:endParaRPr lang="en-US" sz="1600"/>
          </a:p>
        </p:txBody>
      </p:sp>
      <p:sp>
        <p:nvSpPr>
          <p:cNvPr id="59" name="Line 95"/>
          <p:cNvSpPr>
            <a:spLocks noChangeShapeType="1"/>
          </p:cNvSpPr>
          <p:nvPr/>
        </p:nvSpPr>
        <p:spPr bwMode="auto">
          <a:xfrm flipH="1">
            <a:off x="4823201" y="3633626"/>
            <a:ext cx="2120900" cy="254251"/>
          </a:xfrm>
          <a:prstGeom prst="line">
            <a:avLst/>
          </a:prstGeom>
          <a:noFill/>
          <a:ln w="9525">
            <a:solidFill>
              <a:schemeClr val="tx1"/>
            </a:solidFill>
            <a:round/>
            <a:headEnd/>
            <a:tailEnd type="triangle" w="med" len="med"/>
          </a:ln>
        </p:spPr>
        <p:txBody>
          <a:bodyPr/>
          <a:lstStyle/>
          <a:p>
            <a:endParaRPr lang="en-US"/>
          </a:p>
        </p:txBody>
      </p:sp>
    </p:spTree>
    <p:extLst>
      <p:ext uri="{BB962C8B-B14F-4D97-AF65-F5344CB8AC3E}">
        <p14:creationId xmlns:p14="http://schemas.microsoft.com/office/powerpoint/2010/main" val="2587094249"/>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sz="4000" dirty="0" smtClean="0"/>
              <a:t>Benchmark: fluorescent imaging</a:t>
            </a: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3887" y="1153256"/>
            <a:ext cx="1071788" cy="1143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4101" y="2794164"/>
            <a:ext cx="1681162" cy="807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6" name="Content Placeholder 2"/>
          <p:cNvSpPr>
            <a:spLocks noGrp="1"/>
          </p:cNvSpPr>
          <p:nvPr>
            <p:ph idx="1"/>
          </p:nvPr>
        </p:nvSpPr>
        <p:spPr>
          <a:xfrm>
            <a:off x="457200" y="1600200"/>
            <a:ext cx="8229600" cy="4525963"/>
          </a:xfrm>
        </p:spPr>
        <p:txBody>
          <a:bodyPr/>
          <a:lstStyle/>
          <a:p>
            <a:pPr eaLnBrk="1" hangingPunct="1"/>
            <a:r>
              <a:rPr lang="en-US" dirty="0" smtClean="0"/>
              <a:t>Traditional method, time series</a:t>
            </a:r>
          </a:p>
          <a:p>
            <a:pPr eaLnBrk="1" hangingPunct="1"/>
            <a:r>
              <a:rPr lang="en-US" dirty="0" smtClean="0"/>
              <a:t>Laboratory equipment, manual  </a:t>
            </a:r>
          </a:p>
          <a:p>
            <a:pPr eaLnBrk="1" hangingPunct="1"/>
            <a:r>
              <a:rPr lang="en-US" dirty="0" smtClean="0"/>
              <a:t>Hours per slide </a:t>
            </a:r>
          </a:p>
          <a:p>
            <a:pPr eaLnBrk="1" hangingPunct="1"/>
            <a:endParaRPr lang="en-US" dirty="0"/>
          </a:p>
          <a:p>
            <a:pPr eaLnBrk="1" hangingPunct="1"/>
            <a:r>
              <a:rPr lang="en-US" dirty="0" smtClean="0"/>
              <a:t>Can we emulate? </a:t>
            </a:r>
          </a:p>
          <a:p>
            <a:pPr lvl="1" eaLnBrk="1" hangingPunct="1"/>
            <a:r>
              <a:rPr lang="en-US" dirty="0" smtClean="0"/>
              <a:t>Simplified version</a:t>
            </a:r>
          </a:p>
          <a:p>
            <a:pPr lvl="1" eaLnBrk="1" hangingPunct="1"/>
            <a:r>
              <a:rPr lang="en-US" dirty="0" smtClean="0"/>
              <a:t>Autonomous, unattended operation</a:t>
            </a:r>
          </a:p>
        </p:txBody>
      </p:sp>
      <p:sp>
        <p:nvSpPr>
          <p:cNvPr id="57" name="Text Box 15"/>
          <p:cNvSpPr txBox="1">
            <a:spLocks noChangeArrowheads="1"/>
          </p:cNvSpPr>
          <p:nvPr/>
        </p:nvSpPr>
        <p:spPr bwMode="auto">
          <a:xfrm>
            <a:off x="5829674" y="5664461"/>
            <a:ext cx="279558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Testing with slides</a:t>
            </a:r>
            <a:endParaRPr lang="en-US" sz="1600" dirty="0">
              <a:latin typeface="Times New Roman" pitchFamily="18" charset="0"/>
            </a:endParaRPr>
          </a:p>
        </p:txBody>
      </p:sp>
      <p:sp>
        <p:nvSpPr>
          <p:cNvPr id="58" name="Line 95"/>
          <p:cNvSpPr>
            <a:spLocks noChangeShapeType="1"/>
          </p:cNvSpPr>
          <p:nvPr/>
        </p:nvSpPr>
        <p:spPr bwMode="auto">
          <a:xfrm flipV="1">
            <a:off x="6839945" y="3705225"/>
            <a:ext cx="713941" cy="1938013"/>
          </a:xfrm>
          <a:prstGeom prst="line">
            <a:avLst/>
          </a:prstGeom>
          <a:noFill/>
          <a:ln w="9525">
            <a:solidFill>
              <a:schemeClr val="tx1"/>
            </a:solidFill>
            <a:round/>
            <a:headEnd/>
            <a:tailEnd type="triangle" w="med" len="med"/>
          </a:ln>
        </p:spPr>
        <p:txBody>
          <a:bodyPr/>
          <a:lstStyle/>
          <a:p>
            <a:endParaRPr lang="en-US" sz="1600"/>
          </a:p>
        </p:txBody>
      </p:sp>
      <p:sp>
        <p:nvSpPr>
          <p:cNvPr id="60" name="Text Box 15"/>
          <p:cNvSpPr txBox="1">
            <a:spLocks noChangeArrowheads="1"/>
          </p:cNvSpPr>
          <p:nvPr/>
        </p:nvSpPr>
        <p:spPr bwMode="auto">
          <a:xfrm>
            <a:off x="1495799" y="6126163"/>
            <a:ext cx="279558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solidFill>
                  <a:srgbClr val="FF0000"/>
                </a:solidFill>
                <a:latin typeface="Times New Roman" pitchFamily="18" charset="0"/>
              </a:rPr>
              <a:t>How you do it? </a:t>
            </a:r>
            <a:endParaRPr lang="en-US" sz="1600" dirty="0">
              <a:solidFill>
                <a:srgbClr val="FF0000"/>
              </a:solidFill>
              <a:latin typeface="Times New Roman" pitchFamily="18" charset="0"/>
            </a:endParaRPr>
          </a:p>
        </p:txBody>
      </p:sp>
      <p:sp>
        <p:nvSpPr>
          <p:cNvPr id="61" name="Line 95"/>
          <p:cNvSpPr>
            <a:spLocks noChangeShapeType="1"/>
          </p:cNvSpPr>
          <p:nvPr/>
        </p:nvSpPr>
        <p:spPr bwMode="auto">
          <a:xfrm>
            <a:off x="905871" y="5540137"/>
            <a:ext cx="522880" cy="755302"/>
          </a:xfrm>
          <a:prstGeom prst="line">
            <a:avLst/>
          </a:prstGeom>
          <a:noFill/>
          <a:ln w="9525">
            <a:solidFill>
              <a:schemeClr val="tx1"/>
            </a:solidFill>
            <a:round/>
            <a:headEnd/>
            <a:tailEnd type="triangle" w="med" len="med"/>
          </a:ln>
        </p:spPr>
        <p:txBody>
          <a:bodyPr/>
          <a:lstStyle/>
          <a:p>
            <a:endParaRPr lang="en-US" sz="1600"/>
          </a:p>
        </p:txBody>
      </p:sp>
    </p:spTree>
    <p:extLst>
      <p:ext uri="{BB962C8B-B14F-4D97-AF65-F5344CB8AC3E}">
        <p14:creationId xmlns:p14="http://schemas.microsoft.com/office/powerpoint/2010/main" val="143188134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Cytometer (</a:t>
            </a:r>
            <a:r>
              <a:rPr lang="en-US" dirty="0" err="1" smtClean="0"/>
              <a:t>Gk</a:t>
            </a:r>
            <a:r>
              <a:rPr lang="en-US" dirty="0" smtClean="0"/>
              <a:t> </a:t>
            </a:r>
            <a:r>
              <a:rPr lang="en-US" i="1" dirty="0" err="1" smtClean="0"/>
              <a:t>kytos</a:t>
            </a:r>
            <a:r>
              <a:rPr lang="en-US" i="1" dirty="0" smtClean="0"/>
              <a:t> </a:t>
            </a:r>
            <a:r>
              <a:rPr lang="en-US" dirty="0" smtClean="0"/>
              <a:t>+ </a:t>
            </a:r>
            <a:r>
              <a:rPr lang="en-US" i="1" dirty="0" err="1" smtClean="0"/>
              <a:t>metron</a:t>
            </a:r>
            <a:r>
              <a:rPr lang="en-US" dirty="0" smtClean="0"/>
              <a:t>)</a:t>
            </a:r>
            <a:endParaRPr lang="en-US" dirty="0"/>
          </a:p>
        </p:txBody>
      </p:sp>
      <p:sp>
        <p:nvSpPr>
          <p:cNvPr id="3" name="Content Placeholder 2"/>
          <p:cNvSpPr>
            <a:spLocks noGrp="1"/>
          </p:cNvSpPr>
          <p:nvPr>
            <p:ph idx="1"/>
          </p:nvPr>
        </p:nvSpPr>
        <p:spPr/>
        <p:txBody>
          <a:bodyPr/>
          <a:lstStyle/>
          <a:p>
            <a:r>
              <a:rPr lang="en-US" dirty="0" smtClean="0"/>
              <a:t>Automatically measures individual cell characteristics; size, shape, morphology, taxonomy, physiologic state...</a:t>
            </a:r>
          </a:p>
          <a:p>
            <a:r>
              <a:rPr lang="en-US" dirty="0" smtClean="0"/>
              <a:t>Takes many measurements (e.g. &gt;1000s per second)</a:t>
            </a:r>
          </a:p>
          <a:p>
            <a:endParaRPr lang="en-US" dirty="0" smtClean="0"/>
          </a:p>
          <a:p>
            <a:r>
              <a:rPr lang="en-US" dirty="0"/>
              <a:t>S</a:t>
            </a:r>
            <a:r>
              <a:rPr lang="en-US" dirty="0" smtClean="0"/>
              <a:t>everal technical approaches, more kinds of “cytometer” today</a:t>
            </a:r>
          </a:p>
          <a:p>
            <a:pPr marL="0" indent="0">
              <a:buNone/>
            </a:pPr>
            <a:endParaRPr lang="en-US" dirty="0" smtClean="0"/>
          </a:p>
          <a:p>
            <a:pPr marL="0" indent="0">
              <a:buNone/>
            </a:pPr>
            <a:endParaRPr lang="en-US" dirty="0" smtClean="0"/>
          </a:p>
          <a:p>
            <a:endParaRPr lang="en-US" dirty="0" smtClean="0"/>
          </a:p>
        </p:txBody>
      </p:sp>
    </p:spTree>
    <p:extLst>
      <p:ext uri="{BB962C8B-B14F-4D97-AF65-F5344CB8AC3E}">
        <p14:creationId xmlns:p14="http://schemas.microsoft.com/office/powerpoint/2010/main" val="2693763238"/>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sz="4000" dirty="0" smtClean="0"/>
              <a:t>Pigment fluorescence: how you do it? </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351" y="1371600"/>
            <a:ext cx="2722947" cy="1710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Line 95"/>
          <p:cNvSpPr>
            <a:spLocks noChangeShapeType="1"/>
          </p:cNvSpPr>
          <p:nvPr/>
        </p:nvSpPr>
        <p:spPr bwMode="auto">
          <a:xfrm flipH="1">
            <a:off x="3232150" y="1631950"/>
            <a:ext cx="438150" cy="317500"/>
          </a:xfrm>
          <a:prstGeom prst="line">
            <a:avLst/>
          </a:prstGeom>
          <a:noFill/>
          <a:ln w="9525">
            <a:solidFill>
              <a:schemeClr val="tx1"/>
            </a:solidFill>
            <a:round/>
            <a:headEnd/>
            <a:tailEnd type="triangle" w="med" len="med"/>
          </a:ln>
        </p:spPr>
        <p:txBody>
          <a:bodyPr/>
          <a:lstStyle/>
          <a:p>
            <a:endParaRPr lang="en-US" sz="1600"/>
          </a:p>
        </p:txBody>
      </p:sp>
      <p:sp>
        <p:nvSpPr>
          <p:cNvPr id="6" name="Text Box 15"/>
          <p:cNvSpPr txBox="1">
            <a:spLocks noChangeArrowheads="1"/>
          </p:cNvSpPr>
          <p:nvPr/>
        </p:nvSpPr>
        <p:spPr bwMode="auto">
          <a:xfrm>
            <a:off x="374650" y="5946793"/>
            <a:ext cx="7691439" cy="276999"/>
          </a:xfrm>
          <a:prstGeom prst="rect">
            <a:avLst/>
          </a:prstGeom>
          <a:noFill/>
          <a:ln w="9525">
            <a:noFill/>
            <a:miter lim="800000"/>
            <a:headEnd/>
            <a:tailEnd/>
          </a:ln>
        </p:spPr>
        <p:txBody>
          <a:bodyPr wrap="square">
            <a:spAutoFit/>
          </a:bodyPr>
          <a:lstStyle/>
          <a:p>
            <a:pPr>
              <a:spcBef>
                <a:spcPct val="50000"/>
              </a:spcBef>
            </a:pPr>
            <a:r>
              <a:rPr lang="en-US" sz="1200" dirty="0" smtClean="0">
                <a:latin typeface="Times New Roman" pitchFamily="18" charset="0"/>
              </a:rPr>
              <a:t>(1) http</a:t>
            </a:r>
            <a:r>
              <a:rPr lang="en-US" sz="1200" dirty="0">
                <a:latin typeface="Times New Roman" pitchFamily="18" charset="0"/>
              </a:rPr>
              <a:t>://www.oceanopticsbook.info/view/optical_constituents_of_the_ocean/_phytoplankton</a:t>
            </a:r>
          </a:p>
        </p:txBody>
      </p:sp>
      <p:pic>
        <p:nvPicPr>
          <p:cNvPr id="2052" name="Picture 4" descr="http://mhl.nsw.gov.au/projects/berowra/allspectra.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500" y="3378736"/>
            <a:ext cx="2353469" cy="1853125"/>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15"/>
          <p:cNvSpPr txBox="1">
            <a:spLocks noChangeArrowheads="1"/>
          </p:cNvSpPr>
          <p:nvPr/>
        </p:nvSpPr>
        <p:spPr bwMode="auto">
          <a:xfrm>
            <a:off x="374650" y="6237162"/>
            <a:ext cx="7691439" cy="276999"/>
          </a:xfrm>
          <a:prstGeom prst="rect">
            <a:avLst/>
          </a:prstGeom>
          <a:noFill/>
          <a:ln w="9525">
            <a:noFill/>
            <a:miter lim="800000"/>
            <a:headEnd/>
            <a:tailEnd/>
          </a:ln>
        </p:spPr>
        <p:txBody>
          <a:bodyPr wrap="square">
            <a:spAutoFit/>
          </a:bodyPr>
          <a:lstStyle/>
          <a:p>
            <a:pPr>
              <a:spcBef>
                <a:spcPct val="50000"/>
              </a:spcBef>
            </a:pPr>
            <a:r>
              <a:rPr lang="en-US" sz="1200" dirty="0" smtClean="0">
                <a:latin typeface="Times New Roman" pitchFamily="18" charset="0"/>
              </a:rPr>
              <a:t>(2) http</a:t>
            </a:r>
            <a:r>
              <a:rPr lang="en-US" sz="1200" dirty="0">
                <a:latin typeface="Times New Roman" pitchFamily="18" charset="0"/>
              </a:rPr>
              <a:t>://mhl.nsw.gov.au/projects/berowra/chloro.php</a:t>
            </a:r>
          </a:p>
        </p:txBody>
      </p:sp>
      <p:sp>
        <p:nvSpPr>
          <p:cNvPr id="12" name="Text Box 15"/>
          <p:cNvSpPr txBox="1">
            <a:spLocks noChangeArrowheads="1"/>
          </p:cNvSpPr>
          <p:nvPr/>
        </p:nvSpPr>
        <p:spPr bwMode="auto">
          <a:xfrm>
            <a:off x="3775869" y="1487488"/>
            <a:ext cx="1418431" cy="584775"/>
          </a:xfrm>
          <a:prstGeom prst="rect">
            <a:avLst/>
          </a:prstGeom>
          <a:noFill/>
          <a:ln w="9525">
            <a:noFill/>
            <a:miter lim="800000"/>
            <a:headEnd/>
            <a:tailEnd/>
          </a:ln>
        </p:spPr>
        <p:txBody>
          <a:bodyPr wrap="square">
            <a:spAutoFit/>
          </a:bodyPr>
          <a:lstStyle/>
          <a:p>
            <a:pPr>
              <a:spcBef>
                <a:spcPct val="50000"/>
              </a:spcBef>
            </a:pPr>
            <a:r>
              <a:rPr lang="en-US" sz="1600" dirty="0" smtClean="0">
                <a:latin typeface="Times New Roman" pitchFamily="18" charset="0"/>
              </a:rPr>
              <a:t>Chlorophyll absorption (1) </a:t>
            </a:r>
            <a:endParaRPr lang="en-US" sz="1600" dirty="0">
              <a:latin typeface="Times New Roman" pitchFamily="18" charset="0"/>
            </a:endParaRPr>
          </a:p>
        </p:txBody>
      </p:sp>
      <p:sp>
        <p:nvSpPr>
          <p:cNvPr id="13" name="Text Box 15"/>
          <p:cNvSpPr txBox="1">
            <a:spLocks noChangeArrowheads="1"/>
          </p:cNvSpPr>
          <p:nvPr/>
        </p:nvSpPr>
        <p:spPr bwMode="auto">
          <a:xfrm>
            <a:off x="3775867" y="3324225"/>
            <a:ext cx="1418431" cy="584775"/>
          </a:xfrm>
          <a:prstGeom prst="rect">
            <a:avLst/>
          </a:prstGeom>
          <a:noFill/>
          <a:ln w="9525">
            <a:noFill/>
            <a:miter lim="800000"/>
            <a:headEnd/>
            <a:tailEnd/>
          </a:ln>
        </p:spPr>
        <p:txBody>
          <a:bodyPr wrap="square">
            <a:spAutoFit/>
          </a:bodyPr>
          <a:lstStyle/>
          <a:p>
            <a:pPr>
              <a:spcBef>
                <a:spcPct val="50000"/>
              </a:spcBef>
            </a:pPr>
            <a:r>
              <a:rPr lang="en-US" sz="1600" dirty="0" smtClean="0">
                <a:latin typeface="Times New Roman" pitchFamily="18" charset="0"/>
              </a:rPr>
              <a:t>Pigments absorption (2) </a:t>
            </a:r>
            <a:endParaRPr lang="en-US" sz="1600" dirty="0">
              <a:latin typeface="Times New Roman" pitchFamily="18" charset="0"/>
            </a:endParaRPr>
          </a:p>
        </p:txBody>
      </p:sp>
      <p:sp>
        <p:nvSpPr>
          <p:cNvPr id="14" name="Line 95"/>
          <p:cNvSpPr>
            <a:spLocks noChangeShapeType="1"/>
          </p:cNvSpPr>
          <p:nvPr/>
        </p:nvSpPr>
        <p:spPr bwMode="auto">
          <a:xfrm flipH="1">
            <a:off x="2670968" y="3616612"/>
            <a:ext cx="999331" cy="736571"/>
          </a:xfrm>
          <a:prstGeom prst="line">
            <a:avLst/>
          </a:prstGeom>
          <a:noFill/>
          <a:ln w="9525">
            <a:solidFill>
              <a:schemeClr val="tx1"/>
            </a:solidFill>
            <a:round/>
            <a:headEnd/>
            <a:tailEnd type="triangle" w="med" len="med"/>
          </a:ln>
        </p:spPr>
        <p:txBody>
          <a:bodyPr/>
          <a:lstStyle/>
          <a:p>
            <a:endParaRPr lang="en-US" sz="1600"/>
          </a:p>
        </p:txBody>
      </p:sp>
      <p:sp>
        <p:nvSpPr>
          <p:cNvPr id="15" name="Line 95"/>
          <p:cNvSpPr>
            <a:spLocks noChangeShapeType="1"/>
          </p:cNvSpPr>
          <p:nvPr/>
        </p:nvSpPr>
        <p:spPr bwMode="auto">
          <a:xfrm flipH="1">
            <a:off x="5657851" y="4191258"/>
            <a:ext cx="517524" cy="114041"/>
          </a:xfrm>
          <a:prstGeom prst="line">
            <a:avLst/>
          </a:prstGeom>
          <a:noFill/>
          <a:ln w="9525">
            <a:solidFill>
              <a:schemeClr val="tx1"/>
            </a:solidFill>
            <a:round/>
            <a:headEnd/>
            <a:tailEnd type="triangle" w="med" len="med"/>
          </a:ln>
        </p:spPr>
        <p:txBody>
          <a:bodyPr/>
          <a:lstStyle/>
          <a:p>
            <a:endParaRPr lang="en-US" sz="1600"/>
          </a:p>
        </p:txBody>
      </p:sp>
      <p:sp>
        <p:nvSpPr>
          <p:cNvPr id="17" name="Text Box 15"/>
          <p:cNvSpPr txBox="1">
            <a:spLocks noChangeArrowheads="1"/>
          </p:cNvSpPr>
          <p:nvPr/>
        </p:nvSpPr>
        <p:spPr bwMode="auto">
          <a:xfrm>
            <a:off x="374650" y="6514161"/>
            <a:ext cx="7691439" cy="276999"/>
          </a:xfrm>
          <a:prstGeom prst="rect">
            <a:avLst/>
          </a:prstGeom>
          <a:noFill/>
          <a:ln w="9525">
            <a:noFill/>
            <a:miter lim="800000"/>
            <a:headEnd/>
            <a:tailEnd/>
          </a:ln>
        </p:spPr>
        <p:txBody>
          <a:bodyPr wrap="square">
            <a:spAutoFit/>
          </a:bodyPr>
          <a:lstStyle/>
          <a:p>
            <a:pPr>
              <a:spcBef>
                <a:spcPct val="50000"/>
              </a:spcBef>
            </a:pPr>
            <a:r>
              <a:rPr lang="en-US" sz="1200" dirty="0" smtClean="0">
                <a:latin typeface="Times New Roman" pitchFamily="18" charset="0"/>
              </a:rPr>
              <a:t>(3</a:t>
            </a:r>
            <a:r>
              <a:rPr lang="en-US" sz="1200" dirty="0">
                <a:latin typeface="Times New Roman" pitchFamily="18" charset="0"/>
              </a:rPr>
              <a:t>) http://www.photobiology.com/photobiology99/contrib/danuta/</a:t>
            </a:r>
          </a:p>
        </p:txBody>
      </p:sp>
      <p:cxnSp>
        <p:nvCxnSpPr>
          <p:cNvPr id="3" name="Straight Connector 2"/>
          <p:cNvCxnSpPr/>
          <p:nvPr/>
        </p:nvCxnSpPr>
        <p:spPr>
          <a:xfrm>
            <a:off x="1545034" y="1333500"/>
            <a:ext cx="0" cy="3981450"/>
          </a:xfrm>
          <a:prstGeom prst="line">
            <a:avLst/>
          </a:prstGeom>
          <a:ln w="15875">
            <a:solidFill>
              <a:srgbClr val="0070C0"/>
            </a:solidFill>
          </a:ln>
        </p:spPr>
        <p:style>
          <a:lnRef idx="2">
            <a:schemeClr val="accent1"/>
          </a:lnRef>
          <a:fillRef idx="0">
            <a:schemeClr val="accent1"/>
          </a:fillRef>
          <a:effectRef idx="1">
            <a:schemeClr val="accent1"/>
          </a:effectRef>
          <a:fontRef idx="minor">
            <a:schemeClr val="tx1"/>
          </a:fontRef>
        </p:style>
      </p:cxn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3075" y="3104352"/>
            <a:ext cx="3133725" cy="2033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 Box 15"/>
          <p:cNvSpPr txBox="1">
            <a:spLocks noChangeArrowheads="1"/>
          </p:cNvSpPr>
          <p:nvPr/>
        </p:nvSpPr>
        <p:spPr bwMode="auto">
          <a:xfrm>
            <a:off x="6017419" y="2216122"/>
            <a:ext cx="2048670" cy="584775"/>
          </a:xfrm>
          <a:prstGeom prst="rect">
            <a:avLst/>
          </a:prstGeom>
          <a:noFill/>
          <a:ln w="9525">
            <a:noFill/>
            <a:miter lim="800000"/>
            <a:headEnd/>
            <a:tailEnd/>
          </a:ln>
        </p:spPr>
        <p:txBody>
          <a:bodyPr wrap="square">
            <a:spAutoFit/>
          </a:bodyPr>
          <a:lstStyle/>
          <a:p>
            <a:pPr>
              <a:spcBef>
                <a:spcPct val="50000"/>
              </a:spcBef>
            </a:pPr>
            <a:r>
              <a:rPr lang="en-US" sz="1600" dirty="0" smtClean="0">
                <a:latin typeface="Times New Roman" pitchFamily="18" charset="0"/>
              </a:rPr>
              <a:t>Chlorophyll (auto) fluorescence (3) </a:t>
            </a:r>
            <a:endParaRPr lang="en-US" sz="1600" dirty="0">
              <a:latin typeface="Times New Roman" pitchFamily="18" charset="0"/>
            </a:endParaRPr>
          </a:p>
        </p:txBody>
      </p:sp>
      <p:sp>
        <p:nvSpPr>
          <p:cNvPr id="20" name="Line 95"/>
          <p:cNvSpPr>
            <a:spLocks noChangeShapeType="1"/>
          </p:cNvSpPr>
          <p:nvPr/>
        </p:nvSpPr>
        <p:spPr bwMode="auto">
          <a:xfrm>
            <a:off x="6130926" y="2857500"/>
            <a:ext cx="846930" cy="521236"/>
          </a:xfrm>
          <a:prstGeom prst="line">
            <a:avLst/>
          </a:prstGeom>
          <a:noFill/>
          <a:ln w="9525">
            <a:solidFill>
              <a:schemeClr val="tx1"/>
            </a:solidFill>
            <a:round/>
            <a:headEnd/>
            <a:tailEnd type="triangle" w="med" len="med"/>
          </a:ln>
        </p:spPr>
        <p:txBody>
          <a:bodyPr/>
          <a:lstStyle/>
          <a:p>
            <a:endParaRPr lang="en-US" sz="1600"/>
          </a:p>
        </p:txBody>
      </p:sp>
      <p:cxnSp>
        <p:nvCxnSpPr>
          <p:cNvPr id="22" name="Straight Connector 21"/>
          <p:cNvCxnSpPr/>
          <p:nvPr/>
        </p:nvCxnSpPr>
        <p:spPr>
          <a:xfrm>
            <a:off x="6175375" y="3067308"/>
            <a:ext cx="0" cy="2025392"/>
          </a:xfrm>
          <a:prstGeom prst="line">
            <a:avLst/>
          </a:prstGeom>
          <a:ln w="15875">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6870700" y="3081721"/>
            <a:ext cx="0" cy="2010979"/>
          </a:xfrm>
          <a:prstGeom prst="line">
            <a:avLst/>
          </a:prstGeom>
          <a:ln w="15875">
            <a:solidFill>
              <a:srgbClr val="FF0000"/>
            </a:solidFill>
          </a:ln>
        </p:spPr>
        <p:style>
          <a:lnRef idx="2">
            <a:schemeClr val="accent1"/>
          </a:lnRef>
          <a:fillRef idx="0">
            <a:schemeClr val="accent1"/>
          </a:fillRef>
          <a:effectRef idx="1">
            <a:schemeClr val="accent1"/>
          </a:effectRef>
          <a:fontRef idx="minor">
            <a:schemeClr val="tx1"/>
          </a:fontRef>
        </p:style>
      </p:cxnSp>
      <p:sp>
        <p:nvSpPr>
          <p:cNvPr id="24" name="Text Box 15"/>
          <p:cNvSpPr txBox="1">
            <a:spLocks noChangeArrowheads="1"/>
          </p:cNvSpPr>
          <p:nvPr/>
        </p:nvSpPr>
        <p:spPr bwMode="auto">
          <a:xfrm>
            <a:off x="2706688" y="5298955"/>
            <a:ext cx="1643062"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Light source + excitation filter</a:t>
            </a:r>
            <a:endParaRPr lang="en-US" sz="1600" dirty="0">
              <a:latin typeface="Times New Roman" pitchFamily="18" charset="0"/>
            </a:endParaRPr>
          </a:p>
        </p:txBody>
      </p:sp>
      <p:sp>
        <p:nvSpPr>
          <p:cNvPr id="25" name="Line 95"/>
          <p:cNvSpPr>
            <a:spLocks noChangeShapeType="1"/>
          </p:cNvSpPr>
          <p:nvPr/>
        </p:nvSpPr>
        <p:spPr bwMode="auto">
          <a:xfrm flipH="1" flipV="1">
            <a:off x="1384300" y="5314950"/>
            <a:ext cx="1286667" cy="222249"/>
          </a:xfrm>
          <a:prstGeom prst="line">
            <a:avLst/>
          </a:prstGeom>
          <a:noFill/>
          <a:ln w="9525">
            <a:solidFill>
              <a:schemeClr val="tx1"/>
            </a:solidFill>
            <a:round/>
            <a:headEnd/>
            <a:tailEnd type="triangle" w="med" len="med"/>
          </a:ln>
        </p:spPr>
        <p:txBody>
          <a:bodyPr/>
          <a:lstStyle/>
          <a:p>
            <a:endParaRPr lang="en-US" sz="1600"/>
          </a:p>
        </p:txBody>
      </p:sp>
      <p:sp>
        <p:nvSpPr>
          <p:cNvPr id="26" name="Text Box 15"/>
          <p:cNvSpPr txBox="1">
            <a:spLocks noChangeArrowheads="1"/>
          </p:cNvSpPr>
          <p:nvPr/>
        </p:nvSpPr>
        <p:spPr bwMode="auto">
          <a:xfrm>
            <a:off x="4485082" y="5298954"/>
            <a:ext cx="1643062"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Detector + emission filter</a:t>
            </a:r>
            <a:endParaRPr lang="en-US" sz="1600" dirty="0">
              <a:latin typeface="Times New Roman" pitchFamily="18" charset="0"/>
            </a:endParaRPr>
          </a:p>
        </p:txBody>
      </p:sp>
      <p:cxnSp>
        <p:nvCxnSpPr>
          <p:cNvPr id="27" name="Straight Connector 26"/>
          <p:cNvCxnSpPr/>
          <p:nvPr/>
        </p:nvCxnSpPr>
        <p:spPr>
          <a:xfrm>
            <a:off x="1174750" y="1333500"/>
            <a:ext cx="0" cy="3981450"/>
          </a:xfrm>
          <a:prstGeom prst="line">
            <a:avLst/>
          </a:prstGeom>
          <a:ln w="15875">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7905750" y="3081721"/>
            <a:ext cx="0" cy="2010979"/>
          </a:xfrm>
          <a:prstGeom prst="line">
            <a:avLst/>
          </a:prstGeom>
          <a:ln w="15875">
            <a:solidFill>
              <a:srgbClr val="C00000"/>
            </a:solidFill>
          </a:ln>
        </p:spPr>
        <p:style>
          <a:lnRef idx="2">
            <a:schemeClr val="accent1"/>
          </a:lnRef>
          <a:fillRef idx="0">
            <a:schemeClr val="accent1"/>
          </a:fillRef>
          <a:effectRef idx="1">
            <a:schemeClr val="accent1"/>
          </a:effectRef>
          <a:fontRef idx="minor">
            <a:schemeClr val="tx1"/>
          </a:fontRef>
        </p:style>
      </p:cxnSp>
      <p:sp>
        <p:nvSpPr>
          <p:cNvPr id="29" name="Line 95"/>
          <p:cNvSpPr>
            <a:spLocks noChangeShapeType="1"/>
          </p:cNvSpPr>
          <p:nvPr/>
        </p:nvSpPr>
        <p:spPr bwMode="auto">
          <a:xfrm flipH="1">
            <a:off x="6873476" y="5111735"/>
            <a:ext cx="1032273" cy="0"/>
          </a:xfrm>
          <a:prstGeom prst="line">
            <a:avLst/>
          </a:prstGeom>
          <a:noFill/>
          <a:ln w="9525">
            <a:solidFill>
              <a:schemeClr val="tx1"/>
            </a:solidFill>
            <a:round/>
            <a:headEnd type="triangle"/>
            <a:tailEnd type="triangle" w="med" len="med"/>
          </a:ln>
        </p:spPr>
        <p:txBody>
          <a:bodyPr/>
          <a:lstStyle/>
          <a:p>
            <a:endParaRPr lang="en-US" sz="1600"/>
          </a:p>
        </p:txBody>
      </p:sp>
      <p:sp>
        <p:nvSpPr>
          <p:cNvPr id="31" name="Line 95"/>
          <p:cNvSpPr>
            <a:spLocks noChangeShapeType="1"/>
          </p:cNvSpPr>
          <p:nvPr/>
        </p:nvSpPr>
        <p:spPr bwMode="auto">
          <a:xfrm>
            <a:off x="6174580" y="5426074"/>
            <a:ext cx="1890714" cy="0"/>
          </a:xfrm>
          <a:prstGeom prst="line">
            <a:avLst/>
          </a:prstGeom>
          <a:noFill/>
          <a:ln w="9525">
            <a:solidFill>
              <a:schemeClr val="tx1"/>
            </a:solidFill>
            <a:round/>
            <a:headEnd/>
            <a:tailEnd type="triangle" w="med" len="med"/>
          </a:ln>
        </p:spPr>
        <p:txBody>
          <a:bodyPr/>
          <a:lstStyle/>
          <a:p>
            <a:endParaRPr lang="en-US" sz="1600"/>
          </a:p>
        </p:txBody>
      </p:sp>
      <p:sp>
        <p:nvSpPr>
          <p:cNvPr id="30" name="Text Box 15"/>
          <p:cNvSpPr txBox="1">
            <a:spLocks noChangeArrowheads="1"/>
          </p:cNvSpPr>
          <p:nvPr/>
        </p:nvSpPr>
        <p:spPr bwMode="auto">
          <a:xfrm>
            <a:off x="6866334" y="5062584"/>
            <a:ext cx="1195389" cy="338554"/>
          </a:xfrm>
          <a:prstGeom prst="rect">
            <a:avLst/>
          </a:prstGeom>
          <a:noFill/>
          <a:ln w="9525">
            <a:noFill/>
            <a:miter lim="800000"/>
            <a:headEnd/>
            <a:tailEnd/>
          </a:ln>
        </p:spPr>
        <p:txBody>
          <a:bodyPr wrap="square">
            <a:spAutoFit/>
          </a:bodyPr>
          <a:lstStyle/>
          <a:p>
            <a:pPr>
              <a:spcBef>
                <a:spcPct val="50000"/>
              </a:spcBef>
            </a:pPr>
            <a:r>
              <a:rPr lang="en-US" sz="1600" dirty="0" err="1" smtClean="0">
                <a:latin typeface="Times New Roman" pitchFamily="18" charset="0"/>
              </a:rPr>
              <a:t>bandpass</a:t>
            </a:r>
            <a:endParaRPr lang="en-US" sz="1600" dirty="0">
              <a:latin typeface="Times New Roman" pitchFamily="18" charset="0"/>
            </a:endParaRPr>
          </a:p>
        </p:txBody>
      </p:sp>
      <p:sp>
        <p:nvSpPr>
          <p:cNvPr id="32" name="Text Box 15"/>
          <p:cNvSpPr txBox="1">
            <a:spLocks noChangeArrowheads="1"/>
          </p:cNvSpPr>
          <p:nvPr/>
        </p:nvSpPr>
        <p:spPr bwMode="auto">
          <a:xfrm>
            <a:off x="6264866" y="5422064"/>
            <a:ext cx="1952033" cy="338554"/>
          </a:xfrm>
          <a:prstGeom prst="rect">
            <a:avLst/>
          </a:prstGeom>
          <a:noFill/>
          <a:ln w="9525">
            <a:noFill/>
            <a:miter lim="800000"/>
            <a:headEnd/>
            <a:tailEnd/>
          </a:ln>
        </p:spPr>
        <p:txBody>
          <a:bodyPr wrap="square">
            <a:spAutoFit/>
          </a:bodyPr>
          <a:lstStyle/>
          <a:p>
            <a:pPr>
              <a:spcBef>
                <a:spcPct val="50000"/>
              </a:spcBef>
            </a:pPr>
            <a:r>
              <a:rPr lang="en-US" sz="1600" dirty="0" smtClean="0">
                <a:latin typeface="Times New Roman" pitchFamily="18" charset="0"/>
              </a:rPr>
              <a:t>long wave pass</a:t>
            </a:r>
            <a:endParaRPr lang="en-US" sz="1600" dirty="0">
              <a:latin typeface="Times New Roman" pitchFamily="18" charset="0"/>
            </a:endParaRPr>
          </a:p>
        </p:txBody>
      </p:sp>
    </p:spTree>
    <p:extLst>
      <p:ext uri="{BB962C8B-B14F-4D97-AF65-F5344CB8AC3E}">
        <p14:creationId xmlns:p14="http://schemas.microsoft.com/office/powerpoint/2010/main" val="2650739085"/>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dirty="0" smtClean="0"/>
              <a:t>Cell phone cytometer?</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17638"/>
            <a:ext cx="3913149" cy="2938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 Box 15"/>
          <p:cNvSpPr txBox="1">
            <a:spLocks noChangeArrowheads="1"/>
          </p:cNvSpPr>
          <p:nvPr/>
        </p:nvSpPr>
        <p:spPr bwMode="auto">
          <a:xfrm>
            <a:off x="6061868" y="1417638"/>
            <a:ext cx="2796854" cy="338554"/>
          </a:xfrm>
          <a:prstGeom prst="rect">
            <a:avLst/>
          </a:prstGeom>
          <a:noFill/>
          <a:ln w="9525">
            <a:noFill/>
            <a:miter lim="800000"/>
            <a:headEnd/>
            <a:tailEnd/>
          </a:ln>
        </p:spPr>
        <p:txBody>
          <a:bodyPr wrap="square">
            <a:spAutoFit/>
          </a:bodyPr>
          <a:lstStyle/>
          <a:p>
            <a:pPr>
              <a:spcBef>
                <a:spcPct val="50000"/>
              </a:spcBef>
            </a:pPr>
            <a:r>
              <a:rPr lang="en-US" sz="1600" dirty="0" smtClean="0"/>
              <a:t>Courtesy of Ken Johnson</a:t>
            </a:r>
            <a:endParaRPr lang="en-US" sz="1600" dirty="0">
              <a:latin typeface="Times New Roman" pitchFamily="18"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7089" y="3665388"/>
            <a:ext cx="4014338" cy="3002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 Box 15"/>
          <p:cNvSpPr txBox="1">
            <a:spLocks noChangeArrowheads="1"/>
          </p:cNvSpPr>
          <p:nvPr/>
        </p:nvSpPr>
        <p:spPr bwMode="auto">
          <a:xfrm>
            <a:off x="457199" y="4592638"/>
            <a:ext cx="3913149" cy="1323439"/>
          </a:xfrm>
          <a:prstGeom prst="rect">
            <a:avLst/>
          </a:prstGeom>
          <a:noFill/>
          <a:ln w="9525">
            <a:noFill/>
            <a:miter lim="800000"/>
            <a:headEnd/>
            <a:tailEnd/>
          </a:ln>
        </p:spPr>
        <p:txBody>
          <a:bodyPr wrap="square">
            <a:spAutoFit/>
          </a:bodyPr>
          <a:lstStyle/>
          <a:p>
            <a:pPr marL="285750" indent="-285750">
              <a:spcBef>
                <a:spcPct val="50000"/>
              </a:spcBef>
              <a:buFont typeface="Arial" charset="0"/>
              <a:buChar char="•"/>
            </a:pPr>
            <a:r>
              <a:rPr lang="en-US" sz="1600" dirty="0" smtClean="0"/>
              <a:t>Fluorescent Imaging cytometry on a cell phone</a:t>
            </a:r>
          </a:p>
          <a:p>
            <a:pPr marL="285750" indent="-285750">
              <a:spcBef>
                <a:spcPct val="50000"/>
              </a:spcBef>
              <a:buFont typeface="Arial" charset="0"/>
              <a:buChar char="•"/>
            </a:pPr>
            <a:r>
              <a:rPr lang="en-US" sz="1600" dirty="0" smtClean="0"/>
              <a:t>Inexpensive components</a:t>
            </a:r>
          </a:p>
          <a:p>
            <a:pPr marL="285750" indent="-285750">
              <a:spcBef>
                <a:spcPct val="50000"/>
              </a:spcBef>
              <a:buFont typeface="Arial" charset="0"/>
              <a:buChar char="•"/>
            </a:pPr>
            <a:r>
              <a:rPr lang="en-US" sz="1600" dirty="0" smtClean="0"/>
              <a:t>Biomedical applications </a:t>
            </a:r>
            <a:endParaRPr lang="en-US" sz="1600" dirty="0">
              <a:latin typeface="Times New Roman" pitchFamily="18" charset="0"/>
            </a:endParaRPr>
          </a:p>
        </p:txBody>
      </p:sp>
    </p:spTree>
    <p:extLst>
      <p:ext uri="{BB962C8B-B14F-4D97-AF65-F5344CB8AC3E}">
        <p14:creationId xmlns:p14="http://schemas.microsoft.com/office/powerpoint/2010/main" val="4049262309"/>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3077" y="1493837"/>
            <a:ext cx="2505324" cy="2280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1" y="1493838"/>
            <a:ext cx="3667028" cy="4209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3" name="Title 1"/>
          <p:cNvSpPr>
            <a:spLocks noGrp="1"/>
          </p:cNvSpPr>
          <p:nvPr>
            <p:ph type="title"/>
          </p:nvPr>
        </p:nvSpPr>
        <p:spPr/>
        <p:txBody>
          <a:bodyPr/>
          <a:lstStyle/>
          <a:p>
            <a:pPr eaLnBrk="1" hangingPunct="1"/>
            <a:r>
              <a:rPr lang="en-US" dirty="0" smtClean="0"/>
              <a:t>Cell phone test stand</a:t>
            </a:r>
          </a:p>
        </p:txBody>
      </p:sp>
      <p:sp>
        <p:nvSpPr>
          <p:cNvPr id="5" name="Text Box 15"/>
          <p:cNvSpPr txBox="1">
            <a:spLocks noChangeArrowheads="1"/>
          </p:cNvSpPr>
          <p:nvPr/>
        </p:nvSpPr>
        <p:spPr bwMode="auto">
          <a:xfrm>
            <a:off x="4756149" y="5054599"/>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X-Y-Z stage</a:t>
            </a:r>
            <a:endParaRPr lang="en-US" sz="1600" dirty="0">
              <a:latin typeface="Times New Roman" pitchFamily="18" charset="0"/>
            </a:endParaRPr>
          </a:p>
        </p:txBody>
      </p:sp>
      <p:sp>
        <p:nvSpPr>
          <p:cNvPr id="6" name="Text Box 15"/>
          <p:cNvSpPr txBox="1">
            <a:spLocks noChangeArrowheads="1"/>
          </p:cNvSpPr>
          <p:nvPr/>
        </p:nvSpPr>
        <p:spPr bwMode="auto">
          <a:xfrm>
            <a:off x="4756151" y="6118958"/>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Optical base plate</a:t>
            </a:r>
            <a:endParaRPr lang="en-US" sz="1600" dirty="0">
              <a:latin typeface="Times New Roman" pitchFamily="18" charset="0"/>
            </a:endParaRPr>
          </a:p>
        </p:txBody>
      </p:sp>
      <p:sp>
        <p:nvSpPr>
          <p:cNvPr id="7" name="Text Box 15"/>
          <p:cNvSpPr txBox="1">
            <a:spLocks noChangeArrowheads="1"/>
          </p:cNvSpPr>
          <p:nvPr/>
        </p:nvSpPr>
        <p:spPr bwMode="auto">
          <a:xfrm>
            <a:off x="4756150" y="5589972"/>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Cell phone</a:t>
            </a:r>
            <a:endParaRPr lang="en-US" sz="1600" dirty="0">
              <a:latin typeface="Times New Roman" pitchFamily="18" charset="0"/>
            </a:endParaRPr>
          </a:p>
        </p:txBody>
      </p:sp>
      <p:sp>
        <p:nvSpPr>
          <p:cNvPr id="14" name="Line 95"/>
          <p:cNvSpPr>
            <a:spLocks noChangeShapeType="1"/>
          </p:cNvSpPr>
          <p:nvPr/>
        </p:nvSpPr>
        <p:spPr bwMode="auto">
          <a:xfrm flipH="1" flipV="1">
            <a:off x="2641600" y="5124450"/>
            <a:ext cx="2057400" cy="1144296"/>
          </a:xfrm>
          <a:prstGeom prst="line">
            <a:avLst/>
          </a:prstGeom>
          <a:noFill/>
          <a:ln w="9525">
            <a:solidFill>
              <a:srgbClr val="FF0000"/>
            </a:solidFill>
            <a:round/>
            <a:headEnd/>
            <a:tailEnd type="triangle" w="med" len="med"/>
          </a:ln>
        </p:spPr>
        <p:txBody>
          <a:bodyPr/>
          <a:lstStyle/>
          <a:p>
            <a:endParaRPr lang="en-US" sz="1600"/>
          </a:p>
        </p:txBody>
      </p:sp>
      <p:sp>
        <p:nvSpPr>
          <p:cNvPr id="15" name="Line 95"/>
          <p:cNvSpPr>
            <a:spLocks noChangeShapeType="1"/>
          </p:cNvSpPr>
          <p:nvPr/>
        </p:nvSpPr>
        <p:spPr bwMode="auto">
          <a:xfrm flipH="1" flipV="1">
            <a:off x="5619750" y="2540000"/>
            <a:ext cx="82550" cy="1435100"/>
          </a:xfrm>
          <a:prstGeom prst="line">
            <a:avLst/>
          </a:prstGeom>
          <a:noFill/>
          <a:ln w="9525">
            <a:solidFill>
              <a:srgbClr val="FF0000"/>
            </a:solidFill>
            <a:round/>
            <a:headEnd/>
            <a:tailEnd type="triangle" w="med" len="med"/>
          </a:ln>
        </p:spPr>
        <p:txBody>
          <a:bodyPr/>
          <a:lstStyle/>
          <a:p>
            <a:endParaRPr lang="en-US" sz="1600"/>
          </a:p>
        </p:txBody>
      </p:sp>
      <p:sp>
        <p:nvSpPr>
          <p:cNvPr id="16" name="Line 95"/>
          <p:cNvSpPr>
            <a:spLocks noChangeShapeType="1"/>
          </p:cNvSpPr>
          <p:nvPr/>
        </p:nvSpPr>
        <p:spPr bwMode="auto">
          <a:xfrm flipH="1" flipV="1">
            <a:off x="3314700" y="3795435"/>
            <a:ext cx="1384300" cy="1428440"/>
          </a:xfrm>
          <a:prstGeom prst="line">
            <a:avLst/>
          </a:prstGeom>
          <a:noFill/>
          <a:ln w="9525">
            <a:solidFill>
              <a:srgbClr val="FF0000"/>
            </a:solidFill>
            <a:round/>
            <a:headEnd/>
            <a:tailEnd type="triangle" w="med" len="med"/>
          </a:ln>
        </p:spPr>
        <p:txBody>
          <a:bodyPr/>
          <a:lstStyle/>
          <a:p>
            <a:endParaRPr lang="en-US" sz="1600"/>
          </a:p>
        </p:txBody>
      </p:sp>
      <p:sp>
        <p:nvSpPr>
          <p:cNvPr id="17" name="Line 95"/>
          <p:cNvSpPr>
            <a:spLocks noChangeShapeType="1"/>
          </p:cNvSpPr>
          <p:nvPr/>
        </p:nvSpPr>
        <p:spPr bwMode="auto">
          <a:xfrm flipH="1" flipV="1">
            <a:off x="2330450" y="4044950"/>
            <a:ext cx="2368550" cy="1658467"/>
          </a:xfrm>
          <a:prstGeom prst="line">
            <a:avLst/>
          </a:prstGeom>
          <a:noFill/>
          <a:ln w="9525">
            <a:solidFill>
              <a:srgbClr val="FF0000"/>
            </a:solidFill>
            <a:round/>
            <a:headEnd/>
            <a:tailEnd type="triangle" w="med" len="med"/>
          </a:ln>
        </p:spPr>
        <p:txBody>
          <a:bodyPr/>
          <a:lstStyle/>
          <a:p>
            <a:endParaRPr lang="en-US" sz="1600"/>
          </a:p>
        </p:txBody>
      </p:sp>
      <p:sp>
        <p:nvSpPr>
          <p:cNvPr id="18" name="Line 95"/>
          <p:cNvSpPr>
            <a:spLocks noChangeShapeType="1"/>
          </p:cNvSpPr>
          <p:nvPr/>
        </p:nvSpPr>
        <p:spPr bwMode="auto">
          <a:xfrm flipH="1" flipV="1">
            <a:off x="1568450" y="3875672"/>
            <a:ext cx="330200" cy="2393072"/>
          </a:xfrm>
          <a:prstGeom prst="line">
            <a:avLst/>
          </a:prstGeom>
          <a:noFill/>
          <a:ln w="9525">
            <a:solidFill>
              <a:srgbClr val="FF0000"/>
            </a:solidFill>
            <a:round/>
            <a:headEnd/>
            <a:tailEnd type="triangle" w="med" len="med"/>
          </a:ln>
        </p:spPr>
        <p:txBody>
          <a:bodyPr/>
          <a:lstStyle/>
          <a:p>
            <a:endParaRPr lang="en-US" sz="1600"/>
          </a:p>
        </p:txBody>
      </p:sp>
      <p:sp>
        <p:nvSpPr>
          <p:cNvPr id="21" name="Text Box 15"/>
          <p:cNvSpPr txBox="1">
            <a:spLocks noChangeArrowheads="1"/>
          </p:cNvSpPr>
          <p:nvPr/>
        </p:nvSpPr>
        <p:spPr bwMode="auto">
          <a:xfrm>
            <a:off x="1988346" y="6099470"/>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Sample on a slide </a:t>
            </a:r>
            <a:endParaRPr lang="en-US" sz="1600" dirty="0">
              <a:latin typeface="Times New Roman" pitchFamily="18" charset="0"/>
            </a:endParaRPr>
          </a:p>
        </p:txBody>
      </p:sp>
      <p:sp>
        <p:nvSpPr>
          <p:cNvPr id="22" name="Text Box 15"/>
          <p:cNvSpPr txBox="1">
            <a:spLocks noChangeArrowheads="1"/>
          </p:cNvSpPr>
          <p:nvPr/>
        </p:nvSpPr>
        <p:spPr bwMode="auto">
          <a:xfrm>
            <a:off x="5776616" y="3875673"/>
            <a:ext cx="1741785"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Optical filter film (for fluorescence)</a:t>
            </a:r>
            <a:endParaRPr lang="en-US" sz="1600" dirty="0">
              <a:latin typeface="Times New Roman" pitchFamily="18" charset="0"/>
            </a:endParaRPr>
          </a:p>
        </p:txBody>
      </p:sp>
      <p:sp>
        <p:nvSpPr>
          <p:cNvPr id="23" name="Text Box 15"/>
          <p:cNvSpPr txBox="1">
            <a:spLocks noChangeArrowheads="1"/>
          </p:cNvSpPr>
          <p:nvPr/>
        </p:nvSpPr>
        <p:spPr bwMode="auto">
          <a:xfrm>
            <a:off x="5776616" y="4560878"/>
            <a:ext cx="1741785"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Micro lens</a:t>
            </a:r>
            <a:endParaRPr lang="en-US" sz="1600" dirty="0">
              <a:latin typeface="Times New Roman" pitchFamily="18" charset="0"/>
            </a:endParaRPr>
          </a:p>
        </p:txBody>
      </p:sp>
      <p:sp>
        <p:nvSpPr>
          <p:cNvPr id="24" name="Line 95"/>
          <p:cNvSpPr>
            <a:spLocks noChangeShapeType="1"/>
          </p:cNvSpPr>
          <p:nvPr/>
        </p:nvSpPr>
        <p:spPr bwMode="auto">
          <a:xfrm flipH="1" flipV="1">
            <a:off x="5302250" y="2539997"/>
            <a:ext cx="400050" cy="2190157"/>
          </a:xfrm>
          <a:prstGeom prst="line">
            <a:avLst/>
          </a:prstGeom>
          <a:noFill/>
          <a:ln w="9525">
            <a:solidFill>
              <a:srgbClr val="FF0000"/>
            </a:solidFill>
            <a:round/>
            <a:headEnd/>
            <a:tailEnd type="triangle" w="med" len="med"/>
          </a:ln>
        </p:spPr>
        <p:txBody>
          <a:bodyPr/>
          <a:lstStyle/>
          <a:p>
            <a:endParaRPr lang="en-US" sz="1600"/>
          </a:p>
        </p:txBody>
      </p:sp>
    </p:spTree>
    <p:extLst>
      <p:ext uri="{BB962C8B-B14F-4D97-AF65-F5344CB8AC3E}">
        <p14:creationId xmlns:p14="http://schemas.microsoft.com/office/powerpoint/2010/main" val="1812077097"/>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901" y="4086766"/>
            <a:ext cx="3228957" cy="2434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7799" y="4090988"/>
            <a:ext cx="3236649" cy="2430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3" name="Title 1"/>
          <p:cNvSpPr>
            <a:spLocks noGrp="1"/>
          </p:cNvSpPr>
          <p:nvPr>
            <p:ph type="title"/>
          </p:nvPr>
        </p:nvSpPr>
        <p:spPr/>
        <p:txBody>
          <a:bodyPr/>
          <a:lstStyle/>
          <a:p>
            <a:pPr eaLnBrk="1" hangingPunct="1"/>
            <a:r>
              <a:rPr lang="en-US" dirty="0" smtClean="0"/>
              <a:t>Cell phone microscope</a:t>
            </a:r>
          </a:p>
        </p:txBody>
      </p:sp>
      <p:sp>
        <p:nvSpPr>
          <p:cNvPr id="13" name="Text Box 15"/>
          <p:cNvSpPr txBox="1">
            <a:spLocks noChangeArrowheads="1"/>
          </p:cNvSpPr>
          <p:nvPr/>
        </p:nvSpPr>
        <p:spPr bwMode="auto">
          <a:xfrm>
            <a:off x="7402215" y="4901180"/>
            <a:ext cx="1538584" cy="830997"/>
          </a:xfrm>
          <a:prstGeom prst="rect">
            <a:avLst/>
          </a:prstGeom>
          <a:solidFill>
            <a:schemeClr val="bg1"/>
          </a:solidFill>
          <a:ln w="9525">
            <a:solidFill>
              <a:schemeClr val="tx1"/>
            </a:solidFill>
            <a:miter lim="800000"/>
            <a:headEnd/>
            <a:tailEnd/>
          </a:ln>
        </p:spPr>
        <p:txBody>
          <a:bodyPr wrap="square">
            <a:spAutoFit/>
          </a:bodyPr>
          <a:lstStyle/>
          <a:p>
            <a:pPr>
              <a:spcBef>
                <a:spcPct val="50000"/>
              </a:spcBef>
            </a:pPr>
            <a:r>
              <a:rPr lang="en-US" sz="1600" dirty="0" smtClean="0">
                <a:latin typeface="Times New Roman" pitchFamily="18" charset="0"/>
              </a:rPr>
              <a:t>With red film filter          </a:t>
            </a:r>
            <a:r>
              <a:rPr lang="en-US" sz="1600" dirty="0" smtClean="0">
                <a:solidFill>
                  <a:srgbClr val="FF0000"/>
                </a:solidFill>
                <a:latin typeface="Times New Roman" pitchFamily="18" charset="0"/>
              </a:rPr>
              <a:t>Cross-talk!!!</a:t>
            </a:r>
            <a:endParaRPr lang="en-US" sz="1600" dirty="0">
              <a:solidFill>
                <a:srgbClr val="FF0000"/>
              </a:solidFill>
              <a:latin typeface="Times New Roman" pitchFamily="18" charset="0"/>
            </a:endParaRPr>
          </a:p>
        </p:txBody>
      </p:sp>
      <p:sp>
        <p:nvSpPr>
          <p:cNvPr id="22" name="Line 95"/>
          <p:cNvSpPr>
            <a:spLocks noChangeShapeType="1"/>
          </p:cNvSpPr>
          <p:nvPr/>
        </p:nvSpPr>
        <p:spPr bwMode="auto">
          <a:xfrm flipH="1" flipV="1">
            <a:off x="5460072" y="5378234"/>
            <a:ext cx="1878639" cy="214337"/>
          </a:xfrm>
          <a:prstGeom prst="line">
            <a:avLst/>
          </a:prstGeom>
          <a:noFill/>
          <a:ln w="9525">
            <a:solidFill>
              <a:srgbClr val="FF0000"/>
            </a:solidFill>
            <a:round/>
            <a:headEnd/>
            <a:tailEnd type="triangle" w="med" len="med"/>
          </a:ln>
        </p:spPr>
        <p:txBody>
          <a:bodyPr/>
          <a:lstStyle/>
          <a:p>
            <a:endParaRPr lang="en-US" sz="1600"/>
          </a:p>
        </p:txBody>
      </p:sp>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438274"/>
            <a:ext cx="3213100" cy="2409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 Box 15"/>
          <p:cNvSpPr txBox="1">
            <a:spLocks noChangeArrowheads="1"/>
          </p:cNvSpPr>
          <p:nvPr/>
        </p:nvSpPr>
        <p:spPr bwMode="auto">
          <a:xfrm>
            <a:off x="7338712" y="1339667"/>
            <a:ext cx="1741785" cy="830997"/>
          </a:xfrm>
          <a:prstGeom prst="rect">
            <a:avLst/>
          </a:prstGeom>
          <a:noFill/>
          <a:ln w="9525">
            <a:noFill/>
            <a:miter lim="800000"/>
            <a:headEnd/>
            <a:tailEnd/>
          </a:ln>
        </p:spPr>
        <p:txBody>
          <a:bodyPr wrap="square">
            <a:spAutoFit/>
          </a:bodyPr>
          <a:lstStyle/>
          <a:p>
            <a:pPr>
              <a:spcBef>
                <a:spcPct val="50000"/>
              </a:spcBef>
            </a:pPr>
            <a:r>
              <a:rPr lang="en-US" sz="1600" dirty="0" smtClean="0">
                <a:latin typeface="Times New Roman" pitchFamily="18" charset="0"/>
              </a:rPr>
              <a:t>Kyocera C5155 2048x1536  1.6um/pixel</a:t>
            </a:r>
          </a:p>
        </p:txBody>
      </p:sp>
      <p:sp>
        <p:nvSpPr>
          <p:cNvPr id="18" name="Text Box 15"/>
          <p:cNvSpPr txBox="1">
            <a:spLocks noChangeArrowheads="1"/>
          </p:cNvSpPr>
          <p:nvPr/>
        </p:nvSpPr>
        <p:spPr bwMode="auto">
          <a:xfrm>
            <a:off x="7338711" y="4029253"/>
            <a:ext cx="1741785" cy="830997"/>
          </a:xfrm>
          <a:prstGeom prst="rect">
            <a:avLst/>
          </a:prstGeom>
          <a:noFill/>
          <a:ln w="9525">
            <a:noFill/>
            <a:miter lim="800000"/>
            <a:headEnd/>
            <a:tailEnd/>
          </a:ln>
        </p:spPr>
        <p:txBody>
          <a:bodyPr wrap="square">
            <a:spAutoFit/>
          </a:bodyPr>
          <a:lstStyle/>
          <a:p>
            <a:pPr>
              <a:spcBef>
                <a:spcPct val="50000"/>
              </a:spcBef>
            </a:pPr>
            <a:r>
              <a:rPr lang="en-US" sz="1600" dirty="0" smtClean="0">
                <a:latin typeface="Times New Roman" pitchFamily="18" charset="0"/>
              </a:rPr>
              <a:t>HTC Nexus One</a:t>
            </a:r>
            <a:r>
              <a:rPr lang="en-US" sz="1600" dirty="0">
                <a:latin typeface="Times New Roman" pitchFamily="18" charset="0"/>
              </a:rPr>
              <a:t> </a:t>
            </a:r>
            <a:r>
              <a:rPr lang="en-US" sz="1600" dirty="0" smtClean="0">
                <a:latin typeface="Times New Roman" pitchFamily="18" charset="0"/>
              </a:rPr>
              <a:t>2592x1944 1.3um/pixel</a:t>
            </a:r>
          </a:p>
        </p:txBody>
      </p:sp>
      <p:pic>
        <p:nvPicPr>
          <p:cNvPr id="1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43350" y="1440403"/>
            <a:ext cx="3213099" cy="2407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 Box 15"/>
          <p:cNvSpPr txBox="1">
            <a:spLocks noChangeArrowheads="1"/>
          </p:cNvSpPr>
          <p:nvPr/>
        </p:nvSpPr>
        <p:spPr bwMode="auto">
          <a:xfrm>
            <a:off x="7338716" y="2572322"/>
            <a:ext cx="1538583"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1 mm grid</a:t>
            </a:r>
            <a:endParaRPr lang="en-US" sz="1600" dirty="0">
              <a:latin typeface="Times New Roman" pitchFamily="18" charset="0"/>
            </a:endParaRPr>
          </a:p>
        </p:txBody>
      </p:sp>
      <p:sp>
        <p:nvSpPr>
          <p:cNvPr id="21" name="Line 95"/>
          <p:cNvSpPr>
            <a:spLocks noChangeShapeType="1"/>
          </p:cNvSpPr>
          <p:nvPr/>
        </p:nvSpPr>
        <p:spPr bwMode="auto">
          <a:xfrm flipH="1" flipV="1">
            <a:off x="6146800" y="2539997"/>
            <a:ext cx="1111250" cy="654051"/>
          </a:xfrm>
          <a:prstGeom prst="line">
            <a:avLst/>
          </a:prstGeom>
          <a:noFill/>
          <a:ln w="9525">
            <a:solidFill>
              <a:srgbClr val="FF0000"/>
            </a:solidFill>
            <a:round/>
            <a:headEnd/>
            <a:tailEnd type="triangle" w="med" len="med"/>
          </a:ln>
        </p:spPr>
        <p:txBody>
          <a:bodyPr/>
          <a:lstStyle/>
          <a:p>
            <a:endParaRPr lang="en-US" sz="1600"/>
          </a:p>
        </p:txBody>
      </p:sp>
      <p:sp>
        <p:nvSpPr>
          <p:cNvPr id="23" name="Text Box 15"/>
          <p:cNvSpPr txBox="1">
            <a:spLocks noChangeArrowheads="1"/>
          </p:cNvSpPr>
          <p:nvPr/>
        </p:nvSpPr>
        <p:spPr bwMode="auto">
          <a:xfrm>
            <a:off x="7338711" y="3024771"/>
            <a:ext cx="1538586"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85 um line</a:t>
            </a:r>
            <a:endParaRPr lang="en-US" sz="1600" dirty="0">
              <a:latin typeface="Times New Roman" pitchFamily="18" charset="0"/>
            </a:endParaRPr>
          </a:p>
        </p:txBody>
      </p:sp>
      <p:sp>
        <p:nvSpPr>
          <p:cNvPr id="24" name="Line 95"/>
          <p:cNvSpPr>
            <a:spLocks noChangeShapeType="1"/>
          </p:cNvSpPr>
          <p:nvPr/>
        </p:nvSpPr>
        <p:spPr bwMode="auto">
          <a:xfrm flipH="1" flipV="1">
            <a:off x="5638800" y="2922788"/>
            <a:ext cx="1619250" cy="756034"/>
          </a:xfrm>
          <a:prstGeom prst="line">
            <a:avLst/>
          </a:prstGeom>
          <a:noFill/>
          <a:ln w="9525">
            <a:solidFill>
              <a:srgbClr val="FF0000"/>
            </a:solidFill>
            <a:round/>
            <a:headEnd/>
            <a:tailEnd type="triangle" w="med" len="med"/>
          </a:ln>
        </p:spPr>
        <p:txBody>
          <a:bodyPr/>
          <a:lstStyle/>
          <a:p>
            <a:endParaRPr lang="en-US" sz="1600"/>
          </a:p>
        </p:txBody>
      </p:sp>
      <p:sp>
        <p:nvSpPr>
          <p:cNvPr id="26" name="Text Box 15"/>
          <p:cNvSpPr txBox="1">
            <a:spLocks noChangeArrowheads="1"/>
          </p:cNvSpPr>
          <p:nvPr/>
        </p:nvSpPr>
        <p:spPr bwMode="auto">
          <a:xfrm>
            <a:off x="7338711" y="3507371"/>
            <a:ext cx="1538586"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6-10 um texture</a:t>
            </a:r>
            <a:endParaRPr lang="en-US" sz="1600" dirty="0">
              <a:latin typeface="Times New Roman" pitchFamily="18" charset="0"/>
            </a:endParaRPr>
          </a:p>
        </p:txBody>
      </p:sp>
      <p:sp>
        <p:nvSpPr>
          <p:cNvPr id="27" name="Line 95"/>
          <p:cNvSpPr>
            <a:spLocks noChangeShapeType="1"/>
          </p:cNvSpPr>
          <p:nvPr/>
        </p:nvSpPr>
        <p:spPr bwMode="auto">
          <a:xfrm flipH="1" flipV="1">
            <a:off x="2241549" y="3950081"/>
            <a:ext cx="4914899" cy="1"/>
          </a:xfrm>
          <a:prstGeom prst="line">
            <a:avLst/>
          </a:prstGeom>
          <a:noFill/>
          <a:ln w="9525">
            <a:solidFill>
              <a:srgbClr val="FF0000"/>
            </a:solidFill>
            <a:round/>
            <a:headEnd/>
            <a:tailEnd type="triangle" w="med" len="med"/>
          </a:ln>
        </p:spPr>
        <p:txBody>
          <a:bodyPr/>
          <a:lstStyle/>
          <a:p>
            <a:endParaRPr lang="en-US" sz="1600"/>
          </a:p>
        </p:txBody>
      </p:sp>
      <p:sp>
        <p:nvSpPr>
          <p:cNvPr id="28" name="Line 95"/>
          <p:cNvSpPr>
            <a:spLocks noChangeShapeType="1"/>
          </p:cNvSpPr>
          <p:nvPr/>
        </p:nvSpPr>
        <p:spPr bwMode="auto">
          <a:xfrm flipH="1" flipV="1">
            <a:off x="1739900" y="2748330"/>
            <a:ext cx="501650" cy="1201751"/>
          </a:xfrm>
          <a:prstGeom prst="line">
            <a:avLst/>
          </a:prstGeom>
          <a:noFill/>
          <a:ln w="9525">
            <a:solidFill>
              <a:srgbClr val="FF0000"/>
            </a:solidFill>
            <a:round/>
            <a:headEnd/>
            <a:tailEnd type="triangle" w="med" len="med"/>
          </a:ln>
        </p:spPr>
        <p:txBody>
          <a:bodyPr/>
          <a:lstStyle/>
          <a:p>
            <a:endParaRPr lang="en-US" sz="1600"/>
          </a:p>
        </p:txBody>
      </p:sp>
      <p:sp>
        <p:nvSpPr>
          <p:cNvPr id="29" name="Line 95"/>
          <p:cNvSpPr>
            <a:spLocks noChangeShapeType="1"/>
          </p:cNvSpPr>
          <p:nvPr/>
        </p:nvSpPr>
        <p:spPr bwMode="auto">
          <a:xfrm flipH="1">
            <a:off x="7156449" y="3848099"/>
            <a:ext cx="182262" cy="85103"/>
          </a:xfrm>
          <a:prstGeom prst="line">
            <a:avLst/>
          </a:prstGeom>
          <a:noFill/>
          <a:ln w="9525">
            <a:solidFill>
              <a:srgbClr val="FF0000"/>
            </a:solidFill>
            <a:round/>
            <a:headEnd/>
            <a:tailEnd type="triangle" w="med" len="med"/>
          </a:ln>
        </p:spPr>
        <p:txBody>
          <a:bodyPr/>
          <a:lstStyle/>
          <a:p>
            <a:endParaRPr lang="en-US" sz="1600"/>
          </a:p>
        </p:txBody>
      </p:sp>
      <p:sp>
        <p:nvSpPr>
          <p:cNvPr id="2" name="Oval 1"/>
          <p:cNvSpPr/>
          <p:nvPr/>
        </p:nvSpPr>
        <p:spPr>
          <a:xfrm>
            <a:off x="1438275" y="5153025"/>
            <a:ext cx="904875" cy="87909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5" name="Text Box 15"/>
          <p:cNvSpPr txBox="1">
            <a:spLocks noChangeArrowheads="1"/>
          </p:cNvSpPr>
          <p:nvPr/>
        </p:nvSpPr>
        <p:spPr bwMode="auto">
          <a:xfrm>
            <a:off x="7402215" y="5910830"/>
            <a:ext cx="1538584" cy="584775"/>
          </a:xfrm>
          <a:prstGeom prst="rect">
            <a:avLst/>
          </a:prstGeom>
          <a:solidFill>
            <a:schemeClr val="bg1"/>
          </a:solidFill>
          <a:ln w="9525">
            <a:solidFill>
              <a:schemeClr val="tx1"/>
            </a:solidFill>
            <a:miter lim="800000"/>
            <a:headEnd/>
            <a:tailEnd/>
          </a:ln>
        </p:spPr>
        <p:txBody>
          <a:bodyPr wrap="square">
            <a:spAutoFit/>
          </a:bodyPr>
          <a:lstStyle/>
          <a:p>
            <a:pPr>
              <a:spcBef>
                <a:spcPct val="50000"/>
              </a:spcBef>
            </a:pPr>
            <a:r>
              <a:rPr lang="en-US" sz="1600" dirty="0">
                <a:latin typeface="Times New Roman" pitchFamily="18" charset="0"/>
              </a:rPr>
              <a:t>Stained pseudo -</a:t>
            </a:r>
            <a:r>
              <a:rPr lang="en-US" sz="1600" dirty="0" err="1">
                <a:latin typeface="Times New Roman" pitchFamily="18" charset="0"/>
              </a:rPr>
              <a:t>nitzschia</a:t>
            </a:r>
            <a:r>
              <a:rPr lang="en-US" sz="1600" dirty="0">
                <a:latin typeface="Times New Roman" pitchFamily="18" charset="0"/>
              </a:rPr>
              <a:t> </a:t>
            </a:r>
            <a:endParaRPr lang="en-US" sz="1600" dirty="0" smtClean="0">
              <a:latin typeface="Times New Roman" pitchFamily="18" charset="0"/>
            </a:endParaRPr>
          </a:p>
        </p:txBody>
      </p:sp>
      <p:sp>
        <p:nvSpPr>
          <p:cNvPr id="30" name="Line 95"/>
          <p:cNvSpPr>
            <a:spLocks noChangeShapeType="1"/>
          </p:cNvSpPr>
          <p:nvPr/>
        </p:nvSpPr>
        <p:spPr bwMode="auto">
          <a:xfrm flipH="1">
            <a:off x="2735906" y="6709940"/>
            <a:ext cx="4511673" cy="1"/>
          </a:xfrm>
          <a:prstGeom prst="line">
            <a:avLst/>
          </a:prstGeom>
          <a:noFill/>
          <a:ln w="9525">
            <a:solidFill>
              <a:srgbClr val="FF0000"/>
            </a:solidFill>
            <a:round/>
            <a:headEnd/>
            <a:tailEnd type="triangle" w="med" len="med"/>
          </a:ln>
        </p:spPr>
        <p:txBody>
          <a:bodyPr/>
          <a:lstStyle/>
          <a:p>
            <a:endParaRPr lang="en-US" sz="1600"/>
          </a:p>
        </p:txBody>
      </p:sp>
      <p:sp>
        <p:nvSpPr>
          <p:cNvPr id="31" name="Line 95"/>
          <p:cNvSpPr>
            <a:spLocks noChangeShapeType="1"/>
          </p:cNvSpPr>
          <p:nvPr/>
        </p:nvSpPr>
        <p:spPr bwMode="auto">
          <a:xfrm flipH="1" flipV="1">
            <a:off x="2162174" y="5910830"/>
            <a:ext cx="573733" cy="799111"/>
          </a:xfrm>
          <a:prstGeom prst="line">
            <a:avLst/>
          </a:prstGeom>
          <a:noFill/>
          <a:ln w="9525">
            <a:solidFill>
              <a:srgbClr val="FF0000"/>
            </a:solidFill>
            <a:round/>
            <a:headEnd/>
            <a:tailEnd type="triangle" w="med" len="med"/>
          </a:ln>
        </p:spPr>
        <p:txBody>
          <a:bodyPr/>
          <a:lstStyle/>
          <a:p>
            <a:endParaRPr lang="en-US" sz="1600"/>
          </a:p>
        </p:txBody>
      </p:sp>
      <p:sp>
        <p:nvSpPr>
          <p:cNvPr id="32" name="Line 95"/>
          <p:cNvSpPr>
            <a:spLocks noChangeShapeType="1"/>
          </p:cNvSpPr>
          <p:nvPr/>
        </p:nvSpPr>
        <p:spPr bwMode="auto">
          <a:xfrm flipH="1">
            <a:off x="7258050" y="6521449"/>
            <a:ext cx="144165" cy="188491"/>
          </a:xfrm>
          <a:prstGeom prst="line">
            <a:avLst/>
          </a:prstGeom>
          <a:noFill/>
          <a:ln w="9525">
            <a:solidFill>
              <a:srgbClr val="FF0000"/>
            </a:solidFill>
            <a:round/>
            <a:headEnd/>
            <a:tailEnd type="triangle" w="med" len="med"/>
          </a:ln>
        </p:spPr>
        <p:txBody>
          <a:bodyPr/>
          <a:lstStyle/>
          <a:p>
            <a:endParaRPr lang="en-US" sz="1600"/>
          </a:p>
        </p:txBody>
      </p:sp>
    </p:spTree>
    <p:extLst>
      <p:ext uri="{BB962C8B-B14F-4D97-AF65-F5344CB8AC3E}">
        <p14:creationId xmlns:p14="http://schemas.microsoft.com/office/powerpoint/2010/main" val="1366484388"/>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674" y="3973713"/>
            <a:ext cx="3463925" cy="2606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3" name="Title 1"/>
          <p:cNvSpPr>
            <a:spLocks noGrp="1"/>
          </p:cNvSpPr>
          <p:nvPr>
            <p:ph type="title"/>
          </p:nvPr>
        </p:nvSpPr>
        <p:spPr/>
        <p:txBody>
          <a:bodyPr/>
          <a:lstStyle/>
          <a:p>
            <a:pPr eaLnBrk="1" hangingPunct="1"/>
            <a:r>
              <a:rPr lang="en-US" sz="4000" dirty="0" smtClean="0"/>
              <a:t>Optics: chasing cross-talk</a:t>
            </a:r>
          </a:p>
        </p:txBody>
      </p:sp>
      <p:sp>
        <p:nvSpPr>
          <p:cNvPr id="15" name="Line 95"/>
          <p:cNvSpPr>
            <a:spLocks noChangeShapeType="1"/>
          </p:cNvSpPr>
          <p:nvPr/>
        </p:nvSpPr>
        <p:spPr bwMode="auto">
          <a:xfrm flipH="1">
            <a:off x="3985018" y="1809128"/>
            <a:ext cx="339331" cy="567680"/>
          </a:xfrm>
          <a:prstGeom prst="line">
            <a:avLst/>
          </a:prstGeom>
          <a:noFill/>
          <a:ln w="9525">
            <a:solidFill>
              <a:schemeClr val="tx1"/>
            </a:solidFill>
            <a:round/>
            <a:headEnd/>
            <a:tailEnd type="triangle" w="med" len="med"/>
          </a:ln>
        </p:spPr>
        <p:txBody>
          <a:bodyPr/>
          <a:lstStyle/>
          <a:p>
            <a:endParaRPr lang="en-US" sz="1600"/>
          </a:p>
        </p:txBody>
      </p:sp>
      <p:sp>
        <p:nvSpPr>
          <p:cNvPr id="16" name="Text Box 15"/>
          <p:cNvSpPr txBox="1">
            <a:spLocks noChangeArrowheads="1"/>
          </p:cNvSpPr>
          <p:nvPr/>
        </p:nvSpPr>
        <p:spPr bwMode="auto">
          <a:xfrm>
            <a:off x="4430707" y="1270518"/>
            <a:ext cx="3219450" cy="1077218"/>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LED </a:t>
            </a:r>
            <a:r>
              <a:rPr lang="en-US" sz="1600" dirty="0" err="1" smtClean="0">
                <a:latin typeface="Times New Roman" pitchFamily="18" charset="0"/>
              </a:rPr>
              <a:t>Luxeon</a:t>
            </a:r>
            <a:r>
              <a:rPr lang="en-US" sz="1600" dirty="0" smtClean="0">
                <a:latin typeface="Times New Roman" pitchFamily="18" charset="0"/>
              </a:rPr>
              <a:t> Royal Blue 455 nm</a:t>
            </a:r>
          </a:p>
          <a:p>
            <a:pPr>
              <a:spcBef>
                <a:spcPct val="50000"/>
              </a:spcBef>
            </a:pPr>
            <a:r>
              <a:rPr lang="en-US" sz="1600" dirty="0" smtClean="0">
                <a:latin typeface="Times New Roman" pitchFamily="18" charset="0"/>
              </a:rPr>
              <a:t>+ </a:t>
            </a:r>
          </a:p>
          <a:p>
            <a:pPr>
              <a:spcBef>
                <a:spcPct val="50000"/>
              </a:spcBef>
            </a:pPr>
            <a:r>
              <a:rPr lang="en-US" sz="1600" dirty="0" smtClean="0">
                <a:latin typeface="Times New Roman" pitchFamily="18" charset="0"/>
              </a:rPr>
              <a:t>Red filter (</a:t>
            </a:r>
            <a:r>
              <a:rPr lang="en-US" sz="1600" dirty="0" err="1" smtClean="0">
                <a:latin typeface="Times New Roman" pitchFamily="18" charset="0"/>
              </a:rPr>
              <a:t>Roscolux</a:t>
            </a:r>
            <a:r>
              <a:rPr lang="en-US" sz="1600" dirty="0" smtClean="0">
                <a:latin typeface="Times New Roman" pitchFamily="18" charset="0"/>
              </a:rPr>
              <a:t> #19)</a:t>
            </a:r>
            <a:endParaRPr lang="en-US" sz="1600" dirty="0">
              <a:latin typeface="Times New Roman" pitchFamily="18" charset="0"/>
            </a:endParaRPr>
          </a:p>
        </p:txBody>
      </p:sp>
      <p:sp>
        <p:nvSpPr>
          <p:cNvPr id="28" name="Text Box 15"/>
          <p:cNvSpPr txBox="1">
            <a:spLocks noChangeArrowheads="1"/>
          </p:cNvSpPr>
          <p:nvPr/>
        </p:nvSpPr>
        <p:spPr bwMode="auto">
          <a:xfrm>
            <a:off x="6694083" y="5872303"/>
            <a:ext cx="2310217" cy="707886"/>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Blue is still visible</a:t>
            </a:r>
          </a:p>
          <a:p>
            <a:pPr>
              <a:spcBef>
                <a:spcPct val="50000"/>
              </a:spcBef>
            </a:pPr>
            <a:r>
              <a:rPr lang="en-US" sz="1600" dirty="0" smtClean="0">
                <a:solidFill>
                  <a:srgbClr val="FF0000"/>
                </a:solidFill>
                <a:latin typeface="Times New Roman" pitchFamily="18" charset="0"/>
              </a:rPr>
              <a:t>Red filter OD not enough</a:t>
            </a:r>
            <a:endParaRPr lang="en-US" sz="1600" dirty="0">
              <a:solidFill>
                <a:srgbClr val="FF0000"/>
              </a:solidFill>
              <a:latin typeface="Times New Roman" pitchFamily="18" charset="0"/>
            </a:endParaRPr>
          </a:p>
        </p:txBody>
      </p:sp>
      <p:sp>
        <p:nvSpPr>
          <p:cNvPr id="29" name="Line 95"/>
          <p:cNvSpPr>
            <a:spLocks noChangeShapeType="1"/>
          </p:cNvSpPr>
          <p:nvPr/>
        </p:nvSpPr>
        <p:spPr bwMode="auto">
          <a:xfrm flipH="1" flipV="1">
            <a:off x="2406649" y="5581650"/>
            <a:ext cx="3359151" cy="1073292"/>
          </a:xfrm>
          <a:prstGeom prst="line">
            <a:avLst/>
          </a:prstGeom>
          <a:noFill/>
          <a:ln w="9525">
            <a:solidFill>
              <a:srgbClr val="FF0000"/>
            </a:solidFill>
            <a:round/>
            <a:headEnd/>
            <a:tailEnd type="triangle" w="med" len="med"/>
          </a:ln>
        </p:spPr>
        <p:txBody>
          <a:bodyPr/>
          <a:lstStyle/>
          <a:p>
            <a:endParaRPr lang="en-US" sz="1600"/>
          </a:p>
        </p:txBody>
      </p:sp>
      <p:sp>
        <p:nvSpPr>
          <p:cNvPr id="30" name="Line 95"/>
          <p:cNvSpPr>
            <a:spLocks noChangeShapeType="1"/>
          </p:cNvSpPr>
          <p:nvPr/>
        </p:nvSpPr>
        <p:spPr bwMode="auto">
          <a:xfrm flipH="1">
            <a:off x="5765800" y="6240535"/>
            <a:ext cx="877483" cy="414407"/>
          </a:xfrm>
          <a:prstGeom prst="line">
            <a:avLst/>
          </a:prstGeom>
          <a:noFill/>
          <a:ln w="9525">
            <a:solidFill>
              <a:srgbClr val="FF0000"/>
            </a:solidFill>
            <a:round/>
            <a:headEnd/>
            <a:tailEnd type="none" w="med" len="med"/>
          </a:ln>
        </p:spPr>
        <p:txBody>
          <a:bodyPr/>
          <a:lstStyle/>
          <a:p>
            <a:endParaRPr lang="en-US" sz="160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281886"/>
            <a:ext cx="3454400" cy="2580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 Box 15"/>
          <p:cNvSpPr txBox="1">
            <a:spLocks noChangeArrowheads="1"/>
          </p:cNvSpPr>
          <p:nvPr/>
        </p:nvSpPr>
        <p:spPr bwMode="auto">
          <a:xfrm>
            <a:off x="4430708" y="3973713"/>
            <a:ext cx="3219450" cy="1815882"/>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LED </a:t>
            </a:r>
            <a:r>
              <a:rPr lang="en-US" sz="1600" dirty="0" err="1" smtClean="0">
                <a:latin typeface="Times New Roman" pitchFamily="18" charset="0"/>
              </a:rPr>
              <a:t>Luxeon</a:t>
            </a:r>
            <a:r>
              <a:rPr lang="en-US" sz="1600" dirty="0" smtClean="0">
                <a:latin typeface="Times New Roman" pitchFamily="18" charset="0"/>
              </a:rPr>
              <a:t> Royal Blue 455 nm</a:t>
            </a:r>
          </a:p>
          <a:p>
            <a:pPr>
              <a:spcBef>
                <a:spcPct val="50000"/>
              </a:spcBef>
            </a:pPr>
            <a:r>
              <a:rPr lang="en-US" sz="1600" dirty="0" smtClean="0">
                <a:latin typeface="Times New Roman" pitchFamily="18" charset="0"/>
              </a:rPr>
              <a:t>+ </a:t>
            </a:r>
          </a:p>
          <a:p>
            <a:pPr>
              <a:spcBef>
                <a:spcPct val="50000"/>
              </a:spcBef>
            </a:pPr>
            <a:r>
              <a:rPr lang="en-US" sz="1600" dirty="0" smtClean="0">
                <a:latin typeface="Times New Roman" pitchFamily="18" charset="0"/>
              </a:rPr>
              <a:t>Blue filter (</a:t>
            </a:r>
            <a:r>
              <a:rPr lang="en-US" sz="1600" dirty="0" err="1" smtClean="0">
                <a:latin typeface="Times New Roman" pitchFamily="18" charset="0"/>
              </a:rPr>
              <a:t>Intor</a:t>
            </a:r>
            <a:r>
              <a:rPr lang="en-US" sz="1600" dirty="0" smtClean="0">
                <a:latin typeface="Times New Roman" pitchFamily="18" charset="0"/>
              </a:rPr>
              <a:t> 450-40)</a:t>
            </a:r>
          </a:p>
          <a:p>
            <a:pPr>
              <a:spcBef>
                <a:spcPct val="50000"/>
              </a:spcBef>
            </a:pPr>
            <a:r>
              <a:rPr lang="en-US" sz="1600" dirty="0">
                <a:latin typeface="Times New Roman" pitchFamily="18" charset="0"/>
              </a:rPr>
              <a:t>+</a:t>
            </a:r>
            <a:endParaRPr lang="en-US" sz="1600" dirty="0" smtClean="0">
              <a:latin typeface="Times New Roman" pitchFamily="18" charset="0"/>
            </a:endParaRPr>
          </a:p>
          <a:p>
            <a:pPr>
              <a:spcBef>
                <a:spcPct val="50000"/>
              </a:spcBef>
            </a:pPr>
            <a:r>
              <a:rPr lang="en-US" sz="1600" dirty="0" smtClean="0">
                <a:latin typeface="Times New Roman" pitchFamily="18" charset="0"/>
              </a:rPr>
              <a:t>Red filter (</a:t>
            </a:r>
            <a:r>
              <a:rPr lang="en-US" sz="1600" dirty="0" err="1" smtClean="0">
                <a:latin typeface="Times New Roman" pitchFamily="18" charset="0"/>
              </a:rPr>
              <a:t>Roscolux</a:t>
            </a:r>
            <a:r>
              <a:rPr lang="en-US" sz="1600" dirty="0" smtClean="0">
                <a:latin typeface="Times New Roman" pitchFamily="18" charset="0"/>
              </a:rPr>
              <a:t> #19)</a:t>
            </a:r>
          </a:p>
        </p:txBody>
      </p:sp>
      <p:sp>
        <p:nvSpPr>
          <p:cNvPr id="20" name="Line 95"/>
          <p:cNvSpPr>
            <a:spLocks noChangeShapeType="1"/>
          </p:cNvSpPr>
          <p:nvPr/>
        </p:nvSpPr>
        <p:spPr bwMode="auto">
          <a:xfrm flipH="1">
            <a:off x="3985017" y="4438651"/>
            <a:ext cx="339332" cy="285750"/>
          </a:xfrm>
          <a:prstGeom prst="line">
            <a:avLst/>
          </a:prstGeom>
          <a:noFill/>
          <a:ln w="9525">
            <a:solidFill>
              <a:schemeClr val="tx1"/>
            </a:solidFill>
            <a:round/>
            <a:headEnd/>
            <a:tailEnd type="triangle" w="med" len="med"/>
          </a:ln>
        </p:spPr>
        <p:txBody>
          <a:bodyPr/>
          <a:lstStyle/>
          <a:p>
            <a:endParaRPr lang="en-US" sz="1600"/>
          </a:p>
        </p:txBody>
      </p:sp>
      <p:sp>
        <p:nvSpPr>
          <p:cNvPr id="3" name="Rectangle 2"/>
          <p:cNvSpPr/>
          <p:nvPr/>
        </p:nvSpPr>
        <p:spPr>
          <a:xfrm>
            <a:off x="4430708" y="2571981"/>
            <a:ext cx="908050" cy="774700"/>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p:cNvSpPr/>
          <p:nvPr/>
        </p:nvSpPr>
        <p:spPr>
          <a:xfrm>
            <a:off x="5014908" y="2743315"/>
            <a:ext cx="495300" cy="489066"/>
          </a:xfrm>
          <a:prstGeom prst="ellipse">
            <a:avLst/>
          </a:prstGeom>
          <a:solidFill>
            <a:srgbClr val="00B0F0">
              <a:alpha val="50000"/>
            </a:srgbClr>
          </a:solidFill>
          <a:ln>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6147983" y="2743315"/>
            <a:ext cx="495300" cy="489066"/>
          </a:xfrm>
          <a:prstGeom prst="ellipse">
            <a:avLst/>
          </a:prstGeom>
          <a:solidFill>
            <a:schemeClr val="tx1"/>
          </a:solidFill>
          <a:ln>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Line 95"/>
          <p:cNvSpPr>
            <a:spLocks noChangeShapeType="1"/>
          </p:cNvSpPr>
          <p:nvPr/>
        </p:nvSpPr>
        <p:spPr bwMode="auto">
          <a:xfrm>
            <a:off x="5620933" y="2876782"/>
            <a:ext cx="419499" cy="0"/>
          </a:xfrm>
          <a:prstGeom prst="line">
            <a:avLst/>
          </a:prstGeom>
          <a:noFill/>
          <a:ln w="9525">
            <a:solidFill>
              <a:schemeClr val="tx1"/>
            </a:solidFill>
            <a:round/>
            <a:headEnd/>
            <a:tailEnd type="triangle" w="med" len="med"/>
          </a:ln>
        </p:spPr>
        <p:txBody>
          <a:bodyPr/>
          <a:lstStyle/>
          <a:p>
            <a:endParaRPr lang="en-US" sz="1600"/>
          </a:p>
        </p:txBody>
      </p:sp>
      <p:sp>
        <p:nvSpPr>
          <p:cNvPr id="21" name="Line 95"/>
          <p:cNvSpPr>
            <a:spLocks noChangeShapeType="1"/>
          </p:cNvSpPr>
          <p:nvPr/>
        </p:nvSpPr>
        <p:spPr bwMode="auto">
          <a:xfrm>
            <a:off x="5620933" y="3099032"/>
            <a:ext cx="419499" cy="0"/>
          </a:xfrm>
          <a:prstGeom prst="line">
            <a:avLst/>
          </a:prstGeom>
          <a:noFill/>
          <a:ln w="9525">
            <a:solidFill>
              <a:schemeClr val="tx1"/>
            </a:solidFill>
            <a:round/>
            <a:headEnd/>
            <a:tailEnd type="triangle" w="med" len="med"/>
          </a:ln>
        </p:spPr>
        <p:txBody>
          <a:bodyPr/>
          <a:lstStyle/>
          <a:p>
            <a:endParaRPr lang="en-US" sz="1600"/>
          </a:p>
        </p:txBody>
      </p:sp>
      <p:sp>
        <p:nvSpPr>
          <p:cNvPr id="22" name="Text Box 15"/>
          <p:cNvSpPr txBox="1">
            <a:spLocks noChangeArrowheads="1"/>
          </p:cNvSpPr>
          <p:nvPr/>
        </p:nvSpPr>
        <p:spPr bwMode="auto">
          <a:xfrm>
            <a:off x="6877049" y="3099031"/>
            <a:ext cx="2076451" cy="707886"/>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Pink light is visible:</a:t>
            </a:r>
          </a:p>
          <a:p>
            <a:pPr>
              <a:spcBef>
                <a:spcPct val="50000"/>
              </a:spcBef>
            </a:pPr>
            <a:r>
              <a:rPr lang="en-US" sz="1600" dirty="0" smtClean="0">
                <a:solidFill>
                  <a:srgbClr val="FF0000"/>
                </a:solidFill>
                <a:latin typeface="Times New Roman" pitchFamily="18" charset="0"/>
              </a:rPr>
              <a:t>Long tail of blue LED</a:t>
            </a:r>
            <a:endParaRPr lang="en-US" sz="1600" dirty="0">
              <a:solidFill>
                <a:srgbClr val="FF0000"/>
              </a:solidFill>
              <a:latin typeface="Times New Roman" pitchFamily="18" charset="0"/>
            </a:endParaRPr>
          </a:p>
        </p:txBody>
      </p:sp>
      <p:sp>
        <p:nvSpPr>
          <p:cNvPr id="23" name="Line 95"/>
          <p:cNvSpPr>
            <a:spLocks noChangeShapeType="1"/>
          </p:cNvSpPr>
          <p:nvPr/>
        </p:nvSpPr>
        <p:spPr bwMode="auto">
          <a:xfrm flipH="1" flipV="1">
            <a:off x="2201070" y="2811081"/>
            <a:ext cx="3419863" cy="995836"/>
          </a:xfrm>
          <a:prstGeom prst="line">
            <a:avLst/>
          </a:prstGeom>
          <a:noFill/>
          <a:ln w="9525">
            <a:solidFill>
              <a:srgbClr val="FF0000"/>
            </a:solidFill>
            <a:round/>
            <a:headEnd/>
            <a:tailEnd type="triangle" w="med" len="med"/>
          </a:ln>
        </p:spPr>
        <p:txBody>
          <a:bodyPr/>
          <a:lstStyle/>
          <a:p>
            <a:endParaRPr lang="en-US" sz="1600"/>
          </a:p>
        </p:txBody>
      </p:sp>
      <p:sp>
        <p:nvSpPr>
          <p:cNvPr id="24" name="Line 95"/>
          <p:cNvSpPr>
            <a:spLocks noChangeShapeType="1"/>
          </p:cNvSpPr>
          <p:nvPr/>
        </p:nvSpPr>
        <p:spPr bwMode="auto">
          <a:xfrm flipH="1">
            <a:off x="5620932" y="3452974"/>
            <a:ext cx="1256116" cy="343131"/>
          </a:xfrm>
          <a:prstGeom prst="line">
            <a:avLst/>
          </a:prstGeom>
          <a:noFill/>
          <a:ln w="9525">
            <a:solidFill>
              <a:srgbClr val="FF0000"/>
            </a:solidFill>
            <a:round/>
            <a:headEnd/>
            <a:tailEnd type="none" w="med" len="med"/>
          </a:ln>
        </p:spPr>
        <p:txBody>
          <a:bodyPr/>
          <a:lstStyle/>
          <a:p>
            <a:endParaRPr lang="en-US" sz="1600"/>
          </a:p>
        </p:txBody>
      </p:sp>
    </p:spTree>
    <p:extLst>
      <p:ext uri="{BB962C8B-B14F-4D97-AF65-F5344CB8AC3E}">
        <p14:creationId xmlns:p14="http://schemas.microsoft.com/office/powerpoint/2010/main" val="3242435829"/>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sz="4000" dirty="0" smtClean="0"/>
              <a:t>Optics: Filters</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 y="1303082"/>
            <a:ext cx="3466743" cy="2595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396" y="4032378"/>
            <a:ext cx="3465369" cy="26097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4351" y="4032378"/>
            <a:ext cx="3895072" cy="26097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Line 95"/>
          <p:cNvSpPr>
            <a:spLocks noChangeShapeType="1"/>
          </p:cNvSpPr>
          <p:nvPr/>
        </p:nvSpPr>
        <p:spPr bwMode="auto">
          <a:xfrm flipH="1">
            <a:off x="3923941" y="1504950"/>
            <a:ext cx="2346351" cy="560413"/>
          </a:xfrm>
          <a:prstGeom prst="line">
            <a:avLst/>
          </a:prstGeom>
          <a:noFill/>
          <a:ln w="9525">
            <a:solidFill>
              <a:schemeClr val="tx1"/>
            </a:solidFill>
            <a:round/>
            <a:headEnd/>
            <a:tailEnd type="triangle" w="med" len="med"/>
          </a:ln>
        </p:spPr>
        <p:txBody>
          <a:bodyPr/>
          <a:lstStyle/>
          <a:p>
            <a:endParaRPr lang="en-US" sz="1600"/>
          </a:p>
        </p:txBody>
      </p:sp>
      <p:sp>
        <p:nvSpPr>
          <p:cNvPr id="8" name="Text Box 15"/>
          <p:cNvSpPr txBox="1">
            <a:spLocks noChangeArrowheads="1"/>
          </p:cNvSpPr>
          <p:nvPr/>
        </p:nvSpPr>
        <p:spPr bwMode="auto">
          <a:xfrm>
            <a:off x="6270293" y="1303082"/>
            <a:ext cx="2873707" cy="1785104"/>
          </a:xfrm>
          <a:prstGeom prst="rect">
            <a:avLst/>
          </a:prstGeom>
          <a:noFill/>
          <a:ln w="9525">
            <a:noFill/>
            <a:miter lim="800000"/>
            <a:headEnd/>
            <a:tailEnd/>
          </a:ln>
        </p:spPr>
        <p:txBody>
          <a:bodyPr wrap="square">
            <a:spAutoFit/>
          </a:bodyPr>
          <a:lstStyle/>
          <a:p>
            <a:pPr marL="285750" indent="-285750">
              <a:spcBef>
                <a:spcPct val="50000"/>
              </a:spcBef>
              <a:buFont typeface="Arial" charset="0"/>
              <a:buChar char="•"/>
            </a:pPr>
            <a:r>
              <a:rPr lang="en-US" sz="2000" dirty="0" smtClean="0">
                <a:latin typeface="Times New Roman" pitchFamily="18" charset="0"/>
              </a:rPr>
              <a:t>Solid plastic</a:t>
            </a:r>
          </a:p>
          <a:p>
            <a:pPr marL="285750" indent="-285750">
              <a:spcBef>
                <a:spcPct val="50000"/>
              </a:spcBef>
              <a:buFont typeface="Arial" charset="0"/>
              <a:buChar char="•"/>
            </a:pPr>
            <a:r>
              <a:rPr lang="en-US" sz="2000" dirty="0" smtClean="0">
                <a:latin typeface="Times New Roman" pitchFamily="18" charset="0"/>
              </a:rPr>
              <a:t>Color film</a:t>
            </a:r>
          </a:p>
          <a:p>
            <a:pPr marL="285750" indent="-285750">
              <a:spcBef>
                <a:spcPct val="50000"/>
              </a:spcBef>
              <a:buFont typeface="Arial" charset="0"/>
              <a:buChar char="•"/>
            </a:pPr>
            <a:r>
              <a:rPr lang="en-US" sz="2000" dirty="0" smtClean="0">
                <a:latin typeface="Times New Roman" pitchFamily="18" charset="0"/>
              </a:rPr>
              <a:t>Interference filters</a:t>
            </a:r>
          </a:p>
          <a:p>
            <a:pPr marL="285750" indent="-285750">
              <a:spcBef>
                <a:spcPct val="50000"/>
              </a:spcBef>
              <a:buFont typeface="Arial" charset="0"/>
              <a:buChar char="•"/>
            </a:pPr>
            <a:endParaRPr lang="en-US" sz="2000" dirty="0">
              <a:latin typeface="Times New Roman" pitchFamily="18" charset="0"/>
            </a:endParaRPr>
          </a:p>
        </p:txBody>
      </p:sp>
      <p:sp>
        <p:nvSpPr>
          <p:cNvPr id="9" name="Line 95"/>
          <p:cNvSpPr>
            <a:spLocks noChangeShapeType="1"/>
          </p:cNvSpPr>
          <p:nvPr/>
        </p:nvSpPr>
        <p:spPr bwMode="auto">
          <a:xfrm flipH="1">
            <a:off x="3923942" y="1981200"/>
            <a:ext cx="2346350" cy="2051178"/>
          </a:xfrm>
          <a:prstGeom prst="line">
            <a:avLst/>
          </a:prstGeom>
          <a:noFill/>
          <a:ln w="9525">
            <a:solidFill>
              <a:schemeClr val="tx1"/>
            </a:solidFill>
            <a:round/>
            <a:headEnd/>
            <a:tailEnd type="triangle" w="med" len="med"/>
          </a:ln>
        </p:spPr>
        <p:txBody>
          <a:bodyPr/>
          <a:lstStyle/>
          <a:p>
            <a:endParaRPr lang="en-US" sz="1600"/>
          </a:p>
        </p:txBody>
      </p:sp>
      <p:sp>
        <p:nvSpPr>
          <p:cNvPr id="10" name="Line 95"/>
          <p:cNvSpPr>
            <a:spLocks noChangeShapeType="1"/>
          </p:cNvSpPr>
          <p:nvPr/>
        </p:nvSpPr>
        <p:spPr bwMode="auto">
          <a:xfrm flipH="1">
            <a:off x="4997450" y="2457450"/>
            <a:ext cx="1272842" cy="1574928"/>
          </a:xfrm>
          <a:prstGeom prst="line">
            <a:avLst/>
          </a:prstGeom>
          <a:noFill/>
          <a:ln w="9525">
            <a:solidFill>
              <a:schemeClr val="tx1"/>
            </a:solidFill>
            <a:round/>
            <a:headEnd/>
            <a:tailEnd type="triangle" w="med" len="med"/>
          </a:ln>
        </p:spPr>
        <p:txBody>
          <a:bodyPr/>
          <a:lstStyle/>
          <a:p>
            <a:endParaRPr lang="en-US" sz="1600"/>
          </a:p>
        </p:txBody>
      </p:sp>
    </p:spTree>
    <p:extLst>
      <p:ext uri="{BB962C8B-B14F-4D97-AF65-F5344CB8AC3E}">
        <p14:creationId xmlns:p14="http://schemas.microsoft.com/office/powerpoint/2010/main" val="1956078211"/>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931" y="4033528"/>
            <a:ext cx="5718967" cy="2610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301993"/>
            <a:ext cx="5727699" cy="2601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3" name="Title 1"/>
          <p:cNvSpPr>
            <a:spLocks noGrp="1"/>
          </p:cNvSpPr>
          <p:nvPr>
            <p:ph type="title"/>
          </p:nvPr>
        </p:nvSpPr>
        <p:spPr/>
        <p:txBody>
          <a:bodyPr/>
          <a:lstStyle/>
          <a:p>
            <a:pPr eaLnBrk="1" hangingPunct="1"/>
            <a:r>
              <a:rPr lang="en-US" sz="4000" dirty="0" smtClean="0"/>
              <a:t>Optics: Filters</a:t>
            </a:r>
          </a:p>
        </p:txBody>
      </p:sp>
      <p:sp>
        <p:nvSpPr>
          <p:cNvPr id="15" name="Line 95"/>
          <p:cNvSpPr>
            <a:spLocks noChangeShapeType="1"/>
          </p:cNvSpPr>
          <p:nvPr/>
        </p:nvSpPr>
        <p:spPr bwMode="auto">
          <a:xfrm flipH="1">
            <a:off x="6184899" y="1595469"/>
            <a:ext cx="599280" cy="292388"/>
          </a:xfrm>
          <a:prstGeom prst="line">
            <a:avLst/>
          </a:prstGeom>
          <a:noFill/>
          <a:ln w="9525">
            <a:solidFill>
              <a:schemeClr val="tx1"/>
            </a:solidFill>
            <a:round/>
            <a:headEnd/>
            <a:tailEnd type="triangle" w="med" len="med"/>
          </a:ln>
        </p:spPr>
        <p:txBody>
          <a:bodyPr/>
          <a:lstStyle/>
          <a:p>
            <a:endParaRPr lang="en-US" sz="1600"/>
          </a:p>
        </p:txBody>
      </p:sp>
      <p:sp>
        <p:nvSpPr>
          <p:cNvPr id="16" name="Text Box 15"/>
          <p:cNvSpPr txBox="1">
            <a:spLocks noChangeArrowheads="1"/>
          </p:cNvSpPr>
          <p:nvPr/>
        </p:nvSpPr>
        <p:spPr bwMode="auto">
          <a:xfrm>
            <a:off x="6811963" y="1303082"/>
            <a:ext cx="1989929" cy="1323439"/>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LED </a:t>
            </a:r>
            <a:r>
              <a:rPr lang="en-US" sz="1600" dirty="0" err="1" smtClean="0">
                <a:latin typeface="Times New Roman" pitchFamily="18" charset="0"/>
              </a:rPr>
              <a:t>Luxeon</a:t>
            </a:r>
            <a:r>
              <a:rPr lang="en-US" sz="1600" dirty="0" smtClean="0">
                <a:latin typeface="Times New Roman" pitchFamily="18" charset="0"/>
              </a:rPr>
              <a:t> Royal Blue 455 nm</a:t>
            </a:r>
          </a:p>
          <a:p>
            <a:pPr>
              <a:spcBef>
                <a:spcPct val="50000"/>
              </a:spcBef>
            </a:pPr>
            <a:r>
              <a:rPr lang="en-US" sz="1600" dirty="0" smtClean="0">
                <a:latin typeface="Times New Roman" pitchFamily="18" charset="0"/>
              </a:rPr>
              <a:t>+</a:t>
            </a:r>
          </a:p>
          <a:p>
            <a:pPr>
              <a:spcBef>
                <a:spcPct val="50000"/>
              </a:spcBef>
            </a:pPr>
            <a:r>
              <a:rPr lang="en-US" sz="1600" dirty="0" err="1" smtClean="0">
                <a:latin typeface="Times New Roman" pitchFamily="18" charset="0"/>
              </a:rPr>
              <a:t>Intor</a:t>
            </a:r>
            <a:r>
              <a:rPr lang="en-US" sz="1600" dirty="0" smtClean="0">
                <a:latin typeface="Times New Roman" pitchFamily="18" charset="0"/>
              </a:rPr>
              <a:t> 450-40 filter</a:t>
            </a:r>
            <a:endParaRPr lang="en-US" sz="1600" dirty="0">
              <a:latin typeface="Times New Roman" pitchFamily="18" charset="0"/>
            </a:endParaRPr>
          </a:p>
        </p:txBody>
      </p:sp>
      <p:sp>
        <p:nvSpPr>
          <p:cNvPr id="18" name="Text Box 15"/>
          <p:cNvSpPr txBox="1">
            <a:spLocks noChangeArrowheads="1"/>
          </p:cNvSpPr>
          <p:nvPr/>
        </p:nvSpPr>
        <p:spPr bwMode="auto">
          <a:xfrm>
            <a:off x="6811963" y="4032378"/>
            <a:ext cx="1989929"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err="1" smtClean="0">
                <a:latin typeface="Times New Roman" pitchFamily="18" charset="0"/>
              </a:rPr>
              <a:t>Delvie</a:t>
            </a:r>
            <a:r>
              <a:rPr lang="en-US" sz="1600" dirty="0" smtClean="0">
                <a:latin typeface="Times New Roman" pitchFamily="18" charset="0"/>
              </a:rPr>
              <a:t> 2422 plastic filter</a:t>
            </a:r>
            <a:endParaRPr lang="en-US" sz="1600" dirty="0">
              <a:latin typeface="Times New Roman" pitchFamily="18" charset="0"/>
            </a:endParaRPr>
          </a:p>
        </p:txBody>
      </p:sp>
      <p:sp>
        <p:nvSpPr>
          <p:cNvPr id="19" name="Line 95"/>
          <p:cNvSpPr>
            <a:spLocks noChangeShapeType="1"/>
          </p:cNvSpPr>
          <p:nvPr/>
        </p:nvSpPr>
        <p:spPr bwMode="auto">
          <a:xfrm flipH="1">
            <a:off x="6213074" y="4245611"/>
            <a:ext cx="550863" cy="244254"/>
          </a:xfrm>
          <a:prstGeom prst="line">
            <a:avLst/>
          </a:prstGeom>
          <a:noFill/>
          <a:ln w="9525">
            <a:solidFill>
              <a:schemeClr val="tx1"/>
            </a:solidFill>
            <a:round/>
            <a:headEnd/>
            <a:tailEnd type="triangle" w="med" len="med"/>
          </a:ln>
        </p:spPr>
        <p:txBody>
          <a:bodyPr/>
          <a:lstStyle/>
          <a:p>
            <a:endParaRPr lang="en-US" sz="1600"/>
          </a:p>
        </p:txBody>
      </p:sp>
      <p:cxnSp>
        <p:nvCxnSpPr>
          <p:cNvPr id="22" name="Straight Connector 21"/>
          <p:cNvCxnSpPr/>
          <p:nvPr/>
        </p:nvCxnSpPr>
        <p:spPr>
          <a:xfrm>
            <a:off x="2959100" y="1199195"/>
            <a:ext cx="0" cy="5562600"/>
          </a:xfrm>
          <a:prstGeom prst="line">
            <a:avLst/>
          </a:prstGeom>
          <a:ln w="12700">
            <a:solidFill>
              <a:schemeClr val="tx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3441698" y="1181100"/>
            <a:ext cx="0" cy="5562600"/>
          </a:xfrm>
          <a:prstGeom prst="line">
            <a:avLst/>
          </a:prstGeom>
          <a:ln w="12700">
            <a:solidFill>
              <a:schemeClr val="tx2">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8" name="Text Box 15"/>
          <p:cNvSpPr txBox="1">
            <a:spLocks noChangeArrowheads="1"/>
          </p:cNvSpPr>
          <p:nvPr/>
        </p:nvSpPr>
        <p:spPr bwMode="auto">
          <a:xfrm>
            <a:off x="6811962" y="5812622"/>
            <a:ext cx="1989929" cy="830997"/>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Isolation region   Cross-talk removed </a:t>
            </a:r>
            <a:r>
              <a:rPr lang="en-US" sz="1600" dirty="0" smtClean="0">
                <a:solidFill>
                  <a:srgbClr val="FF0000"/>
                </a:solidFill>
                <a:latin typeface="Times New Roman" pitchFamily="18" charset="0"/>
              </a:rPr>
              <a:t>But filter is thick!</a:t>
            </a:r>
          </a:p>
        </p:txBody>
      </p:sp>
      <p:sp>
        <p:nvSpPr>
          <p:cNvPr id="29" name="Line 95"/>
          <p:cNvSpPr>
            <a:spLocks noChangeShapeType="1"/>
          </p:cNvSpPr>
          <p:nvPr/>
        </p:nvSpPr>
        <p:spPr bwMode="auto">
          <a:xfrm flipH="1">
            <a:off x="3441697" y="6743699"/>
            <a:ext cx="3013071" cy="18095"/>
          </a:xfrm>
          <a:prstGeom prst="line">
            <a:avLst/>
          </a:prstGeom>
          <a:noFill/>
          <a:ln w="9525">
            <a:solidFill>
              <a:schemeClr val="tx1"/>
            </a:solidFill>
            <a:round/>
            <a:headEnd/>
            <a:tailEnd type="triangle" w="med" len="med"/>
          </a:ln>
        </p:spPr>
        <p:txBody>
          <a:bodyPr/>
          <a:lstStyle/>
          <a:p>
            <a:endParaRPr lang="en-US" sz="1600"/>
          </a:p>
        </p:txBody>
      </p:sp>
      <p:sp>
        <p:nvSpPr>
          <p:cNvPr id="30" name="Line 95"/>
          <p:cNvSpPr>
            <a:spLocks noChangeShapeType="1"/>
          </p:cNvSpPr>
          <p:nvPr/>
        </p:nvSpPr>
        <p:spPr bwMode="auto">
          <a:xfrm flipH="1">
            <a:off x="6454771" y="6362700"/>
            <a:ext cx="309166" cy="381000"/>
          </a:xfrm>
          <a:prstGeom prst="line">
            <a:avLst/>
          </a:prstGeom>
          <a:noFill/>
          <a:ln w="9525">
            <a:solidFill>
              <a:schemeClr val="tx1"/>
            </a:solidFill>
            <a:round/>
            <a:headEnd/>
            <a:tailEnd type="none" w="med" len="med"/>
          </a:ln>
        </p:spPr>
        <p:txBody>
          <a:bodyPr/>
          <a:lstStyle/>
          <a:p>
            <a:endParaRPr lang="en-US" sz="1600"/>
          </a:p>
        </p:txBody>
      </p:sp>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1963" y="2870357"/>
            <a:ext cx="994964" cy="10019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1962" y="4725535"/>
            <a:ext cx="935037" cy="886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0" name="Straight Connector 19"/>
          <p:cNvCxnSpPr/>
          <p:nvPr/>
        </p:nvCxnSpPr>
        <p:spPr>
          <a:xfrm>
            <a:off x="723900" y="4537490"/>
            <a:ext cx="5460998"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23" name="Text Box 15"/>
          <p:cNvSpPr txBox="1">
            <a:spLocks noChangeArrowheads="1"/>
          </p:cNvSpPr>
          <p:nvPr/>
        </p:nvSpPr>
        <p:spPr bwMode="auto">
          <a:xfrm>
            <a:off x="476250" y="1331657"/>
            <a:ext cx="1989928" cy="338554"/>
          </a:xfrm>
          <a:prstGeom prst="rect">
            <a:avLst/>
          </a:prstGeom>
          <a:solidFill>
            <a:schemeClr val="bg1"/>
          </a:solid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Intensity, counts</a:t>
            </a:r>
            <a:endParaRPr lang="en-US" sz="1600" dirty="0">
              <a:latin typeface="Times New Roman" pitchFamily="18" charset="0"/>
            </a:endParaRPr>
          </a:p>
        </p:txBody>
      </p:sp>
      <p:sp>
        <p:nvSpPr>
          <p:cNvPr id="24" name="Text Box 15"/>
          <p:cNvSpPr txBox="1">
            <a:spLocks noChangeArrowheads="1"/>
          </p:cNvSpPr>
          <p:nvPr/>
        </p:nvSpPr>
        <p:spPr bwMode="auto">
          <a:xfrm>
            <a:off x="495300" y="4064134"/>
            <a:ext cx="1989928" cy="338554"/>
          </a:xfrm>
          <a:prstGeom prst="rect">
            <a:avLst/>
          </a:prstGeom>
          <a:solidFill>
            <a:schemeClr val="bg1"/>
          </a:solid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Transmission, %</a:t>
            </a:r>
            <a:endParaRPr lang="en-US" sz="1600" dirty="0">
              <a:latin typeface="Times New Roman" pitchFamily="18" charset="0"/>
            </a:endParaRPr>
          </a:p>
        </p:txBody>
      </p:sp>
    </p:spTree>
    <p:extLst>
      <p:ext uri="{BB962C8B-B14F-4D97-AF65-F5344CB8AC3E}">
        <p14:creationId xmlns:p14="http://schemas.microsoft.com/office/powerpoint/2010/main" val="2775905335"/>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dirty="0" err="1" smtClean="0"/>
              <a:t>Testbed</a:t>
            </a:r>
            <a:endParaRPr lang="en-US" dirty="0" smtClean="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1493838"/>
            <a:ext cx="4096914" cy="4771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Line 95"/>
          <p:cNvSpPr>
            <a:spLocks noChangeShapeType="1"/>
          </p:cNvSpPr>
          <p:nvPr/>
        </p:nvSpPr>
        <p:spPr bwMode="auto">
          <a:xfrm flipH="1">
            <a:off x="6184899" y="1595469"/>
            <a:ext cx="599280" cy="292388"/>
          </a:xfrm>
          <a:prstGeom prst="line">
            <a:avLst/>
          </a:prstGeom>
          <a:noFill/>
          <a:ln w="9525">
            <a:solidFill>
              <a:schemeClr val="tx1"/>
            </a:solidFill>
            <a:round/>
            <a:headEnd/>
            <a:tailEnd type="triangle" w="med" len="med"/>
          </a:ln>
        </p:spPr>
        <p:txBody>
          <a:bodyPr/>
          <a:lstStyle/>
          <a:p>
            <a:endParaRPr lang="en-US" sz="1600"/>
          </a:p>
        </p:txBody>
      </p:sp>
      <p:sp>
        <p:nvSpPr>
          <p:cNvPr id="5" name="Text Box 15"/>
          <p:cNvSpPr txBox="1">
            <a:spLocks noChangeArrowheads="1"/>
          </p:cNvSpPr>
          <p:nvPr/>
        </p:nvSpPr>
        <p:spPr bwMode="auto">
          <a:xfrm>
            <a:off x="6951662" y="4434207"/>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X-Y-Z stage</a:t>
            </a:r>
            <a:endParaRPr lang="en-US" sz="1600" dirty="0">
              <a:latin typeface="Times New Roman" pitchFamily="18" charset="0"/>
            </a:endParaRPr>
          </a:p>
        </p:txBody>
      </p:sp>
      <p:sp>
        <p:nvSpPr>
          <p:cNvPr id="6" name="Text Box 15"/>
          <p:cNvSpPr txBox="1">
            <a:spLocks noChangeArrowheads="1"/>
          </p:cNvSpPr>
          <p:nvPr/>
        </p:nvSpPr>
        <p:spPr bwMode="auto">
          <a:xfrm>
            <a:off x="6951661" y="5780407"/>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Base plate</a:t>
            </a:r>
            <a:endParaRPr lang="en-US" sz="1600" dirty="0">
              <a:latin typeface="Times New Roman" pitchFamily="18" charset="0"/>
            </a:endParaRPr>
          </a:p>
        </p:txBody>
      </p:sp>
      <p:sp>
        <p:nvSpPr>
          <p:cNvPr id="7" name="Text Box 15"/>
          <p:cNvSpPr txBox="1">
            <a:spLocks noChangeArrowheads="1"/>
          </p:cNvSpPr>
          <p:nvPr/>
        </p:nvSpPr>
        <p:spPr bwMode="auto">
          <a:xfrm>
            <a:off x="6946498" y="2427790"/>
            <a:ext cx="1989929" cy="1200329"/>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Imaging Source cameras:</a:t>
            </a:r>
          </a:p>
          <a:p>
            <a:pPr>
              <a:spcBef>
                <a:spcPct val="50000"/>
              </a:spcBef>
            </a:pPr>
            <a:r>
              <a:rPr lang="en-US" sz="1600" dirty="0" smtClean="0">
                <a:latin typeface="Times New Roman" pitchFamily="18" charset="0"/>
              </a:rPr>
              <a:t>BW and Color 1600x1200</a:t>
            </a:r>
            <a:endParaRPr lang="en-US" sz="1600" dirty="0">
              <a:latin typeface="Times New Roman" pitchFamily="18" charset="0"/>
            </a:endParaRPr>
          </a:p>
        </p:txBody>
      </p:sp>
      <p:sp>
        <p:nvSpPr>
          <p:cNvPr id="8" name="Text Box 15"/>
          <p:cNvSpPr txBox="1">
            <a:spLocks noChangeArrowheads="1"/>
          </p:cNvSpPr>
          <p:nvPr/>
        </p:nvSpPr>
        <p:spPr bwMode="auto">
          <a:xfrm>
            <a:off x="234947" y="2427790"/>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Blue LED</a:t>
            </a:r>
            <a:endParaRPr lang="en-US" sz="1600" dirty="0">
              <a:latin typeface="Times New Roman" pitchFamily="18" charset="0"/>
            </a:endParaRPr>
          </a:p>
        </p:txBody>
      </p:sp>
      <p:sp>
        <p:nvSpPr>
          <p:cNvPr id="9" name="Text Box 15"/>
          <p:cNvSpPr txBox="1">
            <a:spLocks noChangeArrowheads="1"/>
          </p:cNvSpPr>
          <p:nvPr/>
        </p:nvSpPr>
        <p:spPr bwMode="auto">
          <a:xfrm>
            <a:off x="234945" y="4494666"/>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White LED</a:t>
            </a:r>
            <a:endParaRPr lang="en-US" sz="1600" dirty="0">
              <a:latin typeface="Times New Roman" pitchFamily="18" charset="0"/>
            </a:endParaRPr>
          </a:p>
        </p:txBody>
      </p:sp>
      <p:sp>
        <p:nvSpPr>
          <p:cNvPr id="10" name="Text Box 15"/>
          <p:cNvSpPr txBox="1">
            <a:spLocks noChangeArrowheads="1"/>
          </p:cNvSpPr>
          <p:nvPr/>
        </p:nvSpPr>
        <p:spPr bwMode="auto">
          <a:xfrm>
            <a:off x="234946" y="5926690"/>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Microscope objective</a:t>
            </a:r>
            <a:endParaRPr lang="en-US" sz="1600" dirty="0">
              <a:latin typeface="Times New Roman" pitchFamily="18" charset="0"/>
            </a:endParaRPr>
          </a:p>
        </p:txBody>
      </p:sp>
      <p:sp>
        <p:nvSpPr>
          <p:cNvPr id="11" name="Text Box 15"/>
          <p:cNvSpPr txBox="1">
            <a:spLocks noChangeArrowheads="1"/>
          </p:cNvSpPr>
          <p:nvPr/>
        </p:nvSpPr>
        <p:spPr bwMode="auto">
          <a:xfrm>
            <a:off x="234948" y="3456882"/>
            <a:ext cx="1989929"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Lens tube</a:t>
            </a:r>
            <a:endParaRPr lang="en-US" sz="1600" dirty="0">
              <a:latin typeface="Times New Roman" pitchFamily="18" charset="0"/>
            </a:endParaRPr>
          </a:p>
        </p:txBody>
      </p:sp>
      <p:sp>
        <p:nvSpPr>
          <p:cNvPr id="12" name="Line 95"/>
          <p:cNvSpPr>
            <a:spLocks noChangeShapeType="1"/>
          </p:cNvSpPr>
          <p:nvPr/>
        </p:nvSpPr>
        <p:spPr bwMode="auto">
          <a:xfrm flipH="1">
            <a:off x="4832350" y="4603484"/>
            <a:ext cx="2051049" cy="184416"/>
          </a:xfrm>
          <a:prstGeom prst="line">
            <a:avLst/>
          </a:prstGeom>
          <a:noFill/>
          <a:ln w="9525">
            <a:solidFill>
              <a:srgbClr val="FF0000"/>
            </a:solidFill>
            <a:round/>
            <a:headEnd/>
            <a:tailEnd type="triangle" w="med" len="med"/>
          </a:ln>
        </p:spPr>
        <p:txBody>
          <a:bodyPr/>
          <a:lstStyle/>
          <a:p>
            <a:endParaRPr lang="en-US" sz="1600"/>
          </a:p>
        </p:txBody>
      </p:sp>
      <p:sp>
        <p:nvSpPr>
          <p:cNvPr id="13" name="Line 95"/>
          <p:cNvSpPr>
            <a:spLocks noChangeShapeType="1"/>
          </p:cNvSpPr>
          <p:nvPr/>
        </p:nvSpPr>
        <p:spPr bwMode="auto">
          <a:xfrm flipH="1">
            <a:off x="3619500" y="2980344"/>
            <a:ext cx="3263900" cy="601056"/>
          </a:xfrm>
          <a:prstGeom prst="line">
            <a:avLst/>
          </a:prstGeom>
          <a:noFill/>
          <a:ln w="9525">
            <a:solidFill>
              <a:srgbClr val="FF0000"/>
            </a:solidFill>
            <a:round/>
            <a:headEnd/>
            <a:tailEnd type="triangle" w="med" len="med"/>
          </a:ln>
        </p:spPr>
        <p:txBody>
          <a:bodyPr/>
          <a:lstStyle/>
          <a:p>
            <a:endParaRPr lang="en-US" sz="1600"/>
          </a:p>
        </p:txBody>
      </p:sp>
      <p:sp>
        <p:nvSpPr>
          <p:cNvPr id="14" name="Line 95"/>
          <p:cNvSpPr>
            <a:spLocks noChangeShapeType="1"/>
          </p:cNvSpPr>
          <p:nvPr/>
        </p:nvSpPr>
        <p:spPr bwMode="auto">
          <a:xfrm flipH="1" flipV="1">
            <a:off x="5295898" y="5552116"/>
            <a:ext cx="1587501" cy="397568"/>
          </a:xfrm>
          <a:prstGeom prst="line">
            <a:avLst/>
          </a:prstGeom>
          <a:noFill/>
          <a:ln w="9525">
            <a:solidFill>
              <a:srgbClr val="FF0000"/>
            </a:solidFill>
            <a:round/>
            <a:headEnd/>
            <a:tailEnd type="triangle" w="med" len="med"/>
          </a:ln>
        </p:spPr>
        <p:txBody>
          <a:bodyPr/>
          <a:lstStyle/>
          <a:p>
            <a:endParaRPr lang="en-US" sz="1600"/>
          </a:p>
        </p:txBody>
      </p:sp>
      <p:sp>
        <p:nvSpPr>
          <p:cNvPr id="15" name="Line 95"/>
          <p:cNvSpPr>
            <a:spLocks noChangeShapeType="1"/>
          </p:cNvSpPr>
          <p:nvPr/>
        </p:nvSpPr>
        <p:spPr bwMode="auto">
          <a:xfrm>
            <a:off x="2279650" y="2597066"/>
            <a:ext cx="939800" cy="1198370"/>
          </a:xfrm>
          <a:prstGeom prst="line">
            <a:avLst/>
          </a:prstGeom>
          <a:noFill/>
          <a:ln w="9525">
            <a:solidFill>
              <a:srgbClr val="FF0000"/>
            </a:solidFill>
            <a:round/>
            <a:headEnd/>
            <a:tailEnd type="triangle" w="med" len="med"/>
          </a:ln>
        </p:spPr>
        <p:txBody>
          <a:bodyPr/>
          <a:lstStyle/>
          <a:p>
            <a:endParaRPr lang="en-US" sz="1600"/>
          </a:p>
        </p:txBody>
      </p:sp>
      <p:sp>
        <p:nvSpPr>
          <p:cNvPr id="16" name="Line 95"/>
          <p:cNvSpPr>
            <a:spLocks noChangeShapeType="1"/>
          </p:cNvSpPr>
          <p:nvPr/>
        </p:nvSpPr>
        <p:spPr bwMode="auto">
          <a:xfrm>
            <a:off x="2279650" y="3626159"/>
            <a:ext cx="1270000" cy="514041"/>
          </a:xfrm>
          <a:prstGeom prst="line">
            <a:avLst/>
          </a:prstGeom>
          <a:noFill/>
          <a:ln w="9525">
            <a:solidFill>
              <a:srgbClr val="FF0000"/>
            </a:solidFill>
            <a:round/>
            <a:headEnd/>
            <a:tailEnd type="triangle" w="med" len="med"/>
          </a:ln>
        </p:spPr>
        <p:txBody>
          <a:bodyPr/>
          <a:lstStyle/>
          <a:p>
            <a:endParaRPr lang="en-US" sz="1600"/>
          </a:p>
        </p:txBody>
      </p:sp>
      <p:sp>
        <p:nvSpPr>
          <p:cNvPr id="17" name="Line 95"/>
          <p:cNvSpPr>
            <a:spLocks noChangeShapeType="1"/>
          </p:cNvSpPr>
          <p:nvPr/>
        </p:nvSpPr>
        <p:spPr bwMode="auto">
          <a:xfrm>
            <a:off x="2279650" y="4647935"/>
            <a:ext cx="1441450" cy="185285"/>
          </a:xfrm>
          <a:prstGeom prst="line">
            <a:avLst/>
          </a:prstGeom>
          <a:noFill/>
          <a:ln w="9525">
            <a:solidFill>
              <a:srgbClr val="FF0000"/>
            </a:solidFill>
            <a:round/>
            <a:headEnd/>
            <a:tailEnd type="triangle" w="med" len="med"/>
          </a:ln>
        </p:spPr>
        <p:txBody>
          <a:bodyPr/>
          <a:lstStyle/>
          <a:p>
            <a:endParaRPr lang="en-US" sz="1600"/>
          </a:p>
        </p:txBody>
      </p:sp>
      <p:sp>
        <p:nvSpPr>
          <p:cNvPr id="18" name="Line 95"/>
          <p:cNvSpPr>
            <a:spLocks noChangeShapeType="1"/>
          </p:cNvSpPr>
          <p:nvPr/>
        </p:nvSpPr>
        <p:spPr bwMode="auto">
          <a:xfrm flipV="1">
            <a:off x="2279650" y="5054599"/>
            <a:ext cx="1270000" cy="1064359"/>
          </a:xfrm>
          <a:prstGeom prst="line">
            <a:avLst/>
          </a:prstGeom>
          <a:noFill/>
          <a:ln w="9525">
            <a:solidFill>
              <a:srgbClr val="FF0000"/>
            </a:solidFill>
            <a:round/>
            <a:headEnd/>
            <a:tailEnd type="triangle" w="med" len="med"/>
          </a:ln>
        </p:spPr>
        <p:txBody>
          <a:bodyPr/>
          <a:lstStyle/>
          <a:p>
            <a:endParaRPr lang="en-US" sz="1600"/>
          </a:p>
        </p:txBody>
      </p:sp>
    </p:spTree>
    <p:extLst>
      <p:ext uri="{BB962C8B-B14F-4D97-AF65-F5344CB8AC3E}">
        <p14:creationId xmlns:p14="http://schemas.microsoft.com/office/powerpoint/2010/main" val="2357129979"/>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dirty="0" err="1" smtClean="0"/>
              <a:t>Testbed</a:t>
            </a:r>
            <a:r>
              <a:rPr lang="en-US" dirty="0" smtClean="0"/>
              <a:t>: imaging scale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93838"/>
            <a:ext cx="3343275" cy="251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102100"/>
            <a:ext cx="3358402" cy="2513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 Box 15"/>
          <p:cNvSpPr txBox="1">
            <a:spLocks noChangeArrowheads="1"/>
          </p:cNvSpPr>
          <p:nvPr/>
        </p:nvSpPr>
        <p:spPr bwMode="auto">
          <a:xfrm>
            <a:off x="4095349" y="1508126"/>
            <a:ext cx="3200801" cy="1077218"/>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4x objective</a:t>
            </a:r>
            <a:endParaRPr lang="en-US" sz="1600" dirty="0">
              <a:latin typeface="Times New Roman" pitchFamily="18" charset="0"/>
            </a:endParaRPr>
          </a:p>
          <a:p>
            <a:pPr>
              <a:spcBef>
                <a:spcPct val="50000"/>
              </a:spcBef>
            </a:pPr>
            <a:r>
              <a:rPr lang="en-US" sz="1600" dirty="0" smtClean="0">
                <a:latin typeface="Times New Roman" pitchFamily="18" charset="0"/>
              </a:rPr>
              <a:t>1600x1200 pixel</a:t>
            </a:r>
          </a:p>
          <a:p>
            <a:pPr>
              <a:spcBef>
                <a:spcPct val="50000"/>
              </a:spcBef>
            </a:pPr>
            <a:r>
              <a:rPr lang="en-US" sz="1600" dirty="0" smtClean="0">
                <a:latin typeface="Times New Roman" pitchFamily="18" charset="0"/>
              </a:rPr>
              <a:t>1600 um wide = &gt; 1 um / pixel</a:t>
            </a:r>
            <a:endParaRPr lang="en-US" sz="1600" dirty="0">
              <a:latin typeface="Times New Roman" pitchFamily="18" charset="0"/>
            </a:endParaRPr>
          </a:p>
        </p:txBody>
      </p:sp>
      <p:sp>
        <p:nvSpPr>
          <p:cNvPr id="7" name="Text Box 15"/>
          <p:cNvSpPr txBox="1">
            <a:spLocks noChangeArrowheads="1"/>
          </p:cNvSpPr>
          <p:nvPr/>
        </p:nvSpPr>
        <p:spPr bwMode="auto">
          <a:xfrm>
            <a:off x="4095349" y="4106724"/>
            <a:ext cx="3200801" cy="1077218"/>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10x objective</a:t>
            </a:r>
          </a:p>
          <a:p>
            <a:pPr>
              <a:spcBef>
                <a:spcPct val="50000"/>
              </a:spcBef>
            </a:pPr>
            <a:r>
              <a:rPr lang="en-US" sz="1600" dirty="0" smtClean="0">
                <a:latin typeface="Times New Roman" pitchFamily="18" charset="0"/>
              </a:rPr>
              <a:t>1600x1200 pixel</a:t>
            </a:r>
          </a:p>
          <a:p>
            <a:pPr>
              <a:spcBef>
                <a:spcPct val="50000"/>
              </a:spcBef>
            </a:pPr>
            <a:r>
              <a:rPr lang="en-US" sz="1600" dirty="0" smtClean="0">
                <a:latin typeface="Times New Roman" pitchFamily="18" charset="0"/>
              </a:rPr>
              <a:t>650um wide = &gt; 0.4 um / pixel</a:t>
            </a:r>
            <a:endParaRPr lang="en-US" sz="1600" dirty="0">
              <a:latin typeface="Times New Roman" pitchFamily="18" charset="0"/>
            </a:endParaRPr>
          </a:p>
        </p:txBody>
      </p:sp>
      <p:sp>
        <p:nvSpPr>
          <p:cNvPr id="8" name="Text Box 15"/>
          <p:cNvSpPr txBox="1">
            <a:spLocks noChangeArrowheads="1"/>
          </p:cNvSpPr>
          <p:nvPr/>
        </p:nvSpPr>
        <p:spPr bwMode="auto">
          <a:xfrm>
            <a:off x="4095347" y="6276559"/>
            <a:ext cx="3200801"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100 um optical glass target</a:t>
            </a:r>
            <a:endParaRPr lang="en-US" sz="1600" dirty="0">
              <a:latin typeface="Times New Roman" pitchFamily="18" charset="0"/>
            </a:endParaRPr>
          </a:p>
        </p:txBody>
      </p:sp>
      <p:sp>
        <p:nvSpPr>
          <p:cNvPr id="9" name="Line 95"/>
          <p:cNvSpPr>
            <a:spLocks noChangeShapeType="1"/>
          </p:cNvSpPr>
          <p:nvPr/>
        </p:nvSpPr>
        <p:spPr bwMode="auto">
          <a:xfrm flipH="1">
            <a:off x="3019420" y="6013450"/>
            <a:ext cx="539752" cy="0"/>
          </a:xfrm>
          <a:prstGeom prst="line">
            <a:avLst/>
          </a:prstGeom>
          <a:noFill/>
          <a:ln w="15875">
            <a:solidFill>
              <a:srgbClr val="00B0F0"/>
            </a:solidFill>
            <a:round/>
            <a:headEnd type="triangle"/>
            <a:tailEnd type="triangle" w="med" len="med"/>
          </a:ln>
        </p:spPr>
        <p:txBody>
          <a:bodyPr/>
          <a:lstStyle/>
          <a:p>
            <a:endParaRPr lang="en-US" sz="1600"/>
          </a:p>
        </p:txBody>
      </p:sp>
      <p:sp>
        <p:nvSpPr>
          <p:cNvPr id="10" name="Line 95"/>
          <p:cNvSpPr>
            <a:spLocks noChangeShapeType="1"/>
          </p:cNvSpPr>
          <p:nvPr/>
        </p:nvSpPr>
        <p:spPr bwMode="auto">
          <a:xfrm flipH="1" flipV="1">
            <a:off x="3289295" y="6051550"/>
            <a:ext cx="717555" cy="394286"/>
          </a:xfrm>
          <a:prstGeom prst="line">
            <a:avLst/>
          </a:prstGeom>
          <a:noFill/>
          <a:ln w="9525">
            <a:solidFill>
              <a:srgbClr val="00B0F0"/>
            </a:solidFill>
            <a:round/>
            <a:headEnd type="none"/>
            <a:tailEnd type="none" w="med" len="med"/>
          </a:ln>
        </p:spPr>
        <p:txBody>
          <a:bodyPr/>
          <a:lstStyle/>
          <a:p>
            <a:endParaRPr lang="en-US" sz="1600"/>
          </a:p>
        </p:txBody>
      </p:sp>
    </p:spTree>
    <p:extLst>
      <p:ext uri="{BB962C8B-B14F-4D97-AF65-F5344CB8AC3E}">
        <p14:creationId xmlns:p14="http://schemas.microsoft.com/office/powerpoint/2010/main" val="2478139068"/>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dirty="0" err="1" smtClean="0"/>
              <a:t>Testbed</a:t>
            </a:r>
            <a:r>
              <a:rPr lang="en-US" dirty="0" smtClean="0"/>
              <a:t>: BW imaging, slide</a:t>
            </a:r>
          </a:p>
        </p:txBody>
      </p:sp>
      <p:sp>
        <p:nvSpPr>
          <p:cNvPr id="6" name="Text Box 15"/>
          <p:cNvSpPr txBox="1">
            <a:spLocks noChangeArrowheads="1"/>
          </p:cNvSpPr>
          <p:nvPr/>
        </p:nvSpPr>
        <p:spPr bwMode="auto">
          <a:xfrm>
            <a:off x="4310847" y="3432176"/>
            <a:ext cx="3490127" cy="1446550"/>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4x objective</a:t>
            </a:r>
            <a:endParaRPr lang="en-US" sz="1600" dirty="0">
              <a:latin typeface="Times New Roman" pitchFamily="18" charset="0"/>
            </a:endParaRPr>
          </a:p>
          <a:p>
            <a:pPr>
              <a:spcBef>
                <a:spcPct val="50000"/>
              </a:spcBef>
            </a:pPr>
            <a:r>
              <a:rPr lang="en-US" sz="1600" dirty="0" smtClean="0">
                <a:latin typeface="Times New Roman" pitchFamily="18" charset="0"/>
              </a:rPr>
              <a:t>1600x1200 pixel, 1 um / pixel</a:t>
            </a:r>
          </a:p>
          <a:p>
            <a:pPr>
              <a:spcBef>
                <a:spcPct val="50000"/>
              </a:spcBef>
            </a:pPr>
            <a:r>
              <a:rPr lang="en-US" sz="1600" dirty="0" smtClean="0">
                <a:latin typeface="Times New Roman" pitchFamily="18" charset="0"/>
              </a:rPr>
              <a:t>RG630 filter</a:t>
            </a:r>
          </a:p>
          <a:p>
            <a:pPr>
              <a:spcBef>
                <a:spcPct val="50000"/>
              </a:spcBef>
            </a:pPr>
            <a:r>
              <a:rPr lang="en-US" sz="1600" dirty="0" smtClean="0">
                <a:latin typeface="Times New Roman" pitchFamily="18" charset="0"/>
              </a:rPr>
              <a:t>BW camera: </a:t>
            </a:r>
            <a:r>
              <a:rPr lang="en-US" sz="1600" dirty="0" smtClean="0">
                <a:solidFill>
                  <a:srgbClr val="FF0000"/>
                </a:solidFill>
                <a:latin typeface="Times New Roman" pitchFamily="18" charset="0"/>
              </a:rPr>
              <a:t>all pigments – one color</a:t>
            </a:r>
            <a:endParaRPr lang="en-US" sz="1600" dirty="0">
              <a:solidFill>
                <a:srgbClr val="FF0000"/>
              </a:solidFill>
              <a:latin typeface="Times New Roman" pitchFamily="18" charset="0"/>
            </a:endParaRPr>
          </a:p>
        </p:txBody>
      </p:sp>
      <p:sp>
        <p:nvSpPr>
          <p:cNvPr id="9" name="Line 95"/>
          <p:cNvSpPr>
            <a:spLocks noChangeShapeType="1"/>
          </p:cNvSpPr>
          <p:nvPr/>
        </p:nvSpPr>
        <p:spPr bwMode="auto">
          <a:xfrm flipH="1">
            <a:off x="3019420" y="6013450"/>
            <a:ext cx="539752" cy="0"/>
          </a:xfrm>
          <a:prstGeom prst="line">
            <a:avLst/>
          </a:prstGeom>
          <a:noFill/>
          <a:ln w="15875">
            <a:solidFill>
              <a:srgbClr val="00B0F0"/>
            </a:solidFill>
            <a:round/>
            <a:headEnd type="triangle"/>
            <a:tailEnd type="triangle" w="med" len="med"/>
          </a:ln>
        </p:spPr>
        <p:txBody>
          <a:bodyPr/>
          <a:lstStyle/>
          <a:p>
            <a:endParaRPr lang="en-US" sz="160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 y="4106724"/>
            <a:ext cx="3343823" cy="25083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 y="1508126"/>
            <a:ext cx="3343823" cy="2514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 Box 15"/>
          <p:cNvSpPr txBox="1">
            <a:spLocks noChangeArrowheads="1"/>
          </p:cNvSpPr>
          <p:nvPr/>
        </p:nvSpPr>
        <p:spPr bwMode="auto">
          <a:xfrm>
            <a:off x="3847699" y="1508126"/>
            <a:ext cx="1257701"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Fluorescence</a:t>
            </a:r>
          </a:p>
        </p:txBody>
      </p:sp>
      <p:sp>
        <p:nvSpPr>
          <p:cNvPr id="14" name="Text Box 15"/>
          <p:cNvSpPr txBox="1">
            <a:spLocks noChangeArrowheads="1"/>
          </p:cNvSpPr>
          <p:nvPr/>
        </p:nvSpPr>
        <p:spPr bwMode="auto">
          <a:xfrm>
            <a:off x="3847699" y="6276559"/>
            <a:ext cx="1327551"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“White” light</a:t>
            </a:r>
          </a:p>
        </p:txBody>
      </p:sp>
      <p:sp>
        <p:nvSpPr>
          <p:cNvPr id="11" name="Text Box 15"/>
          <p:cNvSpPr txBox="1">
            <a:spLocks noChangeArrowheads="1"/>
          </p:cNvSpPr>
          <p:nvPr/>
        </p:nvSpPr>
        <p:spPr bwMode="auto">
          <a:xfrm>
            <a:off x="5314849" y="1417638"/>
            <a:ext cx="3438726" cy="338554"/>
          </a:xfrm>
          <a:prstGeom prst="rect">
            <a:avLst/>
          </a:prstGeom>
          <a:noFill/>
          <a:ln w="9525">
            <a:noFill/>
            <a:miter lim="800000"/>
            <a:headEnd/>
            <a:tailEnd/>
          </a:ln>
        </p:spPr>
        <p:txBody>
          <a:bodyPr wrap="square">
            <a:spAutoFit/>
          </a:bodyPr>
          <a:lstStyle/>
          <a:p>
            <a:pPr>
              <a:spcBef>
                <a:spcPct val="50000"/>
              </a:spcBef>
            </a:pPr>
            <a:r>
              <a:rPr lang="en-US" sz="1600" dirty="0" smtClean="0"/>
              <a:t>Samples courtesy of Holly Bowers</a:t>
            </a:r>
            <a:endParaRPr lang="en-US" sz="1600" dirty="0">
              <a:latin typeface="Times New Roman" pitchFamily="18" charset="0"/>
            </a:endParaRPr>
          </a:p>
        </p:txBody>
      </p:sp>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5638" y="4987925"/>
            <a:ext cx="1590675" cy="169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34212" y="1799554"/>
            <a:ext cx="153352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979885" y="2768640"/>
            <a:ext cx="273050" cy="26035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1986235" y="5367308"/>
            <a:ext cx="273050" cy="26035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Line 95"/>
          <p:cNvSpPr>
            <a:spLocks noChangeShapeType="1"/>
          </p:cNvSpPr>
          <p:nvPr/>
        </p:nvSpPr>
        <p:spPr bwMode="auto">
          <a:xfrm flipV="1">
            <a:off x="2259286" y="1799555"/>
            <a:ext cx="4774926" cy="965910"/>
          </a:xfrm>
          <a:prstGeom prst="line">
            <a:avLst/>
          </a:prstGeom>
          <a:noFill/>
          <a:ln w="9525">
            <a:solidFill>
              <a:srgbClr val="00B0F0"/>
            </a:solidFill>
            <a:round/>
            <a:headEnd type="none" w="med" len="med"/>
            <a:tailEnd type="none" w="med" len="med"/>
          </a:ln>
        </p:spPr>
        <p:txBody>
          <a:bodyPr/>
          <a:lstStyle/>
          <a:p>
            <a:endParaRPr lang="en-US" sz="1600"/>
          </a:p>
        </p:txBody>
      </p:sp>
      <p:sp>
        <p:nvSpPr>
          <p:cNvPr id="19" name="Line 95"/>
          <p:cNvSpPr>
            <a:spLocks noChangeShapeType="1"/>
          </p:cNvSpPr>
          <p:nvPr/>
        </p:nvSpPr>
        <p:spPr bwMode="auto">
          <a:xfrm>
            <a:off x="2230712" y="3028990"/>
            <a:ext cx="4803500" cy="313614"/>
          </a:xfrm>
          <a:prstGeom prst="line">
            <a:avLst/>
          </a:prstGeom>
          <a:noFill/>
          <a:ln w="9525">
            <a:solidFill>
              <a:srgbClr val="00B0F0"/>
            </a:solidFill>
            <a:round/>
            <a:headEnd type="none" w="med" len="med"/>
            <a:tailEnd type="none" w="med" len="med"/>
          </a:ln>
        </p:spPr>
        <p:txBody>
          <a:bodyPr/>
          <a:lstStyle/>
          <a:p>
            <a:endParaRPr lang="en-US" sz="1600"/>
          </a:p>
        </p:txBody>
      </p:sp>
      <p:sp>
        <p:nvSpPr>
          <p:cNvPr id="20" name="Line 95"/>
          <p:cNvSpPr>
            <a:spLocks noChangeShapeType="1"/>
          </p:cNvSpPr>
          <p:nvPr/>
        </p:nvSpPr>
        <p:spPr bwMode="auto">
          <a:xfrm flipV="1">
            <a:off x="2259286" y="4987925"/>
            <a:ext cx="4746352" cy="371090"/>
          </a:xfrm>
          <a:prstGeom prst="line">
            <a:avLst/>
          </a:prstGeom>
          <a:noFill/>
          <a:ln w="9525">
            <a:solidFill>
              <a:srgbClr val="00B0F0"/>
            </a:solidFill>
            <a:round/>
            <a:headEnd type="none" w="med" len="med"/>
            <a:tailEnd type="none" w="med" len="med"/>
          </a:ln>
        </p:spPr>
        <p:txBody>
          <a:bodyPr/>
          <a:lstStyle/>
          <a:p>
            <a:endParaRPr lang="en-US" sz="1600"/>
          </a:p>
        </p:txBody>
      </p:sp>
      <p:sp>
        <p:nvSpPr>
          <p:cNvPr id="21" name="Line 95"/>
          <p:cNvSpPr>
            <a:spLocks noChangeShapeType="1"/>
          </p:cNvSpPr>
          <p:nvPr/>
        </p:nvSpPr>
        <p:spPr bwMode="auto">
          <a:xfrm>
            <a:off x="2287860" y="5633543"/>
            <a:ext cx="4717778" cy="1049831"/>
          </a:xfrm>
          <a:prstGeom prst="line">
            <a:avLst/>
          </a:prstGeom>
          <a:noFill/>
          <a:ln w="9525">
            <a:solidFill>
              <a:srgbClr val="00B0F0"/>
            </a:solidFill>
            <a:round/>
            <a:headEnd type="none" w="med" len="med"/>
            <a:tailEnd type="none" w="med" len="med"/>
          </a:ln>
        </p:spPr>
        <p:txBody>
          <a:bodyPr/>
          <a:lstStyle/>
          <a:p>
            <a:endParaRPr lang="en-US" sz="1600"/>
          </a:p>
        </p:txBody>
      </p:sp>
      <p:sp>
        <p:nvSpPr>
          <p:cNvPr id="22" name="Text Box 15"/>
          <p:cNvSpPr txBox="1">
            <a:spLocks noChangeArrowheads="1"/>
          </p:cNvSpPr>
          <p:nvPr/>
        </p:nvSpPr>
        <p:spPr bwMode="auto">
          <a:xfrm>
            <a:off x="5314849" y="5576687"/>
            <a:ext cx="1535313" cy="584775"/>
          </a:xfrm>
          <a:prstGeom prst="rect">
            <a:avLst/>
          </a:prstGeom>
          <a:noFill/>
          <a:ln w="9525">
            <a:noFill/>
            <a:miter lim="800000"/>
            <a:headEnd/>
            <a:tailEnd/>
          </a:ln>
        </p:spPr>
        <p:txBody>
          <a:bodyPr wrap="square">
            <a:spAutoFit/>
          </a:bodyPr>
          <a:lstStyle/>
          <a:p>
            <a:pPr>
              <a:spcBef>
                <a:spcPct val="50000"/>
              </a:spcBef>
            </a:pPr>
            <a:r>
              <a:rPr lang="en-US" sz="1600" dirty="0" smtClean="0"/>
              <a:t>160 x 160 um</a:t>
            </a:r>
            <a:r>
              <a:rPr lang="en-US" sz="1600" dirty="0">
                <a:latin typeface="Times New Roman" pitchFamily="18" charset="0"/>
              </a:rPr>
              <a:t> </a:t>
            </a:r>
            <a:r>
              <a:rPr lang="en-US" sz="1600" dirty="0" smtClean="0">
                <a:latin typeface="Times New Roman" pitchFamily="18" charset="0"/>
              </a:rPr>
              <a:t>region</a:t>
            </a:r>
            <a:endParaRPr lang="en-US" sz="1600" dirty="0" smtClean="0"/>
          </a:p>
        </p:txBody>
      </p:sp>
      <p:sp>
        <p:nvSpPr>
          <p:cNvPr id="23" name="Text Box 15"/>
          <p:cNvSpPr txBox="1">
            <a:spLocks noChangeArrowheads="1"/>
          </p:cNvSpPr>
          <p:nvPr/>
        </p:nvSpPr>
        <p:spPr bwMode="auto">
          <a:xfrm>
            <a:off x="5288252" y="2434519"/>
            <a:ext cx="1535313" cy="584775"/>
          </a:xfrm>
          <a:prstGeom prst="rect">
            <a:avLst/>
          </a:prstGeom>
          <a:noFill/>
          <a:ln w="9525">
            <a:noFill/>
            <a:miter lim="800000"/>
            <a:headEnd/>
            <a:tailEnd/>
          </a:ln>
        </p:spPr>
        <p:txBody>
          <a:bodyPr wrap="square">
            <a:spAutoFit/>
          </a:bodyPr>
          <a:lstStyle/>
          <a:p>
            <a:pPr>
              <a:spcBef>
                <a:spcPct val="50000"/>
              </a:spcBef>
            </a:pPr>
            <a:r>
              <a:rPr lang="en-US" sz="1600" dirty="0" smtClean="0"/>
              <a:t>160 x 160 um</a:t>
            </a:r>
            <a:r>
              <a:rPr lang="en-US" sz="1600" dirty="0">
                <a:latin typeface="Times New Roman" pitchFamily="18" charset="0"/>
              </a:rPr>
              <a:t> </a:t>
            </a:r>
            <a:r>
              <a:rPr lang="en-US" sz="1600" dirty="0" smtClean="0">
                <a:latin typeface="Times New Roman" pitchFamily="18" charset="0"/>
              </a:rPr>
              <a:t>region</a:t>
            </a:r>
            <a:endParaRPr lang="en-US" sz="1600" dirty="0" smtClean="0"/>
          </a:p>
        </p:txBody>
      </p:sp>
    </p:spTree>
    <p:extLst>
      <p:ext uri="{BB962C8B-B14F-4D97-AF65-F5344CB8AC3E}">
        <p14:creationId xmlns:p14="http://schemas.microsoft.com/office/powerpoint/2010/main" val="381186490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goals and activities</a:t>
            </a:r>
            <a:endParaRPr lang="en-US" dirty="0"/>
          </a:p>
        </p:txBody>
      </p:sp>
      <p:sp>
        <p:nvSpPr>
          <p:cNvPr id="3" name="Content Placeholder 2"/>
          <p:cNvSpPr>
            <a:spLocks noGrp="1"/>
          </p:cNvSpPr>
          <p:nvPr>
            <p:ph idx="1"/>
          </p:nvPr>
        </p:nvSpPr>
        <p:spPr/>
        <p:txBody>
          <a:bodyPr>
            <a:normAutofit/>
          </a:bodyPr>
          <a:lstStyle/>
          <a:p>
            <a:r>
              <a:rPr lang="en-US" dirty="0" smtClean="0"/>
              <a:t>Look at available and emerging cytometers, potentially compatible with AUV, WG</a:t>
            </a:r>
          </a:p>
          <a:p>
            <a:r>
              <a:rPr lang="en-US" dirty="0" smtClean="0"/>
              <a:t>Evaluate instruments in lab, at sea</a:t>
            </a:r>
          </a:p>
          <a:p>
            <a:r>
              <a:rPr lang="en-US" dirty="0" smtClean="0"/>
              <a:t>Develop bench-top test bed </a:t>
            </a:r>
          </a:p>
          <a:p>
            <a:r>
              <a:rPr lang="en-US" dirty="0" smtClean="0"/>
              <a:t>Formulate implementation path</a:t>
            </a:r>
          </a:p>
          <a:p>
            <a:pPr lvl="1"/>
            <a:r>
              <a:rPr lang="en-US" dirty="0" smtClean="0"/>
              <a:t>Science use cases</a:t>
            </a:r>
          </a:p>
          <a:p>
            <a:pPr lvl="1"/>
            <a:r>
              <a:rPr lang="en-US" dirty="0" smtClean="0"/>
              <a:t>Buy-</a:t>
            </a:r>
            <a:r>
              <a:rPr lang="en-US" dirty="0" err="1" smtClean="0"/>
              <a:t>vs</a:t>
            </a:r>
            <a:r>
              <a:rPr lang="en-US" dirty="0" smtClean="0"/>
              <a:t>-build</a:t>
            </a:r>
          </a:p>
          <a:p>
            <a:pPr marL="0" indent="0">
              <a:buNone/>
            </a:pPr>
            <a:endParaRPr lang="en-US" dirty="0"/>
          </a:p>
        </p:txBody>
      </p:sp>
    </p:spTree>
    <p:extLst>
      <p:ext uri="{BB962C8B-B14F-4D97-AF65-F5344CB8AC3E}">
        <p14:creationId xmlns:p14="http://schemas.microsoft.com/office/powerpoint/2010/main" val="2705136390"/>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149" y="1508126"/>
            <a:ext cx="3354151" cy="2519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 y="4108450"/>
            <a:ext cx="3340101" cy="25165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3" name="Title 1"/>
          <p:cNvSpPr>
            <a:spLocks noGrp="1"/>
          </p:cNvSpPr>
          <p:nvPr>
            <p:ph type="title"/>
          </p:nvPr>
        </p:nvSpPr>
        <p:spPr/>
        <p:txBody>
          <a:bodyPr/>
          <a:lstStyle/>
          <a:p>
            <a:pPr eaLnBrk="1" hangingPunct="1"/>
            <a:r>
              <a:rPr lang="en-US" dirty="0" err="1" smtClean="0"/>
              <a:t>Testbed</a:t>
            </a:r>
            <a:r>
              <a:rPr lang="en-US" dirty="0" smtClean="0"/>
              <a:t>: color, fixed sample</a:t>
            </a:r>
          </a:p>
        </p:txBody>
      </p:sp>
      <p:sp>
        <p:nvSpPr>
          <p:cNvPr id="6" name="Text Box 15"/>
          <p:cNvSpPr txBox="1">
            <a:spLocks noChangeArrowheads="1"/>
          </p:cNvSpPr>
          <p:nvPr/>
        </p:nvSpPr>
        <p:spPr bwMode="auto">
          <a:xfrm>
            <a:off x="4310847" y="3432176"/>
            <a:ext cx="3490127" cy="1446550"/>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10x objective</a:t>
            </a:r>
            <a:endParaRPr lang="en-US" sz="1600" dirty="0">
              <a:latin typeface="Times New Roman" pitchFamily="18" charset="0"/>
            </a:endParaRPr>
          </a:p>
          <a:p>
            <a:pPr>
              <a:spcBef>
                <a:spcPct val="50000"/>
              </a:spcBef>
            </a:pPr>
            <a:r>
              <a:rPr lang="en-US" sz="1600" dirty="0" smtClean="0">
                <a:latin typeface="Times New Roman" pitchFamily="18" charset="0"/>
              </a:rPr>
              <a:t>1600x1200 pixel, 0.4 um / pixel</a:t>
            </a:r>
          </a:p>
          <a:p>
            <a:pPr>
              <a:spcBef>
                <a:spcPct val="50000"/>
              </a:spcBef>
            </a:pPr>
            <a:r>
              <a:rPr lang="en-US" sz="1600" dirty="0" err="1" smtClean="0">
                <a:latin typeface="Times New Roman" pitchFamily="18" charset="0"/>
              </a:rPr>
              <a:t>Delvie</a:t>
            </a:r>
            <a:r>
              <a:rPr lang="en-US" sz="1600" dirty="0" smtClean="0">
                <a:latin typeface="Times New Roman" pitchFamily="18" charset="0"/>
              </a:rPr>
              <a:t> 2422 filter</a:t>
            </a:r>
          </a:p>
          <a:p>
            <a:pPr>
              <a:spcBef>
                <a:spcPct val="50000"/>
              </a:spcBef>
            </a:pPr>
            <a:r>
              <a:rPr lang="en-US" sz="1600" dirty="0" smtClean="0">
                <a:latin typeface="Times New Roman" pitchFamily="18" charset="0"/>
              </a:rPr>
              <a:t>Color camera: ID pigment group</a:t>
            </a:r>
            <a:endParaRPr lang="en-US" sz="1600" dirty="0">
              <a:latin typeface="Times New Roman" pitchFamily="18" charset="0"/>
            </a:endParaRPr>
          </a:p>
        </p:txBody>
      </p:sp>
      <p:sp>
        <p:nvSpPr>
          <p:cNvPr id="13" name="Text Box 15"/>
          <p:cNvSpPr txBox="1">
            <a:spLocks noChangeArrowheads="1"/>
          </p:cNvSpPr>
          <p:nvPr/>
        </p:nvSpPr>
        <p:spPr bwMode="auto">
          <a:xfrm>
            <a:off x="3847699" y="1508126"/>
            <a:ext cx="1257701"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Fluorescence</a:t>
            </a:r>
          </a:p>
        </p:txBody>
      </p:sp>
      <p:sp>
        <p:nvSpPr>
          <p:cNvPr id="14" name="Text Box 15"/>
          <p:cNvSpPr txBox="1">
            <a:spLocks noChangeArrowheads="1"/>
          </p:cNvSpPr>
          <p:nvPr/>
        </p:nvSpPr>
        <p:spPr bwMode="auto">
          <a:xfrm>
            <a:off x="3847699" y="6276559"/>
            <a:ext cx="1327551"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“White” light</a:t>
            </a:r>
          </a:p>
        </p:txBody>
      </p:sp>
      <p:sp>
        <p:nvSpPr>
          <p:cNvPr id="11" name="Text Box 15"/>
          <p:cNvSpPr txBox="1">
            <a:spLocks noChangeArrowheads="1"/>
          </p:cNvSpPr>
          <p:nvPr/>
        </p:nvSpPr>
        <p:spPr bwMode="auto">
          <a:xfrm>
            <a:off x="5314849" y="1417638"/>
            <a:ext cx="3438726" cy="338554"/>
          </a:xfrm>
          <a:prstGeom prst="rect">
            <a:avLst/>
          </a:prstGeom>
          <a:noFill/>
          <a:ln w="9525">
            <a:noFill/>
            <a:miter lim="800000"/>
            <a:headEnd/>
            <a:tailEnd/>
          </a:ln>
        </p:spPr>
        <p:txBody>
          <a:bodyPr wrap="square">
            <a:spAutoFit/>
          </a:bodyPr>
          <a:lstStyle/>
          <a:p>
            <a:pPr>
              <a:spcBef>
                <a:spcPct val="50000"/>
              </a:spcBef>
            </a:pPr>
            <a:r>
              <a:rPr lang="en-US" sz="1600" dirty="0" smtClean="0"/>
              <a:t>Samples courtesy of Lisa </a:t>
            </a:r>
            <a:r>
              <a:rPr lang="en-US" sz="1600" dirty="0" err="1" smtClean="0"/>
              <a:t>Ziccarelly</a:t>
            </a:r>
            <a:endParaRPr lang="en-US" sz="1600" dirty="0">
              <a:latin typeface="Times New Roman" pitchFamily="18" charset="0"/>
            </a:endParaRPr>
          </a:p>
        </p:txBody>
      </p:sp>
      <p:sp>
        <p:nvSpPr>
          <p:cNvPr id="2" name="Rectangle 1"/>
          <p:cNvSpPr/>
          <p:nvPr/>
        </p:nvSpPr>
        <p:spPr>
          <a:xfrm>
            <a:off x="817835" y="2566543"/>
            <a:ext cx="273050" cy="26035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817835" y="5203603"/>
            <a:ext cx="273050" cy="26035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Line 95"/>
          <p:cNvSpPr>
            <a:spLocks noChangeShapeType="1"/>
          </p:cNvSpPr>
          <p:nvPr/>
        </p:nvSpPr>
        <p:spPr bwMode="auto">
          <a:xfrm flipV="1">
            <a:off x="1090885" y="1799555"/>
            <a:ext cx="5943327" cy="766988"/>
          </a:xfrm>
          <a:prstGeom prst="line">
            <a:avLst/>
          </a:prstGeom>
          <a:noFill/>
          <a:ln w="9525">
            <a:solidFill>
              <a:srgbClr val="00B0F0"/>
            </a:solidFill>
            <a:round/>
            <a:headEnd type="none" w="med" len="med"/>
            <a:tailEnd type="none" w="med" len="med"/>
          </a:ln>
        </p:spPr>
        <p:txBody>
          <a:bodyPr/>
          <a:lstStyle/>
          <a:p>
            <a:endParaRPr lang="en-US" sz="1600"/>
          </a:p>
        </p:txBody>
      </p:sp>
      <p:sp>
        <p:nvSpPr>
          <p:cNvPr id="19" name="Line 95"/>
          <p:cNvSpPr>
            <a:spLocks noChangeShapeType="1"/>
          </p:cNvSpPr>
          <p:nvPr/>
        </p:nvSpPr>
        <p:spPr bwMode="auto">
          <a:xfrm>
            <a:off x="1090885" y="2826893"/>
            <a:ext cx="5943327" cy="515711"/>
          </a:xfrm>
          <a:prstGeom prst="line">
            <a:avLst/>
          </a:prstGeom>
          <a:noFill/>
          <a:ln w="9525">
            <a:solidFill>
              <a:srgbClr val="00B0F0"/>
            </a:solidFill>
            <a:round/>
            <a:headEnd type="none" w="med" len="med"/>
            <a:tailEnd type="none" w="med" len="med"/>
          </a:ln>
        </p:spPr>
        <p:txBody>
          <a:bodyPr/>
          <a:lstStyle/>
          <a:p>
            <a:endParaRPr lang="en-US" sz="1600"/>
          </a:p>
        </p:txBody>
      </p:sp>
      <p:sp>
        <p:nvSpPr>
          <p:cNvPr id="20" name="Line 95"/>
          <p:cNvSpPr>
            <a:spLocks noChangeShapeType="1"/>
          </p:cNvSpPr>
          <p:nvPr/>
        </p:nvSpPr>
        <p:spPr bwMode="auto">
          <a:xfrm flipV="1">
            <a:off x="1090885" y="4987925"/>
            <a:ext cx="5914753" cy="215678"/>
          </a:xfrm>
          <a:prstGeom prst="line">
            <a:avLst/>
          </a:prstGeom>
          <a:noFill/>
          <a:ln w="9525">
            <a:solidFill>
              <a:srgbClr val="00B0F0"/>
            </a:solidFill>
            <a:round/>
            <a:headEnd type="none" w="med" len="med"/>
            <a:tailEnd type="none" w="med" len="med"/>
          </a:ln>
        </p:spPr>
        <p:txBody>
          <a:bodyPr/>
          <a:lstStyle/>
          <a:p>
            <a:endParaRPr lang="en-US" sz="1600"/>
          </a:p>
        </p:txBody>
      </p:sp>
      <p:sp>
        <p:nvSpPr>
          <p:cNvPr id="21" name="Line 95"/>
          <p:cNvSpPr>
            <a:spLocks noChangeShapeType="1"/>
          </p:cNvSpPr>
          <p:nvPr/>
        </p:nvSpPr>
        <p:spPr bwMode="auto">
          <a:xfrm>
            <a:off x="1090885" y="5463953"/>
            <a:ext cx="5914753" cy="1219421"/>
          </a:xfrm>
          <a:prstGeom prst="line">
            <a:avLst/>
          </a:prstGeom>
          <a:noFill/>
          <a:ln w="9525">
            <a:solidFill>
              <a:srgbClr val="00B0F0"/>
            </a:solidFill>
            <a:round/>
            <a:headEnd type="none" w="med" len="med"/>
            <a:tailEnd type="none" w="med" len="med"/>
          </a:ln>
        </p:spPr>
        <p:txBody>
          <a:bodyPr/>
          <a:lstStyle/>
          <a:p>
            <a:endParaRPr lang="en-US" sz="1600"/>
          </a:p>
        </p:txBody>
      </p:sp>
      <p:sp>
        <p:nvSpPr>
          <p:cNvPr id="22" name="Text Box 15"/>
          <p:cNvSpPr txBox="1">
            <a:spLocks noChangeArrowheads="1"/>
          </p:cNvSpPr>
          <p:nvPr/>
        </p:nvSpPr>
        <p:spPr bwMode="auto">
          <a:xfrm>
            <a:off x="5157587" y="5391748"/>
            <a:ext cx="1535313" cy="584775"/>
          </a:xfrm>
          <a:prstGeom prst="rect">
            <a:avLst/>
          </a:prstGeom>
          <a:noFill/>
          <a:ln w="9525">
            <a:noFill/>
            <a:miter lim="800000"/>
            <a:headEnd/>
            <a:tailEnd/>
          </a:ln>
        </p:spPr>
        <p:txBody>
          <a:bodyPr wrap="square">
            <a:spAutoFit/>
          </a:bodyPr>
          <a:lstStyle/>
          <a:p>
            <a:pPr>
              <a:spcBef>
                <a:spcPct val="50000"/>
              </a:spcBef>
            </a:pPr>
            <a:r>
              <a:rPr lang="en-US" sz="1600" dirty="0" smtClean="0"/>
              <a:t>65 x 65 um region</a:t>
            </a:r>
            <a:endParaRPr lang="en-US" sz="1600" dirty="0">
              <a:latin typeface="Times New Roman" pitchFamily="18" charset="0"/>
            </a:endParaRPr>
          </a:p>
        </p:txBody>
      </p:sp>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7525" y="1756192"/>
            <a:ext cx="1490526" cy="15699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638" y="4987924"/>
            <a:ext cx="1552842" cy="1695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Text Box 15"/>
          <p:cNvSpPr txBox="1">
            <a:spLocks noChangeArrowheads="1"/>
          </p:cNvSpPr>
          <p:nvPr/>
        </p:nvSpPr>
        <p:spPr bwMode="auto">
          <a:xfrm>
            <a:off x="5157587" y="2324698"/>
            <a:ext cx="1535313" cy="584775"/>
          </a:xfrm>
          <a:prstGeom prst="rect">
            <a:avLst/>
          </a:prstGeom>
          <a:noFill/>
          <a:ln w="9525">
            <a:noFill/>
            <a:miter lim="800000"/>
            <a:headEnd/>
            <a:tailEnd/>
          </a:ln>
        </p:spPr>
        <p:txBody>
          <a:bodyPr wrap="square">
            <a:spAutoFit/>
          </a:bodyPr>
          <a:lstStyle/>
          <a:p>
            <a:pPr>
              <a:spcBef>
                <a:spcPct val="50000"/>
              </a:spcBef>
            </a:pPr>
            <a:r>
              <a:rPr lang="en-US" sz="1600" dirty="0" smtClean="0"/>
              <a:t>65 x 65 um region</a:t>
            </a:r>
            <a:endParaRPr lang="en-US" sz="1600" dirty="0">
              <a:latin typeface="Times New Roman" pitchFamily="18" charset="0"/>
            </a:endParaRPr>
          </a:p>
        </p:txBody>
      </p:sp>
    </p:spTree>
    <p:extLst>
      <p:ext uri="{BB962C8B-B14F-4D97-AF65-F5344CB8AC3E}">
        <p14:creationId xmlns:p14="http://schemas.microsoft.com/office/powerpoint/2010/main" val="785956896"/>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dirty="0" err="1" smtClean="0"/>
              <a:t>Testbed</a:t>
            </a:r>
            <a:r>
              <a:rPr lang="en-US" dirty="0" smtClean="0"/>
              <a:t>: color, net tow sample</a:t>
            </a:r>
          </a:p>
        </p:txBody>
      </p:sp>
      <p:sp>
        <p:nvSpPr>
          <p:cNvPr id="6" name="Text Box 15"/>
          <p:cNvSpPr txBox="1">
            <a:spLocks noChangeArrowheads="1"/>
          </p:cNvSpPr>
          <p:nvPr/>
        </p:nvSpPr>
        <p:spPr bwMode="auto">
          <a:xfrm>
            <a:off x="4310847" y="3432176"/>
            <a:ext cx="3490127" cy="1446550"/>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10x objective</a:t>
            </a:r>
            <a:endParaRPr lang="en-US" sz="1600" dirty="0">
              <a:latin typeface="Times New Roman" pitchFamily="18" charset="0"/>
            </a:endParaRPr>
          </a:p>
          <a:p>
            <a:pPr>
              <a:spcBef>
                <a:spcPct val="50000"/>
              </a:spcBef>
            </a:pPr>
            <a:r>
              <a:rPr lang="en-US" sz="1600" dirty="0" smtClean="0">
                <a:latin typeface="Times New Roman" pitchFamily="18" charset="0"/>
              </a:rPr>
              <a:t>1600x1200 pixel, 0.4 um / pixel</a:t>
            </a:r>
          </a:p>
          <a:p>
            <a:pPr>
              <a:spcBef>
                <a:spcPct val="50000"/>
              </a:spcBef>
            </a:pPr>
            <a:r>
              <a:rPr lang="en-US" sz="1600" dirty="0" err="1" smtClean="0">
                <a:latin typeface="Times New Roman" pitchFamily="18" charset="0"/>
              </a:rPr>
              <a:t>Delvie</a:t>
            </a:r>
            <a:r>
              <a:rPr lang="en-US" sz="1600" dirty="0" smtClean="0">
                <a:latin typeface="Times New Roman" pitchFamily="18" charset="0"/>
              </a:rPr>
              <a:t> 2422 filter</a:t>
            </a:r>
          </a:p>
          <a:p>
            <a:pPr>
              <a:spcBef>
                <a:spcPct val="50000"/>
              </a:spcBef>
            </a:pPr>
            <a:r>
              <a:rPr lang="en-US" sz="1600" dirty="0" smtClean="0">
                <a:latin typeface="Times New Roman" pitchFamily="18" charset="0"/>
              </a:rPr>
              <a:t>Color camera: ID pigment group</a:t>
            </a:r>
            <a:endParaRPr lang="en-US" sz="1600" dirty="0">
              <a:latin typeface="Times New Roman" pitchFamily="18" charset="0"/>
            </a:endParaRPr>
          </a:p>
        </p:txBody>
      </p:sp>
      <p:sp>
        <p:nvSpPr>
          <p:cNvPr id="13" name="Text Box 15"/>
          <p:cNvSpPr txBox="1">
            <a:spLocks noChangeArrowheads="1"/>
          </p:cNvSpPr>
          <p:nvPr/>
        </p:nvSpPr>
        <p:spPr bwMode="auto">
          <a:xfrm>
            <a:off x="3847699" y="1508126"/>
            <a:ext cx="1257701"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Fluorescence</a:t>
            </a:r>
          </a:p>
        </p:txBody>
      </p:sp>
      <p:sp>
        <p:nvSpPr>
          <p:cNvPr id="14" name="Text Box 15"/>
          <p:cNvSpPr txBox="1">
            <a:spLocks noChangeArrowheads="1"/>
          </p:cNvSpPr>
          <p:nvPr/>
        </p:nvSpPr>
        <p:spPr bwMode="auto">
          <a:xfrm>
            <a:off x="3847699" y="6276559"/>
            <a:ext cx="1327551"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White light</a:t>
            </a:r>
          </a:p>
        </p:txBody>
      </p:sp>
      <p:sp>
        <p:nvSpPr>
          <p:cNvPr id="11" name="Text Box 15"/>
          <p:cNvSpPr txBox="1">
            <a:spLocks noChangeArrowheads="1"/>
          </p:cNvSpPr>
          <p:nvPr/>
        </p:nvSpPr>
        <p:spPr bwMode="auto">
          <a:xfrm>
            <a:off x="5314849" y="1417638"/>
            <a:ext cx="3438726" cy="338554"/>
          </a:xfrm>
          <a:prstGeom prst="rect">
            <a:avLst/>
          </a:prstGeom>
          <a:noFill/>
          <a:ln w="9525">
            <a:noFill/>
            <a:miter lim="800000"/>
            <a:headEnd/>
            <a:tailEnd/>
          </a:ln>
        </p:spPr>
        <p:txBody>
          <a:bodyPr wrap="square">
            <a:spAutoFit/>
          </a:bodyPr>
          <a:lstStyle/>
          <a:p>
            <a:pPr>
              <a:spcBef>
                <a:spcPct val="50000"/>
              </a:spcBef>
            </a:pPr>
            <a:r>
              <a:rPr lang="en-US" sz="1600" dirty="0" smtClean="0"/>
              <a:t>Samples courtesy of </a:t>
            </a:r>
            <a:r>
              <a:rPr lang="en-US" sz="1600" dirty="0"/>
              <a:t>Julio Harvey</a:t>
            </a:r>
            <a:endParaRPr lang="en-US" sz="1600" dirty="0">
              <a:latin typeface="Times New Roman" pitchFamily="18" charset="0"/>
            </a:endParaRPr>
          </a:p>
        </p:txBody>
      </p:sp>
      <p:sp>
        <p:nvSpPr>
          <p:cNvPr id="2" name="Rectangle 1"/>
          <p:cNvSpPr/>
          <p:nvPr/>
        </p:nvSpPr>
        <p:spPr>
          <a:xfrm>
            <a:off x="817835" y="2566543"/>
            <a:ext cx="273050" cy="26035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817835" y="5203603"/>
            <a:ext cx="273050" cy="26035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 y="1526155"/>
            <a:ext cx="3340101" cy="2508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 y="4123104"/>
            <a:ext cx="3340101" cy="2492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Line 95"/>
          <p:cNvSpPr>
            <a:spLocks noChangeShapeType="1"/>
          </p:cNvSpPr>
          <p:nvPr/>
        </p:nvSpPr>
        <p:spPr bwMode="auto">
          <a:xfrm flipV="1">
            <a:off x="2838450" y="5391747"/>
            <a:ext cx="2400300" cy="170851"/>
          </a:xfrm>
          <a:prstGeom prst="line">
            <a:avLst/>
          </a:prstGeom>
          <a:noFill/>
          <a:ln w="9525">
            <a:solidFill>
              <a:srgbClr val="00B0F0"/>
            </a:solidFill>
            <a:round/>
            <a:headEnd type="none" w="med" len="med"/>
            <a:tailEnd type="none" w="med" len="med"/>
          </a:ln>
        </p:spPr>
        <p:txBody>
          <a:bodyPr/>
          <a:lstStyle/>
          <a:p>
            <a:endParaRPr lang="en-US" sz="1600"/>
          </a:p>
        </p:txBody>
      </p:sp>
      <p:sp>
        <p:nvSpPr>
          <p:cNvPr id="25" name="Text Box 15"/>
          <p:cNvSpPr txBox="1">
            <a:spLocks noChangeArrowheads="1"/>
          </p:cNvSpPr>
          <p:nvPr/>
        </p:nvSpPr>
        <p:spPr bwMode="auto">
          <a:xfrm>
            <a:off x="5238750" y="5171565"/>
            <a:ext cx="3097413" cy="584775"/>
          </a:xfrm>
          <a:prstGeom prst="rect">
            <a:avLst/>
          </a:prstGeom>
          <a:noFill/>
          <a:ln w="9525">
            <a:noFill/>
            <a:miter lim="800000"/>
            <a:headEnd/>
            <a:tailEnd/>
          </a:ln>
        </p:spPr>
        <p:txBody>
          <a:bodyPr wrap="square">
            <a:spAutoFit/>
          </a:bodyPr>
          <a:lstStyle/>
          <a:p>
            <a:pPr>
              <a:spcBef>
                <a:spcPct val="50000"/>
              </a:spcBef>
            </a:pPr>
            <a:r>
              <a:rPr lang="en-US" sz="1600" dirty="0" smtClean="0"/>
              <a:t>Multiple cells per slide, each in its own bubble! </a:t>
            </a:r>
            <a:endParaRPr lang="en-US" sz="1600" dirty="0">
              <a:latin typeface="Times New Roman" pitchFamily="18" charset="0"/>
            </a:endParaRPr>
          </a:p>
        </p:txBody>
      </p:sp>
    </p:spTree>
    <p:extLst>
      <p:ext uri="{BB962C8B-B14F-4D97-AF65-F5344CB8AC3E}">
        <p14:creationId xmlns:p14="http://schemas.microsoft.com/office/powerpoint/2010/main" val="474283975"/>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dirty="0" smtClean="0"/>
              <a:t>Comparison</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09819"/>
            <a:ext cx="1808449" cy="12666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5269" y="1297732"/>
            <a:ext cx="1664108" cy="1278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 Box 15"/>
          <p:cNvSpPr txBox="1">
            <a:spLocks noChangeArrowheads="1"/>
          </p:cNvSpPr>
          <p:nvPr/>
        </p:nvSpPr>
        <p:spPr bwMode="auto">
          <a:xfrm>
            <a:off x="457200" y="2861677"/>
            <a:ext cx="3397250"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Includes processing platform</a:t>
            </a:r>
            <a:endParaRPr lang="en-US" sz="2000" dirty="0">
              <a:latin typeface="Times New Roman" pitchFamily="18" charset="0"/>
            </a:endParaRPr>
          </a:p>
        </p:txBody>
      </p:sp>
      <p:sp>
        <p:nvSpPr>
          <p:cNvPr id="8" name="Text Box 15"/>
          <p:cNvSpPr txBox="1">
            <a:spLocks noChangeArrowheads="1"/>
          </p:cNvSpPr>
          <p:nvPr/>
        </p:nvSpPr>
        <p:spPr bwMode="auto">
          <a:xfrm>
            <a:off x="457200" y="4714736"/>
            <a:ext cx="3397250"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solidFill>
                  <a:srgbClr val="FF0000"/>
                </a:solidFill>
                <a:latin typeface="Times New Roman" pitchFamily="18" charset="0"/>
              </a:rPr>
              <a:t>Limited control of camera</a:t>
            </a:r>
            <a:endParaRPr lang="en-US" sz="2000" dirty="0">
              <a:solidFill>
                <a:srgbClr val="FF0000"/>
              </a:solidFill>
              <a:latin typeface="Times New Roman" pitchFamily="18" charset="0"/>
            </a:endParaRPr>
          </a:p>
        </p:txBody>
      </p:sp>
      <p:sp>
        <p:nvSpPr>
          <p:cNvPr id="9" name="Text Box 15"/>
          <p:cNvSpPr txBox="1">
            <a:spLocks noChangeArrowheads="1"/>
          </p:cNvSpPr>
          <p:nvPr/>
        </p:nvSpPr>
        <p:spPr bwMode="auto">
          <a:xfrm>
            <a:off x="4795269" y="2852985"/>
            <a:ext cx="3618482"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Better camera control</a:t>
            </a:r>
            <a:endParaRPr lang="en-US" sz="2000" dirty="0">
              <a:latin typeface="Times New Roman" pitchFamily="18" charset="0"/>
            </a:endParaRPr>
          </a:p>
        </p:txBody>
      </p:sp>
      <p:sp>
        <p:nvSpPr>
          <p:cNvPr id="10" name="Text Box 15"/>
          <p:cNvSpPr txBox="1">
            <a:spLocks noChangeArrowheads="1"/>
          </p:cNvSpPr>
          <p:nvPr/>
        </p:nvSpPr>
        <p:spPr bwMode="auto">
          <a:xfrm>
            <a:off x="4795269" y="3465899"/>
            <a:ext cx="3618482"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Access to image trigger signals</a:t>
            </a:r>
            <a:endParaRPr lang="en-US" sz="2000" dirty="0">
              <a:latin typeface="Times New Roman" pitchFamily="18" charset="0"/>
            </a:endParaRPr>
          </a:p>
        </p:txBody>
      </p:sp>
      <p:sp>
        <p:nvSpPr>
          <p:cNvPr id="11" name="Text Box 15"/>
          <p:cNvSpPr txBox="1">
            <a:spLocks noChangeArrowheads="1"/>
          </p:cNvSpPr>
          <p:nvPr/>
        </p:nvSpPr>
        <p:spPr bwMode="auto">
          <a:xfrm>
            <a:off x="4795269" y="4088199"/>
            <a:ext cx="3618482"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Multi-camera architecture</a:t>
            </a:r>
            <a:endParaRPr lang="en-US" sz="2000" dirty="0">
              <a:latin typeface="Times New Roman" pitchFamily="18" charset="0"/>
            </a:endParaRPr>
          </a:p>
        </p:txBody>
      </p:sp>
      <p:sp>
        <p:nvSpPr>
          <p:cNvPr id="12" name="Text Box 15"/>
          <p:cNvSpPr txBox="1">
            <a:spLocks noChangeArrowheads="1"/>
          </p:cNvSpPr>
          <p:nvPr/>
        </p:nvSpPr>
        <p:spPr bwMode="auto">
          <a:xfrm>
            <a:off x="4795269" y="4710499"/>
            <a:ext cx="3618482"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Use of microscope objectives</a:t>
            </a:r>
            <a:endParaRPr lang="en-US" sz="2000" dirty="0">
              <a:latin typeface="Times New Roman" pitchFamily="18" charset="0"/>
            </a:endParaRPr>
          </a:p>
        </p:txBody>
      </p:sp>
      <p:sp>
        <p:nvSpPr>
          <p:cNvPr id="13" name="Text Box 15"/>
          <p:cNvSpPr txBox="1">
            <a:spLocks noChangeArrowheads="1"/>
          </p:cNvSpPr>
          <p:nvPr/>
        </p:nvSpPr>
        <p:spPr bwMode="auto">
          <a:xfrm>
            <a:off x="457200" y="3463786"/>
            <a:ext cx="3397250"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Compact, low power</a:t>
            </a:r>
            <a:endParaRPr lang="en-US" sz="2000" dirty="0">
              <a:latin typeface="Times New Roman" pitchFamily="18" charset="0"/>
            </a:endParaRPr>
          </a:p>
        </p:txBody>
      </p:sp>
      <p:sp>
        <p:nvSpPr>
          <p:cNvPr id="14" name="Text Box 15"/>
          <p:cNvSpPr txBox="1">
            <a:spLocks noChangeArrowheads="1"/>
          </p:cNvSpPr>
          <p:nvPr/>
        </p:nvSpPr>
        <p:spPr bwMode="auto">
          <a:xfrm>
            <a:off x="4795269" y="5364549"/>
            <a:ext cx="3618482"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solidFill>
                  <a:srgbClr val="FF0000"/>
                </a:solidFill>
                <a:latin typeface="Times New Roman" pitchFamily="18" charset="0"/>
              </a:rPr>
              <a:t>Need processor board</a:t>
            </a:r>
            <a:endParaRPr lang="en-US" sz="2000" dirty="0">
              <a:solidFill>
                <a:srgbClr val="FF0000"/>
              </a:solidFill>
              <a:latin typeface="Times New Roman" pitchFamily="18" charset="0"/>
            </a:endParaRPr>
          </a:p>
        </p:txBody>
      </p:sp>
      <p:sp>
        <p:nvSpPr>
          <p:cNvPr id="15" name="Text Box 15"/>
          <p:cNvSpPr txBox="1">
            <a:spLocks noChangeArrowheads="1"/>
          </p:cNvSpPr>
          <p:nvPr/>
        </p:nvSpPr>
        <p:spPr bwMode="auto">
          <a:xfrm>
            <a:off x="457200" y="5364549"/>
            <a:ext cx="3397250"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solidFill>
                  <a:srgbClr val="FF0000"/>
                </a:solidFill>
                <a:latin typeface="Times New Roman" pitchFamily="18" charset="0"/>
              </a:rPr>
              <a:t>Cell phone obsolescence</a:t>
            </a:r>
            <a:endParaRPr lang="en-US" sz="2000" dirty="0">
              <a:solidFill>
                <a:srgbClr val="FF0000"/>
              </a:solidFill>
              <a:latin typeface="Times New Roman" pitchFamily="18" charset="0"/>
            </a:endParaRPr>
          </a:p>
        </p:txBody>
      </p:sp>
      <p:sp>
        <p:nvSpPr>
          <p:cNvPr id="16" name="Text Box 15"/>
          <p:cNvSpPr txBox="1">
            <a:spLocks noChangeArrowheads="1"/>
          </p:cNvSpPr>
          <p:nvPr/>
        </p:nvSpPr>
        <p:spPr bwMode="auto">
          <a:xfrm>
            <a:off x="457200" y="4088199"/>
            <a:ext cx="3397250" cy="400110"/>
          </a:xfrm>
          <a:prstGeom prst="rect">
            <a:avLst/>
          </a:prstGeom>
          <a:noFill/>
          <a:ln w="9525">
            <a:solidFill>
              <a:srgbClr val="000000"/>
            </a:solidFill>
            <a:miter lim="800000"/>
            <a:headEnd/>
            <a:tailEnd/>
          </a:ln>
        </p:spPr>
        <p:txBody>
          <a:bodyPr wrap="square">
            <a:spAutoFit/>
          </a:bodyPr>
          <a:lstStyle/>
          <a:p>
            <a:pPr>
              <a:spcBef>
                <a:spcPct val="50000"/>
              </a:spcBef>
            </a:pPr>
            <a:r>
              <a:rPr lang="en-US" sz="2000" dirty="0" smtClean="0">
                <a:latin typeface="Times New Roman" pitchFamily="18" charset="0"/>
              </a:rPr>
              <a:t>Single camera? </a:t>
            </a:r>
            <a:endParaRPr lang="en-US" sz="2000" dirty="0">
              <a:latin typeface="Times New Roman" pitchFamily="18" charset="0"/>
            </a:endParaRPr>
          </a:p>
        </p:txBody>
      </p:sp>
      <p:sp>
        <p:nvSpPr>
          <p:cNvPr id="17" name="Text Box 15"/>
          <p:cNvSpPr txBox="1">
            <a:spLocks noChangeArrowheads="1"/>
          </p:cNvSpPr>
          <p:nvPr/>
        </p:nvSpPr>
        <p:spPr bwMode="auto">
          <a:xfrm>
            <a:off x="412750" y="6071373"/>
            <a:ext cx="2257425"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“Cell phone level”</a:t>
            </a:r>
            <a:endParaRPr lang="en-US" sz="2000" dirty="0">
              <a:latin typeface="Times New Roman" pitchFamily="18" charset="0"/>
            </a:endParaRPr>
          </a:p>
        </p:txBody>
      </p:sp>
      <p:sp>
        <p:nvSpPr>
          <p:cNvPr id="18" name="Text Box 15"/>
          <p:cNvSpPr txBox="1">
            <a:spLocks noChangeArrowheads="1"/>
          </p:cNvSpPr>
          <p:nvPr/>
        </p:nvSpPr>
        <p:spPr bwMode="auto">
          <a:xfrm>
            <a:off x="4728594" y="6059342"/>
            <a:ext cx="1539875"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Entry level </a:t>
            </a:r>
            <a:endParaRPr lang="en-US" sz="2000" dirty="0">
              <a:latin typeface="Times New Roman" pitchFamily="18" charset="0"/>
            </a:endParaRPr>
          </a:p>
        </p:txBody>
      </p:sp>
      <p:sp>
        <p:nvSpPr>
          <p:cNvPr id="19" name="Text Box 15"/>
          <p:cNvSpPr txBox="1">
            <a:spLocks noChangeArrowheads="1"/>
          </p:cNvSpPr>
          <p:nvPr/>
        </p:nvSpPr>
        <p:spPr bwMode="auto">
          <a:xfrm>
            <a:off x="7255894" y="6050754"/>
            <a:ext cx="1326131" cy="400110"/>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High end</a:t>
            </a:r>
            <a:endParaRPr lang="en-US" sz="2000" dirty="0">
              <a:latin typeface="Times New Roman" pitchFamily="18" charset="0"/>
            </a:endParaRPr>
          </a:p>
        </p:txBody>
      </p:sp>
      <p:sp>
        <p:nvSpPr>
          <p:cNvPr id="20" name="Line 95"/>
          <p:cNvSpPr>
            <a:spLocks noChangeShapeType="1"/>
          </p:cNvSpPr>
          <p:nvPr/>
        </p:nvSpPr>
        <p:spPr bwMode="auto">
          <a:xfrm>
            <a:off x="6105526" y="6273897"/>
            <a:ext cx="1121794" cy="0"/>
          </a:xfrm>
          <a:prstGeom prst="line">
            <a:avLst/>
          </a:prstGeom>
          <a:noFill/>
          <a:ln w="19050">
            <a:solidFill>
              <a:schemeClr val="tx1"/>
            </a:solidFill>
            <a:round/>
            <a:headEnd type="triangle" w="lg" len="med"/>
            <a:tailEnd type="triangle" w="lg" len="med"/>
          </a:ln>
        </p:spPr>
        <p:txBody>
          <a:bodyPr/>
          <a:lstStyle/>
          <a:p>
            <a:endParaRPr lang="en-US"/>
          </a:p>
        </p:txBody>
      </p:sp>
      <p:sp>
        <p:nvSpPr>
          <p:cNvPr id="21" name="Line 95"/>
          <p:cNvSpPr>
            <a:spLocks noChangeShapeType="1"/>
          </p:cNvSpPr>
          <p:nvPr/>
        </p:nvSpPr>
        <p:spPr bwMode="auto">
          <a:xfrm>
            <a:off x="2809875" y="6297497"/>
            <a:ext cx="1819275" cy="0"/>
          </a:xfrm>
          <a:prstGeom prst="line">
            <a:avLst/>
          </a:prstGeom>
          <a:noFill/>
          <a:ln w="19050">
            <a:solidFill>
              <a:schemeClr val="tx1"/>
            </a:solidFill>
            <a:round/>
            <a:headEnd type="triangle" w="lg" len="med"/>
            <a:tailEnd type="triangle" w="lg" len="med"/>
          </a:ln>
        </p:spPr>
        <p:txBody>
          <a:bodyPr/>
          <a:lstStyle/>
          <a:p>
            <a:endParaRPr lang="en-US"/>
          </a:p>
        </p:txBody>
      </p:sp>
      <p:sp>
        <p:nvSpPr>
          <p:cNvPr id="22" name="Text Box 15"/>
          <p:cNvSpPr txBox="1">
            <a:spLocks noChangeArrowheads="1"/>
          </p:cNvSpPr>
          <p:nvPr/>
        </p:nvSpPr>
        <p:spPr bwMode="auto">
          <a:xfrm>
            <a:off x="6795519" y="1235998"/>
            <a:ext cx="1891281" cy="707886"/>
          </a:xfrm>
          <a:prstGeom prst="rect">
            <a:avLst/>
          </a:prstGeom>
          <a:noFill/>
          <a:ln w="9525">
            <a:noFill/>
            <a:miter lim="800000"/>
            <a:headEnd/>
            <a:tailEnd/>
          </a:ln>
        </p:spPr>
        <p:txBody>
          <a:bodyPr wrap="square">
            <a:spAutoFit/>
          </a:bodyPr>
          <a:lstStyle/>
          <a:p>
            <a:pPr>
              <a:spcBef>
                <a:spcPct val="50000"/>
              </a:spcBef>
            </a:pPr>
            <a:r>
              <a:rPr lang="en-US" sz="2000" dirty="0" smtClean="0">
                <a:latin typeface="Times New Roman" pitchFamily="18" charset="0"/>
              </a:rPr>
              <a:t>microscope components</a:t>
            </a:r>
            <a:endParaRPr lang="en-US" sz="2000" dirty="0">
              <a:latin typeface="Times New Roman" pitchFamily="18" charset="0"/>
            </a:endParaRPr>
          </a:p>
        </p:txBody>
      </p:sp>
    </p:spTree>
    <p:extLst>
      <p:ext uri="{BB962C8B-B14F-4D97-AF65-F5344CB8AC3E}">
        <p14:creationId xmlns:p14="http://schemas.microsoft.com/office/powerpoint/2010/main" val="2501477705"/>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dirty="0" smtClean="0"/>
              <a:t>Learned</a:t>
            </a:r>
          </a:p>
        </p:txBody>
      </p:sp>
      <p:sp>
        <p:nvSpPr>
          <p:cNvPr id="23554" name="Content Placeholder 2"/>
          <p:cNvSpPr>
            <a:spLocks noGrp="1"/>
          </p:cNvSpPr>
          <p:nvPr>
            <p:ph idx="1"/>
          </p:nvPr>
        </p:nvSpPr>
        <p:spPr/>
        <p:txBody>
          <a:bodyPr/>
          <a:lstStyle/>
          <a:p>
            <a:pPr eaLnBrk="1" hangingPunct="1"/>
            <a:r>
              <a:rPr lang="en-US" dirty="0" smtClean="0"/>
              <a:t>2 channels: </a:t>
            </a:r>
          </a:p>
          <a:p>
            <a:pPr eaLnBrk="1" hangingPunct="1"/>
            <a:r>
              <a:rPr lang="en-US" dirty="0" smtClean="0"/>
              <a:t>Synchronous acquisition</a:t>
            </a:r>
            <a:r>
              <a:rPr lang="en-US" dirty="0"/>
              <a:t> </a:t>
            </a:r>
            <a:r>
              <a:rPr lang="en-US" dirty="0" smtClean="0"/>
              <a:t>seems to be valuable</a:t>
            </a:r>
          </a:p>
          <a:p>
            <a:pPr eaLnBrk="1" hangingPunct="1"/>
            <a:r>
              <a:rPr lang="en-US" dirty="0" smtClean="0"/>
              <a:t>Fluorescence signal is weak</a:t>
            </a:r>
          </a:p>
          <a:p>
            <a:pPr lvl="1" eaLnBrk="1" hangingPunct="1"/>
            <a:r>
              <a:rPr lang="en-US" dirty="0" smtClean="0"/>
              <a:t>Longer exposure</a:t>
            </a:r>
          </a:p>
          <a:p>
            <a:pPr lvl="1" eaLnBrk="1" hangingPunct="1"/>
            <a:r>
              <a:rPr lang="en-US" dirty="0" smtClean="0"/>
              <a:t>Higher excitation power</a:t>
            </a:r>
          </a:p>
          <a:p>
            <a:pPr lvl="1" eaLnBrk="1" hangingPunct="1"/>
            <a:r>
              <a:rPr lang="en-US" dirty="0" smtClean="0"/>
              <a:t>Fluorescence of materials</a:t>
            </a:r>
          </a:p>
          <a:p>
            <a:pPr eaLnBrk="1" hangingPunct="1"/>
            <a:r>
              <a:rPr lang="en-US" dirty="0" smtClean="0"/>
              <a:t>Depth of field is quite short at high resolution</a:t>
            </a:r>
          </a:p>
          <a:p>
            <a:pPr eaLnBrk="1" hangingPunct="1"/>
            <a:r>
              <a:rPr lang="en-US" dirty="0" smtClean="0"/>
              <a:t>“Cell phone microscope”: not bad! </a:t>
            </a:r>
          </a:p>
        </p:txBody>
      </p:sp>
      <p:sp>
        <p:nvSpPr>
          <p:cNvPr id="23556" name="Text Box 15"/>
          <p:cNvSpPr txBox="1">
            <a:spLocks noChangeArrowheads="1"/>
          </p:cNvSpPr>
          <p:nvPr/>
        </p:nvSpPr>
        <p:spPr bwMode="auto">
          <a:xfrm>
            <a:off x="6469856" y="1600200"/>
            <a:ext cx="2058988"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Images of same object</a:t>
            </a:r>
            <a:endParaRPr lang="en-US" sz="1600" dirty="0">
              <a:latin typeface="Times New Roman" pitchFamily="18" charset="0"/>
            </a:endParaRPr>
          </a:p>
        </p:txBody>
      </p:sp>
      <p:sp>
        <p:nvSpPr>
          <p:cNvPr id="23558" name="Text Box 15"/>
          <p:cNvSpPr txBox="1">
            <a:spLocks noChangeArrowheads="1"/>
          </p:cNvSpPr>
          <p:nvPr/>
        </p:nvSpPr>
        <p:spPr bwMode="auto">
          <a:xfrm>
            <a:off x="6469856" y="1146174"/>
            <a:ext cx="2058988" cy="346075"/>
          </a:xfrm>
          <a:prstGeom prst="rect">
            <a:avLst/>
          </a:prstGeom>
          <a:noFill/>
          <a:ln w="9525">
            <a:solidFill>
              <a:srgbClr val="000000"/>
            </a:solidFill>
            <a:miter lim="800000"/>
            <a:headEnd/>
            <a:tailEnd/>
          </a:ln>
        </p:spPr>
        <p:txBody>
          <a:bodyPr>
            <a:spAutoFit/>
          </a:bodyPr>
          <a:lstStyle/>
          <a:p>
            <a:pPr>
              <a:spcBef>
                <a:spcPct val="50000"/>
              </a:spcBef>
            </a:pPr>
            <a:r>
              <a:rPr lang="en-US" sz="1600">
                <a:latin typeface="Times New Roman" pitchFamily="18" charset="0"/>
              </a:rPr>
              <a:t>organic vs. inorganic</a:t>
            </a:r>
          </a:p>
        </p:txBody>
      </p:sp>
      <p:sp>
        <p:nvSpPr>
          <p:cNvPr id="23559" name="Line 95"/>
          <p:cNvSpPr>
            <a:spLocks noChangeShapeType="1"/>
          </p:cNvSpPr>
          <p:nvPr/>
        </p:nvSpPr>
        <p:spPr bwMode="auto">
          <a:xfrm flipV="1">
            <a:off x="2933700" y="1340643"/>
            <a:ext cx="3448050" cy="605632"/>
          </a:xfrm>
          <a:prstGeom prst="line">
            <a:avLst/>
          </a:prstGeom>
          <a:noFill/>
          <a:ln w="9525">
            <a:solidFill>
              <a:schemeClr val="tx1"/>
            </a:solidFill>
            <a:round/>
            <a:headEnd/>
            <a:tailEnd type="triangle" w="med" len="med"/>
          </a:ln>
        </p:spPr>
        <p:txBody>
          <a:bodyPr/>
          <a:lstStyle/>
          <a:p>
            <a:endParaRPr lang="en-US"/>
          </a:p>
        </p:txBody>
      </p:sp>
      <p:sp>
        <p:nvSpPr>
          <p:cNvPr id="23560" name="Text Box 15"/>
          <p:cNvSpPr txBox="1">
            <a:spLocks noChangeArrowheads="1"/>
          </p:cNvSpPr>
          <p:nvPr/>
        </p:nvSpPr>
        <p:spPr bwMode="auto">
          <a:xfrm>
            <a:off x="6553200" y="4369797"/>
            <a:ext cx="2293938" cy="338554"/>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a:latin typeface="Times New Roman" pitchFamily="18" charset="0"/>
              </a:rPr>
              <a:t>Flow cell configuration</a:t>
            </a:r>
          </a:p>
        </p:txBody>
      </p:sp>
      <p:sp>
        <p:nvSpPr>
          <p:cNvPr id="23561" name="Line 95"/>
          <p:cNvSpPr>
            <a:spLocks noChangeShapeType="1"/>
          </p:cNvSpPr>
          <p:nvPr/>
        </p:nvSpPr>
        <p:spPr bwMode="auto">
          <a:xfrm>
            <a:off x="5027612" y="4155777"/>
            <a:ext cx="1442243" cy="311734"/>
          </a:xfrm>
          <a:prstGeom prst="line">
            <a:avLst/>
          </a:prstGeom>
          <a:noFill/>
          <a:ln w="9525">
            <a:solidFill>
              <a:schemeClr val="tx1"/>
            </a:solidFill>
            <a:round/>
            <a:headEnd/>
            <a:tailEnd type="triangle" w="med" len="med"/>
          </a:ln>
        </p:spPr>
        <p:txBody>
          <a:bodyPr/>
          <a:lstStyle/>
          <a:p>
            <a:endParaRPr lang="en-US"/>
          </a:p>
        </p:txBody>
      </p:sp>
      <p:sp>
        <p:nvSpPr>
          <p:cNvPr id="14" name="Line 95"/>
          <p:cNvSpPr>
            <a:spLocks noChangeShapeType="1"/>
          </p:cNvSpPr>
          <p:nvPr/>
        </p:nvSpPr>
        <p:spPr bwMode="auto">
          <a:xfrm flipV="1">
            <a:off x="3021806" y="1750427"/>
            <a:ext cx="3448050" cy="605632"/>
          </a:xfrm>
          <a:prstGeom prst="line">
            <a:avLst/>
          </a:prstGeom>
          <a:noFill/>
          <a:ln w="9525">
            <a:solidFill>
              <a:schemeClr val="tx1"/>
            </a:solidFill>
            <a:round/>
            <a:headEnd/>
            <a:tailEnd type="triangle" w="med" len="med"/>
          </a:ln>
        </p:spPr>
        <p:txBody>
          <a:bodyPr/>
          <a:lstStyle/>
          <a:p>
            <a:endParaRPr lang="en-US"/>
          </a:p>
        </p:txBody>
      </p:sp>
      <p:sp>
        <p:nvSpPr>
          <p:cNvPr id="17" name="Line 95"/>
          <p:cNvSpPr>
            <a:spLocks noChangeShapeType="1"/>
          </p:cNvSpPr>
          <p:nvPr/>
        </p:nvSpPr>
        <p:spPr bwMode="auto">
          <a:xfrm flipV="1">
            <a:off x="5051822" y="4539074"/>
            <a:ext cx="1442243" cy="533983"/>
          </a:xfrm>
          <a:prstGeom prst="line">
            <a:avLst/>
          </a:prstGeom>
          <a:noFill/>
          <a:ln w="9525">
            <a:solidFill>
              <a:schemeClr val="tx1"/>
            </a:solidFill>
            <a:round/>
            <a:headEnd/>
            <a:tailEnd type="triangle" w="med" len="med"/>
          </a:ln>
        </p:spPr>
        <p:txBody>
          <a:bodyPr/>
          <a:lstStyle/>
          <a:p>
            <a:endParaRPr lang="en-US"/>
          </a:p>
        </p:txBody>
      </p:sp>
      <p:sp>
        <p:nvSpPr>
          <p:cNvPr id="18" name="Text Box 15"/>
          <p:cNvSpPr txBox="1">
            <a:spLocks noChangeArrowheads="1"/>
          </p:cNvSpPr>
          <p:nvPr/>
        </p:nvSpPr>
        <p:spPr bwMode="auto">
          <a:xfrm>
            <a:off x="6553200" y="3279487"/>
            <a:ext cx="2293938" cy="584775"/>
          </a:xfrm>
          <a:prstGeom prst="rect">
            <a:avLst/>
          </a:prstGeom>
          <a:noFill/>
          <a:ln w="9525">
            <a:solidFill>
              <a:srgbClr val="000000"/>
            </a:solidFill>
            <a:miter lim="800000"/>
            <a:headEnd/>
            <a:tailEnd/>
          </a:ln>
        </p:spPr>
        <p:txBody>
          <a:bodyPr wrap="square">
            <a:spAutoFit/>
          </a:bodyPr>
          <a:lstStyle/>
          <a:p>
            <a:pPr>
              <a:spcBef>
                <a:spcPct val="50000"/>
              </a:spcBef>
            </a:pPr>
            <a:r>
              <a:rPr lang="en-US" sz="1600" dirty="0" smtClean="0">
                <a:latin typeface="Times New Roman" pitchFamily="18" charset="0"/>
              </a:rPr>
              <a:t>High dynamic range of detection</a:t>
            </a:r>
            <a:endParaRPr lang="en-US" sz="1600" dirty="0">
              <a:latin typeface="Times New Roman" pitchFamily="18" charset="0"/>
            </a:endParaRPr>
          </a:p>
        </p:txBody>
      </p:sp>
      <p:sp>
        <p:nvSpPr>
          <p:cNvPr id="19" name="Line 95"/>
          <p:cNvSpPr>
            <a:spLocks noChangeShapeType="1"/>
          </p:cNvSpPr>
          <p:nvPr/>
        </p:nvSpPr>
        <p:spPr bwMode="auto">
          <a:xfrm>
            <a:off x="4248150" y="3571875"/>
            <a:ext cx="2221705" cy="0"/>
          </a:xfrm>
          <a:prstGeom prst="line">
            <a:avLst/>
          </a:prstGeom>
          <a:noFill/>
          <a:ln w="9525">
            <a:solidFill>
              <a:schemeClr val="tx1"/>
            </a:solidFill>
            <a:round/>
            <a:headEnd/>
            <a:tailEnd type="triangle" w="med" len="med"/>
          </a:ln>
        </p:spPr>
        <p:txBody>
          <a:bodyPr/>
          <a:lstStyle/>
          <a:p>
            <a:endParaRPr lang="en-US"/>
          </a:p>
        </p:txBody>
      </p:sp>
      <p:sp>
        <p:nvSpPr>
          <p:cNvPr id="20" name="Line 95"/>
          <p:cNvSpPr>
            <a:spLocks noChangeShapeType="1"/>
          </p:cNvSpPr>
          <p:nvPr/>
        </p:nvSpPr>
        <p:spPr bwMode="auto">
          <a:xfrm>
            <a:off x="4505326" y="1672033"/>
            <a:ext cx="1964530" cy="1700103"/>
          </a:xfrm>
          <a:prstGeom prst="line">
            <a:avLst/>
          </a:prstGeom>
          <a:noFill/>
          <a:ln w="9525">
            <a:solidFill>
              <a:schemeClr val="tx1"/>
            </a:solidFill>
            <a:round/>
            <a:headEnd/>
            <a:tailEnd type="triangle" w="med" len="med"/>
          </a:ln>
        </p:spPr>
        <p:txBody>
          <a:bodyPr/>
          <a:lstStyle/>
          <a:p>
            <a:endParaRPr lang="en-US"/>
          </a:p>
        </p:txBody>
      </p:sp>
    </p:spTree>
    <p:extLst>
      <p:ext uri="{BB962C8B-B14F-4D97-AF65-F5344CB8AC3E}">
        <p14:creationId xmlns:p14="http://schemas.microsoft.com/office/powerpoint/2010/main" val="2833437088"/>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pPr eaLnBrk="1" hangingPunct="1"/>
            <a:r>
              <a:rPr lang="en-US" dirty="0" smtClean="0"/>
              <a:t>Next steps</a:t>
            </a:r>
          </a:p>
        </p:txBody>
      </p:sp>
      <p:sp>
        <p:nvSpPr>
          <p:cNvPr id="26626" name="Content Placeholder 2"/>
          <p:cNvSpPr>
            <a:spLocks noGrp="1"/>
          </p:cNvSpPr>
          <p:nvPr>
            <p:ph idx="1"/>
          </p:nvPr>
        </p:nvSpPr>
        <p:spPr/>
        <p:txBody>
          <a:bodyPr/>
          <a:lstStyle/>
          <a:p>
            <a:pPr eaLnBrk="1" hangingPunct="1"/>
            <a:r>
              <a:rPr lang="en-US" dirty="0" smtClean="0">
                <a:solidFill>
                  <a:srgbClr val="0070C0"/>
                </a:solidFill>
              </a:rPr>
              <a:t>Energy: sensitivity, power, exposure</a:t>
            </a:r>
          </a:p>
          <a:p>
            <a:pPr eaLnBrk="1" hangingPunct="1"/>
            <a:r>
              <a:rPr lang="en-US" dirty="0" smtClean="0"/>
              <a:t>Architecture</a:t>
            </a:r>
          </a:p>
          <a:p>
            <a:pPr lvl="1" eaLnBrk="1" hangingPunct="1"/>
            <a:r>
              <a:rPr lang="en-US" dirty="0" smtClean="0"/>
              <a:t>Software: image processing</a:t>
            </a:r>
          </a:p>
          <a:p>
            <a:pPr lvl="1" eaLnBrk="1" hangingPunct="1"/>
            <a:r>
              <a:rPr lang="en-US" dirty="0" smtClean="0"/>
              <a:t>Flow cell design</a:t>
            </a:r>
          </a:p>
          <a:p>
            <a:pPr lvl="1" eaLnBrk="1" hangingPunct="1"/>
            <a:r>
              <a:rPr lang="en-US" dirty="0" smtClean="0"/>
              <a:t>Processing platform</a:t>
            </a:r>
          </a:p>
          <a:p>
            <a:pPr eaLnBrk="1" hangingPunct="1"/>
            <a:r>
              <a:rPr lang="en-US" dirty="0" smtClean="0"/>
              <a:t>Capability  </a:t>
            </a:r>
            <a:r>
              <a:rPr lang="en-US" dirty="0" smtClean="0">
                <a:sym typeface="Wingdings" panose="05000000000000000000" pitchFamily="2" charset="2"/>
              </a:rPr>
              <a:t> requirements</a:t>
            </a:r>
          </a:p>
          <a:p>
            <a:pPr lvl="1" eaLnBrk="1" hangingPunct="1"/>
            <a:r>
              <a:rPr lang="en-US" dirty="0" smtClean="0">
                <a:sym typeface="Wingdings" panose="05000000000000000000" pitchFamily="2" charset="2"/>
              </a:rPr>
              <a:t>Search for middle ground</a:t>
            </a:r>
          </a:p>
          <a:p>
            <a:pPr lvl="1" eaLnBrk="1" hangingPunct="1"/>
            <a:r>
              <a:rPr lang="en-US" dirty="0" smtClean="0">
                <a:sym typeface="Wingdings" panose="05000000000000000000" pitchFamily="2" charset="2"/>
              </a:rPr>
              <a:t>Multidisciplinary team</a:t>
            </a:r>
            <a:endParaRPr lang="en-US" dirty="0" smtClean="0"/>
          </a:p>
          <a:p>
            <a:pPr eaLnBrk="1" hangingPunct="1"/>
            <a:endParaRPr lang="en-US" dirty="0" smtClean="0"/>
          </a:p>
          <a:p>
            <a:pPr eaLnBrk="1" hangingPunct="1"/>
            <a:endParaRPr lang="en-US" dirty="0" smtClean="0"/>
          </a:p>
        </p:txBody>
      </p:sp>
      <p:sp>
        <p:nvSpPr>
          <p:cNvPr id="4" name="Text Box 15"/>
          <p:cNvSpPr txBox="1">
            <a:spLocks noChangeArrowheads="1"/>
          </p:cNvSpPr>
          <p:nvPr/>
        </p:nvSpPr>
        <p:spPr bwMode="auto">
          <a:xfrm>
            <a:off x="6803231" y="1120773"/>
            <a:ext cx="2058988" cy="346075"/>
          </a:xfrm>
          <a:prstGeom prst="rect">
            <a:avLst/>
          </a:prstGeom>
          <a:noFill/>
          <a:ln w="9525">
            <a:solidFill>
              <a:srgbClr val="000000"/>
            </a:solidFill>
            <a:miter lim="800000"/>
            <a:headEnd/>
            <a:tailEnd/>
          </a:ln>
        </p:spPr>
        <p:txBody>
          <a:bodyPr>
            <a:spAutoFit/>
          </a:bodyPr>
          <a:lstStyle/>
          <a:p>
            <a:pPr>
              <a:spcBef>
                <a:spcPct val="50000"/>
              </a:spcBef>
            </a:pPr>
            <a:r>
              <a:rPr lang="en-US" sz="1600" dirty="0" smtClean="0">
                <a:latin typeface="Times New Roman" pitchFamily="18" charset="0"/>
              </a:rPr>
              <a:t>Have some idea</a:t>
            </a:r>
            <a:endParaRPr lang="en-US" sz="1600" dirty="0">
              <a:latin typeface="Times New Roman" pitchFamily="18" charset="0"/>
            </a:endParaRPr>
          </a:p>
        </p:txBody>
      </p:sp>
      <p:sp>
        <p:nvSpPr>
          <p:cNvPr id="5" name="Line 95"/>
          <p:cNvSpPr>
            <a:spLocks noChangeShapeType="1"/>
          </p:cNvSpPr>
          <p:nvPr/>
        </p:nvSpPr>
        <p:spPr bwMode="auto">
          <a:xfrm flipV="1">
            <a:off x="6010274" y="1293809"/>
            <a:ext cx="792957" cy="487365"/>
          </a:xfrm>
          <a:prstGeom prst="line">
            <a:avLst/>
          </a:prstGeom>
          <a:noFill/>
          <a:ln w="9525">
            <a:solidFill>
              <a:schemeClr val="tx1"/>
            </a:solidFill>
            <a:round/>
            <a:headEnd/>
            <a:tailEnd type="triangle" w="med" len="med"/>
          </a:ln>
        </p:spPr>
        <p:txBody>
          <a:bodyPr/>
          <a:lstStyle/>
          <a:p>
            <a:endParaRPr lang="en-US"/>
          </a:p>
        </p:txBody>
      </p:sp>
      <p:sp>
        <p:nvSpPr>
          <p:cNvPr id="7" name="Text Box 15"/>
          <p:cNvSpPr txBox="1">
            <a:spLocks noChangeArrowheads="1"/>
          </p:cNvSpPr>
          <p:nvPr/>
        </p:nvSpPr>
        <p:spPr bwMode="auto">
          <a:xfrm>
            <a:off x="6803231" y="2281451"/>
            <a:ext cx="2058988" cy="584775"/>
          </a:xfrm>
          <a:prstGeom prst="rect">
            <a:avLst/>
          </a:prstGeom>
          <a:noFill/>
          <a:ln w="9525">
            <a:solidFill>
              <a:srgbClr val="000000"/>
            </a:solidFill>
            <a:miter lim="800000"/>
            <a:headEnd/>
            <a:tailEnd/>
          </a:ln>
        </p:spPr>
        <p:txBody>
          <a:bodyPr>
            <a:spAutoFit/>
          </a:bodyPr>
          <a:lstStyle/>
          <a:p>
            <a:pPr>
              <a:spcBef>
                <a:spcPct val="50000"/>
              </a:spcBef>
            </a:pPr>
            <a:r>
              <a:rPr lang="en-US" sz="1600" dirty="0" smtClean="0">
                <a:latin typeface="Times New Roman" pitchFamily="18" charset="0"/>
              </a:rPr>
              <a:t>Running out of time this year</a:t>
            </a:r>
            <a:endParaRPr lang="en-US" sz="1600" dirty="0">
              <a:latin typeface="Times New Roman" pitchFamily="18" charset="0"/>
            </a:endParaRPr>
          </a:p>
        </p:txBody>
      </p:sp>
      <p:sp>
        <p:nvSpPr>
          <p:cNvPr id="8" name="Line 95"/>
          <p:cNvSpPr>
            <a:spLocks noChangeShapeType="1"/>
          </p:cNvSpPr>
          <p:nvPr/>
        </p:nvSpPr>
        <p:spPr bwMode="auto">
          <a:xfrm flipV="1">
            <a:off x="5353049" y="2573837"/>
            <a:ext cx="1450182" cy="548773"/>
          </a:xfrm>
          <a:prstGeom prst="line">
            <a:avLst/>
          </a:prstGeom>
          <a:noFill/>
          <a:ln w="9525">
            <a:solidFill>
              <a:schemeClr val="tx1"/>
            </a:solidFill>
            <a:round/>
            <a:headEnd/>
            <a:tailEnd type="triangle" w="med" len="med"/>
          </a:ln>
        </p:spPr>
        <p:txBody>
          <a:bodyPr/>
          <a:lstStyle/>
          <a:p>
            <a:endParaRPr lang="en-US"/>
          </a:p>
        </p:txBody>
      </p:sp>
      <p:sp>
        <p:nvSpPr>
          <p:cNvPr id="9" name="Text Box 15"/>
          <p:cNvSpPr txBox="1">
            <a:spLocks noChangeArrowheads="1"/>
          </p:cNvSpPr>
          <p:nvPr/>
        </p:nvSpPr>
        <p:spPr bwMode="auto">
          <a:xfrm>
            <a:off x="6803231" y="3064749"/>
            <a:ext cx="2058988" cy="338554"/>
          </a:xfrm>
          <a:prstGeom prst="rect">
            <a:avLst/>
          </a:prstGeom>
          <a:noFill/>
          <a:ln w="9525">
            <a:solidFill>
              <a:srgbClr val="000000"/>
            </a:solidFill>
            <a:miter lim="800000"/>
            <a:headEnd/>
            <a:tailEnd/>
          </a:ln>
        </p:spPr>
        <p:txBody>
          <a:bodyPr>
            <a:spAutoFit/>
          </a:bodyPr>
          <a:lstStyle/>
          <a:p>
            <a:pPr>
              <a:spcBef>
                <a:spcPct val="50000"/>
              </a:spcBef>
            </a:pPr>
            <a:r>
              <a:rPr lang="en-US" sz="1600" dirty="0" smtClean="0">
                <a:latin typeface="Times New Roman" pitchFamily="18" charset="0"/>
              </a:rPr>
              <a:t>Very important</a:t>
            </a:r>
            <a:endParaRPr lang="en-US" sz="1600" dirty="0">
              <a:latin typeface="Times New Roman" pitchFamily="18" charset="0"/>
            </a:endParaRPr>
          </a:p>
        </p:txBody>
      </p:sp>
      <p:sp>
        <p:nvSpPr>
          <p:cNvPr id="10" name="Line 95"/>
          <p:cNvSpPr>
            <a:spLocks noChangeShapeType="1"/>
          </p:cNvSpPr>
          <p:nvPr/>
        </p:nvSpPr>
        <p:spPr bwMode="auto">
          <a:xfrm flipV="1">
            <a:off x="3743323" y="3234025"/>
            <a:ext cx="3059907" cy="307683"/>
          </a:xfrm>
          <a:prstGeom prst="line">
            <a:avLst/>
          </a:prstGeom>
          <a:noFill/>
          <a:ln w="9525">
            <a:solidFill>
              <a:schemeClr val="tx1"/>
            </a:solidFill>
            <a:round/>
            <a:headEnd/>
            <a:tailEnd type="triangle" w="med" len="med"/>
          </a:ln>
        </p:spPr>
        <p:txBody>
          <a:bodyPr/>
          <a:lstStyle/>
          <a:p>
            <a:endParaRPr lang="en-US"/>
          </a:p>
        </p:txBody>
      </p:sp>
    </p:spTree>
    <p:extLst>
      <p:ext uri="{BB962C8B-B14F-4D97-AF65-F5344CB8AC3E}">
        <p14:creationId xmlns:p14="http://schemas.microsoft.com/office/powerpoint/2010/main" val="2996386532"/>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project directions</a:t>
            </a:r>
            <a:endParaRPr lang="en-US" dirty="0"/>
          </a:p>
        </p:txBody>
      </p:sp>
      <p:sp>
        <p:nvSpPr>
          <p:cNvPr id="3" name="Content Placeholder 2"/>
          <p:cNvSpPr>
            <a:spLocks noGrp="1"/>
          </p:cNvSpPr>
          <p:nvPr>
            <p:ph idx="1"/>
          </p:nvPr>
        </p:nvSpPr>
        <p:spPr/>
        <p:txBody>
          <a:bodyPr/>
          <a:lstStyle/>
          <a:p>
            <a:r>
              <a:rPr lang="en-US" dirty="0" smtClean="0"/>
              <a:t>Continue investigation into latest tech</a:t>
            </a:r>
          </a:p>
          <a:p>
            <a:r>
              <a:rPr lang="en-US" dirty="0" smtClean="0"/>
              <a:t>Refine test-bed, test against science use cases</a:t>
            </a:r>
          </a:p>
          <a:p>
            <a:r>
              <a:rPr lang="en-US" dirty="0"/>
              <a:t>Investigate automated cell identification (e.g. as used by IFCB, </a:t>
            </a:r>
            <a:r>
              <a:rPr lang="en-US" dirty="0" err="1"/>
              <a:t>Flowcam</a:t>
            </a:r>
            <a:r>
              <a:rPr lang="en-US" dirty="0"/>
              <a:t>)</a:t>
            </a:r>
          </a:p>
          <a:p>
            <a:r>
              <a:rPr lang="en-US" dirty="0"/>
              <a:t>Trade-offs; Build </a:t>
            </a:r>
            <a:r>
              <a:rPr lang="en-US" dirty="0" err="1"/>
              <a:t>vs</a:t>
            </a:r>
            <a:r>
              <a:rPr lang="en-US" dirty="0"/>
              <a:t> buy, science </a:t>
            </a:r>
            <a:r>
              <a:rPr lang="en-US" dirty="0" err="1"/>
              <a:t>vs</a:t>
            </a:r>
            <a:r>
              <a:rPr lang="en-US" dirty="0"/>
              <a:t> cost</a:t>
            </a:r>
          </a:p>
          <a:p>
            <a:r>
              <a:rPr lang="en-US" dirty="0"/>
              <a:t>Continue collaborator engagement (</a:t>
            </a:r>
            <a:r>
              <a:rPr lang="en-US" dirty="0" smtClean="0"/>
              <a:t>JRF, </a:t>
            </a:r>
            <a:r>
              <a:rPr lang="en-US" dirty="0" err="1"/>
              <a:t>Sosik</a:t>
            </a:r>
            <a:r>
              <a:rPr lang="en-US" dirty="0"/>
              <a:t>, </a:t>
            </a:r>
            <a:r>
              <a:rPr lang="en-US" dirty="0" smtClean="0"/>
              <a:t>Swalwell, </a:t>
            </a:r>
            <a:r>
              <a:rPr lang="en-US" dirty="0" err="1" smtClean="0"/>
              <a:t>Garren</a:t>
            </a:r>
            <a:r>
              <a:rPr lang="en-US" dirty="0" smtClean="0"/>
              <a:t>.</a:t>
            </a:r>
            <a:r>
              <a:rPr lang="en-US" dirty="0"/>
              <a:t>..</a:t>
            </a:r>
            <a:r>
              <a:rPr lang="en-US" dirty="0" smtClean="0"/>
              <a:t>)</a:t>
            </a:r>
          </a:p>
          <a:p>
            <a:r>
              <a:rPr lang="en-US" dirty="0" smtClean="0"/>
              <a:t>Implementation project in 2016</a:t>
            </a:r>
          </a:p>
          <a:p>
            <a:endParaRPr lang="en-US" dirty="0"/>
          </a:p>
          <a:p>
            <a:endParaRPr lang="en-US" dirty="0"/>
          </a:p>
        </p:txBody>
      </p:sp>
    </p:spTree>
    <p:extLst>
      <p:ext uri="{BB962C8B-B14F-4D97-AF65-F5344CB8AC3E}">
        <p14:creationId xmlns:p14="http://schemas.microsoft.com/office/powerpoint/2010/main" val="2341688877"/>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6491183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
          <p:cNvSpPr>
            <a:spLocks noChangeArrowheads="1"/>
          </p:cNvSpPr>
          <p:nvPr/>
        </p:nvSpPr>
        <p:spPr bwMode="auto">
          <a:xfrm>
            <a:off x="1306513" y="3484563"/>
            <a:ext cx="758825" cy="3327400"/>
          </a:xfrm>
          <a:prstGeom prst="roundRect">
            <a:avLst>
              <a:gd name="adj" fmla="val 347"/>
            </a:avLst>
          </a:prstGeom>
          <a:solidFill>
            <a:srgbClr val="99CCFF"/>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07" name="Rectangle 2"/>
          <p:cNvSpPr>
            <a:spLocks noGrp="1" noChangeArrowheads="1"/>
          </p:cNvSpPr>
          <p:nvPr>
            <p:ph type="title"/>
          </p:nvPr>
        </p:nvSpPr>
        <p:spPr>
          <a:xfrm>
            <a:off x="457200" y="26988"/>
            <a:ext cx="8228013" cy="1062037"/>
          </a:xfrm>
        </p:spPr>
        <p:txBody>
          <a:bodyPr/>
          <a:lstStyle/>
          <a:p>
            <a:pPr eaLnBrk="1" hangingPunct="1">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en-CA" dirty="0">
                <a:latin typeface="Calibri" charset="0"/>
                <a:ea typeface="ＭＳ Ｐゴシック" charset="0"/>
                <a:cs typeface="ＭＳ Ｐゴシック" charset="0"/>
              </a:rPr>
              <a:t>Flow Cytometry</a:t>
            </a:r>
          </a:p>
        </p:txBody>
      </p:sp>
      <p:sp>
        <p:nvSpPr>
          <p:cNvPr id="21509" name="Line 4"/>
          <p:cNvSpPr>
            <a:spLocks noChangeShapeType="1"/>
          </p:cNvSpPr>
          <p:nvPr/>
        </p:nvSpPr>
        <p:spPr bwMode="auto">
          <a:xfrm>
            <a:off x="1692275" y="4694238"/>
            <a:ext cx="1588" cy="908050"/>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10" name="Oval 5"/>
          <p:cNvSpPr>
            <a:spLocks noChangeArrowheads="1"/>
          </p:cNvSpPr>
          <p:nvPr/>
        </p:nvSpPr>
        <p:spPr bwMode="auto">
          <a:xfrm>
            <a:off x="1654175" y="5903913"/>
            <a:ext cx="88900" cy="173037"/>
          </a:xfrm>
          <a:prstGeom prst="ellipse">
            <a:avLst/>
          </a:prstGeom>
          <a:solidFill>
            <a:srgbClr val="94BD5E"/>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11" name="AutoShape 6"/>
          <p:cNvSpPr>
            <a:spLocks noChangeArrowheads="1"/>
          </p:cNvSpPr>
          <p:nvPr/>
        </p:nvSpPr>
        <p:spPr bwMode="auto">
          <a:xfrm>
            <a:off x="1638300" y="4010025"/>
            <a:ext cx="104775" cy="303213"/>
          </a:xfrm>
          <a:prstGeom prst="roundRect">
            <a:avLst>
              <a:gd name="adj" fmla="val 1315"/>
            </a:avLst>
          </a:prstGeom>
          <a:solidFill>
            <a:srgbClr val="00AE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12" name="Oval 7"/>
          <p:cNvSpPr>
            <a:spLocks noChangeArrowheads="1"/>
          </p:cNvSpPr>
          <p:nvPr/>
        </p:nvSpPr>
        <p:spPr bwMode="auto">
          <a:xfrm>
            <a:off x="1660525" y="6664325"/>
            <a:ext cx="88900" cy="57150"/>
          </a:xfrm>
          <a:prstGeom prst="ellipse">
            <a:avLst/>
          </a:prstGeom>
          <a:solidFill>
            <a:srgbClr val="355E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13" name="Line 8"/>
          <p:cNvSpPr>
            <a:spLocks noChangeShapeType="1"/>
          </p:cNvSpPr>
          <p:nvPr/>
        </p:nvSpPr>
        <p:spPr bwMode="auto">
          <a:xfrm flipV="1">
            <a:off x="7191375" y="5011738"/>
            <a:ext cx="358775" cy="36512"/>
          </a:xfrm>
          <a:prstGeom prst="line">
            <a:avLst/>
          </a:prstGeom>
          <a:noFill/>
          <a:ln w="9360">
            <a:solidFill>
              <a:srgbClr val="FF0000"/>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14" name="Line 9"/>
          <p:cNvSpPr>
            <a:spLocks noChangeShapeType="1"/>
          </p:cNvSpPr>
          <p:nvPr/>
        </p:nvSpPr>
        <p:spPr bwMode="auto">
          <a:xfrm flipH="1" flipV="1">
            <a:off x="6370638" y="4232275"/>
            <a:ext cx="42862" cy="368300"/>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15" name="Line 10"/>
          <p:cNvSpPr>
            <a:spLocks noChangeShapeType="1"/>
          </p:cNvSpPr>
          <p:nvPr/>
        </p:nvSpPr>
        <p:spPr bwMode="auto">
          <a:xfrm flipV="1">
            <a:off x="6492875" y="4313238"/>
            <a:ext cx="1588" cy="233362"/>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16" name="Line 11"/>
          <p:cNvSpPr>
            <a:spLocks noChangeShapeType="1"/>
          </p:cNvSpPr>
          <p:nvPr/>
        </p:nvSpPr>
        <p:spPr bwMode="auto">
          <a:xfrm flipV="1">
            <a:off x="6577013" y="4225925"/>
            <a:ext cx="36512" cy="384175"/>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17" name="Line 12"/>
          <p:cNvSpPr>
            <a:spLocks noChangeShapeType="1"/>
          </p:cNvSpPr>
          <p:nvPr/>
        </p:nvSpPr>
        <p:spPr bwMode="auto">
          <a:xfrm>
            <a:off x="7173913" y="5248275"/>
            <a:ext cx="425450" cy="34925"/>
          </a:xfrm>
          <a:prstGeom prst="line">
            <a:avLst/>
          </a:prstGeom>
          <a:noFill/>
          <a:ln w="9360">
            <a:solidFill>
              <a:srgbClr val="FF0000"/>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18" name="Rectangle 13"/>
          <p:cNvSpPr>
            <a:spLocks noChangeArrowheads="1"/>
          </p:cNvSpPr>
          <p:nvPr/>
        </p:nvSpPr>
        <p:spPr bwMode="auto">
          <a:xfrm>
            <a:off x="2405063" y="4997450"/>
            <a:ext cx="1022350" cy="301625"/>
          </a:xfrm>
          <a:prstGeom prst="rect">
            <a:avLst/>
          </a:prstGeom>
          <a:solidFill>
            <a:srgbClr val="C0C0C0"/>
          </a:solidFill>
          <a:ln w="9360">
            <a:solidFill>
              <a:srgbClr val="C0C0C0"/>
            </a:solidFill>
            <a:round/>
            <a:headEnd/>
            <a:tailEnd/>
          </a:ln>
        </p:spPr>
        <p:txBody>
          <a:bodyPr wrap="none" lIns="82945" tIns="41473" rIns="82945" bIns="41473" anchor="ctr"/>
          <a:lstStyle/>
          <a:p>
            <a:endParaRPr lang="en-US">
              <a:latin typeface="Calibri" charset="0"/>
            </a:endParaRPr>
          </a:p>
        </p:txBody>
      </p:sp>
      <p:sp>
        <p:nvSpPr>
          <p:cNvPr id="21519" name="Line 14"/>
          <p:cNvSpPr>
            <a:spLocks noChangeShapeType="1"/>
          </p:cNvSpPr>
          <p:nvPr/>
        </p:nvSpPr>
        <p:spPr bwMode="auto">
          <a:xfrm flipV="1">
            <a:off x="1633538" y="4992688"/>
            <a:ext cx="771525" cy="168275"/>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0" name="Line 15"/>
          <p:cNvSpPr>
            <a:spLocks noChangeShapeType="1"/>
          </p:cNvSpPr>
          <p:nvPr/>
        </p:nvSpPr>
        <p:spPr bwMode="auto">
          <a:xfrm flipH="1" flipV="1">
            <a:off x="1630363" y="5157788"/>
            <a:ext cx="747712" cy="138112"/>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1" name="Line 16"/>
          <p:cNvSpPr>
            <a:spLocks noChangeShapeType="1"/>
          </p:cNvSpPr>
          <p:nvPr/>
        </p:nvSpPr>
        <p:spPr bwMode="auto">
          <a:xfrm flipH="1">
            <a:off x="1330325" y="4846638"/>
            <a:ext cx="690563" cy="604837"/>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2" name="Line 17"/>
          <p:cNvSpPr>
            <a:spLocks noChangeShapeType="1"/>
          </p:cNvSpPr>
          <p:nvPr/>
        </p:nvSpPr>
        <p:spPr bwMode="auto">
          <a:xfrm flipH="1">
            <a:off x="1631950" y="5148263"/>
            <a:ext cx="777875" cy="11112"/>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3" name="Line 18"/>
          <p:cNvSpPr>
            <a:spLocks noChangeShapeType="1"/>
          </p:cNvSpPr>
          <p:nvPr/>
        </p:nvSpPr>
        <p:spPr bwMode="auto">
          <a:xfrm>
            <a:off x="871538" y="5148263"/>
            <a:ext cx="760412" cy="11112"/>
          </a:xfrm>
          <a:prstGeom prst="line">
            <a:avLst/>
          </a:prstGeom>
          <a:noFill/>
          <a:ln w="3672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4" name="Oval 19"/>
          <p:cNvSpPr>
            <a:spLocks noChangeArrowheads="1"/>
          </p:cNvSpPr>
          <p:nvPr/>
        </p:nvSpPr>
        <p:spPr bwMode="auto">
          <a:xfrm>
            <a:off x="2376488" y="5005388"/>
            <a:ext cx="55562" cy="288925"/>
          </a:xfrm>
          <a:prstGeom prst="ellipse">
            <a:avLst/>
          </a:prstGeom>
          <a:solidFill>
            <a:srgbClr val="99CCFF"/>
          </a:solidFill>
          <a:ln w="9360">
            <a:solidFill>
              <a:srgbClr val="E6E6FF"/>
            </a:solidFill>
            <a:round/>
            <a:headEnd/>
            <a:tailEnd/>
          </a:ln>
        </p:spPr>
        <p:txBody>
          <a:bodyPr wrap="none" lIns="82945" tIns="41473" rIns="82945" bIns="41473" anchor="ctr"/>
          <a:lstStyle/>
          <a:p>
            <a:endParaRPr lang="en-US">
              <a:latin typeface="Calibri" charset="0"/>
            </a:endParaRPr>
          </a:p>
        </p:txBody>
      </p:sp>
      <p:sp>
        <p:nvSpPr>
          <p:cNvPr id="21525" name="Line 20"/>
          <p:cNvSpPr>
            <a:spLocks noChangeShapeType="1"/>
          </p:cNvSpPr>
          <p:nvPr/>
        </p:nvSpPr>
        <p:spPr bwMode="auto">
          <a:xfrm>
            <a:off x="3427413" y="4997450"/>
            <a:ext cx="1106487" cy="1588"/>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6" name="Line 21"/>
          <p:cNvSpPr>
            <a:spLocks noChangeShapeType="1"/>
          </p:cNvSpPr>
          <p:nvPr/>
        </p:nvSpPr>
        <p:spPr bwMode="auto">
          <a:xfrm>
            <a:off x="3427413" y="5072063"/>
            <a:ext cx="1106487" cy="1587"/>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7" name="Line 22"/>
          <p:cNvSpPr>
            <a:spLocks noChangeShapeType="1"/>
          </p:cNvSpPr>
          <p:nvPr/>
        </p:nvSpPr>
        <p:spPr bwMode="auto">
          <a:xfrm>
            <a:off x="3427413" y="5148263"/>
            <a:ext cx="1106487" cy="1587"/>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8" name="Line 23"/>
          <p:cNvSpPr>
            <a:spLocks noChangeShapeType="1"/>
          </p:cNvSpPr>
          <p:nvPr/>
        </p:nvSpPr>
        <p:spPr bwMode="auto">
          <a:xfrm>
            <a:off x="3427413" y="5222875"/>
            <a:ext cx="1106487" cy="1588"/>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29" name="Line 24"/>
          <p:cNvSpPr>
            <a:spLocks noChangeShapeType="1"/>
          </p:cNvSpPr>
          <p:nvPr/>
        </p:nvSpPr>
        <p:spPr bwMode="auto">
          <a:xfrm>
            <a:off x="3427413" y="5299075"/>
            <a:ext cx="1106487" cy="1588"/>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30" name="Line 25"/>
          <p:cNvSpPr>
            <a:spLocks noChangeShapeType="1"/>
          </p:cNvSpPr>
          <p:nvPr/>
        </p:nvSpPr>
        <p:spPr bwMode="auto">
          <a:xfrm>
            <a:off x="4533900" y="4997450"/>
            <a:ext cx="1192213" cy="74613"/>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31" name="Line 26"/>
          <p:cNvSpPr>
            <a:spLocks noChangeShapeType="1"/>
          </p:cNvSpPr>
          <p:nvPr/>
        </p:nvSpPr>
        <p:spPr bwMode="auto">
          <a:xfrm flipV="1">
            <a:off x="4533900" y="5219700"/>
            <a:ext cx="1192213" cy="82550"/>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32" name="AutoShape 27"/>
          <p:cNvSpPr>
            <a:spLocks noChangeArrowheads="1"/>
          </p:cNvSpPr>
          <p:nvPr/>
        </p:nvSpPr>
        <p:spPr bwMode="auto">
          <a:xfrm>
            <a:off x="5703888" y="4921250"/>
            <a:ext cx="39687" cy="452438"/>
          </a:xfrm>
          <a:prstGeom prst="roundRect">
            <a:avLst>
              <a:gd name="adj" fmla="val 2940"/>
            </a:avLst>
          </a:prstGeom>
          <a:solidFill>
            <a:srgbClr val="0000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33" name="AutoShape 28"/>
          <p:cNvSpPr>
            <a:spLocks noChangeArrowheads="1"/>
          </p:cNvSpPr>
          <p:nvPr/>
        </p:nvSpPr>
        <p:spPr bwMode="auto">
          <a:xfrm>
            <a:off x="5703888" y="5100638"/>
            <a:ext cx="84137" cy="74612"/>
          </a:xfrm>
          <a:prstGeom prst="roundRect">
            <a:avLst>
              <a:gd name="adj" fmla="val 1389"/>
            </a:avLst>
          </a:prstGeom>
          <a:solidFill>
            <a:srgbClr val="FFFFFF"/>
          </a:solidFill>
          <a:ln w="9360">
            <a:solidFill>
              <a:srgbClr val="FFFFFF"/>
            </a:solidFill>
            <a:round/>
            <a:headEnd/>
            <a:tailEnd/>
          </a:ln>
        </p:spPr>
        <p:txBody>
          <a:bodyPr wrap="none" lIns="82945" tIns="41473" rIns="82945" bIns="41473" anchor="ctr"/>
          <a:lstStyle/>
          <a:p>
            <a:endParaRPr lang="en-US">
              <a:latin typeface="Calibri" charset="0"/>
            </a:endParaRPr>
          </a:p>
        </p:txBody>
      </p:sp>
      <p:sp>
        <p:nvSpPr>
          <p:cNvPr id="21534" name="Line 29"/>
          <p:cNvSpPr>
            <a:spLocks noChangeShapeType="1"/>
          </p:cNvSpPr>
          <p:nvPr/>
        </p:nvSpPr>
        <p:spPr bwMode="auto">
          <a:xfrm>
            <a:off x="4533900" y="5072063"/>
            <a:ext cx="2638425" cy="177800"/>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35" name="Line 30"/>
          <p:cNvSpPr>
            <a:spLocks noChangeShapeType="1"/>
          </p:cNvSpPr>
          <p:nvPr/>
        </p:nvSpPr>
        <p:spPr bwMode="auto">
          <a:xfrm flipV="1">
            <a:off x="4533900" y="5045075"/>
            <a:ext cx="2640013" cy="182563"/>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36" name="Line 31"/>
          <p:cNvSpPr>
            <a:spLocks noChangeShapeType="1"/>
          </p:cNvSpPr>
          <p:nvPr/>
        </p:nvSpPr>
        <p:spPr bwMode="auto">
          <a:xfrm>
            <a:off x="4533900" y="5148263"/>
            <a:ext cx="2640013" cy="1587"/>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37" name="Oval 32"/>
          <p:cNvSpPr>
            <a:spLocks noChangeArrowheads="1"/>
          </p:cNvSpPr>
          <p:nvPr/>
        </p:nvSpPr>
        <p:spPr bwMode="auto">
          <a:xfrm>
            <a:off x="4478338" y="4921250"/>
            <a:ext cx="141287" cy="452438"/>
          </a:xfrm>
          <a:prstGeom prst="ellipse">
            <a:avLst/>
          </a:prstGeom>
          <a:solidFill>
            <a:srgbClr val="99CCFF"/>
          </a:solidFill>
          <a:ln w="9360">
            <a:solidFill>
              <a:srgbClr val="99CCFF"/>
            </a:solidFill>
            <a:round/>
            <a:headEnd/>
            <a:tailEnd/>
          </a:ln>
        </p:spPr>
        <p:txBody>
          <a:bodyPr wrap="none" lIns="82945" tIns="41473" rIns="82945" bIns="41473" anchor="ctr"/>
          <a:lstStyle/>
          <a:p>
            <a:endParaRPr lang="en-US">
              <a:latin typeface="Calibri" charset="0"/>
            </a:endParaRPr>
          </a:p>
        </p:txBody>
      </p:sp>
      <p:sp>
        <p:nvSpPr>
          <p:cNvPr id="21538" name="AutoShape 33"/>
          <p:cNvSpPr>
            <a:spLocks noChangeArrowheads="1"/>
          </p:cNvSpPr>
          <p:nvPr/>
        </p:nvSpPr>
        <p:spPr bwMode="auto">
          <a:xfrm>
            <a:off x="7515225" y="4846638"/>
            <a:ext cx="511175" cy="604837"/>
          </a:xfrm>
          <a:prstGeom prst="roundRect">
            <a:avLst>
              <a:gd name="adj" fmla="val 231"/>
            </a:avLst>
          </a:prstGeom>
          <a:solidFill>
            <a:srgbClr val="0000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39" name="AutoShape 34"/>
          <p:cNvSpPr>
            <a:spLocks noChangeArrowheads="1"/>
          </p:cNvSpPr>
          <p:nvPr/>
        </p:nvSpPr>
        <p:spPr bwMode="auto">
          <a:xfrm>
            <a:off x="7600950" y="5451475"/>
            <a:ext cx="341313" cy="604838"/>
          </a:xfrm>
          <a:prstGeom prst="roundRect">
            <a:avLst>
              <a:gd name="adj" fmla="val 347"/>
            </a:avLst>
          </a:prstGeom>
          <a:solidFill>
            <a:srgbClr val="0000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40" name="Text Box 35"/>
          <p:cNvSpPr txBox="1">
            <a:spLocks noChangeArrowheads="1"/>
          </p:cNvSpPr>
          <p:nvPr/>
        </p:nvSpPr>
        <p:spPr bwMode="auto">
          <a:xfrm>
            <a:off x="163513" y="4752975"/>
            <a:ext cx="747712"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tabLst>
                <a:tab pos="655638" algn="l"/>
              </a:tabLst>
              <a:defRPr sz="2400">
                <a:solidFill>
                  <a:schemeClr val="tx1"/>
                </a:solidFill>
                <a:latin typeface="Arial" charset="0"/>
                <a:ea typeface="ＭＳ Ｐゴシック" charset="0"/>
                <a:cs typeface="ＭＳ Ｐゴシック" charset="0"/>
              </a:defRPr>
            </a:lvl1pPr>
            <a:lvl2pPr marL="37931725" indent="-37474525" eaLnBrk="0" hangingPunct="0">
              <a:tabLst>
                <a:tab pos="655638" algn="l"/>
              </a:tabLst>
              <a:defRPr sz="2400">
                <a:solidFill>
                  <a:schemeClr val="tx1"/>
                </a:solidFill>
                <a:latin typeface="Arial" charset="0"/>
                <a:ea typeface="ＭＳ Ｐゴシック" charset="0"/>
              </a:defRPr>
            </a:lvl2pPr>
            <a:lvl3pPr eaLnBrk="0" hangingPunct="0">
              <a:tabLst>
                <a:tab pos="655638" algn="l"/>
              </a:tabLst>
              <a:defRPr sz="2400">
                <a:solidFill>
                  <a:schemeClr val="tx1"/>
                </a:solidFill>
                <a:latin typeface="Arial" charset="0"/>
                <a:ea typeface="ＭＳ Ｐゴシック" charset="0"/>
              </a:defRPr>
            </a:lvl3pPr>
            <a:lvl4pPr eaLnBrk="0" hangingPunct="0">
              <a:tabLst>
                <a:tab pos="655638" algn="l"/>
              </a:tabLst>
              <a:defRPr sz="2400">
                <a:solidFill>
                  <a:schemeClr val="tx1"/>
                </a:solidFill>
                <a:latin typeface="Arial" charset="0"/>
                <a:ea typeface="ＭＳ Ｐゴシック" charset="0"/>
              </a:defRPr>
            </a:lvl4pPr>
            <a:lvl5pPr eaLnBrk="0" hangingPunct="0">
              <a:tabLst>
                <a:tab pos="655638" algn="l"/>
              </a:tabLst>
              <a:defRPr sz="2400">
                <a:solidFill>
                  <a:schemeClr val="tx1"/>
                </a:solidFill>
                <a:latin typeface="Arial" charset="0"/>
                <a:ea typeface="ＭＳ Ｐゴシック" charset="0"/>
              </a:defRPr>
            </a:lvl5pPr>
            <a:lvl6pPr marL="457200" eaLnBrk="0" fontAlgn="base" hangingPunct="0">
              <a:spcBef>
                <a:spcPct val="0"/>
              </a:spcBef>
              <a:spcAft>
                <a:spcPct val="0"/>
              </a:spcAft>
              <a:tabLst>
                <a:tab pos="655638" algn="l"/>
              </a:tabLst>
              <a:defRPr sz="2400">
                <a:solidFill>
                  <a:schemeClr val="tx1"/>
                </a:solidFill>
                <a:latin typeface="Arial" charset="0"/>
                <a:ea typeface="ＭＳ Ｐゴシック" charset="0"/>
              </a:defRPr>
            </a:lvl6pPr>
            <a:lvl7pPr marL="914400" eaLnBrk="0" fontAlgn="base" hangingPunct="0">
              <a:spcBef>
                <a:spcPct val="0"/>
              </a:spcBef>
              <a:spcAft>
                <a:spcPct val="0"/>
              </a:spcAft>
              <a:tabLst>
                <a:tab pos="655638" algn="l"/>
              </a:tabLst>
              <a:defRPr sz="2400">
                <a:solidFill>
                  <a:schemeClr val="tx1"/>
                </a:solidFill>
                <a:latin typeface="Arial" charset="0"/>
                <a:ea typeface="ＭＳ Ｐゴシック" charset="0"/>
              </a:defRPr>
            </a:lvl7pPr>
            <a:lvl8pPr marL="1371600" eaLnBrk="0" fontAlgn="base" hangingPunct="0">
              <a:spcBef>
                <a:spcPct val="0"/>
              </a:spcBef>
              <a:spcAft>
                <a:spcPct val="0"/>
              </a:spcAft>
              <a:tabLst>
                <a:tab pos="655638" algn="l"/>
              </a:tabLst>
              <a:defRPr sz="2400">
                <a:solidFill>
                  <a:schemeClr val="tx1"/>
                </a:solidFill>
                <a:latin typeface="Arial" charset="0"/>
                <a:ea typeface="ＭＳ Ｐゴシック" charset="0"/>
              </a:defRPr>
            </a:lvl8pPr>
            <a:lvl9pPr marL="1828800" eaLnBrk="0" fontAlgn="base" hangingPunct="0">
              <a:spcBef>
                <a:spcPct val="0"/>
              </a:spcBef>
              <a:spcAft>
                <a:spcPct val="0"/>
              </a:spcAft>
              <a:tabLst>
                <a:tab pos="655638" algn="l"/>
              </a:tabLst>
              <a:defRPr sz="2400">
                <a:solidFill>
                  <a:schemeClr val="tx1"/>
                </a:solidFill>
                <a:latin typeface="Arial" charset="0"/>
                <a:ea typeface="ＭＳ Ｐゴシック" charset="0"/>
              </a:defRPr>
            </a:lvl9pPr>
          </a:lstStyle>
          <a:p>
            <a:pPr eaLnBrk="1" hangingPunct="1">
              <a:lnSpc>
                <a:spcPct val="93000"/>
              </a:lnSpc>
            </a:pPr>
            <a:r>
              <a:rPr lang="en-GB" sz="2000">
                <a:solidFill>
                  <a:srgbClr val="000000"/>
                </a:solidFill>
                <a:latin typeface="Calibri" charset="0"/>
              </a:rPr>
              <a:t>laser light</a:t>
            </a:r>
          </a:p>
        </p:txBody>
      </p:sp>
      <p:sp>
        <p:nvSpPr>
          <p:cNvPr id="21541" name="Text Box 36"/>
          <p:cNvSpPr txBox="1">
            <a:spLocks noChangeArrowheads="1"/>
          </p:cNvSpPr>
          <p:nvPr/>
        </p:nvSpPr>
        <p:spPr bwMode="auto">
          <a:xfrm>
            <a:off x="2489200" y="5281613"/>
            <a:ext cx="66040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tabLst>
                <a:tab pos="655638" algn="l"/>
              </a:tabLst>
              <a:defRPr sz="2400">
                <a:solidFill>
                  <a:schemeClr val="tx1"/>
                </a:solidFill>
                <a:latin typeface="Arial" charset="0"/>
                <a:ea typeface="ＭＳ Ｐゴシック" charset="0"/>
                <a:cs typeface="ＭＳ Ｐゴシック" charset="0"/>
              </a:defRPr>
            </a:lvl1pPr>
            <a:lvl2pPr marL="37931725" indent="-37474525" eaLnBrk="0" hangingPunct="0">
              <a:tabLst>
                <a:tab pos="655638" algn="l"/>
              </a:tabLst>
              <a:defRPr sz="2400">
                <a:solidFill>
                  <a:schemeClr val="tx1"/>
                </a:solidFill>
                <a:latin typeface="Arial" charset="0"/>
                <a:ea typeface="ＭＳ Ｐゴシック" charset="0"/>
              </a:defRPr>
            </a:lvl2pPr>
            <a:lvl3pPr eaLnBrk="0" hangingPunct="0">
              <a:tabLst>
                <a:tab pos="655638" algn="l"/>
              </a:tabLst>
              <a:defRPr sz="2400">
                <a:solidFill>
                  <a:schemeClr val="tx1"/>
                </a:solidFill>
                <a:latin typeface="Arial" charset="0"/>
                <a:ea typeface="ＭＳ Ｐゴシック" charset="0"/>
              </a:defRPr>
            </a:lvl3pPr>
            <a:lvl4pPr eaLnBrk="0" hangingPunct="0">
              <a:tabLst>
                <a:tab pos="655638" algn="l"/>
              </a:tabLst>
              <a:defRPr sz="2400">
                <a:solidFill>
                  <a:schemeClr val="tx1"/>
                </a:solidFill>
                <a:latin typeface="Arial" charset="0"/>
                <a:ea typeface="ＭＳ Ｐゴシック" charset="0"/>
              </a:defRPr>
            </a:lvl4pPr>
            <a:lvl5pPr eaLnBrk="0" hangingPunct="0">
              <a:tabLst>
                <a:tab pos="655638" algn="l"/>
              </a:tabLst>
              <a:defRPr sz="2400">
                <a:solidFill>
                  <a:schemeClr val="tx1"/>
                </a:solidFill>
                <a:latin typeface="Arial" charset="0"/>
                <a:ea typeface="ＭＳ Ｐゴシック" charset="0"/>
              </a:defRPr>
            </a:lvl5pPr>
            <a:lvl6pPr marL="457200" eaLnBrk="0" fontAlgn="base" hangingPunct="0">
              <a:spcBef>
                <a:spcPct val="0"/>
              </a:spcBef>
              <a:spcAft>
                <a:spcPct val="0"/>
              </a:spcAft>
              <a:tabLst>
                <a:tab pos="655638" algn="l"/>
              </a:tabLst>
              <a:defRPr sz="2400">
                <a:solidFill>
                  <a:schemeClr val="tx1"/>
                </a:solidFill>
                <a:latin typeface="Arial" charset="0"/>
                <a:ea typeface="ＭＳ Ｐゴシック" charset="0"/>
              </a:defRPr>
            </a:lvl6pPr>
            <a:lvl7pPr marL="914400" eaLnBrk="0" fontAlgn="base" hangingPunct="0">
              <a:spcBef>
                <a:spcPct val="0"/>
              </a:spcBef>
              <a:spcAft>
                <a:spcPct val="0"/>
              </a:spcAft>
              <a:tabLst>
                <a:tab pos="655638" algn="l"/>
              </a:tabLst>
              <a:defRPr sz="2400">
                <a:solidFill>
                  <a:schemeClr val="tx1"/>
                </a:solidFill>
                <a:latin typeface="Arial" charset="0"/>
                <a:ea typeface="ＭＳ Ｐゴシック" charset="0"/>
              </a:defRPr>
            </a:lvl7pPr>
            <a:lvl8pPr marL="1371600" eaLnBrk="0" fontAlgn="base" hangingPunct="0">
              <a:spcBef>
                <a:spcPct val="0"/>
              </a:spcBef>
              <a:spcAft>
                <a:spcPct val="0"/>
              </a:spcAft>
              <a:tabLst>
                <a:tab pos="655638" algn="l"/>
              </a:tabLst>
              <a:defRPr sz="2400">
                <a:solidFill>
                  <a:schemeClr val="tx1"/>
                </a:solidFill>
                <a:latin typeface="Arial" charset="0"/>
                <a:ea typeface="ＭＳ Ｐゴシック" charset="0"/>
              </a:defRPr>
            </a:lvl8pPr>
            <a:lvl9pPr marL="1828800" eaLnBrk="0" fontAlgn="base" hangingPunct="0">
              <a:spcBef>
                <a:spcPct val="0"/>
              </a:spcBef>
              <a:spcAft>
                <a:spcPct val="0"/>
              </a:spcAft>
              <a:tabLst>
                <a:tab pos="655638" algn="l"/>
              </a:tabLst>
              <a:defRPr sz="2400">
                <a:solidFill>
                  <a:schemeClr val="tx1"/>
                </a:solidFill>
                <a:latin typeface="Arial" charset="0"/>
                <a:ea typeface="ＭＳ Ｐゴシック" charset="0"/>
              </a:defRPr>
            </a:lvl9pPr>
          </a:lstStyle>
          <a:p>
            <a:pPr eaLnBrk="1" hangingPunct="1">
              <a:lnSpc>
                <a:spcPct val="93000"/>
              </a:lnSpc>
            </a:pPr>
            <a:r>
              <a:rPr lang="en-GB" sz="2000">
                <a:solidFill>
                  <a:srgbClr val="000000"/>
                </a:solidFill>
                <a:latin typeface="Calibri" charset="0"/>
              </a:rPr>
              <a:t>objective</a:t>
            </a:r>
          </a:p>
        </p:txBody>
      </p:sp>
      <p:sp>
        <p:nvSpPr>
          <p:cNvPr id="21542" name="Text Box 37"/>
          <p:cNvSpPr txBox="1">
            <a:spLocks noChangeArrowheads="1"/>
          </p:cNvSpPr>
          <p:nvPr/>
        </p:nvSpPr>
        <p:spPr bwMode="auto">
          <a:xfrm>
            <a:off x="4337050" y="4570413"/>
            <a:ext cx="454025"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3000"/>
              </a:lnSpc>
            </a:pPr>
            <a:r>
              <a:rPr lang="en-GB" sz="2000">
                <a:solidFill>
                  <a:srgbClr val="000000"/>
                </a:solidFill>
                <a:latin typeface="Calibri" charset="0"/>
              </a:rPr>
              <a:t>lens</a:t>
            </a:r>
          </a:p>
        </p:txBody>
      </p:sp>
      <p:sp>
        <p:nvSpPr>
          <p:cNvPr id="21543" name="Text Box 38"/>
          <p:cNvSpPr txBox="1">
            <a:spLocks noChangeArrowheads="1"/>
          </p:cNvSpPr>
          <p:nvPr/>
        </p:nvSpPr>
        <p:spPr bwMode="auto">
          <a:xfrm>
            <a:off x="5232400" y="4524375"/>
            <a:ext cx="563563"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3000"/>
              </a:lnSpc>
            </a:pPr>
            <a:r>
              <a:rPr lang="en-GB" sz="2000">
                <a:solidFill>
                  <a:srgbClr val="000000"/>
                </a:solidFill>
                <a:latin typeface="Calibri" charset="0"/>
              </a:rPr>
              <a:t>field stop</a:t>
            </a:r>
          </a:p>
        </p:txBody>
      </p:sp>
      <p:sp>
        <p:nvSpPr>
          <p:cNvPr id="21544" name="Text Box 39"/>
          <p:cNvSpPr txBox="1">
            <a:spLocks noChangeArrowheads="1"/>
          </p:cNvSpPr>
          <p:nvPr/>
        </p:nvSpPr>
        <p:spPr bwMode="auto">
          <a:xfrm>
            <a:off x="8013700" y="4954588"/>
            <a:ext cx="35560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3000"/>
              </a:lnSpc>
            </a:pPr>
            <a:r>
              <a:rPr lang="en-GB" sz="2000">
                <a:solidFill>
                  <a:srgbClr val="000000"/>
                </a:solidFill>
                <a:latin typeface="Calibri" charset="0"/>
              </a:rPr>
              <a:t>pmt</a:t>
            </a:r>
          </a:p>
        </p:txBody>
      </p:sp>
      <p:sp>
        <p:nvSpPr>
          <p:cNvPr id="21545" name="Line 40"/>
          <p:cNvSpPr>
            <a:spLocks noChangeShapeType="1"/>
          </p:cNvSpPr>
          <p:nvPr/>
        </p:nvSpPr>
        <p:spPr bwMode="auto">
          <a:xfrm flipV="1">
            <a:off x="6323013" y="4918075"/>
            <a:ext cx="341312" cy="460375"/>
          </a:xfrm>
          <a:prstGeom prst="line">
            <a:avLst/>
          </a:prstGeom>
          <a:noFill/>
          <a:ln w="18360">
            <a:solidFill>
              <a:srgbClr val="99CCFF"/>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46" name="Line 41"/>
          <p:cNvSpPr>
            <a:spLocks noChangeShapeType="1"/>
          </p:cNvSpPr>
          <p:nvPr/>
        </p:nvSpPr>
        <p:spPr bwMode="auto">
          <a:xfrm flipV="1">
            <a:off x="6492875" y="4614863"/>
            <a:ext cx="1588" cy="536575"/>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47" name="Line 42"/>
          <p:cNvSpPr>
            <a:spLocks noChangeShapeType="1"/>
          </p:cNvSpPr>
          <p:nvPr/>
        </p:nvSpPr>
        <p:spPr bwMode="auto">
          <a:xfrm flipV="1">
            <a:off x="6535738" y="4614863"/>
            <a:ext cx="42862" cy="479425"/>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48" name="Line 43"/>
          <p:cNvSpPr>
            <a:spLocks noChangeShapeType="1"/>
          </p:cNvSpPr>
          <p:nvPr/>
        </p:nvSpPr>
        <p:spPr bwMode="auto">
          <a:xfrm flipH="1" flipV="1">
            <a:off x="6403975" y="4614863"/>
            <a:ext cx="52388" cy="588962"/>
          </a:xfrm>
          <a:prstGeom prst="line">
            <a:avLst/>
          </a:prstGeom>
          <a:noFill/>
          <a:ln w="9360">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49" name="AutoShape 44"/>
          <p:cNvSpPr>
            <a:spLocks noChangeArrowheads="1"/>
          </p:cNvSpPr>
          <p:nvPr/>
        </p:nvSpPr>
        <p:spPr bwMode="auto">
          <a:xfrm>
            <a:off x="7173913" y="4921250"/>
            <a:ext cx="85725" cy="452438"/>
          </a:xfrm>
          <a:prstGeom prst="roundRect">
            <a:avLst>
              <a:gd name="adj" fmla="val 1389"/>
            </a:avLst>
          </a:prstGeom>
          <a:solidFill>
            <a:srgbClr val="FF00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50" name="AutoShape 45"/>
          <p:cNvSpPr>
            <a:spLocks noChangeArrowheads="1"/>
          </p:cNvSpPr>
          <p:nvPr/>
        </p:nvSpPr>
        <p:spPr bwMode="auto">
          <a:xfrm>
            <a:off x="6237288" y="4543425"/>
            <a:ext cx="512762" cy="76200"/>
          </a:xfrm>
          <a:prstGeom prst="roundRect">
            <a:avLst>
              <a:gd name="adj" fmla="val 1389"/>
            </a:avLst>
          </a:prstGeom>
          <a:solidFill>
            <a:srgbClr val="47B8B8"/>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51" name="Line 46"/>
          <p:cNvSpPr>
            <a:spLocks noChangeShapeType="1"/>
          </p:cNvSpPr>
          <p:nvPr/>
        </p:nvSpPr>
        <p:spPr bwMode="auto">
          <a:xfrm>
            <a:off x="7261225" y="5148263"/>
            <a:ext cx="254000" cy="1587"/>
          </a:xfrm>
          <a:prstGeom prst="line">
            <a:avLst/>
          </a:prstGeom>
          <a:noFill/>
          <a:ln w="9360">
            <a:solidFill>
              <a:srgbClr val="FF0000"/>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52" name="AutoShape 47"/>
          <p:cNvSpPr>
            <a:spLocks noChangeArrowheads="1"/>
          </p:cNvSpPr>
          <p:nvPr/>
        </p:nvSpPr>
        <p:spPr bwMode="auto">
          <a:xfrm>
            <a:off x="6153150" y="3863975"/>
            <a:ext cx="681038" cy="454025"/>
          </a:xfrm>
          <a:prstGeom prst="roundRect">
            <a:avLst>
              <a:gd name="adj" fmla="val 231"/>
            </a:avLst>
          </a:prstGeom>
          <a:solidFill>
            <a:srgbClr val="0000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53" name="AutoShape 48"/>
          <p:cNvSpPr>
            <a:spLocks noChangeArrowheads="1"/>
          </p:cNvSpPr>
          <p:nvPr/>
        </p:nvSpPr>
        <p:spPr bwMode="auto">
          <a:xfrm>
            <a:off x="5470525" y="3938588"/>
            <a:ext cx="681038" cy="303212"/>
          </a:xfrm>
          <a:prstGeom prst="roundRect">
            <a:avLst>
              <a:gd name="adj" fmla="val 347"/>
            </a:avLst>
          </a:prstGeom>
          <a:solidFill>
            <a:srgbClr val="0000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54" name="Text Box 49"/>
          <p:cNvSpPr txBox="1">
            <a:spLocks noChangeArrowheads="1"/>
          </p:cNvSpPr>
          <p:nvPr/>
        </p:nvSpPr>
        <p:spPr bwMode="auto">
          <a:xfrm>
            <a:off x="6804025" y="4349750"/>
            <a:ext cx="49847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3000"/>
              </a:lnSpc>
            </a:pPr>
            <a:r>
              <a:rPr lang="en-GB" sz="2000" dirty="0" err="1" smtClean="0">
                <a:solidFill>
                  <a:srgbClr val="000000"/>
                </a:solidFill>
                <a:latin typeface="Calibri" charset="0"/>
              </a:rPr>
              <a:t>Fwd</a:t>
            </a:r>
            <a:r>
              <a:rPr lang="en-GB" sz="2000" dirty="0" smtClean="0">
                <a:solidFill>
                  <a:srgbClr val="000000"/>
                </a:solidFill>
                <a:latin typeface="Calibri" charset="0"/>
              </a:rPr>
              <a:t> scatter </a:t>
            </a:r>
            <a:r>
              <a:rPr lang="en-GB" sz="2000" dirty="0">
                <a:solidFill>
                  <a:srgbClr val="000000"/>
                </a:solidFill>
                <a:latin typeface="Calibri" charset="0"/>
              </a:rPr>
              <a:t>filter</a:t>
            </a:r>
          </a:p>
        </p:txBody>
      </p:sp>
      <p:sp>
        <p:nvSpPr>
          <p:cNvPr id="21555" name="Text Box 50"/>
          <p:cNvSpPr txBox="1">
            <a:spLocks noChangeArrowheads="1"/>
          </p:cNvSpPr>
          <p:nvPr/>
        </p:nvSpPr>
        <p:spPr bwMode="auto">
          <a:xfrm>
            <a:off x="6415088" y="5360988"/>
            <a:ext cx="468312"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3000"/>
              </a:lnSpc>
            </a:pPr>
            <a:r>
              <a:rPr lang="en-GB" sz="2000" dirty="0" err="1">
                <a:solidFill>
                  <a:srgbClr val="000000"/>
                </a:solidFill>
                <a:latin typeface="Calibri" charset="0"/>
              </a:rPr>
              <a:t>f</a:t>
            </a:r>
            <a:r>
              <a:rPr lang="en-GB" sz="2000" dirty="0" err="1" smtClean="0">
                <a:solidFill>
                  <a:srgbClr val="000000"/>
                </a:solidFill>
                <a:latin typeface="Calibri" charset="0"/>
              </a:rPr>
              <a:t>luor</a:t>
            </a:r>
            <a:r>
              <a:rPr lang="en-GB" sz="2000" dirty="0" smtClean="0">
                <a:solidFill>
                  <a:srgbClr val="000000"/>
                </a:solidFill>
                <a:latin typeface="Calibri" charset="0"/>
              </a:rPr>
              <a:t> filter</a:t>
            </a:r>
            <a:endParaRPr lang="en-GB" sz="2000" dirty="0">
              <a:solidFill>
                <a:srgbClr val="000000"/>
              </a:solidFill>
              <a:latin typeface="Calibri" charset="0"/>
            </a:endParaRPr>
          </a:p>
        </p:txBody>
      </p:sp>
      <p:sp>
        <p:nvSpPr>
          <p:cNvPr id="21556" name="Text Box 51"/>
          <p:cNvSpPr txBox="1">
            <a:spLocks noChangeArrowheads="1"/>
          </p:cNvSpPr>
          <p:nvPr/>
        </p:nvSpPr>
        <p:spPr bwMode="auto">
          <a:xfrm>
            <a:off x="5992813" y="5356225"/>
            <a:ext cx="6604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tabLst>
                <a:tab pos="655638" algn="l"/>
              </a:tabLst>
              <a:defRPr sz="2400">
                <a:solidFill>
                  <a:schemeClr val="tx1"/>
                </a:solidFill>
                <a:latin typeface="Arial" charset="0"/>
                <a:ea typeface="ＭＳ Ｐゴシック" charset="0"/>
                <a:cs typeface="ＭＳ Ｐゴシック" charset="0"/>
              </a:defRPr>
            </a:lvl1pPr>
            <a:lvl2pPr marL="37931725" indent="-37474525" eaLnBrk="0" hangingPunct="0">
              <a:tabLst>
                <a:tab pos="655638" algn="l"/>
              </a:tabLst>
              <a:defRPr sz="2400">
                <a:solidFill>
                  <a:schemeClr val="tx1"/>
                </a:solidFill>
                <a:latin typeface="Arial" charset="0"/>
                <a:ea typeface="ＭＳ Ｐゴシック" charset="0"/>
              </a:defRPr>
            </a:lvl2pPr>
            <a:lvl3pPr eaLnBrk="0" hangingPunct="0">
              <a:tabLst>
                <a:tab pos="655638" algn="l"/>
              </a:tabLst>
              <a:defRPr sz="2400">
                <a:solidFill>
                  <a:schemeClr val="tx1"/>
                </a:solidFill>
                <a:latin typeface="Arial" charset="0"/>
                <a:ea typeface="ＭＳ Ｐゴシック" charset="0"/>
              </a:defRPr>
            </a:lvl3pPr>
            <a:lvl4pPr eaLnBrk="0" hangingPunct="0">
              <a:tabLst>
                <a:tab pos="655638" algn="l"/>
              </a:tabLst>
              <a:defRPr sz="2400">
                <a:solidFill>
                  <a:schemeClr val="tx1"/>
                </a:solidFill>
                <a:latin typeface="Arial" charset="0"/>
                <a:ea typeface="ＭＳ Ｐゴシック" charset="0"/>
              </a:defRPr>
            </a:lvl4pPr>
            <a:lvl5pPr eaLnBrk="0" hangingPunct="0">
              <a:tabLst>
                <a:tab pos="655638" algn="l"/>
              </a:tabLst>
              <a:defRPr sz="2400">
                <a:solidFill>
                  <a:schemeClr val="tx1"/>
                </a:solidFill>
                <a:latin typeface="Arial" charset="0"/>
                <a:ea typeface="ＭＳ Ｐゴシック" charset="0"/>
              </a:defRPr>
            </a:lvl5pPr>
            <a:lvl6pPr marL="457200" eaLnBrk="0" fontAlgn="base" hangingPunct="0">
              <a:spcBef>
                <a:spcPct val="0"/>
              </a:spcBef>
              <a:spcAft>
                <a:spcPct val="0"/>
              </a:spcAft>
              <a:tabLst>
                <a:tab pos="655638" algn="l"/>
              </a:tabLst>
              <a:defRPr sz="2400">
                <a:solidFill>
                  <a:schemeClr val="tx1"/>
                </a:solidFill>
                <a:latin typeface="Arial" charset="0"/>
                <a:ea typeface="ＭＳ Ｐゴシック" charset="0"/>
              </a:defRPr>
            </a:lvl6pPr>
            <a:lvl7pPr marL="914400" eaLnBrk="0" fontAlgn="base" hangingPunct="0">
              <a:spcBef>
                <a:spcPct val="0"/>
              </a:spcBef>
              <a:spcAft>
                <a:spcPct val="0"/>
              </a:spcAft>
              <a:tabLst>
                <a:tab pos="655638" algn="l"/>
              </a:tabLst>
              <a:defRPr sz="2400">
                <a:solidFill>
                  <a:schemeClr val="tx1"/>
                </a:solidFill>
                <a:latin typeface="Arial" charset="0"/>
                <a:ea typeface="ＭＳ Ｐゴシック" charset="0"/>
              </a:defRPr>
            </a:lvl7pPr>
            <a:lvl8pPr marL="1371600" eaLnBrk="0" fontAlgn="base" hangingPunct="0">
              <a:spcBef>
                <a:spcPct val="0"/>
              </a:spcBef>
              <a:spcAft>
                <a:spcPct val="0"/>
              </a:spcAft>
              <a:tabLst>
                <a:tab pos="655638" algn="l"/>
              </a:tabLst>
              <a:defRPr sz="2400">
                <a:solidFill>
                  <a:schemeClr val="tx1"/>
                </a:solidFill>
                <a:latin typeface="Arial" charset="0"/>
                <a:ea typeface="ＭＳ Ｐゴシック" charset="0"/>
              </a:defRPr>
            </a:lvl8pPr>
            <a:lvl9pPr marL="1828800" eaLnBrk="0" fontAlgn="base" hangingPunct="0">
              <a:spcBef>
                <a:spcPct val="0"/>
              </a:spcBef>
              <a:spcAft>
                <a:spcPct val="0"/>
              </a:spcAft>
              <a:tabLst>
                <a:tab pos="655638" algn="l"/>
              </a:tabLst>
              <a:defRPr sz="2400">
                <a:solidFill>
                  <a:schemeClr val="tx1"/>
                </a:solidFill>
                <a:latin typeface="Arial" charset="0"/>
                <a:ea typeface="ＭＳ Ｐゴシック" charset="0"/>
              </a:defRPr>
            </a:lvl9pPr>
          </a:lstStyle>
          <a:p>
            <a:pPr eaLnBrk="1" hangingPunct="1">
              <a:lnSpc>
                <a:spcPct val="93000"/>
              </a:lnSpc>
            </a:pPr>
            <a:endParaRPr lang="en-GB" sz="2000" dirty="0">
              <a:solidFill>
                <a:srgbClr val="000000"/>
              </a:solidFill>
              <a:latin typeface="Calibri" charset="0"/>
            </a:endParaRPr>
          </a:p>
        </p:txBody>
      </p:sp>
      <p:sp>
        <p:nvSpPr>
          <p:cNvPr id="21557" name="Text Box 52"/>
          <p:cNvSpPr txBox="1">
            <a:spLocks noChangeArrowheads="1"/>
          </p:cNvSpPr>
          <p:nvPr/>
        </p:nvSpPr>
        <p:spPr bwMode="auto">
          <a:xfrm>
            <a:off x="6224588" y="3492500"/>
            <a:ext cx="3556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3000"/>
              </a:lnSpc>
            </a:pPr>
            <a:r>
              <a:rPr lang="en-GB" sz="2000">
                <a:solidFill>
                  <a:srgbClr val="000000"/>
                </a:solidFill>
                <a:latin typeface="Calibri" charset="0"/>
              </a:rPr>
              <a:t>pmt</a:t>
            </a:r>
          </a:p>
        </p:txBody>
      </p:sp>
      <p:sp>
        <p:nvSpPr>
          <p:cNvPr id="21558" name="Line 53"/>
          <p:cNvSpPr>
            <a:spLocks noChangeShapeType="1"/>
          </p:cNvSpPr>
          <p:nvPr/>
        </p:nvSpPr>
        <p:spPr bwMode="auto">
          <a:xfrm>
            <a:off x="1444625" y="4832350"/>
            <a:ext cx="488950" cy="654050"/>
          </a:xfrm>
          <a:prstGeom prst="line">
            <a:avLst/>
          </a:prstGeom>
          <a:noFill/>
          <a:ln w="9525">
            <a:solidFill>
              <a:srgbClr val="004586"/>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59" name="Oval 54"/>
          <p:cNvSpPr>
            <a:spLocks noChangeArrowheads="1"/>
          </p:cNvSpPr>
          <p:nvPr/>
        </p:nvSpPr>
        <p:spPr bwMode="auto">
          <a:xfrm>
            <a:off x="1635125" y="5127625"/>
            <a:ext cx="90488" cy="57150"/>
          </a:xfrm>
          <a:prstGeom prst="ellipse">
            <a:avLst/>
          </a:prstGeom>
          <a:solidFill>
            <a:srgbClr val="355E00"/>
          </a:solidFill>
          <a:ln w="9360">
            <a:solidFill>
              <a:srgbClr val="000000"/>
            </a:solidFill>
            <a:round/>
            <a:headEnd/>
            <a:tailEnd/>
          </a:ln>
        </p:spPr>
        <p:txBody>
          <a:bodyPr wrap="none" lIns="82945" tIns="41473" rIns="82945" bIns="41473" anchor="ctr"/>
          <a:lstStyle/>
          <a:p>
            <a:endParaRPr lang="en-US">
              <a:latin typeface="Calibri" charset="0"/>
            </a:endParaRPr>
          </a:p>
        </p:txBody>
      </p:sp>
      <p:sp>
        <p:nvSpPr>
          <p:cNvPr id="21560" name="Line 55"/>
          <p:cNvSpPr>
            <a:spLocks noChangeShapeType="1"/>
          </p:cNvSpPr>
          <p:nvPr/>
        </p:nvSpPr>
        <p:spPr bwMode="auto">
          <a:xfrm>
            <a:off x="1746250" y="3495675"/>
            <a:ext cx="1588" cy="329565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61" name="Line 56"/>
          <p:cNvSpPr>
            <a:spLocks noChangeShapeType="1"/>
          </p:cNvSpPr>
          <p:nvPr/>
        </p:nvSpPr>
        <p:spPr bwMode="auto">
          <a:xfrm>
            <a:off x="1633538" y="3527425"/>
            <a:ext cx="1587" cy="32654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62" name="Line 57"/>
          <p:cNvSpPr>
            <a:spLocks noChangeShapeType="1"/>
          </p:cNvSpPr>
          <p:nvPr/>
        </p:nvSpPr>
        <p:spPr bwMode="auto">
          <a:xfrm>
            <a:off x="1681163" y="3589338"/>
            <a:ext cx="766762" cy="2635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63" name="Text Box 58"/>
          <p:cNvSpPr txBox="1">
            <a:spLocks noChangeArrowheads="1"/>
          </p:cNvSpPr>
          <p:nvPr/>
        </p:nvSpPr>
        <p:spPr bwMode="auto">
          <a:xfrm>
            <a:off x="2587625" y="3700463"/>
            <a:ext cx="658813"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tabLst>
                <a:tab pos="655638" algn="l"/>
              </a:tabLst>
              <a:defRPr sz="2400">
                <a:solidFill>
                  <a:schemeClr val="tx1"/>
                </a:solidFill>
                <a:latin typeface="Arial" charset="0"/>
                <a:ea typeface="ＭＳ Ｐゴシック" charset="0"/>
                <a:cs typeface="ＭＳ Ｐゴシック" charset="0"/>
              </a:defRPr>
            </a:lvl1pPr>
            <a:lvl2pPr marL="37931725" indent="-37474525" eaLnBrk="0" hangingPunct="0">
              <a:tabLst>
                <a:tab pos="655638" algn="l"/>
              </a:tabLst>
              <a:defRPr sz="2400">
                <a:solidFill>
                  <a:schemeClr val="tx1"/>
                </a:solidFill>
                <a:latin typeface="Arial" charset="0"/>
                <a:ea typeface="ＭＳ Ｐゴシック" charset="0"/>
              </a:defRPr>
            </a:lvl2pPr>
            <a:lvl3pPr eaLnBrk="0" hangingPunct="0">
              <a:tabLst>
                <a:tab pos="655638" algn="l"/>
              </a:tabLst>
              <a:defRPr sz="2400">
                <a:solidFill>
                  <a:schemeClr val="tx1"/>
                </a:solidFill>
                <a:latin typeface="Arial" charset="0"/>
                <a:ea typeface="ＭＳ Ｐゴシック" charset="0"/>
              </a:defRPr>
            </a:lvl3pPr>
            <a:lvl4pPr eaLnBrk="0" hangingPunct="0">
              <a:tabLst>
                <a:tab pos="655638" algn="l"/>
              </a:tabLst>
              <a:defRPr sz="2400">
                <a:solidFill>
                  <a:schemeClr val="tx1"/>
                </a:solidFill>
                <a:latin typeface="Arial" charset="0"/>
                <a:ea typeface="ＭＳ Ｐゴシック" charset="0"/>
              </a:defRPr>
            </a:lvl4pPr>
            <a:lvl5pPr eaLnBrk="0" hangingPunct="0">
              <a:tabLst>
                <a:tab pos="655638" algn="l"/>
              </a:tabLst>
              <a:defRPr sz="2400">
                <a:solidFill>
                  <a:schemeClr val="tx1"/>
                </a:solidFill>
                <a:latin typeface="Arial" charset="0"/>
                <a:ea typeface="ＭＳ Ｐゴシック" charset="0"/>
              </a:defRPr>
            </a:lvl5pPr>
            <a:lvl6pPr marL="457200" eaLnBrk="0" fontAlgn="base" hangingPunct="0">
              <a:spcBef>
                <a:spcPct val="0"/>
              </a:spcBef>
              <a:spcAft>
                <a:spcPct val="0"/>
              </a:spcAft>
              <a:tabLst>
                <a:tab pos="655638" algn="l"/>
              </a:tabLst>
              <a:defRPr sz="2400">
                <a:solidFill>
                  <a:schemeClr val="tx1"/>
                </a:solidFill>
                <a:latin typeface="Arial" charset="0"/>
                <a:ea typeface="ＭＳ Ｐゴシック" charset="0"/>
              </a:defRPr>
            </a:lvl6pPr>
            <a:lvl7pPr marL="914400" eaLnBrk="0" fontAlgn="base" hangingPunct="0">
              <a:spcBef>
                <a:spcPct val="0"/>
              </a:spcBef>
              <a:spcAft>
                <a:spcPct val="0"/>
              </a:spcAft>
              <a:tabLst>
                <a:tab pos="655638" algn="l"/>
              </a:tabLst>
              <a:defRPr sz="2400">
                <a:solidFill>
                  <a:schemeClr val="tx1"/>
                </a:solidFill>
                <a:latin typeface="Arial" charset="0"/>
                <a:ea typeface="ＭＳ Ｐゴシック" charset="0"/>
              </a:defRPr>
            </a:lvl7pPr>
            <a:lvl8pPr marL="1371600" eaLnBrk="0" fontAlgn="base" hangingPunct="0">
              <a:spcBef>
                <a:spcPct val="0"/>
              </a:spcBef>
              <a:spcAft>
                <a:spcPct val="0"/>
              </a:spcAft>
              <a:tabLst>
                <a:tab pos="655638" algn="l"/>
              </a:tabLst>
              <a:defRPr sz="2400">
                <a:solidFill>
                  <a:schemeClr val="tx1"/>
                </a:solidFill>
                <a:latin typeface="Arial" charset="0"/>
                <a:ea typeface="ＭＳ Ｐゴシック" charset="0"/>
              </a:defRPr>
            </a:lvl8pPr>
            <a:lvl9pPr marL="1828800" eaLnBrk="0" fontAlgn="base" hangingPunct="0">
              <a:spcBef>
                <a:spcPct val="0"/>
              </a:spcBef>
              <a:spcAft>
                <a:spcPct val="0"/>
              </a:spcAft>
              <a:tabLst>
                <a:tab pos="655638" algn="l"/>
              </a:tabLst>
              <a:defRPr sz="2400">
                <a:solidFill>
                  <a:schemeClr val="tx1"/>
                </a:solidFill>
                <a:latin typeface="Arial" charset="0"/>
                <a:ea typeface="ＭＳ Ｐゴシック" charset="0"/>
              </a:defRPr>
            </a:lvl9pPr>
          </a:lstStyle>
          <a:p>
            <a:pPr eaLnBrk="1" hangingPunct="1">
              <a:lnSpc>
                <a:spcPct val="93000"/>
              </a:lnSpc>
            </a:pPr>
            <a:r>
              <a:rPr lang="en-GB" sz="2000">
                <a:solidFill>
                  <a:srgbClr val="000000"/>
                </a:solidFill>
                <a:latin typeface="Calibri" charset="0"/>
              </a:rPr>
              <a:t>sample core</a:t>
            </a:r>
          </a:p>
        </p:txBody>
      </p:sp>
      <p:sp>
        <p:nvSpPr>
          <p:cNvPr id="21564" name="Line 59"/>
          <p:cNvSpPr>
            <a:spLocks noChangeShapeType="1"/>
          </p:cNvSpPr>
          <p:nvPr/>
        </p:nvSpPr>
        <p:spPr bwMode="auto">
          <a:xfrm>
            <a:off x="1960563" y="4179888"/>
            <a:ext cx="488950" cy="1619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lIns="82945" tIns="41473" rIns="82945" bIns="41473"/>
          <a:lstStyle/>
          <a:p>
            <a:endParaRPr lang="en-US"/>
          </a:p>
        </p:txBody>
      </p:sp>
      <p:sp>
        <p:nvSpPr>
          <p:cNvPr id="21565" name="Text Box 60"/>
          <p:cNvSpPr txBox="1">
            <a:spLocks noChangeArrowheads="1"/>
          </p:cNvSpPr>
          <p:nvPr/>
        </p:nvSpPr>
        <p:spPr bwMode="auto">
          <a:xfrm>
            <a:off x="2555875" y="4195763"/>
            <a:ext cx="660400"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0820" rIns="81639" bIns="40820"/>
          <a:lstStyle>
            <a:lvl1pPr eaLnBrk="0" hangingPunct="0">
              <a:tabLst>
                <a:tab pos="655638" algn="l"/>
              </a:tabLst>
              <a:defRPr sz="2400">
                <a:solidFill>
                  <a:schemeClr val="tx1"/>
                </a:solidFill>
                <a:latin typeface="Arial" charset="0"/>
                <a:ea typeface="ＭＳ Ｐゴシック" charset="0"/>
                <a:cs typeface="ＭＳ Ｐゴシック" charset="0"/>
              </a:defRPr>
            </a:lvl1pPr>
            <a:lvl2pPr marL="37931725" indent="-37474525" eaLnBrk="0" hangingPunct="0">
              <a:tabLst>
                <a:tab pos="655638" algn="l"/>
              </a:tabLst>
              <a:defRPr sz="2400">
                <a:solidFill>
                  <a:schemeClr val="tx1"/>
                </a:solidFill>
                <a:latin typeface="Arial" charset="0"/>
                <a:ea typeface="ＭＳ Ｐゴシック" charset="0"/>
              </a:defRPr>
            </a:lvl2pPr>
            <a:lvl3pPr eaLnBrk="0" hangingPunct="0">
              <a:tabLst>
                <a:tab pos="655638" algn="l"/>
              </a:tabLst>
              <a:defRPr sz="2400">
                <a:solidFill>
                  <a:schemeClr val="tx1"/>
                </a:solidFill>
                <a:latin typeface="Arial" charset="0"/>
                <a:ea typeface="ＭＳ Ｐゴシック" charset="0"/>
              </a:defRPr>
            </a:lvl3pPr>
            <a:lvl4pPr eaLnBrk="0" hangingPunct="0">
              <a:tabLst>
                <a:tab pos="655638" algn="l"/>
              </a:tabLst>
              <a:defRPr sz="2400">
                <a:solidFill>
                  <a:schemeClr val="tx1"/>
                </a:solidFill>
                <a:latin typeface="Arial" charset="0"/>
                <a:ea typeface="ＭＳ Ｐゴシック" charset="0"/>
              </a:defRPr>
            </a:lvl4pPr>
            <a:lvl5pPr eaLnBrk="0" hangingPunct="0">
              <a:tabLst>
                <a:tab pos="655638" algn="l"/>
              </a:tabLst>
              <a:defRPr sz="2400">
                <a:solidFill>
                  <a:schemeClr val="tx1"/>
                </a:solidFill>
                <a:latin typeface="Arial" charset="0"/>
                <a:ea typeface="ＭＳ Ｐゴシック" charset="0"/>
              </a:defRPr>
            </a:lvl5pPr>
            <a:lvl6pPr marL="457200" eaLnBrk="0" fontAlgn="base" hangingPunct="0">
              <a:spcBef>
                <a:spcPct val="0"/>
              </a:spcBef>
              <a:spcAft>
                <a:spcPct val="0"/>
              </a:spcAft>
              <a:tabLst>
                <a:tab pos="655638" algn="l"/>
              </a:tabLst>
              <a:defRPr sz="2400">
                <a:solidFill>
                  <a:schemeClr val="tx1"/>
                </a:solidFill>
                <a:latin typeface="Arial" charset="0"/>
                <a:ea typeface="ＭＳ Ｐゴシック" charset="0"/>
              </a:defRPr>
            </a:lvl6pPr>
            <a:lvl7pPr marL="914400" eaLnBrk="0" fontAlgn="base" hangingPunct="0">
              <a:spcBef>
                <a:spcPct val="0"/>
              </a:spcBef>
              <a:spcAft>
                <a:spcPct val="0"/>
              </a:spcAft>
              <a:tabLst>
                <a:tab pos="655638" algn="l"/>
              </a:tabLst>
              <a:defRPr sz="2400">
                <a:solidFill>
                  <a:schemeClr val="tx1"/>
                </a:solidFill>
                <a:latin typeface="Arial" charset="0"/>
                <a:ea typeface="ＭＳ Ｐゴシック" charset="0"/>
              </a:defRPr>
            </a:lvl7pPr>
            <a:lvl8pPr marL="1371600" eaLnBrk="0" fontAlgn="base" hangingPunct="0">
              <a:spcBef>
                <a:spcPct val="0"/>
              </a:spcBef>
              <a:spcAft>
                <a:spcPct val="0"/>
              </a:spcAft>
              <a:tabLst>
                <a:tab pos="655638" algn="l"/>
              </a:tabLst>
              <a:defRPr sz="2400">
                <a:solidFill>
                  <a:schemeClr val="tx1"/>
                </a:solidFill>
                <a:latin typeface="Arial" charset="0"/>
                <a:ea typeface="ＭＳ Ｐゴシック" charset="0"/>
              </a:defRPr>
            </a:lvl8pPr>
            <a:lvl9pPr marL="1828800" eaLnBrk="0" fontAlgn="base" hangingPunct="0">
              <a:spcBef>
                <a:spcPct val="0"/>
              </a:spcBef>
              <a:spcAft>
                <a:spcPct val="0"/>
              </a:spcAft>
              <a:tabLst>
                <a:tab pos="655638" algn="l"/>
              </a:tabLst>
              <a:defRPr sz="2400">
                <a:solidFill>
                  <a:schemeClr val="tx1"/>
                </a:solidFill>
                <a:latin typeface="Arial" charset="0"/>
                <a:ea typeface="ＭＳ Ｐゴシック" charset="0"/>
              </a:defRPr>
            </a:lvl9pPr>
          </a:lstStyle>
          <a:p>
            <a:pPr eaLnBrk="1" hangingPunct="1">
              <a:lnSpc>
                <a:spcPct val="93000"/>
              </a:lnSpc>
            </a:pPr>
            <a:r>
              <a:rPr lang="en-GB" sz="2000">
                <a:solidFill>
                  <a:srgbClr val="000000"/>
                </a:solidFill>
                <a:latin typeface="Calibri" charset="0"/>
              </a:rPr>
              <a:t>sheath fluid</a:t>
            </a:r>
          </a:p>
        </p:txBody>
      </p:sp>
      <p:sp>
        <p:nvSpPr>
          <p:cNvPr id="3" name="Text Placeholder 2"/>
          <p:cNvSpPr>
            <a:spLocks noGrp="1"/>
          </p:cNvSpPr>
          <p:nvPr>
            <p:ph type="body" sz="half" idx="1"/>
          </p:nvPr>
        </p:nvSpPr>
        <p:spPr>
          <a:xfrm>
            <a:off x="456481" y="1165619"/>
            <a:ext cx="8226720" cy="2193351"/>
          </a:xfrm>
        </p:spPr>
        <p:txBody>
          <a:bodyPr>
            <a:normAutofit fontScale="92500" lnSpcReduction="20000"/>
          </a:bodyPr>
          <a:lstStyle/>
          <a:p>
            <a:r>
              <a:rPr lang="en-US" dirty="0"/>
              <a:t>Infer cell </a:t>
            </a:r>
            <a:r>
              <a:rPr lang="en-US" dirty="0" smtClean="0"/>
              <a:t>type </a:t>
            </a:r>
            <a:r>
              <a:rPr lang="en-US" dirty="0"/>
              <a:t>from whole cell </a:t>
            </a:r>
            <a:r>
              <a:rPr lang="en-US" dirty="0" smtClean="0"/>
              <a:t>scatter</a:t>
            </a:r>
            <a:r>
              <a:rPr lang="en-US" dirty="0"/>
              <a:t>, </a:t>
            </a:r>
            <a:r>
              <a:rPr lang="en-US" dirty="0" smtClean="0"/>
              <a:t>fluorescence</a:t>
            </a:r>
          </a:p>
          <a:p>
            <a:r>
              <a:rPr lang="en-US" dirty="0" smtClean="0"/>
              <a:t>Best for </a:t>
            </a:r>
            <a:r>
              <a:rPr lang="en-US" dirty="0"/>
              <a:t>simple cell morphologies, ~0.5 – 10 microns. C</a:t>
            </a:r>
            <a:r>
              <a:rPr lang="en-US" dirty="0" smtClean="0"/>
              <a:t>omplex </a:t>
            </a:r>
            <a:r>
              <a:rPr lang="en-US" dirty="0"/>
              <a:t>morphologies </a:t>
            </a:r>
            <a:r>
              <a:rPr lang="en-US" dirty="0" smtClean="0"/>
              <a:t>more </a:t>
            </a:r>
            <a:r>
              <a:rPr lang="en-US" dirty="0"/>
              <a:t>problematic</a:t>
            </a:r>
          </a:p>
          <a:p>
            <a:endParaRPr lang="en-US" dirty="0"/>
          </a:p>
        </p:txBody>
      </p:sp>
    </p:spTree>
    <p:extLst>
      <p:ext uri="{BB962C8B-B14F-4D97-AF65-F5344CB8AC3E}">
        <p14:creationId xmlns:p14="http://schemas.microsoft.com/office/powerpoint/2010/main" val="215169474"/>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 cytometry - </a:t>
            </a:r>
            <a:r>
              <a:rPr lang="en-US" i="1" dirty="0" err="1" smtClean="0"/>
              <a:t>cytogram</a:t>
            </a:r>
            <a:endParaRPr lang="en-US" i="1" dirty="0"/>
          </a:p>
        </p:txBody>
      </p:sp>
      <p:pic>
        <p:nvPicPr>
          <p:cNvPr id="6" name="Content Placeholder 5"/>
          <p:cNvPicPr>
            <a:picLocks noGrp="1" noChangeAspect="1"/>
          </p:cNvPicPr>
          <p:nvPr>
            <p:ph idx="1"/>
          </p:nvPr>
        </p:nvPicPr>
        <p:blipFill>
          <a:blip r:embed="rId3"/>
          <a:srcRect l="-26579" r="-26579"/>
          <a:stretch>
            <a:fillRect/>
          </a:stretch>
        </p:blipFill>
        <p:spPr>
          <a:xfrm>
            <a:off x="61905" y="1600200"/>
            <a:ext cx="8969966" cy="4933136"/>
          </a:xfrm>
        </p:spPr>
      </p:pic>
      <p:sp>
        <p:nvSpPr>
          <p:cNvPr id="7" name="TextBox 6"/>
          <p:cNvSpPr txBox="1"/>
          <p:nvPr/>
        </p:nvSpPr>
        <p:spPr>
          <a:xfrm>
            <a:off x="6155110" y="6487568"/>
            <a:ext cx="2042935" cy="369332"/>
          </a:xfrm>
          <a:prstGeom prst="rect">
            <a:avLst/>
          </a:prstGeom>
          <a:noFill/>
        </p:spPr>
        <p:txBody>
          <a:bodyPr wrap="none" rtlCol="0">
            <a:spAutoFit/>
          </a:bodyPr>
          <a:lstStyle/>
          <a:p>
            <a:r>
              <a:rPr lang="en-US" dirty="0" smtClean="0"/>
              <a:t>Swalwell et al, 2011</a:t>
            </a:r>
            <a:endParaRPr lang="en-US" dirty="0"/>
          </a:p>
        </p:txBody>
      </p:sp>
      <p:sp>
        <p:nvSpPr>
          <p:cNvPr id="8" name="Rectangle 7"/>
          <p:cNvSpPr/>
          <p:nvPr/>
        </p:nvSpPr>
        <p:spPr>
          <a:xfrm>
            <a:off x="1361446" y="1600200"/>
            <a:ext cx="903818" cy="6653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437978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Imaging cytometers</a:t>
            </a:r>
            <a:endParaRPr lang="en-US" dirty="0"/>
          </a:p>
        </p:txBody>
      </p:sp>
      <p:pic>
        <p:nvPicPr>
          <p:cNvPr id="4" name="Picture 3"/>
          <p:cNvPicPr>
            <a:picLocks noChangeAspect="1"/>
          </p:cNvPicPr>
          <p:nvPr/>
        </p:nvPicPr>
        <p:blipFill>
          <a:blip r:embed="rId2"/>
          <a:stretch>
            <a:fillRect/>
          </a:stretch>
        </p:blipFill>
        <p:spPr>
          <a:xfrm>
            <a:off x="7520186" y="3429000"/>
            <a:ext cx="1391479" cy="3429000"/>
          </a:xfrm>
          <a:prstGeom prst="rect">
            <a:avLst/>
          </a:prstGeom>
        </p:spPr>
      </p:pic>
      <p:pic>
        <p:nvPicPr>
          <p:cNvPr id="7" name="Picture 6"/>
          <p:cNvPicPr>
            <a:picLocks noChangeAspect="1"/>
          </p:cNvPicPr>
          <p:nvPr/>
        </p:nvPicPr>
        <p:blipFill>
          <a:blip r:embed="rId3"/>
          <a:stretch>
            <a:fillRect/>
          </a:stretch>
        </p:blipFill>
        <p:spPr>
          <a:xfrm>
            <a:off x="2925821" y="3789936"/>
            <a:ext cx="2063049" cy="2074111"/>
          </a:xfrm>
          <a:prstGeom prst="rect">
            <a:avLst/>
          </a:prstGeom>
        </p:spPr>
      </p:pic>
      <p:pic>
        <p:nvPicPr>
          <p:cNvPr id="8" name="Picture 7"/>
          <p:cNvPicPr>
            <a:picLocks noChangeAspect="1"/>
          </p:cNvPicPr>
          <p:nvPr/>
        </p:nvPicPr>
        <p:blipFill>
          <a:blip r:embed="rId4"/>
          <a:stretch>
            <a:fillRect/>
          </a:stretch>
        </p:blipFill>
        <p:spPr>
          <a:xfrm>
            <a:off x="842184" y="4327934"/>
            <a:ext cx="2088147" cy="2414420"/>
          </a:xfrm>
          <a:prstGeom prst="rect">
            <a:avLst/>
          </a:prstGeom>
        </p:spPr>
      </p:pic>
      <p:pic>
        <p:nvPicPr>
          <p:cNvPr id="9" name="Picture 8"/>
          <p:cNvPicPr>
            <a:picLocks noChangeAspect="1"/>
          </p:cNvPicPr>
          <p:nvPr/>
        </p:nvPicPr>
        <p:blipFill>
          <a:blip r:embed="rId5"/>
          <a:stretch>
            <a:fillRect/>
          </a:stretch>
        </p:blipFill>
        <p:spPr>
          <a:xfrm>
            <a:off x="4855190" y="3747653"/>
            <a:ext cx="2705100" cy="1955800"/>
          </a:xfrm>
          <a:prstGeom prst="rect">
            <a:avLst/>
          </a:prstGeom>
        </p:spPr>
      </p:pic>
      <p:pic>
        <p:nvPicPr>
          <p:cNvPr id="11" name="Picture 10"/>
          <p:cNvPicPr>
            <a:picLocks noChangeAspect="1"/>
          </p:cNvPicPr>
          <p:nvPr/>
        </p:nvPicPr>
        <p:blipFill>
          <a:blip r:embed="rId6"/>
          <a:stretch>
            <a:fillRect/>
          </a:stretch>
        </p:blipFill>
        <p:spPr>
          <a:xfrm>
            <a:off x="5000044" y="5676889"/>
            <a:ext cx="2767897" cy="1118937"/>
          </a:xfrm>
          <a:prstGeom prst="rect">
            <a:avLst/>
          </a:prstGeom>
        </p:spPr>
      </p:pic>
      <p:pic>
        <p:nvPicPr>
          <p:cNvPr id="12" name="Picture 11"/>
          <p:cNvPicPr>
            <a:picLocks noChangeAspect="1"/>
          </p:cNvPicPr>
          <p:nvPr/>
        </p:nvPicPr>
        <p:blipFill>
          <a:blip r:embed="rId7"/>
          <a:stretch>
            <a:fillRect/>
          </a:stretch>
        </p:blipFill>
        <p:spPr>
          <a:xfrm>
            <a:off x="2152316" y="5876077"/>
            <a:ext cx="3275263" cy="524043"/>
          </a:xfrm>
          <a:prstGeom prst="rect">
            <a:avLst/>
          </a:prstGeom>
        </p:spPr>
      </p:pic>
      <p:sp>
        <p:nvSpPr>
          <p:cNvPr id="10" name="TextBox 9"/>
          <p:cNvSpPr txBox="1"/>
          <p:nvPr/>
        </p:nvSpPr>
        <p:spPr>
          <a:xfrm>
            <a:off x="6257893" y="6477099"/>
            <a:ext cx="2336805" cy="369332"/>
          </a:xfrm>
          <a:prstGeom prst="rect">
            <a:avLst/>
          </a:prstGeom>
          <a:noFill/>
        </p:spPr>
        <p:txBody>
          <a:bodyPr wrap="square" rtlCol="0">
            <a:spAutoFit/>
          </a:bodyPr>
          <a:lstStyle/>
          <a:p>
            <a:r>
              <a:rPr lang="en-US" dirty="0" smtClean="0"/>
              <a:t>Imaging Flow </a:t>
            </a:r>
            <a:r>
              <a:rPr lang="en-US" dirty="0" err="1" smtClean="0"/>
              <a:t>Cytobot</a:t>
            </a:r>
            <a:endParaRPr lang="en-US" dirty="0"/>
          </a:p>
        </p:txBody>
      </p:sp>
      <p:sp>
        <p:nvSpPr>
          <p:cNvPr id="3" name="Content Placeholder 2"/>
          <p:cNvSpPr>
            <a:spLocks noGrp="1"/>
          </p:cNvSpPr>
          <p:nvPr>
            <p:ph idx="1"/>
          </p:nvPr>
        </p:nvSpPr>
        <p:spPr>
          <a:xfrm>
            <a:off x="457200" y="1291266"/>
            <a:ext cx="8229600" cy="4525963"/>
          </a:xfrm>
        </p:spPr>
        <p:txBody>
          <a:bodyPr>
            <a:normAutofit/>
          </a:bodyPr>
          <a:lstStyle/>
          <a:p>
            <a:r>
              <a:rPr lang="en-US" sz="2400" dirty="0" smtClean="0"/>
              <a:t>Add camera to detectors</a:t>
            </a:r>
          </a:p>
          <a:p>
            <a:r>
              <a:rPr lang="en-US" sz="2400" dirty="0" smtClean="0"/>
              <a:t>Image analysis for cell size, shape, internal structure, taxonomy... </a:t>
            </a:r>
          </a:p>
          <a:p>
            <a:r>
              <a:rPr lang="en-US" sz="2400" dirty="0" smtClean="0"/>
              <a:t>Handles morphologically complex cells</a:t>
            </a:r>
          </a:p>
          <a:p>
            <a:r>
              <a:rPr lang="en-US" sz="2400" dirty="0" smtClean="0"/>
              <a:t>Lower size-limit ~2 microns (diffraction limit)</a:t>
            </a:r>
            <a:endParaRPr lang="en-US" dirty="0" smtClean="0"/>
          </a:p>
          <a:p>
            <a:endParaRPr lang="en-US" dirty="0" smtClean="0"/>
          </a:p>
          <a:p>
            <a:endParaRPr lang="en-US" dirty="0"/>
          </a:p>
        </p:txBody>
      </p:sp>
    </p:spTree>
    <p:extLst>
      <p:ext uri="{BB962C8B-B14F-4D97-AF65-F5344CB8AC3E}">
        <p14:creationId xmlns:p14="http://schemas.microsoft.com/office/powerpoint/2010/main" val="183585906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Light sheet imaging cytometer</a:t>
            </a:r>
            <a:endParaRPr lang="en-US" dirty="0"/>
          </a:p>
        </p:txBody>
      </p:sp>
      <p:sp>
        <p:nvSpPr>
          <p:cNvPr id="3" name="Content Placeholder 2"/>
          <p:cNvSpPr>
            <a:spLocks noGrp="1"/>
          </p:cNvSpPr>
          <p:nvPr>
            <p:ph idx="1"/>
          </p:nvPr>
        </p:nvSpPr>
        <p:spPr>
          <a:xfrm>
            <a:off x="457200" y="1456416"/>
            <a:ext cx="8229600" cy="4525963"/>
          </a:xfrm>
        </p:spPr>
        <p:txBody>
          <a:bodyPr/>
          <a:lstStyle/>
          <a:p>
            <a:r>
              <a:rPr lang="en-US" dirty="0" smtClean="0"/>
              <a:t>Cells flow through blue laser light-sheet, generate </a:t>
            </a:r>
            <a:r>
              <a:rPr lang="en-US" dirty="0" err="1" smtClean="0"/>
              <a:t>chl</a:t>
            </a:r>
            <a:r>
              <a:rPr lang="en-US" dirty="0" smtClean="0"/>
              <a:t>-a images</a:t>
            </a:r>
            <a:endParaRPr lang="en-US" dirty="0"/>
          </a:p>
        </p:txBody>
      </p:sp>
      <p:pic>
        <p:nvPicPr>
          <p:cNvPr id="6" name="Picture 5"/>
          <p:cNvPicPr>
            <a:picLocks noChangeAspect="1"/>
          </p:cNvPicPr>
          <p:nvPr/>
        </p:nvPicPr>
        <p:blipFill>
          <a:blip r:embed="rId3"/>
          <a:stretch>
            <a:fillRect/>
          </a:stretch>
        </p:blipFill>
        <p:spPr>
          <a:xfrm>
            <a:off x="457200" y="2740813"/>
            <a:ext cx="4972990" cy="3636963"/>
          </a:xfrm>
          <a:prstGeom prst="rect">
            <a:avLst/>
          </a:prstGeom>
        </p:spPr>
      </p:pic>
      <p:sp>
        <p:nvSpPr>
          <p:cNvPr id="7" name="Content Placeholder 2"/>
          <p:cNvSpPr txBox="1">
            <a:spLocks/>
          </p:cNvSpPr>
          <p:nvPr/>
        </p:nvSpPr>
        <p:spPr>
          <a:xfrm>
            <a:off x="5430190" y="2267811"/>
            <a:ext cx="3713810" cy="415435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No motion blur</a:t>
            </a:r>
          </a:p>
          <a:p>
            <a:r>
              <a:rPr lang="en-US" dirty="0" smtClean="0"/>
              <a:t>1 ml/min</a:t>
            </a:r>
          </a:p>
          <a:p>
            <a:r>
              <a:rPr lang="en-US" dirty="0" smtClean="0"/>
              <a:t>0.75 um resolution, identify species &gt; 5 um</a:t>
            </a:r>
          </a:p>
          <a:p>
            <a:r>
              <a:rPr lang="en-US" dirty="0" smtClean="0"/>
              <a:t>Can generate Z-stacks, 3D images </a:t>
            </a:r>
            <a:endParaRPr lang="en-US" dirty="0"/>
          </a:p>
        </p:txBody>
      </p:sp>
      <p:sp>
        <p:nvSpPr>
          <p:cNvPr id="8" name="Rectangle 7"/>
          <p:cNvSpPr/>
          <p:nvPr/>
        </p:nvSpPr>
        <p:spPr>
          <a:xfrm>
            <a:off x="794104" y="6405244"/>
            <a:ext cx="2092753" cy="369332"/>
          </a:xfrm>
          <a:prstGeom prst="rect">
            <a:avLst/>
          </a:prstGeom>
        </p:spPr>
        <p:txBody>
          <a:bodyPr wrap="none">
            <a:spAutoFit/>
          </a:bodyPr>
          <a:lstStyle/>
          <a:p>
            <a:r>
              <a:rPr lang="en-US" dirty="0"/>
              <a:t>Wu and Chan, </a:t>
            </a:r>
            <a:r>
              <a:rPr lang="en-US" dirty="0" smtClean="0"/>
              <a:t>2013</a:t>
            </a:r>
            <a:endParaRPr lang="en-US" dirty="0"/>
          </a:p>
        </p:txBody>
      </p:sp>
    </p:spTree>
    <p:extLst>
      <p:ext uri="{BB962C8B-B14F-4D97-AF65-F5344CB8AC3E}">
        <p14:creationId xmlns:p14="http://schemas.microsoft.com/office/powerpoint/2010/main" val="191116125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51741</TotalTime>
  <Words>2400</Words>
  <Application>Microsoft Macintosh PowerPoint</Application>
  <PresentationFormat>On-screen Show (4:3)</PresentationFormat>
  <Paragraphs>485</Paragraphs>
  <Slides>56</Slides>
  <Notes>11</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Cytometer technology for autonomous platforms:  a feasibility study</vt:lpstr>
      <vt:lpstr>Contributors and collaborators</vt:lpstr>
      <vt:lpstr>Key CANON questions about single-celled organisms</vt:lpstr>
      <vt:lpstr>Cytometer (Gk kytos + metron)</vt:lpstr>
      <vt:lpstr>Project goals and activities</vt:lpstr>
      <vt:lpstr>Flow Cytometry</vt:lpstr>
      <vt:lpstr>Flow cytometry - cytogram</vt:lpstr>
      <vt:lpstr>Imaging cytometers</vt:lpstr>
      <vt:lpstr>Light sheet imaging cytometer</vt:lpstr>
      <vt:lpstr>Holographic microscopy</vt:lpstr>
      <vt:lpstr>Additional cytometer techniques; sorting</vt:lpstr>
      <vt:lpstr>Target organism size</vt:lpstr>
      <vt:lpstr>Application scale</vt:lpstr>
      <vt:lpstr>Some potential MBARI applications</vt:lpstr>
      <vt:lpstr>Some throughput limits</vt:lpstr>
      <vt:lpstr>Mobile autonomous cytometer applications</vt:lpstr>
      <vt:lpstr>PowerPoint Presentation</vt:lpstr>
      <vt:lpstr>Autonomous vehicle challenges</vt:lpstr>
      <vt:lpstr>Existing autonomous mobile cytometer platforms</vt:lpstr>
      <vt:lpstr>Instrument comparisons</vt:lpstr>
      <vt:lpstr>Instrument comparisons</vt:lpstr>
      <vt:lpstr>Image comparisons</vt:lpstr>
      <vt:lpstr>IFCB and FlowCam</vt:lpstr>
      <vt:lpstr>Particle size distributions</vt:lpstr>
      <vt:lpstr>Particle size distributions</vt:lpstr>
      <vt:lpstr>Particle size distribution</vt:lpstr>
      <vt:lpstr>Particle size differences</vt:lpstr>
      <vt:lpstr>Particle size differences: calibration</vt:lpstr>
      <vt:lpstr>Particle size differences:  physiologic state</vt:lpstr>
      <vt:lpstr>Paragon sample</vt:lpstr>
      <vt:lpstr>Particle size distribution </vt:lpstr>
      <vt:lpstr>Evaluation: more to do...</vt:lpstr>
      <vt:lpstr>Lessons from evaluations</vt:lpstr>
      <vt:lpstr>Klimov: Bench top test-bed</vt:lpstr>
      <vt:lpstr>Desktop testbed: goals</vt:lpstr>
      <vt:lpstr>Key criteria</vt:lpstr>
      <vt:lpstr>Benchmark: fluorescent imaging</vt:lpstr>
      <vt:lpstr>Benchmark: fluorescent imaging</vt:lpstr>
      <vt:lpstr>Benchmark: fluorescent imaging</vt:lpstr>
      <vt:lpstr>Pigment fluorescence: how you do it? </vt:lpstr>
      <vt:lpstr>Cell phone cytometer?</vt:lpstr>
      <vt:lpstr>Cell phone test stand</vt:lpstr>
      <vt:lpstr>Cell phone microscope</vt:lpstr>
      <vt:lpstr>Optics: chasing cross-talk</vt:lpstr>
      <vt:lpstr>Optics: Filters</vt:lpstr>
      <vt:lpstr>Optics: Filters</vt:lpstr>
      <vt:lpstr>Testbed</vt:lpstr>
      <vt:lpstr>Testbed: imaging scale</vt:lpstr>
      <vt:lpstr>Testbed: BW imaging, slide</vt:lpstr>
      <vt:lpstr>Testbed: color, fixed sample</vt:lpstr>
      <vt:lpstr>Testbed: color, net tow sample</vt:lpstr>
      <vt:lpstr>Comparison</vt:lpstr>
      <vt:lpstr>Learned</vt:lpstr>
      <vt:lpstr>Next steps</vt:lpstr>
      <vt:lpstr>Future project directions</vt:lpstr>
      <vt:lpstr>Questions?</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Rosette pump test:  cytometer results</dc:title>
  <dc:creator>Tom O'Reilly</dc:creator>
  <cp:lastModifiedBy>Tom O'Reilly</cp:lastModifiedBy>
  <cp:revision>359</cp:revision>
  <cp:lastPrinted>2014-11-15T01:03:12Z</cp:lastPrinted>
  <dcterms:created xsi:type="dcterms:W3CDTF">2014-05-13T15:31:54Z</dcterms:created>
  <dcterms:modified xsi:type="dcterms:W3CDTF">2014-11-18T17:15:55Z</dcterms:modified>
</cp:coreProperties>
</file>