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1" r:id="rId2"/>
    <p:sldId id="259" r:id="rId3"/>
    <p:sldId id="257" r:id="rId4"/>
    <p:sldId id="258" r:id="rId5"/>
    <p:sldId id="265" r:id="rId6"/>
    <p:sldId id="262" r:id="rId7"/>
    <p:sldId id="267" r:id="rId8"/>
    <p:sldId id="268" r:id="rId9"/>
    <p:sldId id="263" r:id="rId10"/>
    <p:sldId id="264" r:id="rId11"/>
    <p:sldId id="266" r:id="rId12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-293" y="-8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AA2AFA-826A-4B08-AA36-FDAB24107223}" type="datetimeFigureOut">
              <a:rPr lang="en-US"/>
              <a:pPr>
                <a:defRPr/>
              </a:pPr>
              <a:t>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28BB57-4729-49E9-961B-A394E02571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9F782F-988C-4122-AB43-E1871848E2AE}" type="datetimeFigureOut">
              <a:rPr lang="en-US"/>
              <a:pPr>
                <a:defRPr/>
              </a:pPr>
              <a:t>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B91A79-4B80-44CB-957B-1BBE8230FD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A987EE-3D7B-4536-BBAC-503FC04EE556}" type="datetimeFigureOut">
              <a:rPr lang="en-US"/>
              <a:pPr>
                <a:defRPr/>
              </a:pPr>
              <a:t>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1A86EF-B3A0-4A75-B96B-FE99BCC91C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C4F39-7300-4B24-8BFD-FC96C9C3BBFA}" type="datetimeFigureOut">
              <a:rPr lang="en-US"/>
              <a:pPr>
                <a:defRPr/>
              </a:pPr>
              <a:t>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65CCFA-54DC-4EAD-BB76-A7127AAC64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A50536-08B5-4450-8726-760AD752709B}" type="datetimeFigureOut">
              <a:rPr lang="en-US"/>
              <a:pPr>
                <a:defRPr/>
              </a:pPr>
              <a:t>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5C1BE6-53CF-40A1-8EA7-D12F627EBD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E38E09-6B5B-4B71-AEB4-44DC218C8DE5}" type="datetimeFigureOut">
              <a:rPr lang="en-US"/>
              <a:pPr>
                <a:defRPr/>
              </a:pPr>
              <a:t>1/21/2014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FF2C83-2471-40BD-8D4A-2CF9018B9C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82A2ED-243D-4C85-9CA3-51FA845965CC}" type="datetimeFigureOut">
              <a:rPr lang="en-US"/>
              <a:pPr>
                <a:defRPr/>
              </a:pPr>
              <a:t>1/21/2014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195FE-49E2-439D-8C54-9DEBB58DE3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FBC27-C500-4BAD-8EFE-5AC668843C52}" type="datetimeFigureOut">
              <a:rPr lang="en-US"/>
              <a:pPr>
                <a:defRPr/>
              </a:pPr>
              <a:t>1/21/2014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4AB721-DBF8-4B17-AB80-BF50BE0DC7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987A6E-6159-4971-8D98-520D68F81C32}" type="datetimeFigureOut">
              <a:rPr lang="en-US"/>
              <a:pPr>
                <a:defRPr/>
              </a:pPr>
              <a:t>1/21/2014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A90C0-558A-4EDA-B5AA-782DD24F50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CF59D-56D4-46F3-96F3-F3C4C9C3559A}" type="datetimeFigureOut">
              <a:rPr lang="en-US"/>
              <a:pPr>
                <a:defRPr/>
              </a:pPr>
              <a:t>1/21/2014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403014-B879-41F1-8288-FEC7AD39E0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9E22CF-396C-47A7-84A0-B90244726594}" type="datetimeFigureOut">
              <a:rPr lang="en-US"/>
              <a:pPr>
                <a:defRPr/>
              </a:pPr>
              <a:t>1/21/2014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5D2145-9E8B-4033-84C3-FBDDC218ED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C439535-2E28-498E-8F58-FD78611A6BE6}" type="datetimeFigureOut">
              <a:rPr lang="en-US"/>
              <a:pPr>
                <a:defRPr/>
              </a:pPr>
              <a:t>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8F0529B-D51A-418F-B68C-3424913DEC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Cytometer technology for autonomous platforms </a:t>
            </a:r>
            <a:br>
              <a:rPr lang="en-US" dirty="0" smtClean="0"/>
            </a:br>
            <a:r>
              <a:rPr lang="en-US" dirty="0" smtClean="0"/>
              <a:t>2014 Kickoff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/>
              <a:t>Tom O’Reilly and Denis Klimov</a:t>
            </a: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/>
              <a:t>Jim Bellingham</a:t>
            </a: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/>
              <a:t>Francisco Chavez</a:t>
            </a: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/>
              <a:t>Alex Worden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Test bed software details</a:t>
            </a:r>
          </a:p>
        </p:txBody>
      </p:sp>
      <p:sp>
        <p:nvSpPr>
          <p:cNvPr id="2048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Particle detection</a:t>
            </a:r>
          </a:p>
          <a:p>
            <a:r>
              <a:rPr lang="en-US" smtClean="0">
                <a:solidFill>
                  <a:srgbClr val="000000"/>
                </a:solidFill>
              </a:rPr>
              <a:t>Classification</a:t>
            </a:r>
          </a:p>
          <a:p>
            <a:pPr lvl="1"/>
            <a:r>
              <a:rPr lang="en-US" smtClean="0">
                <a:solidFill>
                  <a:srgbClr val="000000"/>
                </a:solidFill>
              </a:rPr>
              <a:t>Fluorescent vs non-fluorescent</a:t>
            </a:r>
          </a:p>
          <a:p>
            <a:pPr lvl="1"/>
            <a:r>
              <a:rPr lang="en-US" smtClean="0">
                <a:solidFill>
                  <a:srgbClr val="000000"/>
                </a:solidFill>
              </a:rPr>
              <a:t>Size</a:t>
            </a:r>
          </a:p>
          <a:p>
            <a:pPr lvl="1"/>
            <a:r>
              <a:rPr lang="en-US" smtClean="0">
                <a:solidFill>
                  <a:srgbClr val="000000"/>
                </a:solidFill>
              </a:rPr>
              <a:t>Shape</a:t>
            </a:r>
          </a:p>
          <a:p>
            <a:r>
              <a:rPr lang="en-US" smtClean="0">
                <a:solidFill>
                  <a:srgbClr val="000000"/>
                </a:solidFill>
              </a:rPr>
              <a:t>Prototype runs on laptop, should be embedded in the future</a:t>
            </a:r>
          </a:p>
          <a:p>
            <a:r>
              <a:rPr lang="en-US" smtClean="0">
                <a:solidFill>
                  <a:srgbClr val="000000"/>
                </a:solidFill>
              </a:rPr>
              <a:t>FPGA or GPU hardware acceleration</a:t>
            </a:r>
          </a:p>
          <a:p>
            <a:pPr lvl="1"/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Example processing chain, implemented in GPU/FPGA</a:t>
            </a:r>
            <a:endParaRPr lang="en-US" dirty="0"/>
          </a:p>
        </p:txBody>
      </p:sp>
      <p:pic>
        <p:nvPicPr>
          <p:cNvPr id="21506" name="Content Placeholder 9"/>
          <p:cNvPicPr>
            <a:picLocks noGrp="1" noChangeAspect="1"/>
          </p:cNvPicPr>
          <p:nvPr>
            <p:ph idx="1"/>
          </p:nvPr>
        </p:nvPicPr>
        <p:blipFill>
          <a:blip r:embed="rId2"/>
          <a:srcRect l="-59334" r="-59334"/>
          <a:stretch>
            <a:fillRect/>
          </a:stretch>
        </p:blipFill>
        <p:spPr>
          <a:xfrm>
            <a:off x="457200" y="1600200"/>
            <a:ext cx="9126538" cy="5019675"/>
          </a:xfrm>
        </p:spPr>
      </p:pic>
      <p:sp>
        <p:nvSpPr>
          <p:cNvPr id="21507" name="TextBox 10"/>
          <p:cNvSpPr txBox="1">
            <a:spLocks noChangeArrowheads="1"/>
          </p:cNvSpPr>
          <p:nvPr/>
        </p:nvSpPr>
        <p:spPr bwMode="auto">
          <a:xfrm>
            <a:off x="115888" y="2398713"/>
            <a:ext cx="26035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Calibri" pitchFamily="34" charset="0"/>
              </a:rPr>
              <a:t>From “A hardware accelerated approach for imaging flow cytometry”, Lee, Meng et al (2013)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Project focus</a:t>
            </a:r>
          </a:p>
        </p:txBody>
      </p:sp>
      <p:sp>
        <p:nvSpPr>
          <p:cNvPr id="1433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smtClean="0">
                <a:solidFill>
                  <a:srgbClr val="0000FF"/>
                </a:solidFill>
              </a:rPr>
              <a:t>Cytometry</a:t>
            </a:r>
            <a:r>
              <a:rPr lang="en-US" smtClean="0">
                <a:solidFill>
                  <a:srgbClr val="0000FF"/>
                </a:solidFill>
              </a:rPr>
              <a:t> </a:t>
            </a:r>
            <a:r>
              <a:rPr lang="en-US" i="1" smtClean="0">
                <a:solidFill>
                  <a:srgbClr val="0000FF"/>
                </a:solidFill>
              </a:rPr>
              <a:t>(fr. Greek “cell measurement”): </a:t>
            </a:r>
            <a:r>
              <a:rPr lang="en-US" smtClean="0"/>
              <a:t>General name for methods that measure parameters of individual cells</a:t>
            </a:r>
          </a:p>
          <a:p>
            <a:pPr lvl="1"/>
            <a:r>
              <a:rPr lang="en-US" smtClean="0"/>
              <a:t>Flow cytometers</a:t>
            </a:r>
          </a:p>
          <a:p>
            <a:pPr lvl="1"/>
            <a:r>
              <a:rPr lang="en-US" smtClean="0"/>
              <a:t>Microscopes (including fluorescent microscopes)</a:t>
            </a:r>
          </a:p>
          <a:p>
            <a:pPr lvl="1"/>
            <a:r>
              <a:rPr lang="en-US" smtClean="0"/>
              <a:t>Coulter counters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Project goals</a:t>
            </a: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Investigate cytometers that could be integrated with LRAUV or Dorado</a:t>
            </a:r>
          </a:p>
          <a:p>
            <a:r>
              <a:rPr lang="en-US" smtClean="0"/>
              <a:t>Build lab test-bed to study approaches (hardware and software)</a:t>
            </a:r>
          </a:p>
          <a:p>
            <a:r>
              <a:rPr lang="en-US" smtClean="0"/>
              <a:t>Evaluate available cytometers</a:t>
            </a:r>
          </a:p>
          <a:p>
            <a:r>
              <a:rPr lang="en-US" smtClean="0"/>
              <a:t>Facilitate collaboration with external cytometer developers (commercial, academic)</a:t>
            </a:r>
          </a:p>
          <a:p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Project allocation and budget</a:t>
            </a:r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O’Reilly (project manager) – 23 days</a:t>
            </a:r>
          </a:p>
          <a:p>
            <a:r>
              <a:rPr lang="en-US" smtClean="0"/>
              <a:t>Klimov - 40 days</a:t>
            </a:r>
          </a:p>
          <a:p>
            <a:endParaRPr lang="en-US" smtClean="0"/>
          </a:p>
          <a:p>
            <a:r>
              <a:rPr lang="en-US" smtClean="0"/>
              <a:t>Budget: $6,800 (travel, test-bed components)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Schedule and milestones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4000" y="1397000"/>
          <a:ext cx="6096000" cy="3205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Discuss SeaFlow during Swalwell visit to MBARI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2/5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Demonstrate fluorescent microscope test-bed, version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6/1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Evaluate</a:t>
                      </a:r>
                      <a:r>
                        <a:rPr lang="en-US" baseline="0" dirty="0" smtClean="0"/>
                        <a:t> loaner instrument in fall CANON (e.g. Submersible Microscope)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9/15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Annual</a:t>
                      </a:r>
                      <a:r>
                        <a:rPr lang="en-US" baseline="0" dirty="0" smtClean="0"/>
                        <a:t> project report, including test-bed results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12/15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Flow </a:t>
            </a:r>
            <a:r>
              <a:rPr lang="en-US" dirty="0" err="1" smtClean="0"/>
              <a:t>vs</a:t>
            </a:r>
            <a:r>
              <a:rPr lang="en-US" dirty="0" smtClean="0"/>
              <a:t> imaging </a:t>
            </a:r>
            <a:r>
              <a:rPr lang="en-US" dirty="0" err="1" smtClean="0"/>
              <a:t>vs</a:t>
            </a:r>
            <a:r>
              <a:rPr lang="en-US" dirty="0" smtClean="0"/>
              <a:t> “bulk” instruments </a:t>
            </a:r>
            <a:r>
              <a:rPr lang="en-US" dirty="0" smtClean="0">
                <a:solidFill>
                  <a:srgbClr val="FF0000"/>
                </a:solidFill>
              </a:rPr>
              <a:t>(DENIS)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Cell morphology effects</a:t>
            </a:r>
          </a:p>
          <a:p>
            <a:r>
              <a:rPr lang="en-US" smtClean="0"/>
              <a:t>Size ranges addressed</a:t>
            </a:r>
          </a:p>
          <a:p>
            <a:r>
              <a:rPr lang="en-US" smtClean="0"/>
              <a:t>MBARI science application interests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sz="3200" smtClean="0"/>
              <a:t>Single-volume detection</a:t>
            </a: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4572000" y="16002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304800" y="1828800"/>
            <a:ext cx="2743200" cy="685800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>
            <a:off x="609600" y="1676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381000" y="3810000"/>
            <a:ext cx="830580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Limited dynamic range vs. wide natural range population composition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If detection volume is set to be able to resolve pulses from small particles, then statistics on larger cells with low concentration is becoming unacceptably slow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Hard to interpret data for larger / complex morphology organisms</a:t>
            </a: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2101850" y="2146300"/>
            <a:ext cx="76200" cy="76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457200" y="1219200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Flow</a:t>
            </a:r>
          </a:p>
        </p:txBody>
      </p:sp>
      <p:sp>
        <p:nvSpPr>
          <p:cNvPr id="22537" name="Oval 9"/>
          <p:cNvSpPr>
            <a:spLocks noChangeArrowheads="1"/>
          </p:cNvSpPr>
          <p:nvPr/>
        </p:nvSpPr>
        <p:spPr bwMode="auto">
          <a:xfrm>
            <a:off x="685800" y="2057400"/>
            <a:ext cx="152400" cy="152400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538" name="Oval 10"/>
          <p:cNvSpPr>
            <a:spLocks noChangeArrowheads="1"/>
          </p:cNvSpPr>
          <p:nvPr/>
        </p:nvSpPr>
        <p:spPr bwMode="auto">
          <a:xfrm>
            <a:off x="990600" y="2133600"/>
            <a:ext cx="76200" cy="762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539" name="Oval 11"/>
          <p:cNvSpPr>
            <a:spLocks noChangeArrowheads="1"/>
          </p:cNvSpPr>
          <p:nvPr/>
        </p:nvSpPr>
        <p:spPr bwMode="auto">
          <a:xfrm>
            <a:off x="1676400" y="190500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540" name="Oval 12"/>
          <p:cNvSpPr>
            <a:spLocks noChangeArrowheads="1"/>
          </p:cNvSpPr>
          <p:nvPr/>
        </p:nvSpPr>
        <p:spPr bwMode="auto">
          <a:xfrm>
            <a:off x="457200" y="2133600"/>
            <a:ext cx="76200" cy="762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541" name="Text Box 13"/>
          <p:cNvSpPr txBox="1">
            <a:spLocks noChangeArrowheads="1"/>
          </p:cNvSpPr>
          <p:nvPr/>
        </p:nvSpPr>
        <p:spPr bwMode="auto">
          <a:xfrm>
            <a:off x="3886200" y="1219200"/>
            <a:ext cx="1981200" cy="466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Resolution</a:t>
            </a:r>
          </a:p>
        </p:txBody>
      </p:sp>
      <p:sp>
        <p:nvSpPr>
          <p:cNvPr id="22542" name="Text Box 14"/>
          <p:cNvSpPr txBox="1">
            <a:spLocks noChangeArrowheads="1"/>
          </p:cNvSpPr>
          <p:nvPr/>
        </p:nvSpPr>
        <p:spPr bwMode="auto">
          <a:xfrm>
            <a:off x="3886200" y="1981200"/>
            <a:ext cx="1981200" cy="466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Concentration</a:t>
            </a:r>
          </a:p>
        </p:txBody>
      </p:sp>
      <p:sp>
        <p:nvSpPr>
          <p:cNvPr id="22543" name="Text Box 15"/>
          <p:cNvSpPr txBox="1">
            <a:spLocks noChangeArrowheads="1"/>
          </p:cNvSpPr>
          <p:nvPr/>
        </p:nvSpPr>
        <p:spPr bwMode="auto">
          <a:xfrm>
            <a:off x="3886200" y="2743200"/>
            <a:ext cx="1981200" cy="466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Statistics</a:t>
            </a:r>
          </a:p>
        </p:txBody>
      </p:sp>
      <p:sp>
        <p:nvSpPr>
          <p:cNvPr id="22544" name="Text Box 16"/>
          <p:cNvSpPr txBox="1">
            <a:spLocks noChangeArrowheads="1"/>
          </p:cNvSpPr>
          <p:nvPr/>
        </p:nvSpPr>
        <p:spPr bwMode="auto">
          <a:xfrm>
            <a:off x="6858000" y="1371600"/>
            <a:ext cx="1981200" cy="466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Optimization</a:t>
            </a:r>
          </a:p>
        </p:txBody>
      </p:sp>
      <p:sp>
        <p:nvSpPr>
          <p:cNvPr id="22545" name="Text Box 17"/>
          <p:cNvSpPr txBox="1">
            <a:spLocks noChangeArrowheads="1"/>
          </p:cNvSpPr>
          <p:nvPr/>
        </p:nvSpPr>
        <p:spPr bwMode="auto">
          <a:xfrm>
            <a:off x="6858000" y="2362200"/>
            <a:ext cx="1981200" cy="831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Narrow range of parameters</a:t>
            </a:r>
          </a:p>
        </p:txBody>
      </p:sp>
      <p:sp>
        <p:nvSpPr>
          <p:cNvPr id="22546" name="Line 18"/>
          <p:cNvSpPr>
            <a:spLocks noChangeShapeType="1"/>
          </p:cNvSpPr>
          <p:nvPr/>
        </p:nvSpPr>
        <p:spPr bwMode="auto">
          <a:xfrm>
            <a:off x="4648200" y="1676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47" name="Line 19"/>
          <p:cNvSpPr>
            <a:spLocks noChangeShapeType="1"/>
          </p:cNvSpPr>
          <p:nvPr/>
        </p:nvSpPr>
        <p:spPr bwMode="auto">
          <a:xfrm>
            <a:off x="4648200" y="2438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48" name="Text Box 20"/>
          <p:cNvSpPr txBox="1">
            <a:spLocks noChangeArrowheads="1"/>
          </p:cNvSpPr>
          <p:nvPr/>
        </p:nvSpPr>
        <p:spPr bwMode="auto">
          <a:xfrm>
            <a:off x="2362200" y="1066800"/>
            <a:ext cx="10668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Detection volume</a:t>
            </a:r>
          </a:p>
        </p:txBody>
      </p:sp>
      <p:sp>
        <p:nvSpPr>
          <p:cNvPr id="22549" name="AutoShape 21"/>
          <p:cNvSpPr>
            <a:spLocks/>
          </p:cNvSpPr>
          <p:nvPr/>
        </p:nvSpPr>
        <p:spPr bwMode="auto">
          <a:xfrm>
            <a:off x="3657600" y="1219200"/>
            <a:ext cx="76200" cy="1981200"/>
          </a:xfrm>
          <a:prstGeom prst="leftBrace">
            <a:avLst>
              <a:gd name="adj1" fmla="val 216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550" name="AutoShape 22"/>
          <p:cNvSpPr>
            <a:spLocks/>
          </p:cNvSpPr>
          <p:nvPr/>
        </p:nvSpPr>
        <p:spPr bwMode="auto">
          <a:xfrm>
            <a:off x="5943600" y="1219200"/>
            <a:ext cx="152400" cy="1981200"/>
          </a:xfrm>
          <a:prstGeom prst="rightBrace">
            <a:avLst>
              <a:gd name="adj1" fmla="val 10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551" name="Line 23"/>
          <p:cNvSpPr>
            <a:spLocks noChangeShapeType="1"/>
          </p:cNvSpPr>
          <p:nvPr/>
        </p:nvSpPr>
        <p:spPr bwMode="auto">
          <a:xfrm>
            <a:off x="2233613" y="21971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52" name="Line 24"/>
          <p:cNvSpPr>
            <a:spLocks noChangeShapeType="1"/>
          </p:cNvSpPr>
          <p:nvPr/>
        </p:nvSpPr>
        <p:spPr bwMode="auto">
          <a:xfrm flipV="1">
            <a:off x="6172200" y="1600200"/>
            <a:ext cx="685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53" name="Line 25"/>
          <p:cNvSpPr>
            <a:spLocks noChangeShapeType="1"/>
          </p:cNvSpPr>
          <p:nvPr/>
        </p:nvSpPr>
        <p:spPr bwMode="auto">
          <a:xfrm>
            <a:off x="7772400" y="18288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54" name="Line 26"/>
          <p:cNvSpPr>
            <a:spLocks noChangeShapeType="1"/>
          </p:cNvSpPr>
          <p:nvPr/>
        </p:nvSpPr>
        <p:spPr bwMode="auto">
          <a:xfrm flipH="1">
            <a:off x="2286000" y="1600200"/>
            <a:ext cx="304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55" name="Oval 27"/>
          <p:cNvSpPr>
            <a:spLocks noChangeArrowheads="1"/>
          </p:cNvSpPr>
          <p:nvPr/>
        </p:nvSpPr>
        <p:spPr bwMode="auto">
          <a:xfrm>
            <a:off x="1219200" y="202565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556" name="Line 28"/>
          <p:cNvSpPr>
            <a:spLocks noChangeShapeType="1"/>
          </p:cNvSpPr>
          <p:nvPr/>
        </p:nvSpPr>
        <p:spPr bwMode="auto">
          <a:xfrm flipV="1">
            <a:off x="4572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57" name="Line 29"/>
          <p:cNvSpPr>
            <a:spLocks noChangeShapeType="1"/>
          </p:cNvSpPr>
          <p:nvPr/>
        </p:nvSpPr>
        <p:spPr bwMode="auto">
          <a:xfrm>
            <a:off x="457200" y="28194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58" name="Line 30"/>
          <p:cNvSpPr>
            <a:spLocks noChangeShapeType="1"/>
          </p:cNvSpPr>
          <p:nvPr/>
        </p:nvSpPr>
        <p:spPr bwMode="auto">
          <a:xfrm>
            <a:off x="5334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59" name="Line 31"/>
          <p:cNvSpPr>
            <a:spLocks noChangeShapeType="1"/>
          </p:cNvSpPr>
          <p:nvPr/>
        </p:nvSpPr>
        <p:spPr bwMode="auto">
          <a:xfrm flipH="1">
            <a:off x="3810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60" name="Line 32"/>
          <p:cNvSpPr>
            <a:spLocks noChangeShapeType="1"/>
          </p:cNvSpPr>
          <p:nvPr/>
        </p:nvSpPr>
        <p:spPr bwMode="auto">
          <a:xfrm>
            <a:off x="5334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61" name="Line 33"/>
          <p:cNvSpPr>
            <a:spLocks noChangeShapeType="1"/>
          </p:cNvSpPr>
          <p:nvPr/>
        </p:nvSpPr>
        <p:spPr bwMode="auto">
          <a:xfrm flipV="1">
            <a:off x="6858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62" name="Line 34"/>
          <p:cNvSpPr>
            <a:spLocks noChangeShapeType="1"/>
          </p:cNvSpPr>
          <p:nvPr/>
        </p:nvSpPr>
        <p:spPr bwMode="auto">
          <a:xfrm>
            <a:off x="685800" y="2819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63" name="Line 35"/>
          <p:cNvSpPr>
            <a:spLocks noChangeShapeType="1"/>
          </p:cNvSpPr>
          <p:nvPr/>
        </p:nvSpPr>
        <p:spPr bwMode="auto">
          <a:xfrm>
            <a:off x="8382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64" name="Line 36"/>
          <p:cNvSpPr>
            <a:spLocks noChangeShapeType="1"/>
          </p:cNvSpPr>
          <p:nvPr/>
        </p:nvSpPr>
        <p:spPr bwMode="auto">
          <a:xfrm flipH="1">
            <a:off x="6096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65" name="Line 37"/>
          <p:cNvSpPr>
            <a:spLocks noChangeShapeType="1"/>
          </p:cNvSpPr>
          <p:nvPr/>
        </p:nvSpPr>
        <p:spPr bwMode="auto">
          <a:xfrm>
            <a:off x="8382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66" name="Line 38"/>
          <p:cNvSpPr>
            <a:spLocks noChangeShapeType="1"/>
          </p:cNvSpPr>
          <p:nvPr/>
        </p:nvSpPr>
        <p:spPr bwMode="auto">
          <a:xfrm flipV="1">
            <a:off x="9906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67" name="Line 39"/>
          <p:cNvSpPr>
            <a:spLocks noChangeShapeType="1"/>
          </p:cNvSpPr>
          <p:nvPr/>
        </p:nvSpPr>
        <p:spPr bwMode="auto">
          <a:xfrm>
            <a:off x="990600" y="28194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68" name="Line 40"/>
          <p:cNvSpPr>
            <a:spLocks noChangeShapeType="1"/>
          </p:cNvSpPr>
          <p:nvPr/>
        </p:nvSpPr>
        <p:spPr bwMode="auto">
          <a:xfrm>
            <a:off x="10668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69" name="Line 41"/>
          <p:cNvSpPr>
            <a:spLocks noChangeShapeType="1"/>
          </p:cNvSpPr>
          <p:nvPr/>
        </p:nvSpPr>
        <p:spPr bwMode="auto">
          <a:xfrm flipH="1">
            <a:off x="9144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70" name="Line 42"/>
          <p:cNvSpPr>
            <a:spLocks noChangeShapeType="1"/>
          </p:cNvSpPr>
          <p:nvPr/>
        </p:nvSpPr>
        <p:spPr bwMode="auto">
          <a:xfrm>
            <a:off x="10668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71" name="Line 43"/>
          <p:cNvSpPr>
            <a:spLocks noChangeShapeType="1"/>
          </p:cNvSpPr>
          <p:nvPr/>
        </p:nvSpPr>
        <p:spPr bwMode="auto">
          <a:xfrm flipV="1">
            <a:off x="12192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72" name="Line 44"/>
          <p:cNvSpPr>
            <a:spLocks noChangeShapeType="1"/>
          </p:cNvSpPr>
          <p:nvPr/>
        </p:nvSpPr>
        <p:spPr bwMode="auto">
          <a:xfrm>
            <a:off x="1219200" y="28194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73" name="Line 45"/>
          <p:cNvSpPr>
            <a:spLocks noChangeShapeType="1"/>
          </p:cNvSpPr>
          <p:nvPr/>
        </p:nvSpPr>
        <p:spPr bwMode="auto">
          <a:xfrm>
            <a:off x="14478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74" name="Line 46"/>
          <p:cNvSpPr>
            <a:spLocks noChangeShapeType="1"/>
          </p:cNvSpPr>
          <p:nvPr/>
        </p:nvSpPr>
        <p:spPr bwMode="auto">
          <a:xfrm flipH="1">
            <a:off x="11430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75" name="Line 47"/>
          <p:cNvSpPr>
            <a:spLocks noChangeShapeType="1"/>
          </p:cNvSpPr>
          <p:nvPr/>
        </p:nvSpPr>
        <p:spPr bwMode="auto">
          <a:xfrm>
            <a:off x="14478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76" name="Line 48"/>
          <p:cNvSpPr>
            <a:spLocks noChangeShapeType="1"/>
          </p:cNvSpPr>
          <p:nvPr/>
        </p:nvSpPr>
        <p:spPr bwMode="auto">
          <a:xfrm flipV="1">
            <a:off x="17526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77" name="Line 49"/>
          <p:cNvSpPr>
            <a:spLocks noChangeShapeType="1"/>
          </p:cNvSpPr>
          <p:nvPr/>
        </p:nvSpPr>
        <p:spPr bwMode="auto">
          <a:xfrm>
            <a:off x="1752600" y="28194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78" name="Line 50"/>
          <p:cNvSpPr>
            <a:spLocks noChangeShapeType="1"/>
          </p:cNvSpPr>
          <p:nvPr/>
        </p:nvSpPr>
        <p:spPr bwMode="auto">
          <a:xfrm>
            <a:off x="18288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79" name="Line 51"/>
          <p:cNvSpPr>
            <a:spLocks noChangeShapeType="1"/>
          </p:cNvSpPr>
          <p:nvPr/>
        </p:nvSpPr>
        <p:spPr bwMode="auto">
          <a:xfrm flipH="1">
            <a:off x="16764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80" name="Line 52"/>
          <p:cNvSpPr>
            <a:spLocks noChangeShapeType="1"/>
          </p:cNvSpPr>
          <p:nvPr/>
        </p:nvSpPr>
        <p:spPr bwMode="auto">
          <a:xfrm>
            <a:off x="18288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81" name="Line 53"/>
          <p:cNvSpPr>
            <a:spLocks noChangeShapeType="1"/>
          </p:cNvSpPr>
          <p:nvPr/>
        </p:nvSpPr>
        <p:spPr bwMode="auto">
          <a:xfrm>
            <a:off x="2133600" y="1447800"/>
            <a:ext cx="0" cy="6858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82" name="Text Box 54"/>
          <p:cNvSpPr txBox="1">
            <a:spLocks noChangeArrowheads="1"/>
          </p:cNvSpPr>
          <p:nvPr/>
        </p:nvSpPr>
        <p:spPr bwMode="auto">
          <a:xfrm>
            <a:off x="1828800" y="1066800"/>
            <a:ext cx="68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Light</a:t>
            </a:r>
          </a:p>
        </p:txBody>
      </p:sp>
      <p:sp>
        <p:nvSpPr>
          <p:cNvPr id="22583" name="Line 55"/>
          <p:cNvSpPr>
            <a:spLocks noChangeShapeType="1"/>
          </p:cNvSpPr>
          <p:nvPr/>
        </p:nvSpPr>
        <p:spPr bwMode="auto">
          <a:xfrm flipH="1">
            <a:off x="2133600" y="1447800"/>
            <a:ext cx="152400" cy="6858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84" name="Line 56"/>
          <p:cNvSpPr>
            <a:spLocks noChangeShapeType="1"/>
          </p:cNvSpPr>
          <p:nvPr/>
        </p:nvSpPr>
        <p:spPr bwMode="auto">
          <a:xfrm>
            <a:off x="1981200" y="1447800"/>
            <a:ext cx="152400" cy="6858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85" name="Text Box 57"/>
          <p:cNvSpPr txBox="1">
            <a:spLocks noChangeArrowheads="1"/>
          </p:cNvSpPr>
          <p:nvPr/>
        </p:nvSpPr>
        <p:spPr bwMode="auto">
          <a:xfrm>
            <a:off x="381000" y="3124200"/>
            <a:ext cx="1752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latin typeface="Times New Roman" pitchFamily="18" charset="0"/>
              </a:rPr>
              <a:t>Signal on detector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sz="3200" smtClean="0"/>
              <a:t>Imaging methods</a:t>
            </a: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4572000" y="16002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304800" y="1828800"/>
            <a:ext cx="2743200" cy="1528763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>
            <a:off x="609600" y="1676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381000" y="3810000"/>
            <a:ext cx="83058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Wider dynamic range on cell size vs. statistics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Works better for larger/ complex morphology organisms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Does not work well for smaller (&lt; 5um) organisms</a:t>
            </a:r>
          </a:p>
        </p:txBody>
      </p:sp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1443038" y="2060575"/>
            <a:ext cx="76200" cy="76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60" name="Text Box 8"/>
          <p:cNvSpPr txBox="1">
            <a:spLocks noChangeArrowheads="1"/>
          </p:cNvSpPr>
          <p:nvPr/>
        </p:nvSpPr>
        <p:spPr bwMode="auto">
          <a:xfrm>
            <a:off x="457200" y="1219200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Flow</a:t>
            </a:r>
          </a:p>
        </p:txBody>
      </p:sp>
      <p:sp>
        <p:nvSpPr>
          <p:cNvPr id="23561" name="Oval 9"/>
          <p:cNvSpPr>
            <a:spLocks noChangeArrowheads="1"/>
          </p:cNvSpPr>
          <p:nvPr/>
        </p:nvSpPr>
        <p:spPr bwMode="auto">
          <a:xfrm>
            <a:off x="685800" y="2470150"/>
            <a:ext cx="152400" cy="152400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62" name="Oval 10"/>
          <p:cNvSpPr>
            <a:spLocks noChangeArrowheads="1"/>
          </p:cNvSpPr>
          <p:nvPr/>
        </p:nvSpPr>
        <p:spPr bwMode="auto">
          <a:xfrm>
            <a:off x="990600" y="2546350"/>
            <a:ext cx="76200" cy="762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63" name="Oval 11"/>
          <p:cNvSpPr>
            <a:spLocks noChangeArrowheads="1"/>
          </p:cNvSpPr>
          <p:nvPr/>
        </p:nvSpPr>
        <p:spPr bwMode="auto">
          <a:xfrm>
            <a:off x="1676400" y="231775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64" name="Oval 12"/>
          <p:cNvSpPr>
            <a:spLocks noChangeArrowheads="1"/>
          </p:cNvSpPr>
          <p:nvPr/>
        </p:nvSpPr>
        <p:spPr bwMode="auto">
          <a:xfrm>
            <a:off x="457200" y="2546350"/>
            <a:ext cx="76200" cy="762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65" name="Text Box 13"/>
          <p:cNvSpPr txBox="1">
            <a:spLocks noChangeArrowheads="1"/>
          </p:cNvSpPr>
          <p:nvPr/>
        </p:nvSpPr>
        <p:spPr bwMode="auto">
          <a:xfrm>
            <a:off x="3886200" y="1219200"/>
            <a:ext cx="1981200" cy="831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Detection volumes</a:t>
            </a:r>
          </a:p>
        </p:txBody>
      </p:sp>
      <p:sp>
        <p:nvSpPr>
          <p:cNvPr id="23567" name="Text Box 15"/>
          <p:cNvSpPr txBox="1">
            <a:spLocks noChangeArrowheads="1"/>
          </p:cNvSpPr>
          <p:nvPr/>
        </p:nvSpPr>
        <p:spPr bwMode="auto">
          <a:xfrm>
            <a:off x="3886200" y="2743200"/>
            <a:ext cx="1981200" cy="466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Space domain</a:t>
            </a:r>
          </a:p>
        </p:txBody>
      </p:sp>
      <p:sp>
        <p:nvSpPr>
          <p:cNvPr id="23568" name="Text Box 16"/>
          <p:cNvSpPr txBox="1">
            <a:spLocks noChangeArrowheads="1"/>
          </p:cNvSpPr>
          <p:nvPr/>
        </p:nvSpPr>
        <p:spPr bwMode="auto">
          <a:xfrm>
            <a:off x="6858000" y="1214438"/>
            <a:ext cx="1981200" cy="831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Resolution of morphology</a:t>
            </a:r>
          </a:p>
        </p:txBody>
      </p:sp>
      <p:sp>
        <p:nvSpPr>
          <p:cNvPr id="23569" name="Text Box 17"/>
          <p:cNvSpPr txBox="1">
            <a:spLocks noChangeArrowheads="1"/>
          </p:cNvSpPr>
          <p:nvPr/>
        </p:nvSpPr>
        <p:spPr bwMode="auto">
          <a:xfrm>
            <a:off x="6858000" y="2368550"/>
            <a:ext cx="1981200" cy="831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Wider range of parameters</a:t>
            </a:r>
          </a:p>
        </p:txBody>
      </p:sp>
      <p:sp>
        <p:nvSpPr>
          <p:cNvPr id="23572" name="Text Box 20"/>
          <p:cNvSpPr txBox="1">
            <a:spLocks noChangeArrowheads="1"/>
          </p:cNvSpPr>
          <p:nvPr/>
        </p:nvSpPr>
        <p:spPr bwMode="auto">
          <a:xfrm>
            <a:off x="1519238" y="1112838"/>
            <a:ext cx="10668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Detection volumes</a:t>
            </a:r>
          </a:p>
        </p:txBody>
      </p:sp>
      <p:sp>
        <p:nvSpPr>
          <p:cNvPr id="23573" name="AutoShape 21"/>
          <p:cNvSpPr>
            <a:spLocks/>
          </p:cNvSpPr>
          <p:nvPr/>
        </p:nvSpPr>
        <p:spPr bwMode="auto">
          <a:xfrm>
            <a:off x="3657600" y="1219200"/>
            <a:ext cx="76200" cy="1981200"/>
          </a:xfrm>
          <a:prstGeom prst="leftBrace">
            <a:avLst>
              <a:gd name="adj1" fmla="val 216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74" name="AutoShape 22"/>
          <p:cNvSpPr>
            <a:spLocks/>
          </p:cNvSpPr>
          <p:nvPr/>
        </p:nvSpPr>
        <p:spPr bwMode="auto">
          <a:xfrm>
            <a:off x="5943600" y="1219200"/>
            <a:ext cx="152400" cy="1981200"/>
          </a:xfrm>
          <a:prstGeom prst="rightBrace">
            <a:avLst>
              <a:gd name="adj1" fmla="val 10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75" name="Line 23"/>
          <p:cNvSpPr>
            <a:spLocks noChangeShapeType="1"/>
          </p:cNvSpPr>
          <p:nvPr/>
        </p:nvSpPr>
        <p:spPr bwMode="auto">
          <a:xfrm>
            <a:off x="2233613" y="21971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576" name="Line 24"/>
          <p:cNvSpPr>
            <a:spLocks noChangeShapeType="1"/>
          </p:cNvSpPr>
          <p:nvPr/>
        </p:nvSpPr>
        <p:spPr bwMode="auto">
          <a:xfrm flipV="1">
            <a:off x="6172200" y="1600200"/>
            <a:ext cx="685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577" name="Line 25"/>
          <p:cNvSpPr>
            <a:spLocks noChangeShapeType="1"/>
          </p:cNvSpPr>
          <p:nvPr/>
        </p:nvSpPr>
        <p:spPr bwMode="auto">
          <a:xfrm>
            <a:off x="7772400" y="2046288"/>
            <a:ext cx="0" cy="3159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578" name="Line 26"/>
          <p:cNvSpPr>
            <a:spLocks noChangeShapeType="1"/>
          </p:cNvSpPr>
          <p:nvPr/>
        </p:nvSpPr>
        <p:spPr bwMode="auto">
          <a:xfrm flipH="1">
            <a:off x="1676400" y="1593850"/>
            <a:ext cx="61913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579" name="Oval 27"/>
          <p:cNvSpPr>
            <a:spLocks noChangeArrowheads="1"/>
          </p:cNvSpPr>
          <p:nvPr/>
        </p:nvSpPr>
        <p:spPr bwMode="auto">
          <a:xfrm>
            <a:off x="1219200" y="243840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10" name="Line 58"/>
          <p:cNvSpPr>
            <a:spLocks noChangeShapeType="1"/>
          </p:cNvSpPr>
          <p:nvPr/>
        </p:nvSpPr>
        <p:spPr bwMode="auto">
          <a:xfrm>
            <a:off x="1366838" y="2057400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12" name="Line 60"/>
          <p:cNvSpPr>
            <a:spLocks noChangeShapeType="1"/>
          </p:cNvSpPr>
          <p:nvPr/>
        </p:nvSpPr>
        <p:spPr bwMode="auto">
          <a:xfrm>
            <a:off x="1604963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18" name="Line 66"/>
          <p:cNvSpPr>
            <a:spLocks noChangeShapeType="1"/>
          </p:cNvSpPr>
          <p:nvPr/>
        </p:nvSpPr>
        <p:spPr bwMode="auto">
          <a:xfrm>
            <a:off x="1441450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19" name="Line 67"/>
          <p:cNvSpPr>
            <a:spLocks noChangeShapeType="1"/>
          </p:cNvSpPr>
          <p:nvPr/>
        </p:nvSpPr>
        <p:spPr bwMode="auto">
          <a:xfrm>
            <a:off x="1366838" y="205422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20" name="Line 68"/>
          <p:cNvSpPr>
            <a:spLocks noChangeShapeType="1"/>
          </p:cNvSpPr>
          <p:nvPr/>
        </p:nvSpPr>
        <p:spPr bwMode="auto">
          <a:xfrm>
            <a:off x="2054225" y="2057400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21" name="Line 69"/>
          <p:cNvSpPr>
            <a:spLocks noChangeShapeType="1"/>
          </p:cNvSpPr>
          <p:nvPr/>
        </p:nvSpPr>
        <p:spPr bwMode="auto">
          <a:xfrm>
            <a:off x="2211388" y="2051050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22" name="Line 70"/>
          <p:cNvSpPr>
            <a:spLocks noChangeShapeType="1"/>
          </p:cNvSpPr>
          <p:nvPr/>
        </p:nvSpPr>
        <p:spPr bwMode="auto">
          <a:xfrm>
            <a:off x="1524000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23" name="Line 71"/>
          <p:cNvSpPr>
            <a:spLocks noChangeShapeType="1"/>
          </p:cNvSpPr>
          <p:nvPr/>
        </p:nvSpPr>
        <p:spPr bwMode="auto">
          <a:xfrm>
            <a:off x="1679575" y="2057400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24" name="Line 72"/>
          <p:cNvSpPr>
            <a:spLocks noChangeShapeType="1"/>
          </p:cNvSpPr>
          <p:nvPr/>
        </p:nvSpPr>
        <p:spPr bwMode="auto">
          <a:xfrm>
            <a:off x="1917700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25" name="Line 73"/>
          <p:cNvSpPr>
            <a:spLocks noChangeShapeType="1"/>
          </p:cNvSpPr>
          <p:nvPr/>
        </p:nvSpPr>
        <p:spPr bwMode="auto">
          <a:xfrm>
            <a:off x="1754188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26" name="Line 74"/>
          <p:cNvSpPr>
            <a:spLocks noChangeShapeType="1"/>
          </p:cNvSpPr>
          <p:nvPr/>
        </p:nvSpPr>
        <p:spPr bwMode="auto">
          <a:xfrm>
            <a:off x="1836738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27" name="Line 75"/>
          <p:cNvSpPr>
            <a:spLocks noChangeShapeType="1"/>
          </p:cNvSpPr>
          <p:nvPr/>
        </p:nvSpPr>
        <p:spPr bwMode="auto">
          <a:xfrm>
            <a:off x="2130425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28" name="Line 76"/>
          <p:cNvSpPr>
            <a:spLocks noChangeShapeType="1"/>
          </p:cNvSpPr>
          <p:nvPr/>
        </p:nvSpPr>
        <p:spPr bwMode="auto">
          <a:xfrm>
            <a:off x="2279650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29" name="Line 77"/>
          <p:cNvSpPr>
            <a:spLocks noChangeShapeType="1"/>
          </p:cNvSpPr>
          <p:nvPr/>
        </p:nvSpPr>
        <p:spPr bwMode="auto">
          <a:xfrm>
            <a:off x="1917700" y="207327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30" name="Line 78"/>
          <p:cNvSpPr>
            <a:spLocks noChangeShapeType="1"/>
          </p:cNvSpPr>
          <p:nvPr/>
        </p:nvSpPr>
        <p:spPr bwMode="auto">
          <a:xfrm>
            <a:off x="1371600" y="318770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31" name="Line 79"/>
          <p:cNvSpPr>
            <a:spLocks noChangeShapeType="1"/>
          </p:cNvSpPr>
          <p:nvPr/>
        </p:nvSpPr>
        <p:spPr bwMode="auto">
          <a:xfrm>
            <a:off x="1981200" y="2051050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32" name="Line 80"/>
          <p:cNvSpPr>
            <a:spLocks noChangeShapeType="1"/>
          </p:cNvSpPr>
          <p:nvPr/>
        </p:nvSpPr>
        <p:spPr bwMode="auto">
          <a:xfrm>
            <a:off x="1371600" y="219710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33" name="Line 81"/>
          <p:cNvSpPr>
            <a:spLocks noChangeShapeType="1"/>
          </p:cNvSpPr>
          <p:nvPr/>
        </p:nvSpPr>
        <p:spPr bwMode="auto">
          <a:xfrm>
            <a:off x="1365250" y="236220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34" name="Line 82"/>
          <p:cNvSpPr>
            <a:spLocks noChangeShapeType="1"/>
          </p:cNvSpPr>
          <p:nvPr/>
        </p:nvSpPr>
        <p:spPr bwMode="auto">
          <a:xfrm>
            <a:off x="1365250" y="254317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35" name="Line 83"/>
          <p:cNvSpPr>
            <a:spLocks noChangeShapeType="1"/>
          </p:cNvSpPr>
          <p:nvPr/>
        </p:nvSpPr>
        <p:spPr bwMode="auto">
          <a:xfrm>
            <a:off x="1355725" y="274002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36" name="Line 84"/>
          <p:cNvSpPr>
            <a:spLocks noChangeShapeType="1"/>
          </p:cNvSpPr>
          <p:nvPr/>
        </p:nvSpPr>
        <p:spPr bwMode="auto">
          <a:xfrm>
            <a:off x="1371600" y="290830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37" name="Line 85"/>
          <p:cNvSpPr>
            <a:spLocks noChangeShapeType="1"/>
          </p:cNvSpPr>
          <p:nvPr/>
        </p:nvSpPr>
        <p:spPr bwMode="auto">
          <a:xfrm>
            <a:off x="1371600" y="3062288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38" name="Line 86"/>
          <p:cNvSpPr>
            <a:spLocks noChangeShapeType="1"/>
          </p:cNvSpPr>
          <p:nvPr/>
        </p:nvSpPr>
        <p:spPr bwMode="auto">
          <a:xfrm>
            <a:off x="1371600" y="213042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39" name="Line 87"/>
          <p:cNvSpPr>
            <a:spLocks noChangeShapeType="1"/>
          </p:cNvSpPr>
          <p:nvPr/>
        </p:nvSpPr>
        <p:spPr bwMode="auto">
          <a:xfrm>
            <a:off x="1371600" y="228282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40" name="Line 88"/>
          <p:cNvSpPr>
            <a:spLocks noChangeShapeType="1"/>
          </p:cNvSpPr>
          <p:nvPr/>
        </p:nvSpPr>
        <p:spPr bwMode="auto">
          <a:xfrm>
            <a:off x="1365250" y="245110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41" name="Line 89"/>
          <p:cNvSpPr>
            <a:spLocks noChangeShapeType="1"/>
          </p:cNvSpPr>
          <p:nvPr/>
        </p:nvSpPr>
        <p:spPr bwMode="auto">
          <a:xfrm>
            <a:off x="1365250" y="263525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42" name="Line 90"/>
          <p:cNvSpPr>
            <a:spLocks noChangeShapeType="1"/>
          </p:cNvSpPr>
          <p:nvPr/>
        </p:nvSpPr>
        <p:spPr bwMode="auto">
          <a:xfrm>
            <a:off x="1363663" y="282575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43" name="Line 91"/>
          <p:cNvSpPr>
            <a:spLocks noChangeShapeType="1"/>
          </p:cNvSpPr>
          <p:nvPr/>
        </p:nvSpPr>
        <p:spPr bwMode="auto">
          <a:xfrm>
            <a:off x="1363663" y="2982913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44" name="Line 92"/>
          <p:cNvSpPr>
            <a:spLocks noChangeShapeType="1"/>
          </p:cNvSpPr>
          <p:nvPr/>
        </p:nvSpPr>
        <p:spPr bwMode="auto">
          <a:xfrm>
            <a:off x="1363663" y="312102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45" name="Line 93"/>
          <p:cNvSpPr>
            <a:spLocks noChangeShapeType="1"/>
          </p:cNvSpPr>
          <p:nvPr/>
        </p:nvSpPr>
        <p:spPr bwMode="auto">
          <a:xfrm flipH="1">
            <a:off x="1471613" y="1600200"/>
            <a:ext cx="2667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46" name="Line 94"/>
          <p:cNvSpPr>
            <a:spLocks noChangeShapeType="1"/>
          </p:cNvSpPr>
          <p:nvPr/>
        </p:nvSpPr>
        <p:spPr bwMode="auto">
          <a:xfrm>
            <a:off x="1738313" y="1593850"/>
            <a:ext cx="98425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47" name="Line 95"/>
          <p:cNvSpPr>
            <a:spLocks noChangeShapeType="1"/>
          </p:cNvSpPr>
          <p:nvPr/>
        </p:nvSpPr>
        <p:spPr bwMode="auto">
          <a:xfrm>
            <a:off x="4572000" y="2073275"/>
            <a:ext cx="0" cy="666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Test bed hardware details</a:t>
            </a: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Denis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</TotalTime>
  <Words>296</Words>
  <Application>Microsoft Macintosh PowerPoint</Application>
  <PresentationFormat>On-screen Show (4:3)</PresentationFormat>
  <Paragraphs>68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Calibri</vt:lpstr>
      <vt:lpstr>Arial</vt:lpstr>
      <vt:lpstr>Times New Roman</vt:lpstr>
      <vt:lpstr>Office Theme</vt:lpstr>
      <vt:lpstr>Cytometer technology for autonomous platforms  2014 Kickoff</vt:lpstr>
      <vt:lpstr>Project focus</vt:lpstr>
      <vt:lpstr>Project goals</vt:lpstr>
      <vt:lpstr>Project allocation and budget</vt:lpstr>
      <vt:lpstr>Schedule and milestones</vt:lpstr>
      <vt:lpstr>Flow vs imaging vs “bulk” instruments (DENIS)</vt:lpstr>
      <vt:lpstr>Single-volume detection</vt:lpstr>
      <vt:lpstr>Imaging methods</vt:lpstr>
      <vt:lpstr>Test bed hardware details</vt:lpstr>
      <vt:lpstr>Test bed software details</vt:lpstr>
      <vt:lpstr>Example processing chain, implemented in GPU/FPGA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 O'Reilly</dc:creator>
  <cp:lastModifiedBy>Denis Klimov</cp:lastModifiedBy>
  <cp:revision>28</cp:revision>
  <dcterms:created xsi:type="dcterms:W3CDTF">2014-01-14T17:04:58Z</dcterms:created>
  <dcterms:modified xsi:type="dcterms:W3CDTF">2014-01-21T22:50:02Z</dcterms:modified>
</cp:coreProperties>
</file>