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9" r:id="rId3"/>
    <p:sldId id="257" r:id="rId4"/>
    <p:sldId id="258" r:id="rId5"/>
    <p:sldId id="265" r:id="rId6"/>
    <p:sldId id="262" r:id="rId7"/>
    <p:sldId id="267" r:id="rId8"/>
    <p:sldId id="268" r:id="rId9"/>
    <p:sldId id="270" r:id="rId10"/>
    <p:sldId id="269" r:id="rId11"/>
    <p:sldId id="263" r:id="rId12"/>
    <p:sldId id="264" r:id="rId13"/>
    <p:sldId id="266" r:id="rId1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293" y="-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352D8-24BC-4A7A-84FE-8D35282EBDCE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9C39E-05AC-4CCC-84BD-1F3B643D3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1B6AC-FE3C-4F27-A4D5-EEF28CA36E72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F4846-7C42-4140-B87B-C9C4FF8BE2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A7CB7-8509-405F-B94B-C6A77D2D7016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DA907-165A-44E0-B27F-52F0FFC26E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6F4F2-1F7E-4FB7-BE82-425B5E7F3BC6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BA1AE-C380-481F-BD7D-3B3CAABDAB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12D9E-28A0-418C-927E-0F7A345BF280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DB317-A648-4CF7-ADF3-778B32BBA1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E7AF1-1B42-40D2-9252-67B440C3A99E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CD7FD-263D-4208-A749-A0294D63A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BA811-4C27-46D6-806E-0191366B8C16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DBCAC-35D6-497D-A8B4-17837C845F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C25F4-0091-478A-9006-7DA75015FE80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6AC4C-FF32-47B7-9F84-FF636A0D4A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F4AFD-E0ED-448D-A55F-A133B4F736EF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5F52F-A9F9-4161-A7D8-7DB51B1A65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4617B-1CC2-47D4-8D6A-43A7C07F7F14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BE4C3-8E98-4A1E-BB53-63227DF75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F1079-3EB1-4A89-BFF3-9938F8D1C693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46B5A-55BB-4E32-B7DC-C61462EE8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CAA24BD-D158-4EC3-964D-1C7FF03CDA40}" type="datetimeFigureOut">
              <a:rPr lang="en-US"/>
              <a:pPr>
                <a:defRPr/>
              </a:pPr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F834241-1A5C-4FCC-80A7-6631291977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Cytometer technology for autonomous platforms </a:t>
            </a:r>
            <a:br>
              <a:rPr lang="en-US" dirty="0" smtClean="0"/>
            </a:br>
            <a:r>
              <a:rPr lang="en-US" dirty="0" smtClean="0"/>
              <a:t>2014 Kickoff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Tom O’Reilly and Denis Klimov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Jim Bellingham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Francisco Chavez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/>
              <a:t>Alex Worden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smtClean="0"/>
              <a:t>Scale comparison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65125" y="4279900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Different detection methods have different optimum size range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There is certain overlap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Combination methods help overcome limitations and expand application range</a:t>
            </a:r>
          </a:p>
        </p:txBody>
      </p:sp>
      <p:sp>
        <p:nvSpPr>
          <p:cNvPr id="24633" name="Line 57"/>
          <p:cNvSpPr>
            <a:spLocks noChangeShapeType="1"/>
          </p:cNvSpPr>
          <p:nvPr/>
        </p:nvSpPr>
        <p:spPr bwMode="auto">
          <a:xfrm>
            <a:off x="541338" y="1600200"/>
            <a:ext cx="7815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1614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 um</a:t>
            </a:r>
          </a:p>
        </p:txBody>
      </p:sp>
      <p:sp>
        <p:nvSpPr>
          <p:cNvPr id="24635" name="Text Box 59"/>
          <p:cNvSpPr txBox="1">
            <a:spLocks noChangeArrowheads="1"/>
          </p:cNvSpPr>
          <p:nvPr/>
        </p:nvSpPr>
        <p:spPr bwMode="auto">
          <a:xfrm>
            <a:off x="3265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 um</a:t>
            </a:r>
          </a:p>
        </p:txBody>
      </p:sp>
      <p:sp>
        <p:nvSpPr>
          <p:cNvPr id="24636" name="Text Box 60"/>
          <p:cNvSpPr txBox="1">
            <a:spLocks noChangeArrowheads="1"/>
          </p:cNvSpPr>
          <p:nvPr/>
        </p:nvSpPr>
        <p:spPr bwMode="auto">
          <a:xfrm>
            <a:off x="4716463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 um</a:t>
            </a:r>
          </a:p>
        </p:txBody>
      </p:sp>
      <p:sp>
        <p:nvSpPr>
          <p:cNvPr id="24637" name="Text Box 61"/>
          <p:cNvSpPr txBox="1">
            <a:spLocks noChangeArrowheads="1"/>
          </p:cNvSpPr>
          <p:nvPr/>
        </p:nvSpPr>
        <p:spPr bwMode="auto">
          <a:xfrm>
            <a:off x="6218238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1000 um</a:t>
            </a:r>
          </a:p>
        </p:txBody>
      </p:sp>
      <p:sp>
        <p:nvSpPr>
          <p:cNvPr id="24638" name="Line 62"/>
          <p:cNvSpPr>
            <a:spLocks noChangeShapeType="1"/>
          </p:cNvSpPr>
          <p:nvPr/>
        </p:nvSpPr>
        <p:spPr bwMode="auto">
          <a:xfrm>
            <a:off x="195738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39" name="Line 63"/>
          <p:cNvSpPr>
            <a:spLocks noChangeShapeType="1"/>
          </p:cNvSpPr>
          <p:nvPr/>
        </p:nvSpPr>
        <p:spPr bwMode="auto">
          <a:xfrm>
            <a:off x="3608388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0" name="Line 64"/>
          <p:cNvSpPr>
            <a:spLocks noChangeShapeType="1"/>
          </p:cNvSpPr>
          <p:nvPr/>
        </p:nvSpPr>
        <p:spPr bwMode="auto">
          <a:xfrm>
            <a:off x="5194300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1" name="Line 65"/>
          <p:cNvSpPr>
            <a:spLocks noChangeShapeType="1"/>
          </p:cNvSpPr>
          <p:nvPr/>
        </p:nvSpPr>
        <p:spPr bwMode="auto">
          <a:xfrm>
            <a:off x="6677025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2" name="Text Box 66"/>
          <p:cNvSpPr txBox="1">
            <a:spLocks noChangeArrowheads="1"/>
          </p:cNvSpPr>
          <p:nvPr/>
        </p:nvSpPr>
        <p:spPr bwMode="auto">
          <a:xfrm>
            <a:off x="7540625" y="1752600"/>
            <a:ext cx="12430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particle  size</a:t>
            </a:r>
          </a:p>
        </p:txBody>
      </p:sp>
      <p:sp>
        <p:nvSpPr>
          <p:cNvPr id="24643" name="Line 67"/>
          <p:cNvSpPr>
            <a:spLocks noChangeShapeType="1"/>
          </p:cNvSpPr>
          <p:nvPr/>
        </p:nvSpPr>
        <p:spPr bwMode="auto">
          <a:xfrm>
            <a:off x="54133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4" name="Text Box 68"/>
          <p:cNvSpPr txBox="1">
            <a:spLocks noChangeArrowheads="1"/>
          </p:cNvSpPr>
          <p:nvPr/>
        </p:nvSpPr>
        <p:spPr bwMode="auto">
          <a:xfrm>
            <a:off x="342900" y="1752600"/>
            <a:ext cx="893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0.1 um</a:t>
            </a:r>
          </a:p>
        </p:txBody>
      </p:sp>
      <p:sp>
        <p:nvSpPr>
          <p:cNvPr id="24645" name="Line 69"/>
          <p:cNvSpPr>
            <a:spLocks noChangeShapeType="1"/>
          </p:cNvSpPr>
          <p:nvPr/>
        </p:nvSpPr>
        <p:spPr bwMode="auto">
          <a:xfrm>
            <a:off x="2759075" y="2779713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7" name="Line 71"/>
          <p:cNvSpPr>
            <a:spLocks noChangeShapeType="1"/>
          </p:cNvSpPr>
          <p:nvPr/>
        </p:nvSpPr>
        <p:spPr bwMode="auto">
          <a:xfrm>
            <a:off x="2759075" y="2995613"/>
            <a:ext cx="24352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8" name="Line 72"/>
          <p:cNvSpPr>
            <a:spLocks noChangeShapeType="1"/>
          </p:cNvSpPr>
          <p:nvPr/>
        </p:nvSpPr>
        <p:spPr bwMode="auto">
          <a:xfrm>
            <a:off x="1025525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49" name="Line 73"/>
          <p:cNvSpPr>
            <a:spLocks noChangeShapeType="1"/>
          </p:cNvSpPr>
          <p:nvPr/>
        </p:nvSpPr>
        <p:spPr bwMode="auto">
          <a:xfrm>
            <a:off x="3625850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50" name="Line 74"/>
          <p:cNvSpPr>
            <a:spLocks noChangeShapeType="1"/>
          </p:cNvSpPr>
          <p:nvPr/>
        </p:nvSpPr>
        <p:spPr bwMode="auto">
          <a:xfrm>
            <a:off x="1025525" y="2559050"/>
            <a:ext cx="25828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51" name="Text Box 75"/>
          <p:cNvSpPr txBox="1">
            <a:spLocks noChangeArrowheads="1"/>
          </p:cNvSpPr>
          <p:nvPr/>
        </p:nvSpPr>
        <p:spPr bwMode="auto">
          <a:xfrm>
            <a:off x="4137025" y="2254250"/>
            <a:ext cx="1395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hlink"/>
                </a:solidFill>
                <a:latin typeface="Times New Roman" pitchFamily="18" charset="0"/>
              </a:rPr>
              <a:t>Flow cytometry</a:t>
            </a:r>
          </a:p>
        </p:txBody>
      </p:sp>
      <p:sp>
        <p:nvSpPr>
          <p:cNvPr id="24652" name="Text Box 76"/>
          <p:cNvSpPr txBox="1">
            <a:spLocks noChangeArrowheads="1"/>
          </p:cNvSpPr>
          <p:nvPr/>
        </p:nvSpPr>
        <p:spPr bwMode="auto">
          <a:xfrm>
            <a:off x="5310188" y="2843213"/>
            <a:ext cx="13954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hlink"/>
                </a:solidFill>
                <a:latin typeface="Times New Roman" pitchFamily="18" charset="0"/>
              </a:rPr>
              <a:t>Imaging</a:t>
            </a:r>
          </a:p>
        </p:txBody>
      </p:sp>
      <p:sp>
        <p:nvSpPr>
          <p:cNvPr id="24653" name="Line 77"/>
          <p:cNvSpPr>
            <a:spLocks noChangeShapeType="1"/>
          </p:cNvSpPr>
          <p:nvPr/>
        </p:nvSpPr>
        <p:spPr bwMode="auto">
          <a:xfrm>
            <a:off x="1935163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54" name="Line 78"/>
          <p:cNvSpPr>
            <a:spLocks noChangeShapeType="1"/>
          </p:cNvSpPr>
          <p:nvPr/>
        </p:nvSpPr>
        <p:spPr bwMode="auto">
          <a:xfrm>
            <a:off x="4535488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55" name="Line 79"/>
          <p:cNvSpPr>
            <a:spLocks noChangeShapeType="1"/>
          </p:cNvSpPr>
          <p:nvPr/>
        </p:nvSpPr>
        <p:spPr bwMode="auto">
          <a:xfrm>
            <a:off x="1935163" y="3533775"/>
            <a:ext cx="25828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656" name="Text Box 80"/>
          <p:cNvSpPr txBox="1">
            <a:spLocks noChangeArrowheads="1"/>
          </p:cNvSpPr>
          <p:nvPr/>
        </p:nvSpPr>
        <p:spPr bwMode="auto">
          <a:xfrm>
            <a:off x="4716463" y="3228975"/>
            <a:ext cx="13954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hlink"/>
                </a:solidFill>
                <a:latin typeface="Times New Roman" pitchFamily="18" charset="0"/>
              </a:rPr>
              <a:t>Bulk scattering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Test bed hardware details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Denis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Test bed software details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Particle detection</a:t>
            </a:r>
          </a:p>
          <a:p>
            <a:r>
              <a:rPr lang="en-US" smtClean="0">
                <a:solidFill>
                  <a:srgbClr val="000000"/>
                </a:solidFill>
              </a:rPr>
              <a:t>Classification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Fluorescent vs non-fluorescent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Size</a:t>
            </a:r>
          </a:p>
          <a:p>
            <a:pPr lvl="1"/>
            <a:r>
              <a:rPr lang="en-US" smtClean="0">
                <a:solidFill>
                  <a:srgbClr val="000000"/>
                </a:solidFill>
              </a:rPr>
              <a:t>Shape</a:t>
            </a:r>
          </a:p>
          <a:p>
            <a:r>
              <a:rPr lang="en-US" smtClean="0">
                <a:solidFill>
                  <a:srgbClr val="000000"/>
                </a:solidFill>
              </a:rPr>
              <a:t>Prototype runs on laptop, should be embedded in the future</a:t>
            </a:r>
          </a:p>
          <a:p>
            <a:r>
              <a:rPr lang="en-US" smtClean="0">
                <a:solidFill>
                  <a:srgbClr val="000000"/>
                </a:solidFill>
              </a:rPr>
              <a:t>FPGA or GPU hardware acceleration</a:t>
            </a:r>
          </a:p>
          <a:p>
            <a:pPr lvl="1"/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Example processing chain, implemented in GPU/FPGA</a:t>
            </a:r>
            <a:endParaRPr lang="en-US" dirty="0"/>
          </a:p>
        </p:txBody>
      </p:sp>
      <p:pic>
        <p:nvPicPr>
          <p:cNvPr id="21506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l="-59334" r="-59334"/>
          <a:stretch>
            <a:fillRect/>
          </a:stretch>
        </p:blipFill>
        <p:spPr>
          <a:xfrm>
            <a:off x="457200" y="1600200"/>
            <a:ext cx="9126538" cy="5019675"/>
          </a:xfrm>
        </p:spPr>
      </p:pic>
      <p:sp>
        <p:nvSpPr>
          <p:cNvPr id="21507" name="TextBox 10"/>
          <p:cNvSpPr txBox="1">
            <a:spLocks noChangeArrowheads="1"/>
          </p:cNvSpPr>
          <p:nvPr/>
        </p:nvSpPr>
        <p:spPr bwMode="auto">
          <a:xfrm>
            <a:off x="115888" y="2398713"/>
            <a:ext cx="2603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From “A hardware accelerated approach for imaging flow cytometry”, Lee, Meng et al (2013)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focus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smtClean="0">
                <a:solidFill>
                  <a:srgbClr val="0000FF"/>
                </a:solidFill>
              </a:rPr>
              <a:t>Cytometry</a:t>
            </a:r>
            <a:r>
              <a:rPr lang="en-US" smtClean="0">
                <a:solidFill>
                  <a:srgbClr val="0000FF"/>
                </a:solidFill>
              </a:rPr>
              <a:t> </a:t>
            </a:r>
            <a:r>
              <a:rPr lang="en-US" i="1" smtClean="0">
                <a:solidFill>
                  <a:srgbClr val="0000FF"/>
                </a:solidFill>
              </a:rPr>
              <a:t>(fr. Greek “cell measurement”): </a:t>
            </a:r>
            <a:r>
              <a:rPr lang="en-US" smtClean="0"/>
              <a:t>General name for methods that measure parameters of individual cells</a:t>
            </a:r>
          </a:p>
          <a:p>
            <a:pPr lvl="1"/>
            <a:r>
              <a:rPr lang="en-US" smtClean="0"/>
              <a:t>Flow cytometers</a:t>
            </a:r>
          </a:p>
          <a:p>
            <a:pPr lvl="1"/>
            <a:r>
              <a:rPr lang="en-US" smtClean="0"/>
              <a:t>Microscopes (including fluorescent microscopes)</a:t>
            </a:r>
          </a:p>
          <a:p>
            <a:pPr lvl="1"/>
            <a:r>
              <a:rPr lang="en-US" smtClean="0"/>
              <a:t>Coulter counters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goals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Investigate cytometers that could be integrated with LRAUV or Dorado</a:t>
            </a:r>
          </a:p>
          <a:p>
            <a:r>
              <a:rPr lang="en-US" smtClean="0"/>
              <a:t>Build lab test-bed to study approaches (hardware and software)</a:t>
            </a:r>
          </a:p>
          <a:p>
            <a:r>
              <a:rPr lang="en-US" smtClean="0"/>
              <a:t>Evaluate available cytometers</a:t>
            </a:r>
          </a:p>
          <a:p>
            <a:r>
              <a:rPr lang="en-US" smtClean="0"/>
              <a:t>Facilitate collaboration with external cytometer developers (commercial, academic)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Project allocation and budget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O’Reilly (project manager) – 23 days</a:t>
            </a:r>
          </a:p>
          <a:p>
            <a:r>
              <a:rPr lang="en-US" smtClean="0"/>
              <a:t>Klimov - 40 days</a:t>
            </a:r>
          </a:p>
          <a:p>
            <a:endParaRPr lang="en-US" smtClean="0"/>
          </a:p>
          <a:p>
            <a:r>
              <a:rPr lang="en-US" smtClean="0"/>
              <a:t>Budget: $6,800 (travel, test-bed components)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Schedule and milestones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397000"/>
          <a:ext cx="6096000" cy="3205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Discuss SeaFlow during Swalwell visit to MBARI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Demonstrate fluorescent microscope test-bed, version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6/1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Evaluate</a:t>
                      </a:r>
                      <a:r>
                        <a:rPr lang="en-US" baseline="0" dirty="0" smtClean="0"/>
                        <a:t> loaner instrument in fall CANON (e.g. Submersible Microscope)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9/15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Annual</a:t>
                      </a:r>
                      <a:r>
                        <a:rPr lang="en-US" baseline="0" dirty="0" smtClean="0"/>
                        <a:t> project report, including test-bed results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12/15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Flow </a:t>
            </a:r>
            <a:r>
              <a:rPr lang="en-US" dirty="0" err="1" smtClean="0"/>
              <a:t>vs</a:t>
            </a:r>
            <a:r>
              <a:rPr lang="en-US" dirty="0" smtClean="0"/>
              <a:t> imaging </a:t>
            </a:r>
            <a:r>
              <a:rPr lang="en-US" dirty="0" err="1" smtClean="0"/>
              <a:t>vs</a:t>
            </a:r>
            <a:r>
              <a:rPr lang="en-US" dirty="0" smtClean="0"/>
              <a:t> “bulk” instruments </a:t>
            </a:r>
            <a:r>
              <a:rPr lang="en-US" dirty="0" smtClean="0">
                <a:solidFill>
                  <a:srgbClr val="FF0000"/>
                </a:solidFill>
              </a:rPr>
              <a:t>(DENIS)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Cell morphology effects</a:t>
            </a:r>
          </a:p>
          <a:p>
            <a:r>
              <a:rPr lang="en-US" smtClean="0"/>
              <a:t>Size ranges addressed</a:t>
            </a:r>
          </a:p>
          <a:p>
            <a:r>
              <a:rPr lang="en-US" smtClean="0"/>
              <a:t>MBARI science application interests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smtClean="0"/>
              <a:t>Single-volume detection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6858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Limited dynamic range vs. wide natural range population composition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If detection volume is set to be able to resolve pulses from small particles, then statistics on larger cells with low concentration is becoming unacceptably slow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 to interpret data for larger / complex morphology organisms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2101850" y="21463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685800" y="205740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8" name="Oval 10"/>
          <p:cNvSpPr>
            <a:spLocks noChangeArrowheads="1"/>
          </p:cNvSpPr>
          <p:nvPr/>
        </p:nvSpPr>
        <p:spPr bwMode="auto">
          <a:xfrm>
            <a:off x="9906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Oval 11"/>
          <p:cNvSpPr>
            <a:spLocks noChangeArrowheads="1"/>
          </p:cNvSpPr>
          <p:nvPr/>
        </p:nvSpPr>
        <p:spPr bwMode="auto">
          <a:xfrm>
            <a:off x="1676400" y="190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Oval 12"/>
          <p:cNvSpPr>
            <a:spLocks noChangeArrowheads="1"/>
          </p:cNvSpPr>
          <p:nvPr/>
        </p:nvSpPr>
        <p:spPr bwMode="auto">
          <a:xfrm>
            <a:off x="4572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</a:t>
            </a: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3886200" y="1981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Concentration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Statistics</a:t>
            </a: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6858000" y="13716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Optimization</a:t>
            </a:r>
          </a:p>
        </p:txBody>
      </p:sp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6858000" y="2362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Narrow range of parameters</a:t>
            </a: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>
            <a:off x="4648200" y="167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>
            <a:off x="46482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auto">
          <a:xfrm>
            <a:off x="2362200" y="1066800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</a:t>
            </a:r>
          </a:p>
        </p:txBody>
      </p:sp>
      <p:sp>
        <p:nvSpPr>
          <p:cNvPr id="22549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50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51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2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3" name="Line 25"/>
          <p:cNvSpPr>
            <a:spLocks noChangeShapeType="1"/>
          </p:cNvSpPr>
          <p:nvPr/>
        </p:nvSpPr>
        <p:spPr bwMode="auto">
          <a:xfrm>
            <a:off x="7772400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4" name="Line 26"/>
          <p:cNvSpPr>
            <a:spLocks noChangeShapeType="1"/>
          </p:cNvSpPr>
          <p:nvPr/>
        </p:nvSpPr>
        <p:spPr bwMode="auto">
          <a:xfrm flipH="1">
            <a:off x="2286000" y="16002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5" name="Oval 27"/>
          <p:cNvSpPr>
            <a:spLocks noChangeArrowheads="1"/>
          </p:cNvSpPr>
          <p:nvPr/>
        </p:nvSpPr>
        <p:spPr bwMode="auto">
          <a:xfrm>
            <a:off x="1219200" y="20256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56" name="Line 28"/>
          <p:cNvSpPr>
            <a:spLocks noChangeShapeType="1"/>
          </p:cNvSpPr>
          <p:nvPr/>
        </p:nvSpPr>
        <p:spPr bwMode="auto">
          <a:xfrm flipV="1">
            <a:off x="457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>
            <a:off x="4572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8" name="Line 30"/>
          <p:cNvSpPr>
            <a:spLocks noChangeShapeType="1"/>
          </p:cNvSpPr>
          <p:nvPr/>
        </p:nvSpPr>
        <p:spPr bwMode="auto">
          <a:xfrm>
            <a:off x="5334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59" name="Line 31"/>
          <p:cNvSpPr>
            <a:spLocks noChangeShapeType="1"/>
          </p:cNvSpPr>
          <p:nvPr/>
        </p:nvSpPr>
        <p:spPr bwMode="auto">
          <a:xfrm flipH="1">
            <a:off x="381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0" name="Line 32"/>
          <p:cNvSpPr>
            <a:spLocks noChangeShapeType="1"/>
          </p:cNvSpPr>
          <p:nvPr/>
        </p:nvSpPr>
        <p:spPr bwMode="auto">
          <a:xfrm>
            <a:off x="533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1" name="Line 33"/>
          <p:cNvSpPr>
            <a:spLocks noChangeShapeType="1"/>
          </p:cNvSpPr>
          <p:nvPr/>
        </p:nvSpPr>
        <p:spPr bwMode="auto">
          <a:xfrm flipV="1">
            <a:off x="685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2" name="Line 34"/>
          <p:cNvSpPr>
            <a:spLocks noChangeShapeType="1"/>
          </p:cNvSpPr>
          <p:nvPr/>
        </p:nvSpPr>
        <p:spPr bwMode="auto">
          <a:xfrm>
            <a:off x="685800" y="2819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3" name="Line 35"/>
          <p:cNvSpPr>
            <a:spLocks noChangeShapeType="1"/>
          </p:cNvSpPr>
          <p:nvPr/>
        </p:nvSpPr>
        <p:spPr bwMode="auto">
          <a:xfrm>
            <a:off x="838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4" name="Line 36"/>
          <p:cNvSpPr>
            <a:spLocks noChangeShapeType="1"/>
          </p:cNvSpPr>
          <p:nvPr/>
        </p:nvSpPr>
        <p:spPr bwMode="auto">
          <a:xfrm flipH="1">
            <a:off x="6096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5" name="Line 37"/>
          <p:cNvSpPr>
            <a:spLocks noChangeShapeType="1"/>
          </p:cNvSpPr>
          <p:nvPr/>
        </p:nvSpPr>
        <p:spPr bwMode="auto">
          <a:xfrm>
            <a:off x="8382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6" name="Line 38"/>
          <p:cNvSpPr>
            <a:spLocks noChangeShapeType="1"/>
          </p:cNvSpPr>
          <p:nvPr/>
        </p:nvSpPr>
        <p:spPr bwMode="auto">
          <a:xfrm flipV="1">
            <a:off x="990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7" name="Line 39"/>
          <p:cNvSpPr>
            <a:spLocks noChangeShapeType="1"/>
          </p:cNvSpPr>
          <p:nvPr/>
        </p:nvSpPr>
        <p:spPr bwMode="auto">
          <a:xfrm>
            <a:off x="990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8" name="Line 40"/>
          <p:cNvSpPr>
            <a:spLocks noChangeShapeType="1"/>
          </p:cNvSpPr>
          <p:nvPr/>
        </p:nvSpPr>
        <p:spPr bwMode="auto">
          <a:xfrm>
            <a:off x="1066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69" name="Line 41"/>
          <p:cNvSpPr>
            <a:spLocks noChangeShapeType="1"/>
          </p:cNvSpPr>
          <p:nvPr/>
        </p:nvSpPr>
        <p:spPr bwMode="auto">
          <a:xfrm flipH="1">
            <a:off x="914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0" name="Line 42"/>
          <p:cNvSpPr>
            <a:spLocks noChangeShapeType="1"/>
          </p:cNvSpPr>
          <p:nvPr/>
        </p:nvSpPr>
        <p:spPr bwMode="auto">
          <a:xfrm>
            <a:off x="1066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1" name="Line 43"/>
          <p:cNvSpPr>
            <a:spLocks noChangeShapeType="1"/>
          </p:cNvSpPr>
          <p:nvPr/>
        </p:nvSpPr>
        <p:spPr bwMode="auto">
          <a:xfrm flipV="1">
            <a:off x="1219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2" name="Line 44"/>
          <p:cNvSpPr>
            <a:spLocks noChangeShapeType="1"/>
          </p:cNvSpPr>
          <p:nvPr/>
        </p:nvSpPr>
        <p:spPr bwMode="auto">
          <a:xfrm>
            <a:off x="12192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3" name="Line 45"/>
          <p:cNvSpPr>
            <a:spLocks noChangeShapeType="1"/>
          </p:cNvSpPr>
          <p:nvPr/>
        </p:nvSpPr>
        <p:spPr bwMode="auto">
          <a:xfrm>
            <a:off x="1447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4" name="Line 46"/>
          <p:cNvSpPr>
            <a:spLocks noChangeShapeType="1"/>
          </p:cNvSpPr>
          <p:nvPr/>
        </p:nvSpPr>
        <p:spPr bwMode="auto">
          <a:xfrm flipH="1">
            <a:off x="1143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5" name="Line 47"/>
          <p:cNvSpPr>
            <a:spLocks noChangeShapeType="1"/>
          </p:cNvSpPr>
          <p:nvPr/>
        </p:nvSpPr>
        <p:spPr bwMode="auto">
          <a:xfrm>
            <a:off x="1447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6" name="Line 48"/>
          <p:cNvSpPr>
            <a:spLocks noChangeShapeType="1"/>
          </p:cNvSpPr>
          <p:nvPr/>
        </p:nvSpPr>
        <p:spPr bwMode="auto">
          <a:xfrm flipV="1">
            <a:off x="1752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7" name="Line 49"/>
          <p:cNvSpPr>
            <a:spLocks noChangeShapeType="1"/>
          </p:cNvSpPr>
          <p:nvPr/>
        </p:nvSpPr>
        <p:spPr bwMode="auto">
          <a:xfrm>
            <a:off x="1752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8" name="Line 50"/>
          <p:cNvSpPr>
            <a:spLocks noChangeShapeType="1"/>
          </p:cNvSpPr>
          <p:nvPr/>
        </p:nvSpPr>
        <p:spPr bwMode="auto">
          <a:xfrm>
            <a:off x="1828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79" name="Line 51"/>
          <p:cNvSpPr>
            <a:spLocks noChangeShapeType="1"/>
          </p:cNvSpPr>
          <p:nvPr/>
        </p:nvSpPr>
        <p:spPr bwMode="auto">
          <a:xfrm flipH="1">
            <a:off x="1676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0" name="Line 52"/>
          <p:cNvSpPr>
            <a:spLocks noChangeShapeType="1"/>
          </p:cNvSpPr>
          <p:nvPr/>
        </p:nvSpPr>
        <p:spPr bwMode="auto">
          <a:xfrm>
            <a:off x="1828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1" name="Line 53"/>
          <p:cNvSpPr>
            <a:spLocks noChangeShapeType="1"/>
          </p:cNvSpPr>
          <p:nvPr/>
        </p:nvSpPr>
        <p:spPr bwMode="auto">
          <a:xfrm>
            <a:off x="2133600" y="1447800"/>
            <a:ext cx="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2" name="Text Box 54"/>
          <p:cNvSpPr txBox="1">
            <a:spLocks noChangeArrowheads="1"/>
          </p:cNvSpPr>
          <p:nvPr/>
        </p:nvSpPr>
        <p:spPr bwMode="auto">
          <a:xfrm>
            <a:off x="1828800" y="10668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Light</a:t>
            </a:r>
          </a:p>
        </p:txBody>
      </p:sp>
      <p:sp>
        <p:nvSpPr>
          <p:cNvPr id="22583" name="Line 55"/>
          <p:cNvSpPr>
            <a:spLocks noChangeShapeType="1"/>
          </p:cNvSpPr>
          <p:nvPr/>
        </p:nvSpPr>
        <p:spPr bwMode="auto">
          <a:xfrm flipH="1">
            <a:off x="21336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4" name="Line 56"/>
          <p:cNvSpPr>
            <a:spLocks noChangeShapeType="1"/>
          </p:cNvSpPr>
          <p:nvPr/>
        </p:nvSpPr>
        <p:spPr bwMode="auto">
          <a:xfrm>
            <a:off x="19812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585" name="Text Box 57"/>
          <p:cNvSpPr txBox="1">
            <a:spLocks noChangeArrowheads="1"/>
          </p:cNvSpPr>
          <p:nvPr/>
        </p:nvSpPr>
        <p:spPr bwMode="auto">
          <a:xfrm>
            <a:off x="381000" y="3124200"/>
            <a:ext cx="1752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Signal on detector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smtClean="0"/>
              <a:t>Imaging methods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15287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Wider dynamic range on cell size vs. statistics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Works better for larger/ complex morphology organisms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Does not work well for smaller (&lt; 5um) organisms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1443038" y="2060575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3561" name="Oval 9"/>
          <p:cNvSpPr>
            <a:spLocks noChangeArrowheads="1"/>
          </p:cNvSpPr>
          <p:nvPr/>
        </p:nvSpPr>
        <p:spPr bwMode="auto">
          <a:xfrm>
            <a:off x="685800" y="24701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Oval 10"/>
          <p:cNvSpPr>
            <a:spLocks noChangeArrowheads="1"/>
          </p:cNvSpPr>
          <p:nvPr/>
        </p:nvSpPr>
        <p:spPr bwMode="auto">
          <a:xfrm>
            <a:off x="9906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Oval 11"/>
          <p:cNvSpPr>
            <a:spLocks noChangeArrowheads="1"/>
          </p:cNvSpPr>
          <p:nvPr/>
        </p:nvSpPr>
        <p:spPr bwMode="auto">
          <a:xfrm>
            <a:off x="1676400" y="23177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Oval 12"/>
          <p:cNvSpPr>
            <a:spLocks noChangeArrowheads="1"/>
          </p:cNvSpPr>
          <p:nvPr/>
        </p:nvSpPr>
        <p:spPr bwMode="auto">
          <a:xfrm>
            <a:off x="4572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Space domain</a:t>
            </a:r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6858000" y="1214438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 of morphology</a:t>
            </a:r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6858000" y="236855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Wider range of parameters</a:t>
            </a: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1519238" y="1112838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3573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4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5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6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7" name="Line 25"/>
          <p:cNvSpPr>
            <a:spLocks noChangeShapeType="1"/>
          </p:cNvSpPr>
          <p:nvPr/>
        </p:nvSpPr>
        <p:spPr bwMode="auto">
          <a:xfrm>
            <a:off x="7772400" y="2046288"/>
            <a:ext cx="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 flipH="1">
            <a:off x="1676400" y="1593850"/>
            <a:ext cx="61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79" name="Oval 27"/>
          <p:cNvSpPr>
            <a:spLocks noChangeArrowheads="1"/>
          </p:cNvSpPr>
          <p:nvPr/>
        </p:nvSpPr>
        <p:spPr bwMode="auto">
          <a:xfrm>
            <a:off x="1219200" y="2438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10" name="Line 58"/>
          <p:cNvSpPr>
            <a:spLocks noChangeShapeType="1"/>
          </p:cNvSpPr>
          <p:nvPr/>
        </p:nvSpPr>
        <p:spPr bwMode="auto">
          <a:xfrm>
            <a:off x="1366838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12" name="Line 60"/>
          <p:cNvSpPr>
            <a:spLocks noChangeShapeType="1"/>
          </p:cNvSpPr>
          <p:nvPr/>
        </p:nvSpPr>
        <p:spPr bwMode="auto">
          <a:xfrm>
            <a:off x="1604963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18" name="Line 66"/>
          <p:cNvSpPr>
            <a:spLocks noChangeShapeType="1"/>
          </p:cNvSpPr>
          <p:nvPr/>
        </p:nvSpPr>
        <p:spPr bwMode="auto">
          <a:xfrm>
            <a:off x="14414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19" name="Line 67"/>
          <p:cNvSpPr>
            <a:spLocks noChangeShapeType="1"/>
          </p:cNvSpPr>
          <p:nvPr/>
        </p:nvSpPr>
        <p:spPr bwMode="auto">
          <a:xfrm>
            <a:off x="1366838" y="20542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0" name="Line 68"/>
          <p:cNvSpPr>
            <a:spLocks noChangeShapeType="1"/>
          </p:cNvSpPr>
          <p:nvPr/>
        </p:nvSpPr>
        <p:spPr bwMode="auto">
          <a:xfrm>
            <a:off x="205422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1" name="Line 69"/>
          <p:cNvSpPr>
            <a:spLocks noChangeShapeType="1"/>
          </p:cNvSpPr>
          <p:nvPr/>
        </p:nvSpPr>
        <p:spPr bwMode="auto">
          <a:xfrm>
            <a:off x="2211388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2" name="Line 70"/>
          <p:cNvSpPr>
            <a:spLocks noChangeShapeType="1"/>
          </p:cNvSpPr>
          <p:nvPr/>
        </p:nvSpPr>
        <p:spPr bwMode="auto">
          <a:xfrm>
            <a:off x="15240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3" name="Line 71"/>
          <p:cNvSpPr>
            <a:spLocks noChangeShapeType="1"/>
          </p:cNvSpPr>
          <p:nvPr/>
        </p:nvSpPr>
        <p:spPr bwMode="auto">
          <a:xfrm>
            <a:off x="167957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4" name="Line 72"/>
          <p:cNvSpPr>
            <a:spLocks noChangeShapeType="1"/>
          </p:cNvSpPr>
          <p:nvPr/>
        </p:nvSpPr>
        <p:spPr bwMode="auto">
          <a:xfrm>
            <a:off x="19177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5" name="Line 73"/>
          <p:cNvSpPr>
            <a:spLocks noChangeShapeType="1"/>
          </p:cNvSpPr>
          <p:nvPr/>
        </p:nvSpPr>
        <p:spPr bwMode="auto">
          <a:xfrm>
            <a:off x="175418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6" name="Line 74"/>
          <p:cNvSpPr>
            <a:spLocks noChangeShapeType="1"/>
          </p:cNvSpPr>
          <p:nvPr/>
        </p:nvSpPr>
        <p:spPr bwMode="auto">
          <a:xfrm>
            <a:off x="183673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7" name="Line 75"/>
          <p:cNvSpPr>
            <a:spLocks noChangeShapeType="1"/>
          </p:cNvSpPr>
          <p:nvPr/>
        </p:nvSpPr>
        <p:spPr bwMode="auto">
          <a:xfrm>
            <a:off x="2130425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8" name="Line 76"/>
          <p:cNvSpPr>
            <a:spLocks noChangeShapeType="1"/>
          </p:cNvSpPr>
          <p:nvPr/>
        </p:nvSpPr>
        <p:spPr bwMode="auto">
          <a:xfrm>
            <a:off x="22796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29" name="Line 77"/>
          <p:cNvSpPr>
            <a:spLocks noChangeShapeType="1"/>
          </p:cNvSpPr>
          <p:nvPr/>
        </p:nvSpPr>
        <p:spPr bwMode="auto">
          <a:xfrm>
            <a:off x="1917700" y="207327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0" name="Line 78"/>
          <p:cNvSpPr>
            <a:spLocks noChangeShapeType="1"/>
          </p:cNvSpPr>
          <p:nvPr/>
        </p:nvSpPr>
        <p:spPr bwMode="auto">
          <a:xfrm>
            <a:off x="1371600" y="31877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1" name="Line 79"/>
          <p:cNvSpPr>
            <a:spLocks noChangeShapeType="1"/>
          </p:cNvSpPr>
          <p:nvPr/>
        </p:nvSpPr>
        <p:spPr bwMode="auto">
          <a:xfrm>
            <a:off x="1981200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2" name="Line 80"/>
          <p:cNvSpPr>
            <a:spLocks noChangeShapeType="1"/>
          </p:cNvSpPr>
          <p:nvPr/>
        </p:nvSpPr>
        <p:spPr bwMode="auto">
          <a:xfrm>
            <a:off x="1371600" y="2197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3" name="Line 81"/>
          <p:cNvSpPr>
            <a:spLocks noChangeShapeType="1"/>
          </p:cNvSpPr>
          <p:nvPr/>
        </p:nvSpPr>
        <p:spPr bwMode="auto">
          <a:xfrm>
            <a:off x="1365250" y="23622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4" name="Line 82"/>
          <p:cNvSpPr>
            <a:spLocks noChangeShapeType="1"/>
          </p:cNvSpPr>
          <p:nvPr/>
        </p:nvSpPr>
        <p:spPr bwMode="auto">
          <a:xfrm>
            <a:off x="1365250" y="254317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5" name="Line 83"/>
          <p:cNvSpPr>
            <a:spLocks noChangeShapeType="1"/>
          </p:cNvSpPr>
          <p:nvPr/>
        </p:nvSpPr>
        <p:spPr bwMode="auto">
          <a:xfrm>
            <a:off x="1355725" y="2740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6" name="Line 84"/>
          <p:cNvSpPr>
            <a:spLocks noChangeShapeType="1"/>
          </p:cNvSpPr>
          <p:nvPr/>
        </p:nvSpPr>
        <p:spPr bwMode="auto">
          <a:xfrm>
            <a:off x="1371600" y="29083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7" name="Line 85"/>
          <p:cNvSpPr>
            <a:spLocks noChangeShapeType="1"/>
          </p:cNvSpPr>
          <p:nvPr/>
        </p:nvSpPr>
        <p:spPr bwMode="auto">
          <a:xfrm>
            <a:off x="1371600" y="3062288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8" name="Line 86"/>
          <p:cNvSpPr>
            <a:spLocks noChangeShapeType="1"/>
          </p:cNvSpPr>
          <p:nvPr/>
        </p:nvSpPr>
        <p:spPr bwMode="auto">
          <a:xfrm>
            <a:off x="1371600" y="21304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39" name="Line 87"/>
          <p:cNvSpPr>
            <a:spLocks noChangeShapeType="1"/>
          </p:cNvSpPr>
          <p:nvPr/>
        </p:nvSpPr>
        <p:spPr bwMode="auto">
          <a:xfrm>
            <a:off x="1371600" y="22828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0" name="Line 88"/>
          <p:cNvSpPr>
            <a:spLocks noChangeShapeType="1"/>
          </p:cNvSpPr>
          <p:nvPr/>
        </p:nvSpPr>
        <p:spPr bwMode="auto">
          <a:xfrm>
            <a:off x="1365250" y="2451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1" name="Line 89"/>
          <p:cNvSpPr>
            <a:spLocks noChangeShapeType="1"/>
          </p:cNvSpPr>
          <p:nvPr/>
        </p:nvSpPr>
        <p:spPr bwMode="auto">
          <a:xfrm>
            <a:off x="1365250" y="26352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2" name="Line 90"/>
          <p:cNvSpPr>
            <a:spLocks noChangeShapeType="1"/>
          </p:cNvSpPr>
          <p:nvPr/>
        </p:nvSpPr>
        <p:spPr bwMode="auto">
          <a:xfrm>
            <a:off x="1363663" y="28257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3" name="Line 91"/>
          <p:cNvSpPr>
            <a:spLocks noChangeShapeType="1"/>
          </p:cNvSpPr>
          <p:nvPr/>
        </p:nvSpPr>
        <p:spPr bwMode="auto">
          <a:xfrm>
            <a:off x="1363663" y="2982913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4" name="Line 92"/>
          <p:cNvSpPr>
            <a:spLocks noChangeShapeType="1"/>
          </p:cNvSpPr>
          <p:nvPr/>
        </p:nvSpPr>
        <p:spPr bwMode="auto">
          <a:xfrm>
            <a:off x="1363663" y="3121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5" name="Line 93"/>
          <p:cNvSpPr>
            <a:spLocks noChangeShapeType="1"/>
          </p:cNvSpPr>
          <p:nvPr/>
        </p:nvSpPr>
        <p:spPr bwMode="auto">
          <a:xfrm flipH="1">
            <a:off x="1471613" y="1600200"/>
            <a:ext cx="2667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6" name="Line 94"/>
          <p:cNvSpPr>
            <a:spLocks noChangeShapeType="1"/>
          </p:cNvSpPr>
          <p:nvPr/>
        </p:nvSpPr>
        <p:spPr bwMode="auto">
          <a:xfrm>
            <a:off x="1738313" y="1593850"/>
            <a:ext cx="98425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47" name="Line 95"/>
          <p:cNvSpPr>
            <a:spLocks noChangeShapeType="1"/>
          </p:cNvSpPr>
          <p:nvPr/>
        </p:nvSpPr>
        <p:spPr bwMode="auto">
          <a:xfrm>
            <a:off x="4572000" y="2073275"/>
            <a:ext cx="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3200" smtClean="0"/>
              <a:t>Bulk scattering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586038" y="1206500"/>
            <a:ext cx="1479550" cy="21510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381000" y="4403725"/>
            <a:ext cx="8305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High throughput al low processing lost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Harder to interpret larger / complex morphology cells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Sensitive to cell orientation</a:t>
            </a:r>
          </a:p>
        </p:txBody>
      </p:sp>
      <p:sp>
        <p:nvSpPr>
          <p:cNvPr id="25609" name="Oval 9"/>
          <p:cNvSpPr>
            <a:spLocks noChangeArrowheads="1"/>
          </p:cNvSpPr>
          <p:nvPr/>
        </p:nvSpPr>
        <p:spPr bwMode="auto">
          <a:xfrm>
            <a:off x="2938463" y="19367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Oval 10"/>
          <p:cNvSpPr>
            <a:spLocks noChangeArrowheads="1"/>
          </p:cNvSpPr>
          <p:nvPr/>
        </p:nvSpPr>
        <p:spPr bwMode="auto">
          <a:xfrm>
            <a:off x="32432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Oval 12"/>
          <p:cNvSpPr>
            <a:spLocks noChangeArrowheads="1"/>
          </p:cNvSpPr>
          <p:nvPr/>
        </p:nvSpPr>
        <p:spPr bwMode="auto">
          <a:xfrm>
            <a:off x="27098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20" name="Line 20"/>
          <p:cNvSpPr>
            <a:spLocks noChangeShapeType="1"/>
          </p:cNvSpPr>
          <p:nvPr/>
        </p:nvSpPr>
        <p:spPr bwMode="auto">
          <a:xfrm>
            <a:off x="1052513" y="2089150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22" name="Line 22"/>
          <p:cNvSpPr>
            <a:spLocks noChangeShapeType="1"/>
          </p:cNvSpPr>
          <p:nvPr/>
        </p:nvSpPr>
        <p:spPr bwMode="auto">
          <a:xfrm>
            <a:off x="2830513" y="1136650"/>
            <a:ext cx="0" cy="315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24" name="Oval 24"/>
          <p:cNvSpPr>
            <a:spLocks noChangeArrowheads="1"/>
          </p:cNvSpPr>
          <p:nvPr/>
        </p:nvSpPr>
        <p:spPr bwMode="auto">
          <a:xfrm>
            <a:off x="3014663" y="2351088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57" name="Line 57"/>
          <p:cNvSpPr>
            <a:spLocks noChangeShapeType="1"/>
          </p:cNvSpPr>
          <p:nvPr/>
        </p:nvSpPr>
        <p:spPr bwMode="auto">
          <a:xfrm>
            <a:off x="1052513" y="223361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58" name="Line 58"/>
          <p:cNvSpPr>
            <a:spLocks noChangeShapeType="1"/>
          </p:cNvSpPr>
          <p:nvPr/>
        </p:nvSpPr>
        <p:spPr bwMode="auto">
          <a:xfrm>
            <a:off x="1052513" y="236696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59" name="Line 59"/>
          <p:cNvSpPr>
            <a:spLocks noChangeShapeType="1"/>
          </p:cNvSpPr>
          <p:nvPr/>
        </p:nvSpPr>
        <p:spPr bwMode="auto">
          <a:xfrm flipV="1">
            <a:off x="4418013" y="1452563"/>
            <a:ext cx="0" cy="15287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0" name="Line 60"/>
          <p:cNvSpPr>
            <a:spLocks noChangeShapeType="1"/>
          </p:cNvSpPr>
          <p:nvPr/>
        </p:nvSpPr>
        <p:spPr bwMode="auto">
          <a:xfrm flipV="1">
            <a:off x="2938463" y="1600200"/>
            <a:ext cx="1371600" cy="4889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1" name="Line 61"/>
          <p:cNvSpPr>
            <a:spLocks noChangeShapeType="1"/>
          </p:cNvSpPr>
          <p:nvPr/>
        </p:nvSpPr>
        <p:spPr bwMode="auto">
          <a:xfrm flipV="1">
            <a:off x="2938463" y="1936750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2" name="Line 62"/>
          <p:cNvSpPr>
            <a:spLocks noChangeShapeType="1"/>
          </p:cNvSpPr>
          <p:nvPr/>
        </p:nvSpPr>
        <p:spPr bwMode="auto">
          <a:xfrm>
            <a:off x="2938463" y="2366963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3" name="Line 63"/>
          <p:cNvSpPr>
            <a:spLocks noChangeShapeType="1"/>
          </p:cNvSpPr>
          <p:nvPr/>
        </p:nvSpPr>
        <p:spPr bwMode="auto">
          <a:xfrm>
            <a:off x="2938463" y="2222500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4" name="Line 64"/>
          <p:cNvSpPr>
            <a:spLocks noChangeShapeType="1"/>
          </p:cNvSpPr>
          <p:nvPr/>
        </p:nvSpPr>
        <p:spPr bwMode="auto">
          <a:xfrm>
            <a:off x="2938463" y="2078038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5" name="Line 65"/>
          <p:cNvSpPr>
            <a:spLocks noChangeShapeType="1"/>
          </p:cNvSpPr>
          <p:nvPr/>
        </p:nvSpPr>
        <p:spPr bwMode="auto">
          <a:xfrm flipV="1">
            <a:off x="2938463" y="2054225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6" name="Line 66"/>
          <p:cNvSpPr>
            <a:spLocks noChangeShapeType="1"/>
          </p:cNvSpPr>
          <p:nvPr/>
        </p:nvSpPr>
        <p:spPr bwMode="auto">
          <a:xfrm>
            <a:off x="2971800" y="2089150"/>
            <a:ext cx="1338263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7" name="Line 67"/>
          <p:cNvSpPr>
            <a:spLocks noChangeShapeType="1"/>
          </p:cNvSpPr>
          <p:nvPr/>
        </p:nvSpPr>
        <p:spPr bwMode="auto">
          <a:xfrm>
            <a:off x="2971800" y="2366963"/>
            <a:ext cx="1338263" cy="5064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8" name="Line 68"/>
          <p:cNvSpPr>
            <a:spLocks noChangeShapeType="1"/>
          </p:cNvSpPr>
          <p:nvPr/>
        </p:nvSpPr>
        <p:spPr bwMode="auto">
          <a:xfrm>
            <a:off x="4267200" y="16256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69" name="Line 69"/>
          <p:cNvSpPr>
            <a:spLocks noChangeShapeType="1"/>
          </p:cNvSpPr>
          <p:nvPr/>
        </p:nvSpPr>
        <p:spPr bwMode="auto">
          <a:xfrm>
            <a:off x="4267200" y="19177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0" name="Line 70"/>
          <p:cNvSpPr>
            <a:spLocks noChangeShapeType="1"/>
          </p:cNvSpPr>
          <p:nvPr/>
        </p:nvSpPr>
        <p:spPr bwMode="auto">
          <a:xfrm>
            <a:off x="4267200" y="2041525"/>
            <a:ext cx="1600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1" name="Line 71"/>
          <p:cNvSpPr>
            <a:spLocks noChangeShapeType="1"/>
          </p:cNvSpPr>
          <p:nvPr/>
        </p:nvSpPr>
        <p:spPr bwMode="auto">
          <a:xfrm>
            <a:off x="4267200" y="2212975"/>
            <a:ext cx="1600200" cy="1381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2" name="Line 72"/>
          <p:cNvSpPr>
            <a:spLocks noChangeShapeType="1"/>
          </p:cNvSpPr>
          <p:nvPr/>
        </p:nvSpPr>
        <p:spPr bwMode="auto">
          <a:xfrm flipV="1">
            <a:off x="4294188" y="2414588"/>
            <a:ext cx="1557337" cy="74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3" name="Line 73"/>
          <p:cNvSpPr>
            <a:spLocks noChangeShapeType="1"/>
          </p:cNvSpPr>
          <p:nvPr/>
        </p:nvSpPr>
        <p:spPr bwMode="auto">
          <a:xfrm flipV="1">
            <a:off x="4286250" y="246538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4" name="Line 74"/>
          <p:cNvSpPr>
            <a:spLocks noChangeShapeType="1"/>
          </p:cNvSpPr>
          <p:nvPr/>
        </p:nvSpPr>
        <p:spPr bwMode="auto">
          <a:xfrm flipV="1">
            <a:off x="4286250" y="268763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675" name="Rectangle 75"/>
          <p:cNvSpPr>
            <a:spLocks noChangeArrowheads="1"/>
          </p:cNvSpPr>
          <p:nvPr/>
        </p:nvSpPr>
        <p:spPr bwMode="auto">
          <a:xfrm>
            <a:off x="5843588" y="1593850"/>
            <a:ext cx="219075" cy="1265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76" name="Text Box 76"/>
          <p:cNvSpPr txBox="1">
            <a:spLocks noChangeArrowheads="1"/>
          </p:cNvSpPr>
          <p:nvPr/>
        </p:nvSpPr>
        <p:spPr bwMode="auto">
          <a:xfrm>
            <a:off x="5076825" y="1054100"/>
            <a:ext cx="1971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High–res detector</a:t>
            </a:r>
          </a:p>
        </p:txBody>
      </p:sp>
      <p:sp>
        <p:nvSpPr>
          <p:cNvPr id="25678" name="AutoShape 78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5680" name="AutoShape 80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5682" name="Picture 82" descr="alexa 488 568 633 spect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30963" y="1617663"/>
            <a:ext cx="2405062" cy="1223962"/>
          </a:xfrm>
          <a:prstGeom prst="rect">
            <a:avLst/>
          </a:prstGeom>
          <a:noFill/>
        </p:spPr>
      </p:pic>
      <p:sp>
        <p:nvSpPr>
          <p:cNvPr id="25683" name="Rectangle 83"/>
          <p:cNvSpPr>
            <a:spLocks noChangeArrowheads="1"/>
          </p:cNvSpPr>
          <p:nvPr/>
        </p:nvSpPr>
        <p:spPr bwMode="auto">
          <a:xfrm>
            <a:off x="6430963" y="1593850"/>
            <a:ext cx="2405062" cy="1387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84" name="Text Box 84"/>
          <p:cNvSpPr txBox="1">
            <a:spLocks noChangeArrowheads="1"/>
          </p:cNvSpPr>
          <p:nvPr/>
        </p:nvSpPr>
        <p:spPr bwMode="auto">
          <a:xfrm>
            <a:off x="6656388" y="1054100"/>
            <a:ext cx="2487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Signature decomposition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359</Words>
  <Application>Microsoft Macintosh PowerPoint</Application>
  <PresentationFormat>On-screen Show (4:3)</PresentationFormat>
  <Paragraphs>87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Arial</vt:lpstr>
      <vt:lpstr>Times New Roman</vt:lpstr>
      <vt:lpstr>Office Theme</vt:lpstr>
      <vt:lpstr>Cytometer technology for autonomous platforms  2014 Kickoff</vt:lpstr>
      <vt:lpstr>Project focus</vt:lpstr>
      <vt:lpstr>Project goals</vt:lpstr>
      <vt:lpstr>Project allocation and budget</vt:lpstr>
      <vt:lpstr>Schedule and milestones</vt:lpstr>
      <vt:lpstr>Flow vs imaging vs “bulk” instruments (DENIS)</vt:lpstr>
      <vt:lpstr>Single-volume detection</vt:lpstr>
      <vt:lpstr>Imaging methods</vt:lpstr>
      <vt:lpstr>Bulk scattering</vt:lpstr>
      <vt:lpstr>Scale comparison</vt:lpstr>
      <vt:lpstr>Test bed hardware details</vt:lpstr>
      <vt:lpstr>Test bed software details</vt:lpstr>
      <vt:lpstr>Example processing chain, implemented in GPU/FPGA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Denis Klimov</cp:lastModifiedBy>
  <cp:revision>30</cp:revision>
  <dcterms:created xsi:type="dcterms:W3CDTF">2014-01-14T17:04:58Z</dcterms:created>
  <dcterms:modified xsi:type="dcterms:W3CDTF">2014-01-21T23:13:04Z</dcterms:modified>
</cp:coreProperties>
</file>