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9" r:id="rId3"/>
    <p:sldId id="257" r:id="rId4"/>
    <p:sldId id="258" r:id="rId5"/>
    <p:sldId id="265" r:id="rId6"/>
    <p:sldId id="271" r:id="rId7"/>
    <p:sldId id="270" r:id="rId8"/>
    <p:sldId id="267" r:id="rId9"/>
    <p:sldId id="268" r:id="rId10"/>
    <p:sldId id="269" r:id="rId11"/>
    <p:sldId id="263" r:id="rId12"/>
    <p:sldId id="264" r:id="rId13"/>
    <p:sldId id="266" r:id="rId14"/>
    <p:sldId id="272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416" y="-96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352D8-24BC-4A7A-84FE-8D35282EBDCE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C39E-05AC-4CCC-84BD-1F3B643D3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1B6AC-FE3C-4F27-A4D5-EEF28CA36E72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F4846-7C42-4140-B87B-C9C4FF8BE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A7CB7-8509-405F-B94B-C6A77D2D701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DA907-165A-44E0-B27F-52F0FFC26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6F4F2-1F7E-4FB7-BE82-425B5E7F3BC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A1AE-C380-481F-BD7D-3B3CAABDA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2D9E-28A0-418C-927E-0F7A345BF28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DB317-A648-4CF7-ADF3-778B32BBA1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7AF1-1B42-40D2-9252-67B440C3A99E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CD7FD-263D-4208-A749-A0294D63A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BA811-4C27-46D6-806E-0191366B8C1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DBCAC-35D6-497D-A8B4-17837C845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25F4-0091-478A-9006-7DA75015FE8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6AC4C-FF32-47B7-9F84-FF636A0D4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4AFD-E0ED-448D-A55F-A133B4F736EF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5F52F-A9F9-4161-A7D8-7DB51B1A6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4617B-1CC2-47D4-8D6A-43A7C07F7F14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BE4C3-8E98-4A1E-BB53-63227DF75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F1079-3EB1-4A89-BFF3-9938F8D1C693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46B5A-55BB-4E32-B7DC-C61462EE8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AA24BD-D158-4EC3-964D-1C7FF03CDA4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4241-1A5C-4FCC-80A7-663129197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Cytometer technology for autonomous platforms </a:t>
            </a:r>
            <a:br>
              <a:rPr lang="en-US" dirty="0" smtClean="0"/>
            </a:br>
            <a:r>
              <a:rPr lang="en-US" dirty="0" smtClean="0"/>
              <a:t>2014 Kickoff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Tom O’Reilly and Denis Klimov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Jim Bellingham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Francisco Chavez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Alex Worden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Scale comparison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4633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4637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4638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39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0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1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4643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4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4645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7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8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9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0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1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395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4652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4653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4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5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6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395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bed hardware details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Imaging cytometer, 2 channels: </a:t>
            </a:r>
          </a:p>
          <a:p>
            <a:pPr lvl="1"/>
            <a:r>
              <a:rPr lang="en-US" dirty="0" smtClean="0"/>
              <a:t>Imaging and fluorescence imaging</a:t>
            </a:r>
          </a:p>
          <a:p>
            <a:pPr lvl="1"/>
            <a:r>
              <a:rPr lang="en-US" dirty="0" smtClean="0"/>
              <a:t>Synchronous or asynchronous acquisition?</a:t>
            </a:r>
          </a:p>
          <a:p>
            <a:r>
              <a:rPr lang="en-US" dirty="0" smtClean="0"/>
              <a:t>Ability to package into compact instrument</a:t>
            </a:r>
          </a:p>
          <a:p>
            <a:r>
              <a:rPr lang="en-US" dirty="0" smtClean="0"/>
              <a:t>Maintenance/ longevity (flow cell configuration)</a:t>
            </a:r>
          </a:p>
          <a:p>
            <a:r>
              <a:rPr lang="en-US" dirty="0" smtClean="0"/>
              <a:t>Camera and imaging vs. processing platform</a:t>
            </a:r>
          </a:p>
          <a:p>
            <a:r>
              <a:rPr lang="en-US" dirty="0" smtClean="0"/>
              <a:t>Simplified imaging processing algorithm</a:t>
            </a:r>
          </a:p>
          <a:p>
            <a:pPr lvl="1"/>
            <a:r>
              <a:rPr lang="en-US" dirty="0" smtClean="0"/>
              <a:t>Length/ width</a:t>
            </a:r>
          </a:p>
          <a:p>
            <a:pPr lvl="1"/>
            <a:r>
              <a:rPr lang="en-US" dirty="0" smtClean="0"/>
              <a:t>Area, integral signal  =&gt; proxy to biomass</a:t>
            </a:r>
          </a:p>
          <a:p>
            <a:r>
              <a:rPr lang="en-US" dirty="0" smtClean="0"/>
              <a:t>Ability for unattended operation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bed software details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Simplified imaging processing algorithm</a:t>
            </a:r>
          </a:p>
          <a:p>
            <a:pPr lvl="1"/>
            <a:r>
              <a:rPr lang="en-US" dirty="0" smtClean="0"/>
              <a:t>Particle length and width</a:t>
            </a:r>
          </a:p>
          <a:p>
            <a:pPr lvl="1"/>
            <a:r>
              <a:rPr lang="en-US" dirty="0" smtClean="0"/>
              <a:t>Fluorescent </a:t>
            </a:r>
            <a:r>
              <a:rPr lang="en-US" dirty="0" err="1" smtClean="0"/>
              <a:t>vs</a:t>
            </a:r>
            <a:r>
              <a:rPr lang="en-US" dirty="0" smtClean="0"/>
              <a:t> non-fluorescent</a:t>
            </a:r>
            <a:endParaRPr lang="en-US" dirty="0"/>
          </a:p>
          <a:p>
            <a:pPr lvl="1"/>
            <a:r>
              <a:rPr lang="en-US" dirty="0"/>
              <a:t>Area, integral signal  =&gt; proxy to </a:t>
            </a:r>
            <a:r>
              <a:rPr lang="en-US" dirty="0" smtClean="0"/>
              <a:t>biomass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Triggered image logging, other actions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Explore hardware acceleration, e.g. with FPGA </a:t>
            </a:r>
            <a:r>
              <a:rPr lang="en-US" dirty="0" smtClean="0">
                <a:solidFill>
                  <a:srgbClr val="000000"/>
                </a:solidFill>
              </a:rPr>
              <a:t>or </a:t>
            </a:r>
            <a:r>
              <a:rPr lang="en-US" dirty="0" smtClean="0">
                <a:solidFill>
                  <a:srgbClr val="000000"/>
                </a:solidFill>
              </a:rPr>
              <a:t>GPU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1506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1507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open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best to compare AUV integration candidates?</a:t>
            </a:r>
          </a:p>
          <a:p>
            <a:pPr lvl="1"/>
            <a:r>
              <a:rPr lang="en-US" dirty="0" smtClean="0"/>
              <a:t>So far have compared “marketing” specifications</a:t>
            </a:r>
          </a:p>
          <a:p>
            <a:pPr lvl="1"/>
            <a:r>
              <a:rPr lang="en-US" dirty="0" smtClean="0"/>
              <a:t>What are current top candidates?</a:t>
            </a:r>
          </a:p>
          <a:p>
            <a:r>
              <a:rPr lang="en-US" dirty="0" smtClean="0"/>
              <a:t>Deployment duration? (affects design significantly)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3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focus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00FF"/>
                </a:solidFill>
              </a:rPr>
              <a:t>Cytometry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i="1" dirty="0" smtClean="0">
                <a:solidFill>
                  <a:srgbClr val="0000FF"/>
                </a:solidFill>
              </a:rPr>
              <a:t>(</a:t>
            </a:r>
            <a:r>
              <a:rPr lang="en-US" i="1" dirty="0" err="1" smtClean="0">
                <a:solidFill>
                  <a:srgbClr val="0000FF"/>
                </a:solidFill>
              </a:rPr>
              <a:t>fr.</a:t>
            </a:r>
            <a:r>
              <a:rPr lang="en-US" i="1" dirty="0" smtClean="0">
                <a:solidFill>
                  <a:srgbClr val="0000FF"/>
                </a:solidFill>
              </a:rPr>
              <a:t> Greek “cell measurement”): </a:t>
            </a:r>
            <a:r>
              <a:rPr lang="en-US" dirty="0" smtClean="0"/>
              <a:t>General name for methods that measure parameters of individual cells</a:t>
            </a:r>
          </a:p>
          <a:p>
            <a:pPr lvl="1"/>
            <a:r>
              <a:rPr lang="en-US" dirty="0" smtClean="0"/>
              <a:t>Flow cytometers</a:t>
            </a:r>
          </a:p>
          <a:p>
            <a:pPr lvl="1"/>
            <a:r>
              <a:rPr lang="en-US" dirty="0" smtClean="0"/>
              <a:t>Microscopes (including fluorescent microscopes)</a:t>
            </a:r>
          </a:p>
          <a:p>
            <a:pPr lvl="1"/>
            <a:r>
              <a:rPr lang="en-US" dirty="0" smtClean="0"/>
              <a:t>Coulter </a:t>
            </a:r>
            <a:r>
              <a:rPr lang="en-US" dirty="0" smtClean="0"/>
              <a:t>counters</a:t>
            </a:r>
          </a:p>
          <a:p>
            <a:pPr lvl="1"/>
            <a:endParaRPr lang="en-US" dirty="0"/>
          </a:p>
          <a:p>
            <a:r>
              <a:rPr lang="en-US" dirty="0" smtClean="0"/>
              <a:t>No “one size fits all” solution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Investigate cytometers that could be integrated with LRAUV or Dorado</a:t>
            </a:r>
          </a:p>
          <a:p>
            <a:r>
              <a:rPr lang="en-US" smtClean="0"/>
              <a:t>Build lab test-bed to study approaches (hardware and software)</a:t>
            </a:r>
          </a:p>
          <a:p>
            <a:r>
              <a:rPr lang="en-US" smtClean="0"/>
              <a:t>Evaluate available cytometers</a:t>
            </a:r>
          </a:p>
          <a:p>
            <a:r>
              <a:rPr lang="en-US" smtClean="0"/>
              <a:t>Facilitate collaboration with external cytometer developers (commercial, academic)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allocation and budget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O’Reilly (project manager) – 23 days</a:t>
            </a:r>
          </a:p>
          <a:p>
            <a:r>
              <a:rPr lang="en-US" smtClean="0"/>
              <a:t>Klimov - 40 days</a:t>
            </a:r>
          </a:p>
          <a:p>
            <a:endParaRPr lang="en-US" smtClean="0"/>
          </a:p>
          <a:p>
            <a:r>
              <a:rPr lang="en-US" smtClean="0"/>
              <a:t>Budget: $6,800 (travel, test-bed components)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Schedule and 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20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Discuss SeaFlow during Swalwell visit to MBARI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Demonstrate fluorescent microscope test-bed, version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Evaluate</a:t>
                      </a:r>
                      <a:r>
                        <a:rPr lang="en-US" baseline="0" dirty="0" smtClean="0"/>
                        <a:t> loaner instrument in fall CANON (e.g. Submersible Microscope)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</a:t>
                      </a:r>
                      <a:r>
                        <a:rPr lang="en-US" baseline="0" dirty="0" smtClean="0"/>
                        <a:t> project report, including test-bed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ethods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Optical methods of detection</a:t>
            </a:r>
          </a:p>
          <a:p>
            <a:r>
              <a:rPr lang="en-US" dirty="0" smtClean="0"/>
              <a:t>Proxy to population composition</a:t>
            </a:r>
          </a:p>
          <a:p>
            <a:pPr lvl="1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Pigment</a:t>
            </a:r>
          </a:p>
          <a:p>
            <a:r>
              <a:rPr lang="en-US" dirty="0" smtClean="0"/>
              <a:t>Fluorescence can be used with most methods by adding appropriate channel</a:t>
            </a:r>
          </a:p>
          <a:p>
            <a:r>
              <a:rPr lang="en-US" dirty="0" smtClean="0"/>
              <a:t>Trade-off method advantages/drawbacks for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20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Bulk scattering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5860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High throughput al low processing </a:t>
            </a:r>
            <a:r>
              <a:rPr lang="en-US" sz="2400" dirty="0" smtClean="0">
                <a:latin typeface="Times New Roman" pitchFamily="18" charset="0"/>
              </a:rPr>
              <a:t>cost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Sensitive to cell orientation</a:t>
            </a:r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29384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32432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27098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>
            <a:off x="10525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28305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4" name="Oval 24"/>
          <p:cNvSpPr>
            <a:spLocks noChangeArrowheads="1"/>
          </p:cNvSpPr>
          <p:nvPr/>
        </p:nvSpPr>
        <p:spPr bwMode="auto">
          <a:xfrm>
            <a:off x="30146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57" name="Line 57"/>
          <p:cNvSpPr>
            <a:spLocks noChangeShapeType="1"/>
          </p:cNvSpPr>
          <p:nvPr/>
        </p:nvSpPr>
        <p:spPr bwMode="auto">
          <a:xfrm>
            <a:off x="10525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58" name="Line 58"/>
          <p:cNvSpPr>
            <a:spLocks noChangeShapeType="1"/>
          </p:cNvSpPr>
          <p:nvPr/>
        </p:nvSpPr>
        <p:spPr bwMode="auto">
          <a:xfrm>
            <a:off x="10525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59" name="Line 59"/>
          <p:cNvSpPr>
            <a:spLocks noChangeShapeType="1"/>
          </p:cNvSpPr>
          <p:nvPr/>
        </p:nvSpPr>
        <p:spPr bwMode="auto">
          <a:xfrm flipV="1">
            <a:off x="44180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0" name="Line 60"/>
          <p:cNvSpPr>
            <a:spLocks noChangeShapeType="1"/>
          </p:cNvSpPr>
          <p:nvPr/>
        </p:nvSpPr>
        <p:spPr bwMode="auto">
          <a:xfrm flipV="1">
            <a:off x="29384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1" name="Line 61"/>
          <p:cNvSpPr>
            <a:spLocks noChangeShapeType="1"/>
          </p:cNvSpPr>
          <p:nvPr/>
        </p:nvSpPr>
        <p:spPr bwMode="auto">
          <a:xfrm flipV="1">
            <a:off x="29384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2" name="Line 62"/>
          <p:cNvSpPr>
            <a:spLocks noChangeShapeType="1"/>
          </p:cNvSpPr>
          <p:nvPr/>
        </p:nvSpPr>
        <p:spPr bwMode="auto">
          <a:xfrm>
            <a:off x="29384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3" name="Line 63"/>
          <p:cNvSpPr>
            <a:spLocks noChangeShapeType="1"/>
          </p:cNvSpPr>
          <p:nvPr/>
        </p:nvSpPr>
        <p:spPr bwMode="auto">
          <a:xfrm>
            <a:off x="29384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4" name="Line 64"/>
          <p:cNvSpPr>
            <a:spLocks noChangeShapeType="1"/>
          </p:cNvSpPr>
          <p:nvPr/>
        </p:nvSpPr>
        <p:spPr bwMode="auto">
          <a:xfrm>
            <a:off x="29384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5" name="Line 65"/>
          <p:cNvSpPr>
            <a:spLocks noChangeShapeType="1"/>
          </p:cNvSpPr>
          <p:nvPr/>
        </p:nvSpPr>
        <p:spPr bwMode="auto">
          <a:xfrm flipV="1">
            <a:off x="29384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6" name="Line 66"/>
          <p:cNvSpPr>
            <a:spLocks noChangeShapeType="1"/>
          </p:cNvSpPr>
          <p:nvPr/>
        </p:nvSpPr>
        <p:spPr bwMode="auto">
          <a:xfrm>
            <a:off x="29718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7" name="Line 67"/>
          <p:cNvSpPr>
            <a:spLocks noChangeShapeType="1"/>
          </p:cNvSpPr>
          <p:nvPr/>
        </p:nvSpPr>
        <p:spPr bwMode="auto">
          <a:xfrm>
            <a:off x="29718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8" name="Line 68"/>
          <p:cNvSpPr>
            <a:spLocks noChangeShapeType="1"/>
          </p:cNvSpPr>
          <p:nvPr/>
        </p:nvSpPr>
        <p:spPr bwMode="auto">
          <a:xfrm>
            <a:off x="42672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9" name="Line 69"/>
          <p:cNvSpPr>
            <a:spLocks noChangeShapeType="1"/>
          </p:cNvSpPr>
          <p:nvPr/>
        </p:nvSpPr>
        <p:spPr bwMode="auto">
          <a:xfrm>
            <a:off x="42672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0" name="Line 70"/>
          <p:cNvSpPr>
            <a:spLocks noChangeShapeType="1"/>
          </p:cNvSpPr>
          <p:nvPr/>
        </p:nvSpPr>
        <p:spPr bwMode="auto">
          <a:xfrm>
            <a:off x="42672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1" name="Line 71"/>
          <p:cNvSpPr>
            <a:spLocks noChangeShapeType="1"/>
          </p:cNvSpPr>
          <p:nvPr/>
        </p:nvSpPr>
        <p:spPr bwMode="auto">
          <a:xfrm>
            <a:off x="42672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2" name="Line 72"/>
          <p:cNvSpPr>
            <a:spLocks noChangeShapeType="1"/>
          </p:cNvSpPr>
          <p:nvPr/>
        </p:nvSpPr>
        <p:spPr bwMode="auto">
          <a:xfrm flipV="1">
            <a:off x="42941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3" name="Line 73"/>
          <p:cNvSpPr>
            <a:spLocks noChangeShapeType="1"/>
          </p:cNvSpPr>
          <p:nvPr/>
        </p:nvSpPr>
        <p:spPr bwMode="auto">
          <a:xfrm flipV="1">
            <a:off x="42862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4" name="Line 74"/>
          <p:cNvSpPr>
            <a:spLocks noChangeShapeType="1"/>
          </p:cNvSpPr>
          <p:nvPr/>
        </p:nvSpPr>
        <p:spPr bwMode="auto">
          <a:xfrm flipV="1">
            <a:off x="42862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5" name="Rectangle 75"/>
          <p:cNvSpPr>
            <a:spLocks noChangeArrowheads="1"/>
          </p:cNvSpPr>
          <p:nvPr/>
        </p:nvSpPr>
        <p:spPr bwMode="auto">
          <a:xfrm>
            <a:off x="58435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76" name="Text Box 76"/>
          <p:cNvSpPr txBox="1">
            <a:spLocks noChangeArrowheads="1"/>
          </p:cNvSpPr>
          <p:nvPr/>
        </p:nvSpPr>
        <p:spPr bwMode="auto">
          <a:xfrm>
            <a:off x="50768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25678" name="AutoShape 78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5680" name="AutoShape 80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5682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0963" y="1617663"/>
            <a:ext cx="2405062" cy="1223962"/>
          </a:xfrm>
          <a:prstGeom prst="rect">
            <a:avLst/>
          </a:prstGeom>
          <a:noFill/>
        </p:spPr>
      </p:pic>
      <p:sp>
        <p:nvSpPr>
          <p:cNvPr id="25683" name="Rectangle 83"/>
          <p:cNvSpPr>
            <a:spLocks noChangeArrowheads="1"/>
          </p:cNvSpPr>
          <p:nvPr/>
        </p:nvSpPr>
        <p:spPr bwMode="auto">
          <a:xfrm>
            <a:off x="6430963" y="1593850"/>
            <a:ext cx="2405062" cy="1387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84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dirty="0" smtClean="0"/>
              <a:t>Flow cytometry</a:t>
            </a:r>
            <a:endParaRPr lang="en-US" sz="3200" dirty="0" smtClean="0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2549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5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3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4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5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6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9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2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2583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4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5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dirty="0" smtClean="0"/>
              <a:t>Imaging </a:t>
            </a:r>
            <a:r>
              <a:rPr lang="en-US" sz="3200" dirty="0" smtClean="0"/>
              <a:t>cytometry</a:t>
            </a:r>
            <a:endParaRPr lang="en-US" sz="3200" dirty="0" smtClean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Works better for larger/ complex morphology </a:t>
            </a:r>
            <a:r>
              <a:rPr lang="en-US" sz="2400" dirty="0" smtClean="0">
                <a:latin typeface="Times New Roman" pitchFamily="18" charset="0"/>
              </a:rPr>
              <a:t>organisms 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73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2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8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9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0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1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2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3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4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5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6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7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8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9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0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1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2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3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4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5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6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7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8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9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0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1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2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3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4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5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6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7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575</Words>
  <Application>Microsoft Macintosh PowerPoint</Application>
  <PresentationFormat>On-screen Show (4:3)</PresentationFormat>
  <Paragraphs>107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Cytometer technology for autonomous platforms  2014 Kickoff</vt:lpstr>
      <vt:lpstr>Project focus</vt:lpstr>
      <vt:lpstr>Project goals</vt:lpstr>
      <vt:lpstr>Project allocation and budget</vt:lpstr>
      <vt:lpstr>Schedule and milestones</vt:lpstr>
      <vt:lpstr>Methods comparison</vt:lpstr>
      <vt:lpstr>Bulk scattering</vt:lpstr>
      <vt:lpstr>Flow cytometry</vt:lpstr>
      <vt:lpstr>Imaging cytometry</vt:lpstr>
      <vt:lpstr>Scale comparison</vt:lpstr>
      <vt:lpstr>Test bed hardware details</vt:lpstr>
      <vt:lpstr>Test bed software details</vt:lpstr>
      <vt:lpstr>Example processing chain, implemented in GPU/FPGA</vt:lpstr>
      <vt:lpstr>Some open questions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46</cp:revision>
  <dcterms:created xsi:type="dcterms:W3CDTF">2014-01-14T17:04:58Z</dcterms:created>
  <dcterms:modified xsi:type="dcterms:W3CDTF">2014-01-22T01:32:07Z</dcterms:modified>
</cp:coreProperties>
</file>