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63" r:id="rId4"/>
    <p:sldId id="261" r:id="rId5"/>
    <p:sldId id="257" r:id="rId6"/>
    <p:sldId id="260" r:id="rId7"/>
    <p:sldId id="267" r:id="rId8"/>
    <p:sldId id="264" r:id="rId9"/>
    <p:sldId id="266" r:id="rId10"/>
    <p:sldId id="259" r:id="rId11"/>
    <p:sldId id="265" r:id="rId12"/>
    <p:sldId id="268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97" d="100"/>
          <a:sy n="97" d="100"/>
        </p:scale>
        <p:origin x="-1512" y="-112"/>
      </p:cViewPr>
      <p:guideLst>
        <p:guide orient="horz" pos="2160"/>
        <p:guide pos="365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EBC44-5F35-0F4A-A1A2-535888E6E2EC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F2A74-C9EB-BA41-AD49-782181E7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Instrument comparisons - Improved </a:t>
            </a:r>
            <a:r>
              <a:rPr lang="en-US" dirty="0" err="1" smtClean="0"/>
              <a:t>Seaflow</a:t>
            </a:r>
            <a:r>
              <a:rPr lang="en-US" dirty="0" smtClean="0"/>
              <a:t> calibration, new Submersible Microscope hardware/software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04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Lopez participated</a:t>
            </a:r>
            <a:r>
              <a:rPr lang="en-US" baseline="0" dirty="0" smtClean="0"/>
              <a:t> in MTS Ocean Sensors </a:t>
            </a:r>
            <a:r>
              <a:rPr lang="en-US" baseline="0" dirty="0" err="1" smtClean="0"/>
              <a:t>TechSurge</a:t>
            </a:r>
            <a:r>
              <a:rPr lang="en-US" baseline="0" dirty="0" smtClean="0"/>
              <a:t> workshop 2014 with Bellingham. Lopez was invited MBARI seminar speaker in 2014.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68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PipeCyte</a:t>
            </a:r>
            <a:r>
              <a:rPr lang="en-US" dirty="0" smtClean="0"/>
              <a:t> has 3-year NSF funding</a:t>
            </a:r>
          </a:p>
          <a:p>
            <a:r>
              <a:rPr lang="en-US" dirty="0" smtClean="0"/>
              <a:t>PSI-FI apparently being commercialized in China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72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Functional</a:t>
            </a:r>
            <a:r>
              <a:rPr lang="en-US" baseline="0" dirty="0" smtClean="0"/>
              <a:t> prototype – not ready for deployment (no pressure vessel, vehicle interfaces).</a:t>
            </a:r>
          </a:p>
          <a:p>
            <a:r>
              <a:rPr lang="en-US" baseline="0" dirty="0" smtClean="0"/>
              <a:t>E.g. some of </a:t>
            </a:r>
            <a:r>
              <a:rPr lang="en-US" baseline="0" dirty="0" err="1" smtClean="0"/>
              <a:t>Klimov’s</a:t>
            </a:r>
            <a:r>
              <a:rPr lang="en-US" baseline="0" dirty="0" smtClean="0"/>
              <a:t> time could be spent studying feasibility of submersible WG microscope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4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4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3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4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702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3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15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8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4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8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3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78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BC1D6-1080-E441-9F75-A58C929622D7}" type="datetimeFigureOut">
              <a:rPr lang="en-US" smtClean="0"/>
              <a:t>6/29/2015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0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901303</a:t>
            </a:r>
            <a:br>
              <a:rPr lang="en-US" dirty="0" smtClean="0"/>
            </a:br>
            <a:r>
              <a:rPr lang="en-US" dirty="0" smtClean="0"/>
              <a:t>Cytometer technology for autonomous platforms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Tom O’Reilly</a:t>
            </a:r>
          </a:p>
          <a:p>
            <a:r>
              <a:rPr lang="en-US" dirty="0" smtClean="0"/>
              <a:t>Denis Klimov</a:t>
            </a:r>
          </a:p>
          <a:p>
            <a:r>
              <a:rPr lang="en-US" dirty="0" smtClean="0"/>
              <a:t>Francisco Chavez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03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2016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735" y="1600200"/>
            <a:ext cx="6678622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Host mobile cytometer workshop at MBARI</a:t>
            </a:r>
          </a:p>
          <a:p>
            <a:r>
              <a:rPr lang="en-US" dirty="0" smtClean="0"/>
              <a:t>Survey cell image identification software (e.g. IFCB)</a:t>
            </a:r>
          </a:p>
          <a:p>
            <a:r>
              <a:rPr lang="en-US" dirty="0" smtClean="0"/>
              <a:t>Refine functional prototype</a:t>
            </a:r>
          </a:p>
          <a:p>
            <a:pPr lvl="1"/>
            <a:r>
              <a:rPr lang="en-US" dirty="0" smtClean="0"/>
              <a:t>Cell phone fluorescent microscope </a:t>
            </a:r>
            <a:br>
              <a:rPr lang="en-US" dirty="0" smtClean="0"/>
            </a:br>
            <a:r>
              <a:rPr lang="en-US" dirty="0" smtClean="0"/>
              <a:t>(low cost, size,</a:t>
            </a:r>
            <a:r>
              <a:rPr lang="en-US" dirty="0"/>
              <a:t> </a:t>
            </a:r>
            <a:r>
              <a:rPr lang="en-US" dirty="0" smtClean="0"/>
              <a:t>power) </a:t>
            </a:r>
          </a:p>
          <a:p>
            <a:pPr lvl="1"/>
            <a:r>
              <a:rPr lang="en-US" dirty="0" smtClean="0"/>
              <a:t>Sample flow design, lighting, software</a:t>
            </a:r>
          </a:p>
          <a:p>
            <a:r>
              <a:rPr lang="en-US" dirty="0" smtClean="0"/>
              <a:t>Monitor developments, possible collaborations</a:t>
            </a:r>
          </a:p>
          <a:p>
            <a:endParaRPr lang="en-US" dirty="0" smtClean="0"/>
          </a:p>
          <a:p>
            <a:r>
              <a:rPr lang="en-US" dirty="0" smtClean="0"/>
              <a:t>Some activity might be subsumed by </a:t>
            </a:r>
            <a:br>
              <a:rPr lang="en-US" dirty="0" smtClean="0"/>
            </a:br>
            <a:r>
              <a:rPr lang="en-US" i="1" dirty="0" smtClean="0"/>
              <a:t>JRF collaboration project</a:t>
            </a:r>
            <a:endParaRPr lang="en-US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921" y="2655072"/>
            <a:ext cx="2755552" cy="320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26945" y="5789219"/>
            <a:ext cx="2556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Bench-top fluorescent microscope prototype</a:t>
            </a:r>
            <a:r>
              <a:rPr lang="en-US" i="1" dirty="0" smtClean="0"/>
              <a:t>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14873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26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Synergy with JRF collaboration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637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emerging mobile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PipeCyte</a:t>
            </a:r>
            <a:r>
              <a:rPr lang="en-US" dirty="0" smtClean="0"/>
              <a:t> flow cytometer (Swalwell/UW)</a:t>
            </a:r>
          </a:p>
          <a:p>
            <a:pPr lvl="1"/>
            <a:r>
              <a:rPr lang="en-US" dirty="0" smtClean="0"/>
              <a:t>NSF proposal</a:t>
            </a:r>
          </a:p>
          <a:p>
            <a:r>
              <a:rPr lang="en-US" dirty="0" smtClean="0"/>
              <a:t>Psi-Fi light-sheet imaging cytometer</a:t>
            </a:r>
          </a:p>
          <a:p>
            <a:pPr lvl="1"/>
            <a:r>
              <a:rPr lang="en-US" dirty="0" smtClean="0"/>
              <a:t>Commercial venture underway?</a:t>
            </a:r>
          </a:p>
          <a:p>
            <a:r>
              <a:rPr lang="en-US" dirty="0" smtClean="0"/>
              <a:t>Mobile Imaging Flow </a:t>
            </a:r>
            <a:r>
              <a:rPr lang="en-US" dirty="0" err="1" smtClean="0"/>
              <a:t>Cytobot</a:t>
            </a:r>
            <a:r>
              <a:rPr lang="en-US" dirty="0" smtClean="0"/>
              <a:t> (</a:t>
            </a:r>
            <a:r>
              <a:rPr lang="en-US" dirty="0" err="1" smtClean="0"/>
              <a:t>Sosik</a:t>
            </a:r>
            <a:r>
              <a:rPr lang="en-US" dirty="0" smtClean="0"/>
              <a:t>/WHOI)</a:t>
            </a:r>
          </a:p>
          <a:p>
            <a:pPr lvl="1"/>
            <a:r>
              <a:rPr lang="en-US" dirty="0" smtClean="0"/>
              <a:t>Integration with Wave Glider, other mobile platforms</a:t>
            </a:r>
          </a:p>
          <a:p>
            <a:r>
              <a:rPr lang="en-US" dirty="0" smtClean="0"/>
              <a:t>Wave Glider Microscope (JRF)</a:t>
            </a:r>
          </a:p>
          <a:p>
            <a:pPr lvl="1"/>
            <a:r>
              <a:rPr lang="en-US" dirty="0" smtClean="0"/>
              <a:t>MBARI/JRF collaboration project in 2016?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1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goals and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3885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Look at available and emerging cytometers, </a:t>
            </a:r>
            <a:r>
              <a:rPr lang="en-US" dirty="0" smtClean="0"/>
              <a:t>microscopes potentially </a:t>
            </a:r>
            <a:r>
              <a:rPr lang="en-US" dirty="0" smtClean="0"/>
              <a:t>compatible with AUV, </a:t>
            </a:r>
            <a:r>
              <a:rPr lang="en-US" dirty="0" smtClean="0"/>
              <a:t>ASV</a:t>
            </a:r>
            <a:endParaRPr lang="en-US" dirty="0" smtClean="0"/>
          </a:p>
          <a:p>
            <a:r>
              <a:rPr lang="en-US" dirty="0" smtClean="0"/>
              <a:t>Evaluate instruments in lab, at sea</a:t>
            </a:r>
          </a:p>
          <a:p>
            <a:r>
              <a:rPr lang="en-US" dirty="0" smtClean="0"/>
              <a:t>Develop bench-top test bed </a:t>
            </a:r>
          </a:p>
          <a:p>
            <a:r>
              <a:rPr lang="en-US" dirty="0" smtClean="0"/>
              <a:t>Formulate implementation path</a:t>
            </a:r>
          </a:p>
          <a:p>
            <a:pPr lvl="1"/>
            <a:r>
              <a:rPr lang="en-US" dirty="0" smtClean="0"/>
              <a:t>Science use cases</a:t>
            </a:r>
          </a:p>
          <a:p>
            <a:pPr lvl="1"/>
            <a:r>
              <a:rPr lang="en-US" dirty="0" smtClean="0"/>
              <a:t>Buy-</a:t>
            </a:r>
            <a:r>
              <a:rPr lang="en-US" dirty="0" err="1" smtClean="0"/>
              <a:t>vs</a:t>
            </a:r>
            <a:r>
              <a:rPr lang="en-US" dirty="0" smtClean="0"/>
              <a:t>-build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1600200"/>
            <a:ext cx="24161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3906838"/>
            <a:ext cx="2416175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093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Denis Klimov: Electrical/optical engineering</a:t>
            </a:r>
          </a:p>
          <a:p>
            <a:r>
              <a:rPr lang="en-US" dirty="0" smtClean="0"/>
              <a:t>Francisco Chavez: Science applications</a:t>
            </a:r>
          </a:p>
          <a:p>
            <a:r>
              <a:rPr lang="en-US" dirty="0" smtClean="0"/>
              <a:t>Tom O’Reilly: Project manager, software</a:t>
            </a:r>
          </a:p>
          <a:p>
            <a:endParaRPr lang="en-US" dirty="0" smtClean="0"/>
          </a:p>
          <a:p>
            <a:r>
              <a:rPr lang="en-US" dirty="0" smtClean="0"/>
              <a:t>Worden, </a:t>
            </a:r>
            <a:r>
              <a:rPr lang="en-US" dirty="0" err="1" smtClean="0"/>
              <a:t>Scholin</a:t>
            </a:r>
            <a:r>
              <a:rPr lang="en-US" dirty="0" smtClean="0"/>
              <a:t>, Chavez labs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323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5933682" cy="4525963"/>
          </a:xfrm>
        </p:spPr>
        <p:txBody>
          <a:bodyPr/>
          <a:lstStyle/>
          <a:p>
            <a:r>
              <a:rPr lang="en-US" dirty="0" smtClean="0"/>
              <a:t>Evaluated, compared multiple instruments onboard Rachel Carson, in the lab</a:t>
            </a:r>
          </a:p>
          <a:p>
            <a:r>
              <a:rPr lang="en-US" dirty="0" smtClean="0"/>
              <a:t>Bench-top cell phone, fluorescent microscope test-beds</a:t>
            </a:r>
          </a:p>
          <a:p>
            <a:r>
              <a:rPr lang="en-US" dirty="0" smtClean="0"/>
              <a:t>Presented results at project update, 11/2014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455" y="1833166"/>
            <a:ext cx="2222438" cy="3948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77789" y="5781716"/>
            <a:ext cx="27351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Cytometer/microscope evaluations aboard the </a:t>
            </a:r>
            <a:r>
              <a:rPr lang="en-US" i="1" dirty="0" smtClean="0"/>
              <a:t>Carson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535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58697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Collaboration with Jupiter Research Foundation, Wave Glider microscope</a:t>
            </a:r>
          </a:p>
          <a:p>
            <a:r>
              <a:rPr lang="en-US" dirty="0" smtClean="0"/>
              <a:t>Publication with </a:t>
            </a:r>
            <a:r>
              <a:rPr lang="en-US" dirty="0" err="1" smtClean="0"/>
              <a:t>Dr</a:t>
            </a:r>
            <a:r>
              <a:rPr lang="en-US" dirty="0" smtClean="0"/>
              <a:t> Peter Lopez (NYU)</a:t>
            </a:r>
          </a:p>
          <a:p>
            <a:r>
              <a:rPr lang="en-US" dirty="0" smtClean="0"/>
              <a:t>Complete analysis of 2014 instrument comparisons (in progress)</a:t>
            </a:r>
          </a:p>
          <a:p>
            <a:r>
              <a:rPr lang="en-US" dirty="0" smtClean="0"/>
              <a:t>Evaluate improved 4Deep Submersible Microscope (in progress)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745921" y="5789219"/>
            <a:ext cx="229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IFCB: </a:t>
            </a:r>
            <a:r>
              <a:rPr lang="en-US" i="1" dirty="0" smtClean="0"/>
              <a:t>pseudo </a:t>
            </a:r>
            <a:r>
              <a:rPr lang="en-US" i="1" dirty="0" err="1" smtClean="0"/>
              <a:t>nitzschia</a:t>
            </a:r>
            <a:r>
              <a:rPr lang="en-US" i="1" dirty="0" smtClean="0"/>
              <a:t> </a:t>
            </a:r>
            <a:endParaRPr lang="en-US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959913" y="3042189"/>
            <a:ext cx="3925496" cy="129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70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MTS Journal article (</a:t>
            </a:r>
            <a:r>
              <a:rPr lang="en-US" i="1" dirty="0" err="1" smtClean="0"/>
              <a:t>TechSurge</a:t>
            </a:r>
            <a:r>
              <a:rPr lang="en-US" i="1" dirty="0" smtClean="0"/>
              <a:t> </a:t>
            </a:r>
            <a:r>
              <a:rPr lang="en-US" dirty="0" smtClean="0"/>
              <a:t>issue)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772" y="1600200"/>
            <a:ext cx="5923796" cy="50646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Invited by Peter Lopez (Flow Cytometry and Cell Sorting Center, NYU School of Medicine)</a:t>
            </a:r>
          </a:p>
          <a:p>
            <a:pPr lvl="1"/>
            <a:r>
              <a:rPr lang="en-US" dirty="0" smtClean="0"/>
              <a:t>Lopez, O’Reilly, Klimov (2015), “</a:t>
            </a:r>
            <a:r>
              <a:rPr lang="en-US" dirty="0"/>
              <a:t>Cytometers set sail with sea-going mobile </a:t>
            </a:r>
            <a:r>
              <a:rPr lang="en-US" dirty="0" smtClean="0"/>
              <a:t>robots”, </a:t>
            </a:r>
            <a:r>
              <a:rPr lang="en-US" i="1" dirty="0" smtClean="0"/>
              <a:t>Marine Technology Society Journal, </a:t>
            </a:r>
            <a:r>
              <a:rPr lang="en-US" dirty="0" smtClean="0"/>
              <a:t>volume 49, no 3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Unplanned, opportunistic activity</a:t>
            </a:r>
          </a:p>
          <a:p>
            <a:pPr lvl="1"/>
            <a:r>
              <a:rPr lang="en-US" dirty="0" smtClean="0"/>
              <a:t>Some 2015 deliverables likely not delivered this year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847" y="2082498"/>
            <a:ext cx="27432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847" y="4262326"/>
            <a:ext cx="2743200" cy="1554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087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JRF WG microscope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11845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Technical advice to JRF</a:t>
            </a:r>
          </a:p>
          <a:p>
            <a:pPr lvl="1"/>
            <a:r>
              <a:rPr lang="en-US" dirty="0" smtClean="0"/>
              <a:t>Fluorescence imaging, optics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ample preparation, etc.</a:t>
            </a:r>
          </a:p>
          <a:p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en-US" dirty="0" smtClean="0"/>
              <a:t>cience application advice</a:t>
            </a:r>
          </a:p>
          <a:p>
            <a:pPr lvl="1"/>
            <a:r>
              <a:rPr lang="en-US" dirty="0" smtClean="0"/>
              <a:t>Discussions with </a:t>
            </a:r>
            <a:r>
              <a:rPr lang="en-US" dirty="0" err="1" smtClean="0"/>
              <a:t>Scholin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Chavez labs (Ryan, Bowers, </a:t>
            </a:r>
            <a:br>
              <a:rPr lang="en-US" dirty="0" smtClean="0"/>
            </a:br>
            <a:r>
              <a:rPr lang="en-US" dirty="0" smtClean="0"/>
              <a:t>et al...)</a:t>
            </a:r>
          </a:p>
          <a:p>
            <a:pPr lvl="1"/>
            <a:r>
              <a:rPr lang="en-US" dirty="0" smtClean="0"/>
              <a:t>Sampling at depth, statistics, image analysis, etc.</a:t>
            </a:r>
          </a:p>
          <a:p>
            <a:r>
              <a:rPr lang="en-US" dirty="0" smtClean="0"/>
              <a:t>Plans for 2016 collaboration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524" y="1780788"/>
            <a:ext cx="3430058" cy="257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26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Application scales</a:t>
            </a:r>
            <a:endParaRPr lang="en-US" dirty="0">
              <a:latin typeface="+mn-lt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5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Box 58"/>
          <p:cNvSpPr txBox="1">
            <a:spLocks noChangeArrowheads="1"/>
          </p:cNvSpPr>
          <p:nvPr/>
        </p:nvSpPr>
        <p:spPr bwMode="auto">
          <a:xfrm>
            <a:off x="1532924" y="1752600"/>
            <a:ext cx="785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1 um</a:t>
            </a:r>
          </a:p>
        </p:txBody>
      </p:sp>
      <p:sp>
        <p:nvSpPr>
          <p:cNvPr id="7" name="Text Box 59"/>
          <p:cNvSpPr txBox="1">
            <a:spLocks noChangeArrowheads="1"/>
          </p:cNvSpPr>
          <p:nvPr/>
        </p:nvSpPr>
        <p:spPr bwMode="auto">
          <a:xfrm>
            <a:off x="3183924" y="1752600"/>
            <a:ext cx="929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10 um</a:t>
            </a:r>
          </a:p>
        </p:txBody>
      </p:sp>
      <p:sp>
        <p:nvSpPr>
          <p:cNvPr id="8" name="Text Box 60"/>
          <p:cNvSpPr txBox="1">
            <a:spLocks noChangeArrowheads="1"/>
          </p:cNvSpPr>
          <p:nvPr/>
        </p:nvSpPr>
        <p:spPr bwMode="auto">
          <a:xfrm>
            <a:off x="4634899" y="1752600"/>
            <a:ext cx="10514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100 um</a:t>
            </a:r>
          </a:p>
        </p:txBody>
      </p:sp>
      <p:sp>
        <p:nvSpPr>
          <p:cNvPr id="9" name="Text Box 61"/>
          <p:cNvSpPr txBox="1">
            <a:spLocks noChangeArrowheads="1"/>
          </p:cNvSpPr>
          <p:nvPr/>
        </p:nvSpPr>
        <p:spPr bwMode="auto">
          <a:xfrm>
            <a:off x="6136674" y="1752600"/>
            <a:ext cx="10514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1000 um</a:t>
            </a:r>
          </a:p>
        </p:txBody>
      </p:sp>
      <p:sp>
        <p:nvSpPr>
          <p:cNvPr id="10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7459060" y="1752600"/>
            <a:ext cx="15713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 particle  size</a:t>
            </a:r>
          </a:p>
        </p:txBody>
      </p:sp>
      <p:sp>
        <p:nvSpPr>
          <p:cNvPr id="15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Box 68"/>
          <p:cNvSpPr txBox="1">
            <a:spLocks noChangeArrowheads="1"/>
          </p:cNvSpPr>
          <p:nvPr/>
        </p:nvSpPr>
        <p:spPr bwMode="auto">
          <a:xfrm>
            <a:off x="261336" y="1752600"/>
            <a:ext cx="1024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0.1 um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1040634" y="2508710"/>
            <a:ext cx="2448788" cy="219554"/>
            <a:chOff x="1040633" y="3674076"/>
            <a:chExt cx="2600325" cy="215900"/>
          </a:xfrm>
        </p:grpSpPr>
        <p:sp>
          <p:nvSpPr>
            <p:cNvPr id="28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40850" y="2693199"/>
            <a:ext cx="94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Worden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515556" y="2905184"/>
            <a:ext cx="2306299" cy="215900"/>
            <a:chOff x="1040633" y="3674076"/>
            <a:chExt cx="2600325" cy="215900"/>
          </a:xfrm>
        </p:grpSpPr>
        <p:sp>
          <p:nvSpPr>
            <p:cNvPr id="34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934486" y="2763975"/>
            <a:ext cx="1430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Scholin</a:t>
            </a:r>
            <a:r>
              <a:rPr lang="en-US" dirty="0" smtClean="0">
                <a:solidFill>
                  <a:srgbClr val="FF0000"/>
                </a:solidFill>
              </a:rPr>
              <a:t>, Ryan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841746" y="2508710"/>
            <a:ext cx="2014145" cy="219554"/>
            <a:chOff x="1040633" y="3674076"/>
            <a:chExt cx="2600325" cy="215900"/>
          </a:xfrm>
        </p:grpSpPr>
        <p:sp>
          <p:nvSpPr>
            <p:cNvPr id="39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704694" y="2709561"/>
            <a:ext cx="2238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Vrijenhoek</a:t>
            </a:r>
            <a:r>
              <a:rPr lang="en-US" dirty="0" smtClean="0">
                <a:solidFill>
                  <a:srgbClr val="FF0000"/>
                </a:solidFill>
              </a:rPr>
              <a:t>, Haddock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040633" y="3140195"/>
            <a:ext cx="6815257" cy="219554"/>
            <a:chOff x="1040633" y="3674076"/>
            <a:chExt cx="2600325" cy="215900"/>
          </a:xfrm>
        </p:grpSpPr>
        <p:sp>
          <p:nvSpPr>
            <p:cNvPr id="44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3863632" y="3302409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Chavez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1558099" y="3933621"/>
            <a:ext cx="3066684" cy="314141"/>
            <a:chOff x="1040633" y="3674076"/>
            <a:chExt cx="2600325" cy="215900"/>
          </a:xfrm>
        </p:grpSpPr>
        <p:sp>
          <p:nvSpPr>
            <p:cNvPr id="53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034029" y="4586522"/>
            <a:ext cx="2453674" cy="219554"/>
            <a:chOff x="1040633" y="3674076"/>
            <a:chExt cx="2600325" cy="215900"/>
          </a:xfrm>
        </p:grpSpPr>
        <p:sp>
          <p:nvSpPr>
            <p:cNvPr id="57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592447" y="4530539"/>
            <a:ext cx="2156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Mobile IFCB - funded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93612" y="3941992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8000"/>
                </a:solidFill>
              </a:rPr>
              <a:t>PipeCyte</a:t>
            </a:r>
            <a:r>
              <a:rPr lang="en-US" dirty="0" smtClean="0">
                <a:solidFill>
                  <a:srgbClr val="008000"/>
                </a:solidFill>
              </a:rPr>
              <a:t> - funded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3670870" y="5563844"/>
            <a:ext cx="2875756" cy="218991"/>
            <a:chOff x="1040633" y="3674076"/>
            <a:chExt cx="2600325" cy="215900"/>
          </a:xfrm>
        </p:grpSpPr>
        <p:sp>
          <p:nvSpPr>
            <p:cNvPr id="62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6622338" y="5455485"/>
            <a:ext cx="1670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WG microscope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3055498" y="4987707"/>
            <a:ext cx="3276902" cy="328471"/>
            <a:chOff x="1040633" y="3674076"/>
            <a:chExt cx="2600325" cy="215900"/>
          </a:xfrm>
        </p:grpSpPr>
        <p:sp>
          <p:nvSpPr>
            <p:cNvPr id="67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6399757" y="4971007"/>
            <a:ext cx="70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PSI-FI 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3063874" y="5951935"/>
            <a:ext cx="4124235" cy="328471"/>
            <a:chOff x="1040633" y="3674076"/>
            <a:chExt cx="2600325" cy="215900"/>
          </a:xfrm>
        </p:grpSpPr>
        <p:sp>
          <p:nvSpPr>
            <p:cNvPr id="72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7240482" y="5817389"/>
            <a:ext cx="2147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Submersible microscope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018" y="4987707"/>
            <a:ext cx="224675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Emerging AUV/ASV cytometer/microscopes</a:t>
            </a:r>
            <a:endParaRPr lang="en-US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043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MBARI 2016 mobile cytometer/microscope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136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Instrument and vehicle experts discuss latest developments</a:t>
            </a:r>
          </a:p>
          <a:p>
            <a:pPr lvl="1"/>
            <a:r>
              <a:rPr lang="en-US" dirty="0" smtClean="0"/>
              <a:t>Instrument designs</a:t>
            </a:r>
          </a:p>
          <a:p>
            <a:pPr lvl="1"/>
            <a:r>
              <a:rPr lang="en-US" dirty="0" smtClean="0"/>
              <a:t>Science applications</a:t>
            </a:r>
          </a:p>
          <a:p>
            <a:pPr lvl="1"/>
            <a:r>
              <a:rPr lang="en-US" dirty="0" smtClean="0"/>
              <a:t>Adaptive sampling with AUV</a:t>
            </a:r>
          </a:p>
          <a:p>
            <a:pPr lvl="1"/>
            <a:r>
              <a:rPr lang="en-US" dirty="0" smtClean="0"/>
              <a:t>Instrument demos?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Sosik</a:t>
            </a:r>
            <a:r>
              <a:rPr lang="en-US" dirty="0" smtClean="0"/>
              <a:t> and Swalwell are enthusiastic about this</a:t>
            </a:r>
          </a:p>
          <a:p>
            <a:endParaRPr lang="en-US" dirty="0" smtClean="0"/>
          </a:p>
          <a:p>
            <a:r>
              <a:rPr lang="en-US" dirty="0" smtClean="0"/>
              <a:t>~2-3 days, 20 participants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54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10112</TotalTime>
  <Words>519</Words>
  <Application>Microsoft Macintosh PowerPoint</Application>
  <PresentationFormat>On-screen Show (4:3)</PresentationFormat>
  <Paragraphs>101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901303 Cytometer technology for autonomous platforms</vt:lpstr>
      <vt:lpstr>Project goals and activities</vt:lpstr>
      <vt:lpstr>Project team</vt:lpstr>
      <vt:lpstr>2014</vt:lpstr>
      <vt:lpstr>2015</vt:lpstr>
      <vt:lpstr>MTS Journal article (TechSurge issue)</vt:lpstr>
      <vt:lpstr>JRF WG microscope collaboration</vt:lpstr>
      <vt:lpstr>Application scales</vt:lpstr>
      <vt:lpstr>MBARI 2016 mobile cytometer/microscope workshop</vt:lpstr>
      <vt:lpstr>Proposed 2016 plan</vt:lpstr>
      <vt:lpstr>Questions?</vt:lpstr>
      <vt:lpstr>Synergy with JRF collaboration project</vt:lpstr>
      <vt:lpstr>Some emerging mobile instruments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Cytometer technology for autonomous platforms</dc:title>
  <dc:creator>Tom O'Reilly</dc:creator>
  <cp:lastModifiedBy>Tom O'Reilly</cp:lastModifiedBy>
  <cp:revision>84</cp:revision>
  <dcterms:created xsi:type="dcterms:W3CDTF">2015-06-29T18:36:16Z</dcterms:created>
  <dcterms:modified xsi:type="dcterms:W3CDTF">2015-07-06T19:08:53Z</dcterms:modified>
</cp:coreProperties>
</file>