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0" r:id="rId2"/>
    <p:sldId id="259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F2E9"/>
    <a:srgbClr val="66FFCC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293" y="-87"/>
      </p:cViewPr>
      <p:guideLst>
        <p:guide orient="horz" pos="2715"/>
        <p:guide pos="48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128" tIns="48564" rIns="97128" bIns="48564" numCol="1" anchor="t" anchorCtr="0" compatLnSpc="1">
            <a:prstTxWarp prst="textNoShape">
              <a:avLst/>
            </a:prstTxWarp>
          </a:bodyPr>
          <a:lstStyle>
            <a:lvl1pPr defTabSz="485775">
              <a:defRPr sz="13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128" tIns="48564" rIns="97128" bIns="48564" numCol="1" anchor="t" anchorCtr="0" compatLnSpc="1">
            <a:prstTxWarp prst="textNoShape">
              <a:avLst/>
            </a:prstTxWarp>
          </a:bodyPr>
          <a:lstStyle>
            <a:lvl1pPr algn="r" defTabSz="485775">
              <a:defRPr sz="1300">
                <a:latin typeface="Calibri" pitchFamily="34" charset="0"/>
              </a:defRPr>
            </a:lvl1pPr>
          </a:lstStyle>
          <a:p>
            <a:fld id="{F82FC444-49C1-44C4-8FDF-7794DB9B77C0}" type="datetimeFigureOut">
              <a:rPr lang="en-US"/>
              <a:pPr/>
              <a:t>10/23/2013</a:t>
            </a:fld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128" tIns="48564" rIns="97128" bIns="48564" numCol="1" anchor="b" anchorCtr="0" compatLnSpc="1">
            <a:prstTxWarp prst="textNoShape">
              <a:avLst/>
            </a:prstTxWarp>
          </a:bodyPr>
          <a:lstStyle>
            <a:lvl1pPr defTabSz="485775">
              <a:defRPr sz="13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128" tIns="48564" rIns="97128" bIns="48564" numCol="1" anchor="b" anchorCtr="0" compatLnSpc="1">
            <a:prstTxWarp prst="textNoShape">
              <a:avLst/>
            </a:prstTxWarp>
          </a:bodyPr>
          <a:lstStyle>
            <a:lvl1pPr algn="r" defTabSz="485775">
              <a:defRPr sz="1300">
                <a:latin typeface="Calibri" pitchFamily="34" charset="0"/>
              </a:defRPr>
            </a:lvl1pPr>
          </a:lstStyle>
          <a:p>
            <a:fld id="{CDF10B14-EFBD-4C56-AA8B-9FB68443215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28" tIns="48564" rIns="97128" bIns="48564" numCol="1" anchor="t" anchorCtr="0" compatLnSpc="1">
            <a:prstTxWarp prst="textNoShape">
              <a:avLst/>
            </a:prstTxWarp>
          </a:bodyPr>
          <a:lstStyle>
            <a:lvl1pPr defTabSz="485775">
              <a:defRPr sz="13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28" tIns="48564" rIns="97128" bIns="48564" numCol="1" anchor="t" anchorCtr="0" compatLnSpc="1">
            <a:prstTxWarp prst="textNoShape">
              <a:avLst/>
            </a:prstTxWarp>
          </a:bodyPr>
          <a:lstStyle>
            <a:lvl1pPr algn="r" defTabSz="485775">
              <a:defRPr sz="1300">
                <a:latin typeface="Calibri" pitchFamily="34" charset="0"/>
              </a:defRPr>
            </a:lvl1pPr>
          </a:lstStyle>
          <a:p>
            <a:fld id="{59026438-23D1-49C1-A7B2-A0B435FFCCC2}" type="datetimeFigureOut">
              <a:rPr lang="en-US"/>
              <a:pPr/>
              <a:t>10/23/2013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28" tIns="48564" rIns="97128" bIns="485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28" tIns="48564" rIns="97128" bIns="48564" numCol="1" anchor="b" anchorCtr="0" compatLnSpc="1">
            <a:prstTxWarp prst="textNoShape">
              <a:avLst/>
            </a:prstTxWarp>
          </a:bodyPr>
          <a:lstStyle>
            <a:lvl1pPr defTabSz="485775">
              <a:defRPr sz="13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128" tIns="48564" rIns="97128" bIns="48564" numCol="1" anchor="b" anchorCtr="0" compatLnSpc="1">
            <a:prstTxWarp prst="textNoShape">
              <a:avLst/>
            </a:prstTxWarp>
          </a:bodyPr>
          <a:lstStyle>
            <a:lvl1pPr algn="r" defTabSz="485775">
              <a:defRPr sz="1300">
                <a:latin typeface="Calibri" pitchFamily="34" charset="0"/>
              </a:defRPr>
            </a:lvl1pPr>
          </a:lstStyle>
          <a:p>
            <a:fld id="{F9657706-2595-4E8E-BFFD-30A58101344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mtClean="0"/>
              <a:t>Diversity and interactions among microbial populations are key to the geochemical cycles that maintain Earth’s biosphere. </a:t>
            </a:r>
          </a:p>
          <a:p>
            <a:pPr>
              <a:spcBef>
                <a:spcPct val="0"/>
              </a:spcBef>
            </a:pPr>
            <a:r>
              <a:rPr lang="en-US" smtClean="0"/>
              <a:t>Cytometers discriminate between microbial species in situ. Measure population variations in space and time, changes due to natural and human forcing.</a:t>
            </a:r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90A9BF-4DAB-466F-B186-8FEDC959FFFF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mtClean="0"/>
              <a:t>Developers/users of existing instruments invited to MBARI to present, run their instruments aboard our ships. Planning benchtop imaging cytometer in 2014.</a:t>
            </a:r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4253D-A21A-4F62-8728-255F81CC1632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192FB-89FD-4E9B-92D9-A136B15F809B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E38B7-A6E8-47BA-B5BD-EA0B6B9DF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5B5DF-619D-49A7-B29F-2E808C69C6A7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56715-E8A1-4E86-A80F-1942D4882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316AE-9FA0-46E3-B05D-EB41BD003DA8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D6EB1-C377-4013-A5C0-9D18667CA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FDD36-0751-4B77-B4DC-D95FEC86D9B4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02661-4E82-4985-B368-7A167B8670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9A8F7-56E8-4177-AFE1-E283FBE1B1D4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064BF-F0A0-40C0-987A-DA5E1F076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A8F06-E5D7-482C-A8EA-0C7FF9589923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713D0-072E-4053-A6B2-A743D3D18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4C558-4925-4260-BA58-180A0959C73E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FF287-B774-4D05-8D9B-67246406C0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F5387-E024-444D-A010-0D7F787B87F8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1E718-5901-4E3E-A97B-142FB689AE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DFCFF-C8C2-43D5-B66B-D9FCCF85084A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0F7D6-AD37-4B38-9BF5-59C66C484B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E8F1F-209E-4D9C-9436-0105017667D3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7E11A-3B4B-4544-99C8-7A615D53FA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6A703-BB0E-4BB2-9A07-575450C78134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B1327-BBEB-45D0-87D1-0766750D5E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31C030-F8B9-4011-B7B4-C27380438B49}" type="datetimeFigureOut">
              <a:rPr lang="en-US"/>
              <a:pPr>
                <a:defRPr/>
              </a:pPr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8B8572-D730-4B42-875A-E68FCD39A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39700" y="274638"/>
            <a:ext cx="5461000" cy="1143000"/>
          </a:xfrm>
        </p:spPr>
        <p:txBody>
          <a:bodyPr/>
          <a:lstStyle/>
          <a:p>
            <a:r>
              <a:rPr lang="en-US" sz="3600" smtClean="0"/>
              <a:t>Cytometry for Autonomous Platforms (feasibility study)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5070475" cy="50307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smtClean="0"/>
              <a:t>Assessment of population  composition based on parameterization and statistics of individual particles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Lab cytometers: large, complex, labor intensive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Need: compact cytometer capable of unattended  operation in situ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AUV integration would allow adaptive sampling strategies and triggering other assets</a:t>
            </a:r>
          </a:p>
        </p:txBody>
      </p:sp>
      <p:grpSp>
        <p:nvGrpSpPr>
          <p:cNvPr id="14340" name="Group 6"/>
          <p:cNvGrpSpPr>
            <a:grpSpLocks/>
          </p:cNvGrpSpPr>
          <p:nvPr/>
        </p:nvGrpSpPr>
        <p:grpSpPr bwMode="auto">
          <a:xfrm>
            <a:off x="5691188" y="3981450"/>
            <a:ext cx="3257550" cy="2573338"/>
            <a:chOff x="5469467" y="3912199"/>
            <a:chExt cx="3217333" cy="2819658"/>
          </a:xfrm>
        </p:grpSpPr>
        <p:pic>
          <p:nvPicPr>
            <p:cNvPr id="14364" name="Picture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88000" y="3925157"/>
              <a:ext cx="3098800" cy="280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>
              <a:off x="5469467" y="3912199"/>
              <a:ext cx="448420" cy="398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4341" name="TextBox 7"/>
          <p:cNvSpPr txBox="1">
            <a:spLocks noChangeArrowheads="1"/>
          </p:cNvSpPr>
          <p:nvPr/>
        </p:nvSpPr>
        <p:spPr bwMode="auto">
          <a:xfrm>
            <a:off x="7215188" y="6492875"/>
            <a:ext cx="14160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Calibri" pitchFamily="34" charset="0"/>
              </a:rPr>
              <a:t>Swalwell et al, 2011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92763" y="2730500"/>
            <a:ext cx="1104900" cy="2825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175500" y="1417638"/>
            <a:ext cx="407988" cy="2266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rapezoid 10"/>
          <p:cNvSpPr/>
          <p:nvPr/>
        </p:nvSpPr>
        <p:spPr>
          <a:xfrm rot="10800000">
            <a:off x="6964363" y="2062163"/>
            <a:ext cx="839787" cy="484187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344" name="TextBox 11"/>
          <p:cNvSpPr txBox="1">
            <a:spLocks noChangeArrowheads="1"/>
          </p:cNvSpPr>
          <p:nvPr/>
        </p:nvSpPr>
        <p:spPr bwMode="auto">
          <a:xfrm>
            <a:off x="6997700" y="2079625"/>
            <a:ext cx="773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nozzle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 rot="-3695019">
            <a:off x="7225506" y="1564482"/>
            <a:ext cx="230187" cy="120650"/>
          </a:xfrm>
          <a:prstGeom prst="ellipse">
            <a:avLst/>
          </a:prstGeom>
          <a:solidFill>
            <a:srgbClr val="C3D69B"/>
          </a:solidFill>
          <a:ln w="9525" algn="ctr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7218363" y="1849438"/>
            <a:ext cx="100012" cy="8731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 rot="20694917">
            <a:off x="7285038" y="1733550"/>
            <a:ext cx="287337" cy="968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404100" y="1644650"/>
            <a:ext cx="100013" cy="889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370763" y="1868488"/>
            <a:ext cx="212725" cy="15716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350125" y="2659063"/>
            <a:ext cx="98425" cy="889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 rot="-4840643">
            <a:off x="7279482" y="3210719"/>
            <a:ext cx="228600" cy="122237"/>
          </a:xfrm>
          <a:prstGeom prst="ellipse">
            <a:avLst/>
          </a:prstGeom>
          <a:solidFill>
            <a:srgbClr val="C3D69B"/>
          </a:solidFill>
          <a:ln w="9525" algn="ctr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352" name="TextBox 20"/>
          <p:cNvSpPr txBox="1">
            <a:spLocks noChangeArrowheads="1"/>
          </p:cNvSpPr>
          <p:nvPr/>
        </p:nvSpPr>
        <p:spPr bwMode="auto">
          <a:xfrm>
            <a:off x="5719763" y="2705100"/>
            <a:ext cx="5794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laser</a:t>
            </a:r>
          </a:p>
        </p:txBody>
      </p:sp>
      <p:cxnSp>
        <p:nvCxnSpPr>
          <p:cNvPr id="22" name="Straight Connector 21"/>
          <p:cNvCxnSpPr>
            <a:stCxn id="20" idx="3"/>
          </p:cNvCxnSpPr>
          <p:nvPr/>
        </p:nvCxnSpPr>
        <p:spPr>
          <a:xfrm>
            <a:off x="6697663" y="2871788"/>
            <a:ext cx="1555750" cy="0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9" idx="6"/>
          </p:cNvCxnSpPr>
          <p:nvPr/>
        </p:nvCxnSpPr>
        <p:spPr>
          <a:xfrm>
            <a:off x="7493000" y="2906713"/>
            <a:ext cx="760413" cy="2762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56" name="TextBox 24"/>
          <p:cNvSpPr txBox="1">
            <a:spLocks noChangeArrowheads="1"/>
          </p:cNvSpPr>
          <p:nvPr/>
        </p:nvSpPr>
        <p:spPr bwMode="auto">
          <a:xfrm>
            <a:off x="7583488" y="3163888"/>
            <a:ext cx="12398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fluorescence</a:t>
            </a:r>
          </a:p>
        </p:txBody>
      </p:sp>
      <p:cxnSp>
        <p:nvCxnSpPr>
          <p:cNvPr id="26" name="Straight Connector 25"/>
          <p:cNvCxnSpPr>
            <a:stCxn id="29" idx="7"/>
          </p:cNvCxnSpPr>
          <p:nvPr/>
        </p:nvCxnSpPr>
        <p:spPr>
          <a:xfrm flipV="1">
            <a:off x="7462838" y="2546350"/>
            <a:ext cx="790575" cy="30321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58" name="TextBox 26"/>
          <p:cNvSpPr txBox="1">
            <a:spLocks noChangeArrowheads="1"/>
          </p:cNvSpPr>
          <p:nvPr/>
        </p:nvSpPr>
        <p:spPr bwMode="auto">
          <a:xfrm>
            <a:off x="7739063" y="2206625"/>
            <a:ext cx="10175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Scattering</a:t>
            </a:r>
          </a:p>
        </p:txBody>
      </p:sp>
      <p:sp>
        <p:nvSpPr>
          <p:cNvPr id="14359" name="TextBox 27"/>
          <p:cNvSpPr txBox="1">
            <a:spLocks noChangeArrowheads="1"/>
          </p:cNvSpPr>
          <p:nvPr/>
        </p:nvSpPr>
        <p:spPr bwMode="auto">
          <a:xfrm>
            <a:off x="6350000" y="1460500"/>
            <a:ext cx="695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Flow</a:t>
            </a:r>
          </a:p>
        </p:txBody>
      </p:sp>
      <p:sp>
        <p:nvSpPr>
          <p:cNvPr id="29" name="Oval 28"/>
          <p:cNvSpPr/>
          <p:nvPr/>
        </p:nvSpPr>
        <p:spPr>
          <a:xfrm>
            <a:off x="7281863" y="2827338"/>
            <a:ext cx="211137" cy="15716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5597525" y="3182938"/>
            <a:ext cx="852488" cy="2809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362" name="TextBox 41"/>
          <p:cNvSpPr txBox="1">
            <a:spLocks noChangeArrowheads="1"/>
          </p:cNvSpPr>
          <p:nvPr/>
        </p:nvSpPr>
        <p:spPr bwMode="auto">
          <a:xfrm>
            <a:off x="5592763" y="3157538"/>
            <a:ext cx="7985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camera</a:t>
            </a:r>
          </a:p>
        </p:txBody>
      </p:sp>
      <p:sp>
        <p:nvSpPr>
          <p:cNvPr id="43" name="Trapezoid 42"/>
          <p:cNvSpPr/>
          <p:nvPr/>
        </p:nvSpPr>
        <p:spPr>
          <a:xfrm rot="16200000">
            <a:off x="6400800" y="3201988"/>
            <a:ext cx="339725" cy="241300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69" name="Line 33"/>
          <p:cNvSpPr>
            <a:spLocks noChangeShapeType="1"/>
          </p:cNvSpPr>
          <p:nvPr/>
        </p:nvSpPr>
        <p:spPr bwMode="auto">
          <a:xfrm flipV="1">
            <a:off x="6731000" y="3151188"/>
            <a:ext cx="619125" cy="138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70" name="Line 34"/>
          <p:cNvSpPr>
            <a:spLocks noChangeShapeType="1"/>
          </p:cNvSpPr>
          <p:nvPr/>
        </p:nvSpPr>
        <p:spPr bwMode="auto">
          <a:xfrm>
            <a:off x="6731000" y="3370263"/>
            <a:ext cx="639763" cy="119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71" name="Line 35"/>
          <p:cNvSpPr>
            <a:spLocks noChangeShapeType="1"/>
          </p:cNvSpPr>
          <p:nvPr/>
        </p:nvSpPr>
        <p:spPr bwMode="auto">
          <a:xfrm>
            <a:off x="6997700" y="1438275"/>
            <a:ext cx="0" cy="427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73" name="Rectangle 37"/>
          <p:cNvSpPr>
            <a:spLocks noChangeArrowheads="1"/>
          </p:cNvSpPr>
          <p:nvPr/>
        </p:nvSpPr>
        <p:spPr bwMode="auto">
          <a:xfrm>
            <a:off x="7018338" y="274638"/>
            <a:ext cx="752475" cy="684212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76" name="Text Box 40"/>
          <p:cNvSpPr txBox="1">
            <a:spLocks noChangeArrowheads="1"/>
          </p:cNvSpPr>
          <p:nvPr/>
        </p:nvSpPr>
        <p:spPr bwMode="auto">
          <a:xfrm>
            <a:off x="6958013" y="274638"/>
            <a:ext cx="9810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/>
              <a:t>Sample</a:t>
            </a:r>
          </a:p>
        </p:txBody>
      </p:sp>
      <p:sp>
        <p:nvSpPr>
          <p:cNvPr id="14379" name="AutoShape 43"/>
          <p:cNvSpPr>
            <a:spLocks noChangeArrowheads="1"/>
          </p:cNvSpPr>
          <p:nvPr/>
        </p:nvSpPr>
        <p:spPr bwMode="auto">
          <a:xfrm>
            <a:off x="7246938" y="1060450"/>
            <a:ext cx="292100" cy="2540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80" name="AutoShape 44"/>
          <p:cNvSpPr>
            <a:spLocks noChangeArrowheads="1"/>
          </p:cNvSpPr>
          <p:nvPr/>
        </p:nvSpPr>
        <p:spPr bwMode="auto">
          <a:xfrm>
            <a:off x="7218363" y="3775075"/>
            <a:ext cx="292100" cy="2540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249238" y="144463"/>
            <a:ext cx="5503862" cy="1143000"/>
          </a:xfrm>
        </p:spPr>
        <p:txBody>
          <a:bodyPr/>
          <a:lstStyle/>
          <a:p>
            <a:r>
              <a:rPr lang="en-US" sz="3600" smtClean="0"/>
              <a:t>Some candidate cytometers for AUV integration</a:t>
            </a:r>
          </a:p>
        </p:txBody>
      </p:sp>
      <p:pic>
        <p:nvPicPr>
          <p:cNvPr id="16386" name="Content Placeholder 7" descr="CellphoneCytometer.png"/>
          <p:cNvPicPr>
            <a:picLocks noGrp="1" noChangeAspect="1"/>
          </p:cNvPicPr>
          <p:nvPr>
            <p:ph idx="1"/>
          </p:nvPr>
        </p:nvPicPr>
        <p:blipFill>
          <a:blip r:embed="rId3"/>
          <a:srcRect l="-21854" r="-21854"/>
          <a:stretch>
            <a:fillRect/>
          </a:stretch>
        </p:blipFill>
        <p:spPr>
          <a:xfrm>
            <a:off x="5291138" y="3859213"/>
            <a:ext cx="4324350" cy="2378075"/>
          </a:xfrm>
        </p:spPr>
      </p:pic>
      <p:pic>
        <p:nvPicPr>
          <p:cNvPr id="16387" name="Picture 2" descr="PC070119"/>
          <p:cNvPicPr>
            <a:picLocks noChangeAspect="1" noChangeArrowheads="1"/>
          </p:cNvPicPr>
          <p:nvPr/>
        </p:nvPicPr>
        <p:blipFill>
          <a:blip r:embed="rId4"/>
          <a:srcRect l="23714" t="-943" r="28857"/>
          <a:stretch>
            <a:fillRect/>
          </a:stretch>
        </p:blipFill>
        <p:spPr bwMode="auto">
          <a:xfrm>
            <a:off x="638175" y="1562100"/>
            <a:ext cx="1443038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43163" y="2486025"/>
            <a:ext cx="3119437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10"/>
          <p:cNvSpPr txBox="1">
            <a:spLocks noChangeArrowheads="1"/>
          </p:cNvSpPr>
          <p:nvPr/>
        </p:nvSpPr>
        <p:spPr bwMode="auto">
          <a:xfrm>
            <a:off x="557213" y="5727700"/>
            <a:ext cx="20812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Imaging Flow Cytobot (WHOI)</a:t>
            </a:r>
          </a:p>
        </p:txBody>
      </p:sp>
      <p:sp>
        <p:nvSpPr>
          <p:cNvPr id="16390" name="TextBox 11"/>
          <p:cNvSpPr txBox="1">
            <a:spLocks noChangeArrowheads="1"/>
          </p:cNvSpPr>
          <p:nvPr/>
        </p:nvSpPr>
        <p:spPr bwMode="auto">
          <a:xfrm>
            <a:off x="2598738" y="4994275"/>
            <a:ext cx="29765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Seaflow </a:t>
            </a:r>
          </a:p>
          <a:p>
            <a:r>
              <a:rPr lang="en-US">
                <a:latin typeface="Calibri" pitchFamily="34" charset="0"/>
              </a:rPr>
              <a:t>(University of Washington)</a:t>
            </a:r>
          </a:p>
        </p:txBody>
      </p:sp>
      <p:sp>
        <p:nvSpPr>
          <p:cNvPr id="16391" name="TextBox 12"/>
          <p:cNvSpPr txBox="1">
            <a:spLocks noChangeArrowheads="1"/>
          </p:cNvSpPr>
          <p:nvPr/>
        </p:nvSpPr>
        <p:spPr bwMode="auto">
          <a:xfrm>
            <a:off x="6194425" y="6188075"/>
            <a:ext cx="3162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Cell-phone cytometer </a:t>
            </a:r>
          </a:p>
          <a:p>
            <a:r>
              <a:rPr lang="en-US">
                <a:latin typeface="Calibri" pitchFamily="34" charset="0"/>
              </a:rPr>
              <a:t>(Holomic LLC)</a:t>
            </a:r>
          </a:p>
        </p:txBody>
      </p:sp>
      <p:pic>
        <p:nvPicPr>
          <p:cNvPr id="16392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61063" y="420688"/>
            <a:ext cx="2071687" cy="274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TextBox 14"/>
          <p:cNvSpPr txBox="1">
            <a:spLocks noChangeArrowheads="1"/>
          </p:cNvSpPr>
          <p:nvPr/>
        </p:nvSpPr>
        <p:spPr bwMode="auto">
          <a:xfrm>
            <a:off x="5830888" y="3187700"/>
            <a:ext cx="2360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CytoSub (CytoBuoy BV)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136</Words>
  <Application>Microsoft Macintosh PowerPoint</Application>
  <PresentationFormat>On-screen Show (4:3)</PresentationFormat>
  <Paragraphs>25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Arial</vt:lpstr>
      <vt:lpstr>Office Theme</vt:lpstr>
      <vt:lpstr>Cytometry for Autonomous Platforms (feasibility study)</vt:lpstr>
      <vt:lpstr>Some candidate cytometers for AUV integration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Cytometers for Autonomous Platforms: Feasibility Study</dc:title>
  <dc:creator>Tom O'Reilly</dc:creator>
  <cp:lastModifiedBy>Denis Klimov</cp:lastModifiedBy>
  <cp:revision>46</cp:revision>
  <cp:lastPrinted>2013-10-22T23:16:22Z</cp:lastPrinted>
  <dcterms:created xsi:type="dcterms:W3CDTF">2013-10-21T16:03:52Z</dcterms:created>
  <dcterms:modified xsi:type="dcterms:W3CDTF">2013-10-23T18:11:41Z</dcterms:modified>
</cp:coreProperties>
</file>