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60" r:id="rId2"/>
    <p:sldId id="259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F2E9"/>
    <a:srgbClr val="66FFCC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15" d="100"/>
          <a:sy n="115" d="100"/>
        </p:scale>
        <p:origin x="-968" y="-112"/>
      </p:cViewPr>
      <p:guideLst>
        <p:guide orient="horz" pos="2715"/>
        <p:guide pos="48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5A810-4606-234B-93A7-5448C63F2D01}" type="datetimeFigureOut">
              <a:rPr lang="en-US" smtClean="0"/>
              <a:t>10/22/2013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707E72-ECF4-4B4F-B448-FC65C6704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98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Diversity and interactions among microbial populations are key to the geochemical cycles that maintain Earth’s biosphere. </a:t>
            </a:r>
            <a:endParaRPr lang="en-US" dirty="0" smtClean="0"/>
          </a:p>
          <a:p>
            <a:r>
              <a:rPr lang="en-US" smtClean="0"/>
              <a:t>Cytometers </a:t>
            </a:r>
            <a:r>
              <a:rPr lang="en-US" dirty="0" smtClean="0"/>
              <a:t>discriminate between microbial species in situ. Measure population</a:t>
            </a:r>
            <a:r>
              <a:rPr lang="en-US" baseline="0" dirty="0" smtClean="0"/>
              <a:t> variations in space and time, changes due to natural and human forcing.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07E72-ECF4-4B4F-B448-FC65C6704BF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554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Developers/users of existing instruments invited to MBARI to present,</a:t>
            </a:r>
            <a:r>
              <a:rPr lang="en-US" baseline="0" dirty="0" smtClean="0"/>
              <a:t> run their instruments aboard our ships. </a:t>
            </a:r>
            <a:r>
              <a:rPr lang="en-US" dirty="0" smtClean="0"/>
              <a:t>Planning </a:t>
            </a:r>
            <a:r>
              <a:rPr lang="en-US" dirty="0" err="1" smtClean="0"/>
              <a:t>benchtop</a:t>
            </a:r>
            <a:r>
              <a:rPr lang="en-US" dirty="0" smtClean="0"/>
              <a:t> imaging</a:t>
            </a:r>
            <a:r>
              <a:rPr lang="en-US" baseline="0" dirty="0" smtClean="0"/>
              <a:t> cytometer in 2014.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07E72-ECF4-4B4F-B448-FC65C6704BF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913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227-84CE-7041-8D1F-0824241805BA}" type="datetimeFigureOut">
              <a:rPr lang="en-US" smtClean="0"/>
              <a:t>10/22/2013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23398-0062-0C43-8B81-02B3C78DE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563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227-84CE-7041-8D1F-0824241805BA}" type="datetimeFigureOut">
              <a:rPr lang="en-US" smtClean="0"/>
              <a:t>10/22/2013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23398-0062-0C43-8B81-02B3C78DE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405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227-84CE-7041-8D1F-0824241805BA}" type="datetimeFigureOut">
              <a:rPr lang="en-US" smtClean="0"/>
              <a:t>10/22/2013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23398-0062-0C43-8B81-02B3C78DE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32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227-84CE-7041-8D1F-0824241805BA}" type="datetimeFigureOut">
              <a:rPr lang="en-US" smtClean="0"/>
              <a:t>10/22/2013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23398-0062-0C43-8B81-02B3C78DE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1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227-84CE-7041-8D1F-0824241805BA}" type="datetimeFigureOut">
              <a:rPr lang="en-US" smtClean="0"/>
              <a:t>10/22/2013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23398-0062-0C43-8B81-02B3C78DE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19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227-84CE-7041-8D1F-0824241805BA}" type="datetimeFigureOut">
              <a:rPr lang="en-US" smtClean="0"/>
              <a:t>10/22/2013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23398-0062-0C43-8B81-02B3C78DE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640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227-84CE-7041-8D1F-0824241805BA}" type="datetimeFigureOut">
              <a:rPr lang="en-US" smtClean="0"/>
              <a:t>10/22/2013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23398-0062-0C43-8B81-02B3C78DE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89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227-84CE-7041-8D1F-0824241805BA}" type="datetimeFigureOut">
              <a:rPr lang="en-US" smtClean="0"/>
              <a:t>10/22/2013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23398-0062-0C43-8B81-02B3C78DE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15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227-84CE-7041-8D1F-0824241805BA}" type="datetimeFigureOut">
              <a:rPr lang="en-US" smtClean="0"/>
              <a:t>10/22/2013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23398-0062-0C43-8B81-02B3C78DE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327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227-84CE-7041-8D1F-0824241805BA}" type="datetimeFigureOut">
              <a:rPr lang="en-US" smtClean="0"/>
              <a:t>10/22/2013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23398-0062-0C43-8B81-02B3C78DE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902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227-84CE-7041-8D1F-0824241805BA}" type="datetimeFigureOut">
              <a:rPr lang="en-US" smtClean="0"/>
              <a:t>10/22/2013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23398-0062-0C43-8B81-02B3C78DE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348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57227-84CE-7041-8D1F-0824241805BA}" type="datetimeFigureOut">
              <a:rPr lang="en-US" smtClean="0"/>
              <a:t>10/22/2013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23398-0062-0C43-8B81-02B3C78DE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60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4778921" y="2173325"/>
            <a:ext cx="1424609" cy="35330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00" y="274638"/>
            <a:ext cx="54610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Cytometry for Autonomous Platforms (feasibility study)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1" y="1600200"/>
            <a:ext cx="4950808" cy="503005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Measure microbial composition and distribution</a:t>
            </a:r>
            <a:endParaRPr lang="en-US" dirty="0" smtClean="0"/>
          </a:p>
          <a:p>
            <a:r>
              <a:rPr lang="en-US" dirty="0" smtClean="0"/>
              <a:t>Lab </a:t>
            </a:r>
            <a:r>
              <a:rPr lang="en-US" dirty="0" smtClean="0"/>
              <a:t>cytometers </a:t>
            </a:r>
            <a:r>
              <a:rPr lang="en-US" dirty="0" smtClean="0"/>
              <a:t>- </a:t>
            </a:r>
            <a:r>
              <a:rPr lang="en-US" dirty="0" smtClean="0"/>
              <a:t>large</a:t>
            </a:r>
            <a:r>
              <a:rPr lang="en-US" dirty="0" smtClean="0"/>
              <a:t>, complex devices</a:t>
            </a:r>
          </a:p>
          <a:p>
            <a:r>
              <a:rPr lang="en-US" dirty="0" smtClean="0"/>
              <a:t>Investigate </a:t>
            </a:r>
            <a:r>
              <a:rPr lang="en-US" dirty="0" smtClean="0"/>
              <a:t>small</a:t>
            </a:r>
            <a:r>
              <a:rPr lang="en-US" dirty="0" smtClean="0"/>
              <a:t>/low-power cytometers for integration with autonomous mobile platforms </a:t>
            </a:r>
          </a:p>
          <a:p>
            <a:r>
              <a:rPr lang="en-US" dirty="0" smtClean="0"/>
              <a:t>Engineering</a:t>
            </a:r>
            <a:r>
              <a:rPr lang="en-US" dirty="0" smtClean="0"/>
              <a:t>-</a:t>
            </a:r>
            <a:r>
              <a:rPr lang="en-US" dirty="0" smtClean="0"/>
              <a:t>CANON </a:t>
            </a:r>
            <a:r>
              <a:rPr lang="en-US" dirty="0" smtClean="0"/>
              <a:t>partnership</a:t>
            </a:r>
            <a:endParaRPr lang="en-US" dirty="0" smtClean="0"/>
          </a:p>
        </p:txBody>
      </p:sp>
      <p:grpSp>
        <p:nvGrpSpPr>
          <p:cNvPr id="7" name="Group 6"/>
          <p:cNvGrpSpPr/>
          <p:nvPr/>
        </p:nvGrpSpPr>
        <p:grpSpPr>
          <a:xfrm>
            <a:off x="5756585" y="3679998"/>
            <a:ext cx="3217333" cy="2819658"/>
            <a:chOff x="5469467" y="3912199"/>
            <a:chExt cx="3217333" cy="281965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88000" y="3925157"/>
              <a:ext cx="3098800" cy="280670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5469467" y="3912199"/>
              <a:ext cx="448733" cy="3978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881223" y="6505571"/>
            <a:ext cx="14285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Swalwell et al, 2011</a:t>
            </a:r>
            <a:endParaRPr lang="en-US" sz="1200" dirty="0"/>
          </a:p>
        </p:txBody>
      </p:sp>
      <p:sp>
        <p:nvSpPr>
          <p:cNvPr id="10" name="Rectangle 9"/>
          <p:cNvSpPr/>
          <p:nvPr/>
        </p:nvSpPr>
        <p:spPr>
          <a:xfrm>
            <a:off x="6681147" y="530096"/>
            <a:ext cx="408608" cy="283817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apezoid 10"/>
          <p:cNvSpPr/>
          <p:nvPr/>
        </p:nvSpPr>
        <p:spPr>
          <a:xfrm rot="10800000">
            <a:off x="6471323" y="1336270"/>
            <a:ext cx="839304" cy="607391"/>
          </a:xfrm>
          <a:prstGeom prst="trapezoid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504451" y="1358357"/>
            <a:ext cx="777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nozzle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 rot="17904981">
            <a:off x="6703496" y="728881"/>
            <a:ext cx="287131" cy="12147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725321" y="1071227"/>
            <a:ext cx="99392" cy="11043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 rot="20694917">
            <a:off x="6791017" y="925453"/>
            <a:ext cx="287131" cy="12147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910850" y="815036"/>
            <a:ext cx="99392" cy="11043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877721" y="1093245"/>
            <a:ext cx="212034" cy="196644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855635" y="2084981"/>
            <a:ext cx="99392" cy="11043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 rot="16759357">
            <a:off x="6756509" y="2791720"/>
            <a:ext cx="287131" cy="12147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5154103" y="2141575"/>
            <a:ext cx="633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laser</a:t>
            </a:r>
            <a:endParaRPr lang="en-US" dirty="0"/>
          </a:p>
        </p:txBody>
      </p:sp>
      <p:cxnSp>
        <p:nvCxnSpPr>
          <p:cNvPr id="22" name="Straight Connector 21"/>
          <p:cNvCxnSpPr>
            <a:stCxn id="20" idx="3"/>
          </p:cNvCxnSpPr>
          <p:nvPr/>
        </p:nvCxnSpPr>
        <p:spPr>
          <a:xfrm>
            <a:off x="6203530" y="2349979"/>
            <a:ext cx="1555475" cy="0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29" idx="6"/>
          </p:cNvCxnSpPr>
          <p:nvPr/>
        </p:nvCxnSpPr>
        <p:spPr>
          <a:xfrm>
            <a:off x="6999724" y="2394318"/>
            <a:ext cx="759281" cy="3066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779605" y="2123308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</a:t>
            </a:r>
            <a:r>
              <a:rPr lang="en-US" dirty="0" err="1" smtClean="0"/>
              <a:t>wd</a:t>
            </a:r>
            <a:r>
              <a:rPr lang="en-US" dirty="0" smtClean="0"/>
              <a:t> scatter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7781086" y="2606295"/>
            <a:ext cx="1381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fluorescence</a:t>
            </a:r>
            <a:endParaRPr lang="en-US" dirty="0"/>
          </a:p>
        </p:txBody>
      </p:sp>
      <p:cxnSp>
        <p:nvCxnSpPr>
          <p:cNvPr id="26" name="Straight Connector 25"/>
          <p:cNvCxnSpPr>
            <a:stCxn id="29" idx="7"/>
          </p:cNvCxnSpPr>
          <p:nvPr/>
        </p:nvCxnSpPr>
        <p:spPr>
          <a:xfrm flipV="1">
            <a:off x="6968672" y="1943661"/>
            <a:ext cx="790333" cy="381133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792134" y="1695802"/>
            <a:ext cx="1256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ide scatter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125368" y="758164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cells</a:t>
            </a:r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6787690" y="2295996"/>
            <a:ext cx="212034" cy="196644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5143142" y="2771048"/>
            <a:ext cx="853250" cy="35330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5138655" y="2739298"/>
            <a:ext cx="883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camera</a:t>
            </a:r>
            <a:endParaRPr lang="en-US" dirty="0"/>
          </a:p>
        </p:txBody>
      </p:sp>
      <p:sp>
        <p:nvSpPr>
          <p:cNvPr id="43" name="Trapezoid 42"/>
          <p:cNvSpPr/>
          <p:nvPr/>
        </p:nvSpPr>
        <p:spPr>
          <a:xfrm rot="16200000">
            <a:off x="5904088" y="2825254"/>
            <a:ext cx="425771" cy="241158"/>
          </a:xfrm>
          <a:prstGeom prst="trapezoid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725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856" y="145058"/>
            <a:ext cx="5503813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Some candidate cytometers for AUV integration</a:t>
            </a:r>
            <a:endParaRPr lang="en-US" sz="3600" dirty="0"/>
          </a:p>
        </p:txBody>
      </p:sp>
      <p:pic>
        <p:nvPicPr>
          <p:cNvPr id="8" name="Content Placeholder 7" descr="CellphoneCytometer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853" r="-21853"/>
          <a:stretch>
            <a:fillRect/>
          </a:stretch>
        </p:blipFill>
        <p:spPr>
          <a:xfrm>
            <a:off x="5290571" y="3859572"/>
            <a:ext cx="4324569" cy="2378346"/>
          </a:xfrm>
        </p:spPr>
      </p:pic>
      <p:pic>
        <p:nvPicPr>
          <p:cNvPr id="9" name="Picture 2" descr="PC0701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4" t="-943" r="28857"/>
          <a:stretch>
            <a:fillRect/>
          </a:stretch>
        </p:blipFill>
        <p:spPr bwMode="auto">
          <a:xfrm>
            <a:off x="638622" y="1561464"/>
            <a:ext cx="1443107" cy="409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2994" y="2485803"/>
            <a:ext cx="3119716" cy="250863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57231" y="5727417"/>
            <a:ext cx="2081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Imaging Flow </a:t>
            </a:r>
            <a:r>
              <a:rPr lang="en-US" dirty="0" err="1" smtClean="0"/>
              <a:t>Cytobot</a:t>
            </a:r>
            <a:r>
              <a:rPr lang="en-US" dirty="0" smtClean="0"/>
              <a:t> (WHOI)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599413" y="4994440"/>
            <a:ext cx="2976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Seaflow</a:t>
            </a:r>
            <a:r>
              <a:rPr lang="en-US" dirty="0" smtClean="0"/>
              <a:t> </a:t>
            </a:r>
          </a:p>
          <a:p>
            <a:r>
              <a:rPr lang="en-US" dirty="0" smtClean="0"/>
              <a:t>(University of Washington)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194279" y="6187455"/>
            <a:ext cx="3161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Cell-phone cytometer 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Holomic</a:t>
            </a:r>
            <a:r>
              <a:rPr lang="en-US" dirty="0" smtClean="0"/>
              <a:t> LLC)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1013" y="420407"/>
            <a:ext cx="2072444" cy="274859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831423" y="3187657"/>
            <a:ext cx="2360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CytoSub</a:t>
            </a:r>
            <a:r>
              <a:rPr lang="en-US" dirty="0" smtClean="0"/>
              <a:t> (</a:t>
            </a:r>
            <a:r>
              <a:rPr lang="en-US" dirty="0" err="1" smtClean="0"/>
              <a:t>CytoBuoy</a:t>
            </a:r>
            <a:r>
              <a:rPr lang="en-US" dirty="0" smtClean="0"/>
              <a:t> BV)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950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151</Words>
  <Application>Microsoft Macintosh PowerPoint</Application>
  <PresentationFormat>On-screen Show (4:3)</PresentationFormat>
  <Paragraphs>25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Cytometry for Autonomous Platforms (feasibility study)</vt:lpstr>
      <vt:lpstr>Some candidate cytometers for AUV integration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Cytometers for Autonomous Platforms: Feasibility Study</dc:title>
  <dc:creator>Tom O'Reilly</dc:creator>
  <cp:lastModifiedBy>Tom O'Reilly</cp:lastModifiedBy>
  <cp:revision>43</cp:revision>
  <cp:lastPrinted>2013-10-22T23:16:22Z</cp:lastPrinted>
  <dcterms:created xsi:type="dcterms:W3CDTF">2013-10-21T16:03:52Z</dcterms:created>
  <dcterms:modified xsi:type="dcterms:W3CDTF">2013-10-22T23:40:36Z</dcterms:modified>
</cp:coreProperties>
</file>