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"/>
  </p:notesMasterIdLst>
  <p:sldIdLst>
    <p:sldId id="356" r:id="rId2"/>
    <p:sldId id="359" r:id="rId3"/>
    <p:sldId id="357" r:id="rId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94" autoAdjust="0"/>
  </p:normalViewPr>
  <p:slideViewPr>
    <p:cSldViewPr snapToGrid="0" snapToObjects="1" showGuides="1">
      <p:cViewPr varScale="1">
        <p:scale>
          <a:sx n="175" d="100"/>
          <a:sy n="175" d="100"/>
        </p:scale>
        <p:origin x="-1752" y="-96"/>
      </p:cViewPr>
      <p:guideLst>
        <p:guide orient="horz" pos="1447"/>
        <p:guide pos="190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B7008A-46F1-8D4F-94DD-F3545BCD8A9A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0C433-651A-8B4D-B3D1-939E14CF01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357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Multiple steps, manual, lab equipment. Can we automate?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20A694-460D-4F6D-8BC8-9F51CD5CBBD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8629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268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1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330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25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136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6706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94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412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7388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455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4961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D73F7-1A2A-9F42-B50F-5301F0349860}" type="datetimeFigureOut">
              <a:rPr lang="en-US" smtClean="0"/>
              <a:t>3/11/2015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D2C67-E14A-4748-882B-1F430AAC9B6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796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2829718" y="2328765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Pseudo-</a:t>
            </a:r>
            <a:r>
              <a:rPr lang="en-US" sz="1600" dirty="0" err="1" smtClean="0">
                <a:latin typeface="Times New Roman" pitchFamily="18" charset="0"/>
              </a:rPr>
              <a:t>nitzschia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43386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Text Box 15"/>
          <p:cNvSpPr txBox="1">
            <a:spLocks noChangeArrowheads="1"/>
          </p:cNvSpPr>
          <p:nvPr/>
        </p:nvSpPr>
        <p:spPr bwMode="auto">
          <a:xfrm>
            <a:off x="6061868" y="1417638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7" name="Text Box 15"/>
          <p:cNvSpPr txBox="1">
            <a:spLocks noChangeArrowheads="1"/>
          </p:cNvSpPr>
          <p:nvPr/>
        </p:nvSpPr>
        <p:spPr bwMode="auto">
          <a:xfrm>
            <a:off x="2829718" y="1433867"/>
            <a:ext cx="2796854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Zeiss </a:t>
            </a:r>
            <a:r>
              <a:rPr lang="en-US" sz="1600" dirty="0" err="1">
                <a:latin typeface="Times New Roman" pitchFamily="18" charset="0"/>
              </a:rPr>
              <a:t>Axioplan</a:t>
            </a:r>
            <a:r>
              <a:rPr lang="en-US" sz="1600" dirty="0">
                <a:latin typeface="Times New Roman" pitchFamily="18" charset="0"/>
              </a:rPr>
              <a:t> fluorescence microscope</a:t>
            </a:r>
          </a:p>
        </p:txBody>
      </p:sp>
      <p:sp>
        <p:nvSpPr>
          <p:cNvPr id="58" name="Line 95"/>
          <p:cNvSpPr>
            <a:spLocks noChangeShapeType="1"/>
          </p:cNvSpPr>
          <p:nvPr/>
        </p:nvSpPr>
        <p:spPr bwMode="auto">
          <a:xfrm flipH="1">
            <a:off x="2239196" y="1726254"/>
            <a:ext cx="590521" cy="51017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0" name="Line 95"/>
          <p:cNvSpPr>
            <a:spLocks noChangeShapeType="1"/>
          </p:cNvSpPr>
          <p:nvPr/>
        </p:nvSpPr>
        <p:spPr bwMode="auto">
          <a:xfrm flipH="1">
            <a:off x="3180074" y="2744263"/>
            <a:ext cx="420375" cy="5198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61" name="Line 95"/>
          <p:cNvSpPr>
            <a:spLocks noChangeShapeType="1"/>
          </p:cNvSpPr>
          <p:nvPr/>
        </p:nvSpPr>
        <p:spPr bwMode="auto">
          <a:xfrm>
            <a:off x="6402702" y="2744263"/>
            <a:ext cx="422935" cy="61488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1" y="3359150"/>
            <a:ext cx="4306703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8518" y="3359150"/>
            <a:ext cx="4334239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5"/>
          <p:cNvSpPr txBox="1">
            <a:spLocks noChangeArrowheads="1"/>
          </p:cNvSpPr>
          <p:nvPr/>
        </p:nvSpPr>
        <p:spPr bwMode="auto">
          <a:xfrm>
            <a:off x="6061868" y="2314323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Chaetoceros</a:t>
            </a:r>
            <a:r>
              <a:rPr lang="en-US" sz="1600" dirty="0" smtClean="0">
                <a:latin typeface="Times New Roman" pitchFamily="18" charset="0"/>
              </a:rPr>
              <a:t>, at 100x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5916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Benchmark: fluorescent imaging</a:t>
            </a:r>
          </a:p>
        </p:txBody>
      </p:sp>
      <p:sp>
        <p:nvSpPr>
          <p:cNvPr id="23560" name="Text Box 15"/>
          <p:cNvSpPr txBox="1">
            <a:spLocks noChangeArrowheads="1"/>
          </p:cNvSpPr>
          <p:nvPr/>
        </p:nvSpPr>
        <p:spPr bwMode="auto">
          <a:xfrm>
            <a:off x="305271" y="2772491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Filtering 25 ml on 0.2um black  polycarbonate filter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1327150" y="1617091"/>
            <a:ext cx="0" cy="3133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26" name="Text Box 15"/>
          <p:cNvSpPr txBox="1">
            <a:spLocks noChangeArrowheads="1"/>
          </p:cNvSpPr>
          <p:nvPr/>
        </p:nvSpPr>
        <p:spPr bwMode="auto">
          <a:xfrm>
            <a:off x="304006" y="1270000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Sampling, 125 ml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5" name="Text Box 15"/>
          <p:cNvSpPr txBox="1">
            <a:spLocks noChangeArrowheads="1"/>
          </p:cNvSpPr>
          <p:nvPr/>
        </p:nvSpPr>
        <p:spPr bwMode="auto">
          <a:xfrm>
            <a:off x="305271" y="1930400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Fixing with </a:t>
            </a:r>
            <a:r>
              <a:rPr lang="en-US" sz="1600" dirty="0" err="1" smtClean="0">
                <a:latin typeface="Times New Roman" pitchFamily="18" charset="0"/>
              </a:rPr>
              <a:t>Glutaraldehyde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36" name="Line 95"/>
          <p:cNvSpPr>
            <a:spLocks noChangeShapeType="1"/>
          </p:cNvSpPr>
          <p:nvPr/>
        </p:nvSpPr>
        <p:spPr bwMode="auto">
          <a:xfrm flipH="1">
            <a:off x="1327150" y="2296778"/>
            <a:ext cx="0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7" name="Text Box 15"/>
          <p:cNvSpPr txBox="1">
            <a:spLocks noChangeArrowheads="1"/>
          </p:cNvSpPr>
          <p:nvPr/>
        </p:nvSpPr>
        <p:spPr bwMode="auto">
          <a:xfrm>
            <a:off x="305270" y="3764884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Visual identification, counting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0" name="Text Box 15"/>
          <p:cNvSpPr txBox="1">
            <a:spLocks noChangeArrowheads="1"/>
          </p:cNvSpPr>
          <p:nvPr/>
        </p:nvSpPr>
        <p:spPr bwMode="auto">
          <a:xfrm>
            <a:off x="305270" y="4529667"/>
            <a:ext cx="2795589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Translating stage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1" name="Text Box 15"/>
          <p:cNvSpPr txBox="1">
            <a:spLocks noChangeArrowheads="1"/>
          </p:cNvSpPr>
          <p:nvPr/>
        </p:nvSpPr>
        <p:spPr bwMode="auto">
          <a:xfrm>
            <a:off x="305270" y="5253567"/>
            <a:ext cx="2795589" cy="5847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Change objective: 10x, 40x, 100x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42" name="Line 95"/>
          <p:cNvSpPr>
            <a:spLocks noChangeShapeType="1"/>
          </p:cNvSpPr>
          <p:nvPr/>
        </p:nvSpPr>
        <p:spPr bwMode="auto">
          <a:xfrm flipH="1">
            <a:off x="1327150" y="3409950"/>
            <a:ext cx="0" cy="346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3" name="Line 95"/>
          <p:cNvSpPr>
            <a:spLocks noChangeShapeType="1"/>
          </p:cNvSpPr>
          <p:nvPr/>
        </p:nvSpPr>
        <p:spPr bwMode="auto">
          <a:xfrm flipH="1">
            <a:off x="1320800" y="4171597"/>
            <a:ext cx="6350" cy="35807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4" name="Line 95"/>
          <p:cNvSpPr>
            <a:spLocks noChangeShapeType="1"/>
          </p:cNvSpPr>
          <p:nvPr/>
        </p:nvSpPr>
        <p:spPr bwMode="auto">
          <a:xfrm>
            <a:off x="3100859" y="4729722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5" name="Line 95"/>
          <p:cNvSpPr>
            <a:spLocks noChangeShapeType="1"/>
          </p:cNvSpPr>
          <p:nvPr/>
        </p:nvSpPr>
        <p:spPr bwMode="auto">
          <a:xfrm flipH="1" flipV="1">
            <a:off x="3427736" y="4041139"/>
            <a:ext cx="1265" cy="679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6" name="Line 95"/>
          <p:cNvSpPr>
            <a:spLocks noChangeShapeType="1"/>
          </p:cNvSpPr>
          <p:nvPr/>
        </p:nvSpPr>
        <p:spPr bwMode="auto">
          <a:xfrm flipH="1" flipV="1">
            <a:off x="3099595" y="4041139"/>
            <a:ext cx="32814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7" name="Line 95"/>
          <p:cNvSpPr>
            <a:spLocks noChangeShapeType="1"/>
          </p:cNvSpPr>
          <p:nvPr/>
        </p:nvSpPr>
        <p:spPr bwMode="auto">
          <a:xfrm flipH="1">
            <a:off x="1320800" y="4929777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48" name="Line 95"/>
          <p:cNvSpPr>
            <a:spLocks noChangeShapeType="1"/>
          </p:cNvSpPr>
          <p:nvPr/>
        </p:nvSpPr>
        <p:spPr bwMode="auto">
          <a:xfrm>
            <a:off x="3100860" y="5438277"/>
            <a:ext cx="5376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1" name="Line 95"/>
          <p:cNvSpPr>
            <a:spLocks noChangeShapeType="1"/>
          </p:cNvSpPr>
          <p:nvPr/>
        </p:nvSpPr>
        <p:spPr bwMode="auto">
          <a:xfrm flipH="1" flipV="1">
            <a:off x="3629669" y="3887877"/>
            <a:ext cx="1265" cy="152199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2" name="Line 95"/>
          <p:cNvSpPr>
            <a:spLocks noChangeShapeType="1"/>
          </p:cNvSpPr>
          <p:nvPr/>
        </p:nvSpPr>
        <p:spPr bwMode="auto">
          <a:xfrm flipH="1" flipV="1">
            <a:off x="3099593" y="3887877"/>
            <a:ext cx="53134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53" name="Text Box 15"/>
          <p:cNvSpPr txBox="1">
            <a:spLocks noChangeArrowheads="1"/>
          </p:cNvSpPr>
          <p:nvPr/>
        </p:nvSpPr>
        <p:spPr bwMode="auto">
          <a:xfrm>
            <a:off x="305271" y="6231411"/>
            <a:ext cx="2796854" cy="33855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Entering spreadsheet</a:t>
            </a:r>
            <a:endParaRPr lang="en-US" sz="1600" dirty="0">
              <a:latin typeface="Times New Roman" pitchFamily="18" charset="0"/>
            </a:endParaRPr>
          </a:p>
        </p:txBody>
      </p:sp>
      <p:sp>
        <p:nvSpPr>
          <p:cNvPr id="54" name="Line 95"/>
          <p:cNvSpPr>
            <a:spLocks noChangeShapeType="1"/>
          </p:cNvSpPr>
          <p:nvPr/>
        </p:nvSpPr>
        <p:spPr bwMode="auto">
          <a:xfrm flipH="1">
            <a:off x="1327150" y="5907621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5" name="Line 95"/>
          <p:cNvSpPr>
            <a:spLocks noChangeShapeType="1"/>
          </p:cNvSpPr>
          <p:nvPr/>
        </p:nvSpPr>
        <p:spPr bwMode="auto">
          <a:xfrm flipH="1">
            <a:off x="1936750" y="5897038"/>
            <a:ext cx="0" cy="32379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3" y="1225299"/>
            <a:ext cx="1071788" cy="1143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0612" y="2762665"/>
            <a:ext cx="1943852" cy="870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156" y="1492690"/>
            <a:ext cx="284828" cy="562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http://www.laddresearch.com/media/catalog/product/cache/1/image/364x/9df78eab33525d08d6e5fb8d27136e95/2/0/2025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1182" y="1225299"/>
            <a:ext cx="1114425" cy="1114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Line 95"/>
          <p:cNvSpPr>
            <a:spLocks noChangeShapeType="1"/>
          </p:cNvSpPr>
          <p:nvPr/>
        </p:nvSpPr>
        <p:spPr bwMode="auto">
          <a:xfrm>
            <a:off x="5318311" y="1647627"/>
            <a:ext cx="764241" cy="1788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2" name="Line 95"/>
          <p:cNvSpPr>
            <a:spLocks noChangeShapeType="1"/>
          </p:cNvSpPr>
          <p:nvPr/>
        </p:nvSpPr>
        <p:spPr bwMode="auto">
          <a:xfrm flipH="1">
            <a:off x="4880351" y="2296778"/>
            <a:ext cx="2961899" cy="43556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3" name="Line 95"/>
          <p:cNvSpPr>
            <a:spLocks noChangeShapeType="1"/>
          </p:cNvSpPr>
          <p:nvPr/>
        </p:nvSpPr>
        <p:spPr bwMode="auto">
          <a:xfrm>
            <a:off x="7207961" y="1826433"/>
            <a:ext cx="576721" cy="68006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4101" y="2794164"/>
            <a:ext cx="1681162" cy="807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3930197"/>
            <a:ext cx="1781997" cy="147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513" y="5669869"/>
            <a:ext cx="4511287" cy="957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8" name="Line 95"/>
          <p:cNvSpPr>
            <a:spLocks noChangeShapeType="1"/>
          </p:cNvSpPr>
          <p:nvPr/>
        </p:nvSpPr>
        <p:spPr bwMode="auto">
          <a:xfrm>
            <a:off x="6185426" y="3050841"/>
            <a:ext cx="758675" cy="894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49" name="Line 95"/>
          <p:cNvSpPr>
            <a:spLocks noChangeShapeType="1"/>
          </p:cNvSpPr>
          <p:nvPr/>
        </p:nvSpPr>
        <p:spPr bwMode="auto">
          <a:xfrm flipH="1">
            <a:off x="5311961" y="5438277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0" name="Line 95"/>
          <p:cNvSpPr>
            <a:spLocks noChangeShapeType="1"/>
          </p:cNvSpPr>
          <p:nvPr/>
        </p:nvSpPr>
        <p:spPr bwMode="auto">
          <a:xfrm flipH="1">
            <a:off x="7502711" y="5430158"/>
            <a:ext cx="0" cy="23159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59" name="Line 95"/>
          <p:cNvSpPr>
            <a:spLocks noChangeShapeType="1"/>
          </p:cNvSpPr>
          <p:nvPr/>
        </p:nvSpPr>
        <p:spPr bwMode="auto">
          <a:xfrm flipH="1">
            <a:off x="4823201" y="3633626"/>
            <a:ext cx="2120900" cy="25425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185426" y="4171597"/>
            <a:ext cx="27968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600" dirty="0" smtClean="0"/>
              <a:t>Courtesy of Lisa </a:t>
            </a:r>
            <a:r>
              <a:rPr lang="en-US" sz="1600" dirty="0" err="1"/>
              <a:t>Ziccarelli</a:t>
            </a:r>
            <a:r>
              <a:rPr lang="en-US" sz="1600" dirty="0"/>
              <a:t> </a:t>
            </a:r>
            <a:endParaRPr lang="en-US" sz="16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7736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6" y="3973990"/>
            <a:ext cx="3470672" cy="260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76" y="1233870"/>
            <a:ext cx="3463925" cy="26064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dirty="0" smtClean="0"/>
              <a:t>Optics: chasing cross-talk</a:t>
            </a:r>
          </a:p>
        </p:txBody>
      </p:sp>
      <p:sp>
        <p:nvSpPr>
          <p:cNvPr id="15" name="Line 95"/>
          <p:cNvSpPr>
            <a:spLocks noChangeShapeType="1"/>
          </p:cNvSpPr>
          <p:nvPr/>
        </p:nvSpPr>
        <p:spPr bwMode="auto">
          <a:xfrm flipH="1">
            <a:off x="3985018" y="1809128"/>
            <a:ext cx="339331" cy="56768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6" name="Text Box 15"/>
          <p:cNvSpPr txBox="1">
            <a:spLocks noChangeArrowheads="1"/>
          </p:cNvSpPr>
          <p:nvPr/>
        </p:nvSpPr>
        <p:spPr bwMode="auto">
          <a:xfrm>
            <a:off x="4430707" y="1270518"/>
            <a:ext cx="3219450" cy="13234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Times New Roman" pitchFamily="18" charset="0"/>
              </a:rPr>
              <a:t>LED </a:t>
            </a:r>
            <a:r>
              <a:rPr lang="en-US" sz="1600" dirty="0" err="1">
                <a:latin typeface="Times New Roman" pitchFamily="18" charset="0"/>
              </a:rPr>
              <a:t>Luxeon</a:t>
            </a:r>
            <a:r>
              <a:rPr lang="en-US" sz="1600" dirty="0">
                <a:latin typeface="Times New Roman" pitchFamily="18" charset="0"/>
              </a:rPr>
              <a:t> Royal Blue 455 nm</a:t>
            </a:r>
          </a:p>
          <a:p>
            <a:r>
              <a:rPr lang="en-US" sz="1600" dirty="0">
                <a:latin typeface="Times New Roman" pitchFamily="18" charset="0"/>
              </a:rPr>
              <a:t>+ </a:t>
            </a:r>
          </a:p>
          <a:p>
            <a:r>
              <a:rPr lang="en-US" sz="1600" dirty="0">
                <a:latin typeface="Times New Roman" pitchFamily="18" charset="0"/>
              </a:rPr>
              <a:t>Blue filter (</a:t>
            </a:r>
            <a:r>
              <a:rPr lang="en-US" sz="1600" dirty="0" err="1">
                <a:latin typeface="Times New Roman" pitchFamily="18" charset="0"/>
              </a:rPr>
              <a:t>Intor</a:t>
            </a:r>
            <a:r>
              <a:rPr lang="en-US" sz="1600" dirty="0">
                <a:latin typeface="Times New Roman" pitchFamily="18" charset="0"/>
              </a:rPr>
              <a:t> 450-40)</a:t>
            </a:r>
          </a:p>
          <a:p>
            <a:r>
              <a:rPr lang="en-US" sz="1600" dirty="0">
                <a:latin typeface="Times New Roman" pitchFamily="18" charset="0"/>
              </a:rPr>
              <a:t>+</a:t>
            </a:r>
          </a:p>
          <a:p>
            <a:r>
              <a:rPr lang="en-US" sz="1600" dirty="0">
                <a:latin typeface="Times New Roman" pitchFamily="18" charset="0"/>
              </a:rPr>
              <a:t>Red filter (</a:t>
            </a:r>
            <a:r>
              <a:rPr lang="en-US" sz="1600" dirty="0" err="1">
                <a:latin typeface="Times New Roman" pitchFamily="18" charset="0"/>
              </a:rPr>
              <a:t>Roscolux</a:t>
            </a:r>
            <a:r>
              <a:rPr lang="en-US" sz="1600" dirty="0">
                <a:latin typeface="Times New Roman" pitchFamily="18" charset="0"/>
              </a:rPr>
              <a:t> #19)</a:t>
            </a:r>
          </a:p>
        </p:txBody>
      </p:sp>
      <p:sp>
        <p:nvSpPr>
          <p:cNvPr id="28" name="Text Box 15"/>
          <p:cNvSpPr txBox="1">
            <a:spLocks noChangeArrowheads="1"/>
          </p:cNvSpPr>
          <p:nvPr/>
        </p:nvSpPr>
        <p:spPr bwMode="auto">
          <a:xfrm>
            <a:off x="6694083" y="5872303"/>
            <a:ext cx="2310217" cy="83099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Yellow light slightly visible – may upgrade blue filter</a:t>
            </a:r>
            <a:endParaRPr lang="en-US" sz="16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29" name="Line 95"/>
          <p:cNvSpPr>
            <a:spLocks noChangeShapeType="1"/>
          </p:cNvSpPr>
          <p:nvPr/>
        </p:nvSpPr>
        <p:spPr bwMode="auto">
          <a:xfrm flipH="1" flipV="1">
            <a:off x="2406649" y="5581650"/>
            <a:ext cx="3359151" cy="107329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0" name="Line 95"/>
          <p:cNvSpPr>
            <a:spLocks noChangeShapeType="1"/>
          </p:cNvSpPr>
          <p:nvPr/>
        </p:nvSpPr>
        <p:spPr bwMode="auto">
          <a:xfrm flipH="1">
            <a:off x="5765800" y="6240535"/>
            <a:ext cx="877483" cy="41440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4430708" y="3973713"/>
            <a:ext cx="3219450" cy="181588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LED </a:t>
            </a:r>
            <a:r>
              <a:rPr lang="en-US" sz="1600" dirty="0" err="1" smtClean="0">
                <a:latin typeface="Times New Roman" pitchFamily="18" charset="0"/>
              </a:rPr>
              <a:t>Luxeon</a:t>
            </a:r>
            <a:r>
              <a:rPr lang="en-US" sz="1600" dirty="0" smtClean="0">
                <a:latin typeface="Times New Roman" pitchFamily="18" charset="0"/>
              </a:rPr>
              <a:t> Royal Blue 455 nm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+ </a:t>
            </a:r>
          </a:p>
          <a:p>
            <a:pPr>
              <a:spcBef>
                <a:spcPct val="50000"/>
              </a:spcBef>
            </a:pPr>
            <a:r>
              <a:rPr lang="en-US" sz="1600" dirty="0" smtClean="0">
                <a:latin typeface="Times New Roman" pitchFamily="18" charset="0"/>
              </a:rPr>
              <a:t>Blue filter (</a:t>
            </a:r>
            <a:r>
              <a:rPr lang="en-US" sz="1600" dirty="0" err="1" smtClean="0">
                <a:latin typeface="Times New Roman" pitchFamily="18" charset="0"/>
              </a:rPr>
              <a:t>Intor</a:t>
            </a:r>
            <a:r>
              <a:rPr lang="en-US" sz="1600" dirty="0" smtClean="0">
                <a:latin typeface="Times New Roman" pitchFamily="18" charset="0"/>
              </a:rPr>
              <a:t> 450-40)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+</a:t>
            </a:r>
            <a:endParaRPr lang="en-US" sz="1600" dirty="0" smtClean="0">
              <a:latin typeface="Times New Roman" pitchFamily="18" charset="0"/>
            </a:endParaRPr>
          </a:p>
          <a:p>
            <a:pPr>
              <a:spcBef>
                <a:spcPct val="50000"/>
              </a:spcBef>
            </a:pPr>
            <a:r>
              <a:rPr lang="en-US" sz="1600" dirty="0" err="1" smtClean="0">
                <a:latin typeface="Times New Roman" pitchFamily="18" charset="0"/>
              </a:rPr>
              <a:t>Delvie</a:t>
            </a:r>
            <a:r>
              <a:rPr lang="en-US" sz="1600" dirty="0" smtClean="0">
                <a:latin typeface="Times New Roman" pitchFamily="18" charset="0"/>
              </a:rPr>
              <a:t> 2422</a:t>
            </a:r>
          </a:p>
        </p:txBody>
      </p:sp>
      <p:sp>
        <p:nvSpPr>
          <p:cNvPr id="20" name="Line 95"/>
          <p:cNvSpPr>
            <a:spLocks noChangeShapeType="1"/>
          </p:cNvSpPr>
          <p:nvPr/>
        </p:nvSpPr>
        <p:spPr bwMode="auto">
          <a:xfrm flipH="1">
            <a:off x="3985017" y="4438651"/>
            <a:ext cx="339332" cy="285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3" name="Rectangle 2"/>
          <p:cNvSpPr/>
          <p:nvPr/>
        </p:nvSpPr>
        <p:spPr>
          <a:xfrm>
            <a:off x="4430708" y="2667231"/>
            <a:ext cx="908050" cy="774700"/>
          </a:xfrm>
          <a:prstGeom prst="rect">
            <a:avLst/>
          </a:prstGeom>
          <a:solidFill>
            <a:srgbClr val="C0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5014908" y="2838565"/>
            <a:ext cx="495300" cy="489066"/>
          </a:xfrm>
          <a:prstGeom prst="ellipse">
            <a:avLst/>
          </a:prstGeom>
          <a:solidFill>
            <a:srgbClr val="00B0F0">
              <a:alpha val="50000"/>
            </a:srgbClr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6147983" y="2838565"/>
            <a:ext cx="495300" cy="489066"/>
          </a:xfrm>
          <a:prstGeom prst="ellipse">
            <a:avLst/>
          </a:prstGeom>
          <a:solidFill>
            <a:schemeClr val="tx1"/>
          </a:solidFill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Line 95"/>
          <p:cNvSpPr>
            <a:spLocks noChangeShapeType="1"/>
          </p:cNvSpPr>
          <p:nvPr/>
        </p:nvSpPr>
        <p:spPr bwMode="auto">
          <a:xfrm>
            <a:off x="5620933" y="297203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1" name="Line 95"/>
          <p:cNvSpPr>
            <a:spLocks noChangeShapeType="1"/>
          </p:cNvSpPr>
          <p:nvPr/>
        </p:nvSpPr>
        <p:spPr bwMode="auto">
          <a:xfrm>
            <a:off x="5620933" y="3194282"/>
            <a:ext cx="419499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2" name="Text Box 15"/>
          <p:cNvSpPr txBox="1">
            <a:spLocks noChangeArrowheads="1"/>
          </p:cNvSpPr>
          <p:nvPr/>
        </p:nvSpPr>
        <p:spPr bwMode="auto">
          <a:xfrm>
            <a:off x="6694083" y="3099031"/>
            <a:ext cx="2383242" cy="707886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600" dirty="0">
                <a:latin typeface="Times New Roman" pitchFamily="18" charset="0"/>
              </a:rPr>
              <a:t>Blue is still visible</a:t>
            </a:r>
          </a:p>
          <a:p>
            <a:pPr>
              <a:spcBef>
                <a:spcPct val="50000"/>
              </a:spcBef>
            </a:pPr>
            <a:r>
              <a:rPr lang="en-US" sz="1600" dirty="0">
                <a:solidFill>
                  <a:srgbClr val="FF0000"/>
                </a:solidFill>
                <a:latin typeface="Times New Roman" pitchFamily="18" charset="0"/>
              </a:rPr>
              <a:t>Red filter OD not enough</a:t>
            </a:r>
          </a:p>
        </p:txBody>
      </p:sp>
      <p:sp>
        <p:nvSpPr>
          <p:cNvPr id="23" name="Line 95"/>
          <p:cNvSpPr>
            <a:spLocks noChangeShapeType="1"/>
          </p:cNvSpPr>
          <p:nvPr/>
        </p:nvSpPr>
        <p:spPr bwMode="auto">
          <a:xfrm flipH="1" flipV="1">
            <a:off x="2201070" y="2811081"/>
            <a:ext cx="3419863" cy="995836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US" sz="1600"/>
          </a:p>
        </p:txBody>
      </p:sp>
      <p:sp>
        <p:nvSpPr>
          <p:cNvPr id="24" name="Line 95"/>
          <p:cNvSpPr>
            <a:spLocks noChangeShapeType="1"/>
          </p:cNvSpPr>
          <p:nvPr/>
        </p:nvSpPr>
        <p:spPr bwMode="auto">
          <a:xfrm flipH="1">
            <a:off x="5620932" y="3452974"/>
            <a:ext cx="1073151" cy="343131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none" w="med" len="med"/>
          </a:ln>
        </p:spPr>
        <p:txBody>
          <a:bodyPr/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499274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52069</TotalTime>
  <Words>131</Words>
  <Application>Microsoft Office PowerPoint</Application>
  <PresentationFormat>On-screen Show (4:3)</PresentationFormat>
  <Paragraphs>30</Paragraphs>
  <Slides>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Benchmark: fluorescent imaging</vt:lpstr>
      <vt:lpstr>Benchmark: fluorescent imaging</vt:lpstr>
      <vt:lpstr>Optics: chasing cross-talk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Rosette pump test:  cytometer results</dc:title>
  <dc:creator>Tom O'Reilly</dc:creator>
  <cp:lastModifiedBy>Klimov</cp:lastModifiedBy>
  <cp:revision>370</cp:revision>
  <cp:lastPrinted>2015-03-09T17:28:07Z</cp:lastPrinted>
  <dcterms:created xsi:type="dcterms:W3CDTF">2014-05-13T15:31:54Z</dcterms:created>
  <dcterms:modified xsi:type="dcterms:W3CDTF">2015-03-11T18:16:41Z</dcterms:modified>
</cp:coreProperties>
</file>