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1" r:id="rId4"/>
    <p:sldId id="263" r:id="rId5"/>
    <p:sldId id="271" r:id="rId6"/>
    <p:sldId id="268" r:id="rId7"/>
    <p:sldId id="269" r:id="rId8"/>
    <p:sldId id="257" r:id="rId9"/>
    <p:sldId id="258" r:id="rId10"/>
    <p:sldId id="272" r:id="rId11"/>
    <p:sldId id="264" r:id="rId12"/>
    <p:sldId id="270" r:id="rId13"/>
    <p:sldId id="267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90" d="100"/>
          <a:sy n="90" d="100"/>
        </p:scale>
        <p:origin x="-2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43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3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9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9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0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2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9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12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9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1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0980C-BE27-144D-89BA-271C9E674D69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5B46E-AF0B-2041-BAF3-BDA0D9FB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0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Cytometer technology for autonomous platforms: </a:t>
            </a:r>
            <a:br>
              <a:rPr lang="en-US" dirty="0" smtClean="0"/>
            </a:br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Tom O’Reilly and Denis Klimov</a:t>
            </a:r>
          </a:p>
          <a:p>
            <a:r>
              <a:rPr lang="en-US" dirty="0" smtClean="0"/>
              <a:t>Jim Bellingham</a:t>
            </a:r>
          </a:p>
          <a:p>
            <a:r>
              <a:rPr lang="en-US" dirty="0" smtClean="0"/>
              <a:t>Francisco Chavez</a:t>
            </a:r>
          </a:p>
          <a:p>
            <a:r>
              <a:rPr lang="en-US" dirty="0" smtClean="0"/>
              <a:t>Alex Worden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58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Microscopes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FlowCam</a:t>
            </a:r>
            <a:endParaRPr lang="en-US" dirty="0"/>
          </a:p>
          <a:p>
            <a:pPr lvl="1"/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/>
              <a:t>might borrow instrument </a:t>
            </a:r>
            <a:r>
              <a:rPr lang="en-US" dirty="0" smtClean="0"/>
              <a:t>for CANON 2014</a:t>
            </a:r>
            <a:endParaRPr lang="en-US" dirty="0"/>
          </a:p>
          <a:p>
            <a:r>
              <a:rPr lang="en-US" dirty="0" smtClean="0"/>
              <a:t>LISST </a:t>
            </a:r>
            <a:r>
              <a:rPr lang="en-US" dirty="0" err="1" smtClean="0"/>
              <a:t>Holo</a:t>
            </a:r>
            <a:endParaRPr lang="en-US" dirty="0" smtClean="0"/>
          </a:p>
          <a:p>
            <a:r>
              <a:rPr lang="en-US" dirty="0" smtClean="0"/>
              <a:t>Submersible microscope</a:t>
            </a:r>
          </a:p>
          <a:p>
            <a:pPr lvl="1"/>
            <a:r>
              <a:rPr lang="en-US" dirty="0" smtClean="0"/>
              <a:t>Hobson, Bellingham coordinating visit, demos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3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oceanographic cytometers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Comparison matrix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282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Denis will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01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MBARI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Bellingham lab spin-off</a:t>
            </a:r>
          </a:p>
          <a:p>
            <a:r>
              <a:rPr lang="en-US" dirty="0" smtClean="0"/>
              <a:t>Johnson lab Coulter </a:t>
            </a:r>
            <a:r>
              <a:rPr lang="en-US" dirty="0" smtClean="0"/>
              <a:t>Counter</a:t>
            </a:r>
          </a:p>
          <a:p>
            <a:r>
              <a:rPr lang="en-US" dirty="0" smtClean="0"/>
              <a:t>Hobson investigation of submersible microscope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31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test-bed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Evaluate imaging, counting approaches that could be miniaturized</a:t>
            </a:r>
          </a:p>
          <a:p>
            <a:r>
              <a:rPr lang="en-US" dirty="0" smtClean="0"/>
              <a:t>Hardware and electronics</a:t>
            </a:r>
            <a:endParaRPr lang="en-US" dirty="0"/>
          </a:p>
          <a:p>
            <a:r>
              <a:rPr lang="en-US" dirty="0" smtClean="0"/>
              <a:t>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076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2013 activities</a:t>
            </a:r>
          </a:p>
          <a:p>
            <a:pPr lvl="1"/>
            <a:r>
              <a:rPr lang="en-US" dirty="0" smtClean="0"/>
              <a:t>CANON use cases</a:t>
            </a:r>
          </a:p>
          <a:p>
            <a:pPr lvl="1"/>
            <a:r>
              <a:rPr lang="en-US" dirty="0" smtClean="0"/>
              <a:t>Literature review of existing and emerging technologies</a:t>
            </a:r>
          </a:p>
          <a:p>
            <a:pPr lvl="1"/>
            <a:r>
              <a:rPr lang="en-US" dirty="0" smtClean="0"/>
              <a:t>Visits and discussions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2014 plans</a:t>
            </a:r>
          </a:p>
          <a:p>
            <a:pPr lvl="1"/>
            <a:r>
              <a:rPr lang="en-US" dirty="0" smtClean="0"/>
              <a:t>Prototype development</a:t>
            </a:r>
          </a:p>
          <a:p>
            <a:pPr lvl="1"/>
            <a:r>
              <a:rPr lang="en-US" dirty="0" smtClean="0"/>
              <a:t>Instrument evaluations, </a:t>
            </a:r>
          </a:p>
          <a:p>
            <a:pPr lvl="1"/>
            <a:r>
              <a:rPr lang="en-US" dirty="0" smtClean="0"/>
              <a:t>visits, discussions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763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CANON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Bulk versus individual particle measurements</a:t>
            </a:r>
          </a:p>
          <a:p>
            <a:r>
              <a:rPr lang="en-US" dirty="0" smtClean="0"/>
              <a:t>Cytometry</a:t>
            </a:r>
          </a:p>
          <a:p>
            <a:pPr lvl="1"/>
            <a:r>
              <a:rPr lang="en-US" dirty="0" smtClean="0"/>
              <a:t>Worden</a:t>
            </a:r>
            <a:endParaRPr lang="en-US" dirty="0"/>
          </a:p>
          <a:p>
            <a:pPr lvl="1"/>
            <a:r>
              <a:rPr lang="en-US" dirty="0" smtClean="0"/>
              <a:t>Chavez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115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Cytometer dynamic range, sensitivity trade-offs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384778"/>
            <a:ext cx="733777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to measure N cells, where p is cell number density (i.e.  concentration) and f is flow rate through measurement </a:t>
            </a:r>
            <a:r>
              <a:rPr lang="en-US" dirty="0" smtClean="0"/>
              <a:t>volume:</a:t>
            </a:r>
          </a:p>
          <a:p>
            <a:endParaRPr lang="en-US" dirty="0" smtClean="0"/>
          </a:p>
          <a:p>
            <a:r>
              <a:rPr lang="en-US" dirty="0" smtClean="0"/>
              <a:t>     T = N / (</a:t>
            </a:r>
            <a:r>
              <a:rPr lang="en-US" dirty="0" err="1" smtClean="0"/>
              <a:t>fp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If </a:t>
            </a:r>
            <a:r>
              <a:rPr lang="en-US" dirty="0"/>
              <a:t>N = 1000, coefficient of variation = 3.1% and SNR = 32. </a:t>
            </a:r>
          </a:p>
        </p:txBody>
      </p:sp>
    </p:spTree>
    <p:extLst>
      <p:ext uri="{BB962C8B-B14F-4D97-AF65-F5344CB8AC3E}">
        <p14:creationId xmlns:p14="http://schemas.microsoft.com/office/powerpoint/2010/main" val="17230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 rate, time, energy to measure 1000 cells (</a:t>
            </a:r>
            <a:r>
              <a:rPr lang="en-US" dirty="0" err="1" smtClean="0"/>
              <a:t>σ</a:t>
            </a:r>
            <a:r>
              <a:rPr lang="en-US" dirty="0" smtClean="0"/>
              <a:t> = 3.2 %, SNR = 32)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319093"/>
              </p:ext>
            </p:extLst>
          </p:nvPr>
        </p:nvGraphicFramePr>
        <p:xfrm>
          <a:off x="917222" y="1946214"/>
          <a:ext cx="6096000" cy="4028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Imaging</a:t>
                      </a:r>
                      <a:r>
                        <a:rPr lang="en-US" baseline="0" dirty="0" smtClean="0"/>
                        <a:t> Flow </a:t>
                      </a:r>
                      <a:r>
                        <a:rPr lang="en-US" baseline="0" dirty="0" err="1" smtClean="0"/>
                        <a:t>Cytobot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SeaLabel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Power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 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 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Flow rate thru measurement</a:t>
                      </a:r>
                      <a:r>
                        <a:rPr lang="en-US" baseline="0" dirty="0" smtClean="0"/>
                        <a:t> volume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 ml/</a:t>
                      </a:r>
                      <a:r>
                        <a:rPr lang="en-US" dirty="0" err="1" smtClean="0"/>
                        <a:t>hr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0.9 ml/</a:t>
                      </a:r>
                      <a:r>
                        <a:rPr lang="en-US" dirty="0" err="1" smtClean="0"/>
                        <a:t>hr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 cells/ml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 pulse/sec</a:t>
                      </a:r>
                    </a:p>
                    <a:p>
                      <a:r>
                        <a:rPr lang="en-US" dirty="0" smtClean="0"/>
                        <a:t>2400 sec</a:t>
                      </a:r>
                    </a:p>
                    <a:p>
                      <a:r>
                        <a:rPr lang="en-US" dirty="0" smtClean="0"/>
                        <a:t>8.4 x</a:t>
                      </a:r>
                      <a:r>
                        <a:rPr lang="en-US" baseline="0" dirty="0" smtClean="0"/>
                        <a:t> 10</a:t>
                      </a:r>
                      <a:r>
                        <a:rPr lang="en-US" baseline="30000" dirty="0" smtClean="0"/>
                        <a:t>4</a:t>
                      </a:r>
                      <a:r>
                        <a:rPr lang="en-US" baseline="0" dirty="0" smtClean="0"/>
                        <a:t> Joule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 x 10</a:t>
                      </a:r>
                      <a:r>
                        <a:rPr lang="en-US" baseline="30000" dirty="0" smtClean="0"/>
                        <a:t>-2</a:t>
                      </a:r>
                      <a:r>
                        <a:rPr lang="en-US" dirty="0" smtClean="0"/>
                        <a:t> pulse/sec  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40000 sec 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1.4</a:t>
                      </a:r>
                      <a:r>
                        <a:rPr lang="en-US" baseline="0" dirty="0" smtClean="0"/>
                        <a:t> x 10</a:t>
                      </a:r>
                      <a:r>
                        <a:rPr lang="en-US" baseline="30000" dirty="0" smtClean="0"/>
                        <a:t>3</a:t>
                      </a:r>
                      <a:r>
                        <a:rPr lang="en-US" dirty="0" smtClean="0"/>
                        <a:t> Joule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r>
                        <a:rPr lang="en-US" baseline="30000" dirty="0" smtClean="0"/>
                        <a:t>5</a:t>
                      </a:r>
                      <a:r>
                        <a:rPr lang="en-US" dirty="0" smtClean="0"/>
                        <a:t> cells/ml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417 pulse/sec</a:t>
                      </a:r>
                    </a:p>
                    <a:p>
                      <a:r>
                        <a:rPr lang="en-US" dirty="0" smtClean="0"/>
                        <a:t>2.4 sec</a:t>
                      </a:r>
                    </a:p>
                    <a:p>
                      <a:r>
                        <a:rPr lang="en-US" dirty="0" smtClean="0"/>
                        <a:t>84 Joule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2500 pulse/sec  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  40 sec 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 </a:t>
                      </a:r>
                      <a:r>
                        <a:rPr lang="en-US" smtClean="0"/>
                        <a:t> 1400 </a:t>
                      </a:r>
                      <a:r>
                        <a:rPr lang="en-US" dirty="0" smtClean="0"/>
                        <a:t>Joule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47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Single-volume detection trade-offs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7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Imaging versus single-volume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Complex morphology, non-spherical particles, etc...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90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key </a:t>
            </a:r>
            <a:r>
              <a:rPr lang="en-US" dirty="0" smtClean="0"/>
              <a:t>instrument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Size and mass</a:t>
            </a:r>
          </a:p>
          <a:p>
            <a:r>
              <a:rPr lang="en-US" dirty="0" smtClean="0"/>
              <a:t>Power</a:t>
            </a:r>
          </a:p>
          <a:p>
            <a:r>
              <a:rPr lang="en-US" dirty="0" smtClean="0"/>
              <a:t>Deployment duration</a:t>
            </a:r>
          </a:p>
          <a:p>
            <a:r>
              <a:rPr lang="en-US" dirty="0" smtClean="0"/>
              <a:t>Unattended operation</a:t>
            </a:r>
          </a:p>
          <a:p>
            <a:r>
              <a:rPr lang="en-US" dirty="0" smtClean="0"/>
              <a:t>Consumables (sheath fluid)</a:t>
            </a:r>
          </a:p>
          <a:p>
            <a:r>
              <a:rPr lang="en-US" dirty="0" smtClean="0"/>
              <a:t>Data volume, in situ processing requirements</a:t>
            </a:r>
          </a:p>
          <a:p>
            <a:r>
              <a:rPr lang="en-US" dirty="0" smtClean="0"/>
              <a:t>Resistance to shock, orientation change</a:t>
            </a:r>
          </a:p>
          <a:p>
            <a:r>
              <a:rPr lang="en-US" dirty="0" smtClean="0"/>
              <a:t>Target platforms - LRAUV, Dorado, Wave Glider – varying capabilities, duration, power, </a:t>
            </a:r>
            <a:r>
              <a:rPr lang="en-US" dirty="0" err="1" smtClean="0"/>
              <a:t>comms</a:t>
            </a:r>
            <a:r>
              <a:rPr lang="en-US" dirty="0" smtClean="0"/>
              <a:t>, value to community (graphic images?)</a:t>
            </a:r>
          </a:p>
        </p:txBody>
      </p:sp>
    </p:spTree>
    <p:extLst>
      <p:ext uri="{BB962C8B-B14F-4D97-AF65-F5344CB8AC3E}">
        <p14:creationId xmlns:p14="http://schemas.microsoft.com/office/powerpoint/2010/main" val="1451941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Existing oceanographic cytometers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SeaFlow</a:t>
            </a:r>
          </a:p>
          <a:p>
            <a:pPr lvl="1"/>
            <a:r>
              <a:rPr lang="en-US" dirty="0" smtClean="0"/>
              <a:t>Discussions with Swalwell; he will give MBARI seminar in 2014</a:t>
            </a:r>
          </a:p>
          <a:p>
            <a:r>
              <a:rPr lang="en-US" dirty="0" smtClean="0"/>
              <a:t>Imaging Flow </a:t>
            </a:r>
            <a:r>
              <a:rPr lang="en-US" dirty="0" err="1" smtClean="0"/>
              <a:t>Cytobot</a:t>
            </a:r>
            <a:endParaRPr lang="en-US" dirty="0" smtClean="0"/>
          </a:p>
          <a:p>
            <a:pPr lvl="1"/>
            <a:r>
              <a:rPr lang="en-US" dirty="0" err="1" smtClean="0"/>
              <a:t>Sosik</a:t>
            </a:r>
            <a:r>
              <a:rPr lang="en-US" dirty="0" smtClean="0"/>
              <a:t> visited in September 2013</a:t>
            </a:r>
          </a:p>
          <a:p>
            <a:r>
              <a:rPr lang="en-US" dirty="0" err="1" smtClean="0"/>
              <a:t>CytoBuoy</a:t>
            </a:r>
            <a:endParaRPr lang="en-US" dirty="0" smtClean="0"/>
          </a:p>
          <a:p>
            <a:pPr lvl="1"/>
            <a:r>
              <a:rPr lang="en-US" dirty="0" err="1" smtClean="0"/>
              <a:t>Dugdale</a:t>
            </a:r>
            <a:r>
              <a:rPr lang="en-US" dirty="0" smtClean="0"/>
              <a:t> and Chavez tested </a:t>
            </a:r>
            <a:r>
              <a:rPr lang="en-US" dirty="0" err="1" smtClean="0"/>
              <a:t>CytoBuoy</a:t>
            </a:r>
            <a:r>
              <a:rPr lang="en-US" dirty="0" smtClean="0"/>
              <a:t> aboard RV Carson in September 2013</a:t>
            </a:r>
          </a:p>
          <a:p>
            <a:pPr lvl="1"/>
            <a:r>
              <a:rPr lang="en-US" dirty="0" smtClean="0"/>
              <a:t>Publication for ASLO </a:t>
            </a:r>
            <a:r>
              <a:rPr lang="en-US" dirty="0" smtClean="0"/>
              <a:t>2014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5285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1741</TotalTime>
  <Words>345</Words>
  <Application>Microsoft Macintosh PowerPoint</Application>
  <PresentationFormat>On-screen Show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Cytometer technology for autonomous platforms:  update</vt:lpstr>
      <vt:lpstr>Agenda </vt:lpstr>
      <vt:lpstr>CANON applications</vt:lpstr>
      <vt:lpstr>Cytometer dynamic range, sensitivity trade-offs</vt:lpstr>
      <vt:lpstr>Count rate, time, energy to measure 1000 cells (σ = 3.2 %, SNR = 32)</vt:lpstr>
      <vt:lpstr>Single-volume detection trade-offs slide</vt:lpstr>
      <vt:lpstr>Imaging versus single-volume detection</vt:lpstr>
      <vt:lpstr>Some key instrument characteristics</vt:lpstr>
      <vt:lpstr>Existing oceanographic cytometers</vt:lpstr>
      <vt:lpstr>Microscopes</vt:lpstr>
      <vt:lpstr>Existing oceanographic cytometers</vt:lpstr>
      <vt:lpstr>Technology overview</vt:lpstr>
      <vt:lpstr>Related MBARI activities</vt:lpstr>
      <vt:lpstr>Instrument test-bed plan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Cytometer technology for autonomous platforms</dc:title>
  <dc:creator>Tom O'Reilly</dc:creator>
  <cp:lastModifiedBy>Tom O'Reilly</cp:lastModifiedBy>
  <cp:revision>26</cp:revision>
  <dcterms:created xsi:type="dcterms:W3CDTF">2013-11-14T17:14:37Z</dcterms:created>
  <dcterms:modified xsi:type="dcterms:W3CDTF">2013-12-10T21:02:00Z</dcterms:modified>
</cp:coreProperties>
</file>