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7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44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1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8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5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6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81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2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3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6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9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9397D-D6B6-4C32-A037-401171A83DE4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6B0CC-388B-4115-8BD6-67B2A32E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4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.png"/><Relationship Id="rId21" Type="http://schemas.openxmlformats.org/officeDocument/2006/relationships/image" Target="../media/image17.png"/><Relationship Id="rId42" Type="http://schemas.microsoft.com/office/2007/relationships/hdphoto" Target="../media/hdphoto6.wdp"/><Relationship Id="rId47" Type="http://schemas.openxmlformats.org/officeDocument/2006/relationships/image" Target="../media/image39.png"/><Relationship Id="rId63" Type="http://schemas.openxmlformats.org/officeDocument/2006/relationships/image" Target="../media/image50.png"/><Relationship Id="rId68" Type="http://schemas.openxmlformats.org/officeDocument/2006/relationships/image" Target="../media/image53.png"/><Relationship Id="rId84" Type="http://schemas.openxmlformats.org/officeDocument/2006/relationships/image" Target="../media/image66.png"/><Relationship Id="rId89" Type="http://schemas.openxmlformats.org/officeDocument/2006/relationships/image" Target="../media/image70.jpeg"/><Relationship Id="rId7" Type="http://schemas.openxmlformats.org/officeDocument/2006/relationships/image" Target="../media/image5.png"/><Relationship Id="rId71" Type="http://schemas.openxmlformats.org/officeDocument/2006/relationships/image" Target="../media/image55.png"/><Relationship Id="rId92" Type="http://schemas.openxmlformats.org/officeDocument/2006/relationships/image" Target="../media/image72.jpeg"/><Relationship Id="rId2" Type="http://schemas.openxmlformats.org/officeDocument/2006/relationships/image" Target="../media/image1.jpeg"/><Relationship Id="rId16" Type="http://schemas.openxmlformats.org/officeDocument/2006/relationships/image" Target="../media/image13.png"/><Relationship Id="rId29" Type="http://schemas.openxmlformats.org/officeDocument/2006/relationships/image" Target="../media/image25.png"/><Relationship Id="rId11" Type="http://schemas.openxmlformats.org/officeDocument/2006/relationships/image" Target="../media/image9.png"/><Relationship Id="rId24" Type="http://schemas.openxmlformats.org/officeDocument/2006/relationships/image" Target="../media/image20.png"/><Relationship Id="rId32" Type="http://schemas.openxmlformats.org/officeDocument/2006/relationships/image" Target="../media/image27.png"/><Relationship Id="rId37" Type="http://schemas.microsoft.com/office/2007/relationships/hdphoto" Target="../media/hdphoto5.wdp"/><Relationship Id="rId40" Type="http://schemas.openxmlformats.org/officeDocument/2006/relationships/image" Target="../media/image34.jpeg"/><Relationship Id="rId45" Type="http://schemas.microsoft.com/office/2007/relationships/hdphoto" Target="../media/hdphoto7.wdp"/><Relationship Id="rId53" Type="http://schemas.microsoft.com/office/2007/relationships/hdphoto" Target="../media/hdphoto9.wdp"/><Relationship Id="rId58" Type="http://schemas.openxmlformats.org/officeDocument/2006/relationships/image" Target="../media/image47.png"/><Relationship Id="rId66" Type="http://schemas.openxmlformats.org/officeDocument/2006/relationships/image" Target="../media/image52.png"/><Relationship Id="rId74" Type="http://schemas.openxmlformats.org/officeDocument/2006/relationships/image" Target="../media/image58.png"/><Relationship Id="rId79" Type="http://schemas.openxmlformats.org/officeDocument/2006/relationships/image" Target="../media/image62.png"/><Relationship Id="rId87" Type="http://schemas.openxmlformats.org/officeDocument/2006/relationships/image" Target="../media/image68.png"/><Relationship Id="rId102" Type="http://schemas.openxmlformats.org/officeDocument/2006/relationships/image" Target="../media/image79.png"/><Relationship Id="rId5" Type="http://schemas.microsoft.com/office/2007/relationships/hdphoto" Target="../media/hdphoto1.wdp"/><Relationship Id="rId61" Type="http://schemas.openxmlformats.org/officeDocument/2006/relationships/image" Target="../media/image49.png"/><Relationship Id="rId82" Type="http://schemas.openxmlformats.org/officeDocument/2006/relationships/image" Target="../media/image65.png"/><Relationship Id="rId90" Type="http://schemas.openxmlformats.org/officeDocument/2006/relationships/image" Target="../media/image71.png"/><Relationship Id="rId95" Type="http://schemas.openxmlformats.org/officeDocument/2006/relationships/image" Target="../media/image74.png"/><Relationship Id="rId19" Type="http://schemas.microsoft.com/office/2007/relationships/hdphoto" Target="../media/hdphoto3.wdp"/><Relationship Id="rId14" Type="http://schemas.microsoft.com/office/2007/relationships/hdphoto" Target="../media/hdphoto2.wdp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microsoft.com/office/2007/relationships/hdphoto" Target="../media/hdphoto4.wdp"/><Relationship Id="rId35" Type="http://schemas.openxmlformats.org/officeDocument/2006/relationships/image" Target="../media/image30.png"/><Relationship Id="rId43" Type="http://schemas.openxmlformats.org/officeDocument/2006/relationships/image" Target="../media/image36.jpeg"/><Relationship Id="rId48" Type="http://schemas.openxmlformats.org/officeDocument/2006/relationships/image" Target="../media/image40.png"/><Relationship Id="rId56" Type="http://schemas.openxmlformats.org/officeDocument/2006/relationships/image" Target="../media/image45.png"/><Relationship Id="rId64" Type="http://schemas.openxmlformats.org/officeDocument/2006/relationships/image" Target="../media/image51.png"/><Relationship Id="rId69" Type="http://schemas.microsoft.com/office/2007/relationships/hdphoto" Target="../media/hdphoto15.wdp"/><Relationship Id="rId77" Type="http://schemas.openxmlformats.org/officeDocument/2006/relationships/image" Target="../media/image60.jpeg"/><Relationship Id="rId100" Type="http://schemas.openxmlformats.org/officeDocument/2006/relationships/image" Target="../media/image78.png"/><Relationship Id="rId105" Type="http://schemas.openxmlformats.org/officeDocument/2006/relationships/image" Target="../media/image81.emf"/><Relationship Id="rId8" Type="http://schemas.openxmlformats.org/officeDocument/2006/relationships/image" Target="../media/image6.png"/><Relationship Id="rId51" Type="http://schemas.microsoft.com/office/2007/relationships/hdphoto" Target="../media/hdphoto8.wdp"/><Relationship Id="rId72" Type="http://schemas.openxmlformats.org/officeDocument/2006/relationships/image" Target="../media/image56.png"/><Relationship Id="rId80" Type="http://schemas.openxmlformats.org/officeDocument/2006/relationships/image" Target="../media/image63.png"/><Relationship Id="rId85" Type="http://schemas.openxmlformats.org/officeDocument/2006/relationships/image" Target="../media/image67.png"/><Relationship Id="rId93" Type="http://schemas.openxmlformats.org/officeDocument/2006/relationships/image" Target="../media/image73.png"/><Relationship Id="rId98" Type="http://schemas.microsoft.com/office/2007/relationships/hdphoto" Target="../media/hdphoto21.wd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33" Type="http://schemas.openxmlformats.org/officeDocument/2006/relationships/image" Target="../media/image28.png"/><Relationship Id="rId38" Type="http://schemas.openxmlformats.org/officeDocument/2006/relationships/image" Target="../media/image32.png"/><Relationship Id="rId46" Type="http://schemas.openxmlformats.org/officeDocument/2006/relationships/image" Target="../media/image38.jpeg"/><Relationship Id="rId59" Type="http://schemas.openxmlformats.org/officeDocument/2006/relationships/image" Target="../media/image48.png"/><Relationship Id="rId67" Type="http://schemas.microsoft.com/office/2007/relationships/hdphoto" Target="../media/hdphoto14.wdp"/><Relationship Id="rId103" Type="http://schemas.microsoft.com/office/2007/relationships/hdphoto" Target="../media/hdphoto23.wdp"/><Relationship Id="rId20" Type="http://schemas.openxmlformats.org/officeDocument/2006/relationships/image" Target="../media/image16.png"/><Relationship Id="rId41" Type="http://schemas.openxmlformats.org/officeDocument/2006/relationships/image" Target="../media/image35.png"/><Relationship Id="rId54" Type="http://schemas.openxmlformats.org/officeDocument/2006/relationships/image" Target="../media/image44.png"/><Relationship Id="rId62" Type="http://schemas.microsoft.com/office/2007/relationships/hdphoto" Target="../media/hdphoto12.wdp"/><Relationship Id="rId70" Type="http://schemas.openxmlformats.org/officeDocument/2006/relationships/image" Target="../media/image54.png"/><Relationship Id="rId75" Type="http://schemas.openxmlformats.org/officeDocument/2006/relationships/image" Target="../media/image59.png"/><Relationship Id="rId83" Type="http://schemas.microsoft.com/office/2007/relationships/hdphoto" Target="../media/hdphoto17.wdp"/><Relationship Id="rId88" Type="http://schemas.openxmlformats.org/officeDocument/2006/relationships/image" Target="../media/image69.png"/><Relationship Id="rId91" Type="http://schemas.microsoft.com/office/2007/relationships/hdphoto" Target="../media/hdphoto19.wdp"/><Relationship Id="rId9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1.png"/><Relationship Id="rId49" Type="http://schemas.openxmlformats.org/officeDocument/2006/relationships/image" Target="../media/image41.png"/><Relationship Id="rId57" Type="http://schemas.openxmlformats.org/officeDocument/2006/relationships/image" Target="../media/image46.png"/><Relationship Id="rId10" Type="http://schemas.openxmlformats.org/officeDocument/2006/relationships/image" Target="../media/image8.png"/><Relationship Id="rId31" Type="http://schemas.openxmlformats.org/officeDocument/2006/relationships/image" Target="../media/image26.png"/><Relationship Id="rId44" Type="http://schemas.openxmlformats.org/officeDocument/2006/relationships/image" Target="../media/image37.png"/><Relationship Id="rId52" Type="http://schemas.openxmlformats.org/officeDocument/2006/relationships/image" Target="../media/image43.png"/><Relationship Id="rId60" Type="http://schemas.microsoft.com/office/2007/relationships/hdphoto" Target="../media/hdphoto11.wdp"/><Relationship Id="rId65" Type="http://schemas.microsoft.com/office/2007/relationships/hdphoto" Target="../media/hdphoto13.wdp"/><Relationship Id="rId73" Type="http://schemas.openxmlformats.org/officeDocument/2006/relationships/image" Target="../media/image57.png"/><Relationship Id="rId78" Type="http://schemas.openxmlformats.org/officeDocument/2006/relationships/image" Target="../media/image61.png"/><Relationship Id="rId81" Type="http://schemas.openxmlformats.org/officeDocument/2006/relationships/image" Target="../media/image64.png"/><Relationship Id="rId86" Type="http://schemas.microsoft.com/office/2007/relationships/hdphoto" Target="../media/hdphoto18.wdp"/><Relationship Id="rId94" Type="http://schemas.microsoft.com/office/2007/relationships/hdphoto" Target="../media/hdphoto20.wdp"/><Relationship Id="rId99" Type="http://schemas.openxmlformats.org/officeDocument/2006/relationships/image" Target="../media/image77.png"/><Relationship Id="rId101" Type="http://schemas.microsoft.com/office/2007/relationships/hdphoto" Target="../media/hdphoto2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9" Type="http://schemas.openxmlformats.org/officeDocument/2006/relationships/image" Target="../media/image33.png"/><Relationship Id="rId34" Type="http://schemas.openxmlformats.org/officeDocument/2006/relationships/image" Target="../media/image29.png"/><Relationship Id="rId50" Type="http://schemas.openxmlformats.org/officeDocument/2006/relationships/image" Target="../media/image42.png"/><Relationship Id="rId55" Type="http://schemas.microsoft.com/office/2007/relationships/hdphoto" Target="../media/hdphoto10.wdp"/><Relationship Id="rId76" Type="http://schemas.microsoft.com/office/2007/relationships/hdphoto" Target="../media/hdphoto16.wdp"/><Relationship Id="rId97" Type="http://schemas.openxmlformats.org/officeDocument/2006/relationships/image" Target="../media/image76.png"/><Relationship Id="rId104" Type="http://schemas.openxmlformats.org/officeDocument/2006/relationships/image" Target="../media/image8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175" y="39295"/>
            <a:ext cx="1112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Imaging </a:t>
            </a:r>
            <a:r>
              <a:rPr lang="en-US" sz="2400" b="1" dirty="0" err="1" smtClean="0"/>
              <a:t>FlowCytobot</a:t>
            </a:r>
            <a:r>
              <a:rPr lang="en-US" sz="2400" b="1" dirty="0" smtClean="0"/>
              <a:t> – WHOI (development team); McLane (commercial production)</a:t>
            </a:r>
            <a:endParaRPr lang="en-US" sz="2400" b="1" dirty="0"/>
          </a:p>
        </p:txBody>
      </p:sp>
      <p:pic>
        <p:nvPicPr>
          <p:cNvPr id="5" name="Picture 36" descr="C:\Users\Heidi\Downloads\DSCN0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9" r="29787"/>
          <a:stretch>
            <a:fillRect/>
          </a:stretch>
        </p:blipFill>
        <p:spPr bwMode="auto">
          <a:xfrm>
            <a:off x="267631" y="648631"/>
            <a:ext cx="928597" cy="2753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561292" y="4116246"/>
            <a:ext cx="5588235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0" dirty="0">
                <a:solidFill>
                  <a:srgbClr val="0070C0"/>
                </a:solidFill>
              </a:rPr>
              <a:t>F</a:t>
            </a:r>
            <a:r>
              <a:rPr lang="en-US" sz="2000" b="1" i="0" dirty="0" smtClean="0">
                <a:solidFill>
                  <a:srgbClr val="0070C0"/>
                </a:solidFill>
              </a:rPr>
              <a:t>eatures </a:t>
            </a:r>
            <a:r>
              <a:rPr lang="en-US" sz="2000" b="1" i="0" dirty="0">
                <a:solidFill>
                  <a:srgbClr val="0070C0"/>
                </a:solidFill>
              </a:rPr>
              <a:t>for </a:t>
            </a:r>
            <a:r>
              <a:rPr lang="en-US" sz="2000" b="1" i="0" dirty="0" smtClean="0">
                <a:solidFill>
                  <a:srgbClr val="0070C0"/>
                </a:solidFill>
              </a:rPr>
              <a:t>extended deployment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/>
              <a:t>Automated biofouling </a:t>
            </a:r>
            <a:r>
              <a:rPr lang="en-US" i="0" dirty="0" smtClean="0"/>
              <a:t>control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Automated standard analysis (beads)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Real time humidity sensing &amp; alerts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Redundancy for critical mechanical components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Remote focus control &amp; flow maintenance actions (</a:t>
            </a:r>
            <a:r>
              <a:rPr lang="en-US" i="0" dirty="0" err="1" smtClean="0"/>
              <a:t>debubble</a:t>
            </a:r>
            <a:r>
              <a:rPr lang="en-US" i="0" dirty="0" smtClean="0"/>
              <a:t>, backflush, etc.)</a:t>
            </a:r>
            <a:endParaRPr lang="en-US" i="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322094" y="624571"/>
            <a:ext cx="5820404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0" dirty="0" smtClean="0">
                <a:solidFill>
                  <a:srgbClr val="0070C0"/>
                </a:solidFill>
              </a:rPr>
              <a:t>Imaging-in-flow cytometer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Concurrent high resolution images (~1 </a:t>
            </a:r>
            <a:r>
              <a:rPr lang="en-US" i="0" dirty="0" smtClean="0">
                <a:latin typeface="Symbol" panose="05050102010706020507" pitchFamily="18" charset="2"/>
              </a:rPr>
              <a:t>m</a:t>
            </a:r>
            <a:r>
              <a:rPr lang="en-US" i="0" dirty="0" smtClean="0"/>
              <a:t>m) and laser scattering and fluorescence for cell identification and characterization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Precise timing / sample volume for cell concentration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/>
              <a:t>Precise flow / focus control for reliable image </a:t>
            </a:r>
            <a:r>
              <a:rPr lang="en-US" i="0" dirty="0" smtClean="0"/>
              <a:t>quality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smtClean="0"/>
              <a:t>Real time </a:t>
            </a:r>
            <a:r>
              <a:rPr lang="en-US" i="0" dirty="0" smtClean="0"/>
              <a:t>onboard ROI extraction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/>
              <a:t>Optimized for </a:t>
            </a:r>
            <a:r>
              <a:rPr lang="en-US" i="0" dirty="0" smtClean="0"/>
              <a:t>microplankton</a:t>
            </a:r>
          </a:p>
        </p:txBody>
      </p:sp>
      <p:grpSp>
        <p:nvGrpSpPr>
          <p:cNvPr id="87" name="Group 86"/>
          <p:cNvGrpSpPr>
            <a:grpSpLocks noChangeAspect="1"/>
          </p:cNvGrpSpPr>
          <p:nvPr/>
        </p:nvGrpSpPr>
        <p:grpSpPr>
          <a:xfrm>
            <a:off x="7178590" y="535094"/>
            <a:ext cx="4850857" cy="3548493"/>
            <a:chOff x="152400" y="196850"/>
            <a:chExt cx="8763000" cy="6410299"/>
          </a:xfrm>
        </p:grpSpPr>
        <p:pic>
          <p:nvPicPr>
            <p:cNvPr id="8" name="Picture 36" descr="\\queenrose\ifcb_data_mvco_jun06\train_04Nov2011_fromWebServices\Gyrodinium\IFCB1_2008_001_064639_0018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2678" y="4391835"/>
              <a:ext cx="964406" cy="426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2" descr="http://ifcb-data.whoi.edu/mvco/IFCB5_2011_054_123500_00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076" y="4305501"/>
              <a:ext cx="2066925" cy="423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4" descr="http://ifcb-data.whoi.edu/mvco/IFCB1_2007_129_002550_0010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587" y="4043878"/>
              <a:ext cx="785813" cy="602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2004_281_031844_35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1278" y="3599258"/>
              <a:ext cx="573088" cy="420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IFCB1_2007_087_212908_35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07" r="10907"/>
            <a:stretch>
              <a:fillRect/>
            </a:stretch>
          </p:blipFill>
          <p:spPr bwMode="auto">
            <a:xfrm>
              <a:off x="1924328" y="5572125"/>
              <a:ext cx="822325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9" descr="IFCB1_2007_146_004733_138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131" y="5976144"/>
              <a:ext cx="658813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6" descr="IFCB1_2006_303_175754_45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4471670"/>
              <a:ext cx="730250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1" descr="IFCB1_2007_347_002133_12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482" y="5568948"/>
              <a:ext cx="838200" cy="22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3" descr="IFCB1_2007_347_002133_359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626" y="5281453"/>
              <a:ext cx="993775" cy="72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4" descr="IFCB1_2006_364_114340_134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6201" y="5237162"/>
              <a:ext cx="889000" cy="61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6" descr="IFCB1_2007_010_003906_139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01" y="5911850"/>
              <a:ext cx="2451100" cy="40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8" descr="2004_281_021555_121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274" y="3967966"/>
              <a:ext cx="931863" cy="30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8" descr="IFCB1_2007_101_002642_778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5687" y="467517"/>
              <a:ext cx="1416050" cy="43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9" descr="IFCB1_2006_361_000315_143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-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2974" y="196850"/>
              <a:ext cx="2765425" cy="193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1" descr="IFCB1_2008_327_003342_4908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9136" y="4805118"/>
              <a:ext cx="1152525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8" descr="IFCB1_2008_319_005351_2175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0475" y="3963320"/>
              <a:ext cx="141605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9" descr="IFCB1_2006_309_003838_868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6438" y="4777152"/>
              <a:ext cx="1311275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 descr="2005_095_142439_2146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8" t="12772"/>
            <a:stretch>
              <a:fillRect/>
            </a:stretch>
          </p:blipFill>
          <p:spPr bwMode="auto">
            <a:xfrm>
              <a:off x="1522413" y="2688827"/>
              <a:ext cx="611187" cy="525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8" descr="IFCB1_2007_072_041332_614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0" y="6393655"/>
              <a:ext cx="1133475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39" descr="IFCB1_2007_043_203011_451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2688450"/>
              <a:ext cx="752475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41" descr="IFCB1_2007_058_082551_801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201" y="5911850"/>
              <a:ext cx="1239837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44" descr="IFCB1_2007_347_002133_1219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662" y="2393950"/>
              <a:ext cx="922338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46" descr="2005_052_020624_523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730" y="5216524"/>
              <a:ext cx="1743075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49" descr="2005_048_163759_359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rightnessContrast bright="-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85"/>
            <a:stretch>
              <a:fillRect/>
            </a:stretch>
          </p:blipFill>
          <p:spPr bwMode="auto">
            <a:xfrm>
              <a:off x="1682771" y="3632517"/>
              <a:ext cx="1193800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50" descr="IFCB1_2007_361_003629_274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9910" y="4262560"/>
              <a:ext cx="4730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52" descr="2004_281_021555_121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656" y="6182823"/>
              <a:ext cx="728663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55" descr="IFCB1_2009_215_004836_49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0839" y="4849812"/>
              <a:ext cx="436563" cy="134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57" descr="IFCB1_2009_206_002806_2142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400" y="2339339"/>
              <a:ext cx="1092200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58" descr="IFCB1_2007_034_210915_622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6027" y="2142172"/>
              <a:ext cx="1008062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CC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60" descr="IFCB1_2007_089_004753_780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538" y="5856287"/>
              <a:ext cx="795337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62" descr="IFCB1_2006_295_000750_11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846" y="5568948"/>
              <a:ext cx="563562" cy="220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65" descr="IFCB1_2007_168_001625_1200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3315017"/>
              <a:ext cx="584200" cy="22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77" descr="IFCB1_2007_046_230427_453"/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4810" y="6318250"/>
              <a:ext cx="2074862" cy="265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2" descr="http://ifcb-data.whoi.edu/mvco/IFCB5_2011_015_120807_01173.jpg"/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923" y="1255467"/>
              <a:ext cx="1478756" cy="1357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" descr="http://ifcb-data.whoi.edu/mvco/IFCB5_2011_015_120807_00962.jpg"/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rightnessContrast bright="-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3594" y="996628"/>
              <a:ext cx="1619250" cy="50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6" descr="http://ifcb-data.whoi.edu/mvco/IFCB5_2011_039_014652_01014.jpg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99" y="3074988"/>
              <a:ext cx="1042988" cy="1278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 descr="http://ifcb-data.whoi.edu/mvco/IFCB1_2010_017_130102_00188.jpg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brightnessContrast bright="-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182" y="5316537"/>
              <a:ext cx="1750219" cy="442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2" descr="http://ifcb-data.whoi.edu/mvco/IFCB5_2012_010_072917_03052.jpg"/>
            <p:cNvPicPr>
              <a:picLocks noChangeAspect="1" noChangeArrowheads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308" y="1633854"/>
              <a:ext cx="2274094" cy="385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14" descr="http://ifcb-data.whoi.edu/mvco/IFCB5_2012_073_222121_04196.png"/>
            <p:cNvPicPr>
              <a:picLocks noChangeAspect="1" noChangeArrowheads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4449762"/>
              <a:ext cx="2135981" cy="623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16" descr="http://ifcb-data.whoi.edu/mvco/IFCB5_2012_045_020117_00555.png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428" y="2565400"/>
              <a:ext cx="2114550" cy="1297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18" descr="http://ifcb-data.whoi.edu/mvco/IFCB5_2013_261_151242_04177.png"/>
            <p:cNvPicPr>
              <a:picLocks noChangeAspect="1" noChangeArrowheads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400" y="639761"/>
              <a:ext cx="1042988" cy="900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0" descr="http://ifcb-data.whoi.edu/mvco/IFCB5_2012_215_162640_01919.png"/>
            <p:cNvPicPr>
              <a:picLocks noChangeAspect="1" noChangeArrowheads="1"/>
            </p:cNvPicPr>
            <p:nvPr/>
          </p:nvPicPr>
          <p:blipFill>
            <a:blip r:embed="rId50" cstate="print">
              <a:extLst>
                <a:ext uri="{BEBA8EAE-BF5A-486C-A8C5-ECC9F3942E4B}">
                  <a14:imgProps xmlns:a14="http://schemas.microsoft.com/office/drawing/2010/main">
                    <a14:imgLayer r:embed="rId51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1663" y="301624"/>
              <a:ext cx="1590675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2" descr="http://ifcb-data.whoi.edu/mvco/IFCB5_2012_009_212600_05593.png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BEBA8EAE-BF5A-486C-A8C5-ECC9F3942E4B}">
                  <a14:imgProps xmlns:a14="http://schemas.microsoft.com/office/drawing/2010/main">
                    <a14:imgLayer r:embed="rId53">
                      <a14:imgEffect>
                        <a14:brightnessContrast bright="-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4288" y="2125662"/>
              <a:ext cx="666750" cy="128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4" descr="http://ifcb-data.whoi.edu/mvco/IFCB1_2012_263_165339_02083.png"/>
            <p:cNvPicPr>
              <a:picLocks noChangeAspect="1" noChangeArrowheads="1"/>
            </p:cNvPicPr>
            <p:nvPr/>
          </p:nvPicPr>
          <p:blipFill>
            <a:blip r:embed="rId54" cstate="print">
              <a:extLst>
                <a:ext uri="{BEBA8EAE-BF5A-486C-A8C5-ECC9F3942E4B}">
                  <a14:imgProps xmlns:a14="http://schemas.microsoft.com/office/drawing/2010/main">
                    <a14:imgLayer r:embed="rId55"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0695" y="1598215"/>
              <a:ext cx="697706" cy="702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6" descr="http://ifcb-data.whoi.edu/mvco/IFCB1_2012_279_213439_00214.png"/>
            <p:cNvPicPr>
              <a:picLocks noChangeAspect="1" noChangeArrowheads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600" y="3966061"/>
              <a:ext cx="547688" cy="3262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8" descr="http://ifcb-data.whoi.edu/mvco/IFCB1_2010_135_161656_00450.png"/>
            <p:cNvPicPr>
              <a:picLocks noChangeAspect="1" noChangeArrowheads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0952" y="1037746"/>
              <a:ext cx="588169" cy="523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30" descr="http://ifcb-data.whoi.edu/mvco/IFCB5_2012_039_201905_00513.png"/>
            <p:cNvPicPr>
              <a:picLocks noChangeAspect="1" noChangeArrowheads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054" y="581025"/>
              <a:ext cx="864394" cy="561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32" descr="http://ifcb-data.whoi.edu/mvco/IFCB5_2011_322_030145_02749.png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BEBA8EAE-BF5A-486C-A8C5-ECC9F3942E4B}">
                  <a14:imgProps xmlns:a14="http://schemas.microsoft.com/office/drawing/2010/main">
                    <a14:imgLayer r:embed="rId60"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5475" y="3943350"/>
              <a:ext cx="450056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34" descr="http://ifcb-data.whoi.edu/mvco/IFCB1_2010_015_190256_01032.png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BEBA8EAE-BF5A-486C-A8C5-ECC9F3942E4B}">
                  <a14:imgProps xmlns:a14="http://schemas.microsoft.com/office/drawing/2010/main">
                    <a14:imgLayer r:embed="rId62">
                      <a14:imgEffect>
                        <a14:brightnessContrast bright="-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8446" y="4113302"/>
              <a:ext cx="547688" cy="166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36" descr="http://ifcb-data.whoi.edu/mvco/IFCB5_2010_240_171418_03267.png"/>
            <p:cNvPicPr>
              <a:picLocks noChangeAspect="1" noChangeArrowheads="1"/>
            </p:cNvPicPr>
            <p:nvPr/>
          </p:nvPicPr>
          <p:blipFill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2856" y="4012532"/>
              <a:ext cx="390525" cy="166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38" descr="http://ifcb-data.whoi.edu/mvco/IFCB1_2012_276_161411_00325.png"/>
            <p:cNvPicPr>
              <a:picLocks noChangeAspect="1" noChangeArrowheads="1"/>
            </p:cNvPicPr>
            <p:nvPr/>
          </p:nvPicPr>
          <p:blipFill>
            <a:blip r:embed="rId64" cstate="print">
              <a:extLst>
                <a:ext uri="{BEBA8EAE-BF5A-486C-A8C5-ECC9F3942E4B}">
                  <a14:imgProps xmlns:a14="http://schemas.microsoft.com/office/drawing/2010/main">
                    <a14:imgLayer r:embed="rId65"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4187" y="5875642"/>
              <a:ext cx="1143000" cy="307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0" descr="http://ifcb-data.whoi.edu/mvco/IFCB1_2012_151_154317_00335.png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BEBA8EAE-BF5A-486C-A8C5-ECC9F3942E4B}">
                  <a14:imgProps xmlns:a14="http://schemas.microsoft.com/office/drawing/2010/main">
                    <a14:imgLayer r:embed="rId67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457" y="2750813"/>
              <a:ext cx="328613" cy="207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42" descr="http://ifcb-data.whoi.edu/mvco/IFCB1_2012_285_142205_00192.png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BEBA8EAE-BF5A-486C-A8C5-ECC9F3942E4B}">
                  <a14:imgProps xmlns:a14="http://schemas.microsoft.com/office/drawing/2010/main">
                    <a14:imgLayer r:embed="rId69">
                      <a14:imgEffect>
                        <a14:brightnessContrast brigh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572" y="5192041"/>
              <a:ext cx="409575" cy="26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44" descr="http://ifcb-data.whoi.edu/mvco/IFCB1_2012_277_190646_02381.png"/>
            <p:cNvPicPr>
              <a:picLocks noChangeAspect="1" noChangeArrowheads="1"/>
            </p:cNvPicPr>
            <p:nvPr/>
          </p:nvPicPr>
          <p:blipFill>
            <a:blip r:embed="rId7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094" y="6067697"/>
              <a:ext cx="845344" cy="423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46" descr="http://ifcb-data.whoi.edu/mvco/IFCB5_2012_076_171207_06768.png"/>
            <p:cNvPicPr>
              <a:picLocks noChangeAspect="1" noChangeArrowheads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079" y="2711450"/>
              <a:ext cx="607219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48" descr="http://ifcb-data.whoi.edu/mvco/IFCB5_2010_240_184725_00680.png"/>
            <p:cNvPicPr>
              <a:picLocks noChangeAspect="1" noChangeArrowheads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0295" y="6356746"/>
              <a:ext cx="428625" cy="188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50" descr="http://ifcb-data.whoi.edu/mvco/IFCB1_2012_289_090719_01546.png"/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37" y="700087"/>
              <a:ext cx="607219" cy="442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52" descr="http://ifcb-data.whoi.edu/mvco/IFCB5_2012_046_181222_00456.png"/>
            <p:cNvPicPr>
              <a:picLocks noChangeAspect="1" noChangeArrowheads="1"/>
            </p:cNvPicPr>
            <p:nvPr/>
          </p:nvPicPr>
          <p:blipFill>
            <a:blip r:embed="rId7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3912" y="6216128"/>
              <a:ext cx="388144" cy="247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54" descr="http://ifcb-data.whoi.edu/mvco/IFCB1_2009_262_001431_09002.png"/>
            <p:cNvPicPr>
              <a:picLocks noChangeAspect="1" noChangeArrowheads="1"/>
            </p:cNvPicPr>
            <p:nvPr/>
          </p:nvPicPr>
          <p:blipFill>
            <a:blip r:embed="rId75" cstate="print">
              <a:extLst>
                <a:ext uri="{BEBA8EAE-BF5A-486C-A8C5-ECC9F3942E4B}">
                  <a14:imgProps xmlns:a14="http://schemas.microsoft.com/office/drawing/2010/main">
                    <a14:imgLayer r:embed="rId76"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968" y="512363"/>
              <a:ext cx="964406" cy="345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58" descr="http://ifcb-data.whoi.edu/mvco/IFCB5_2012_018_175346_03366.jpg"/>
            <p:cNvPicPr>
              <a:picLocks noChangeAspect="1" noChangeArrowheads="1"/>
            </p:cNvPicPr>
            <p:nvPr/>
          </p:nvPicPr>
          <p:blipFill>
            <a:blip r:embed="rId7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4595" y="512363"/>
              <a:ext cx="1064419" cy="1019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59" descr="\\queenrose\ifcb_data_mvco_jun06\train_04Nov2011_fromWebServices\flagellate\IFCB1_2007_146_002550_00007.png"/>
            <p:cNvPicPr>
              <a:picLocks noChangeAspect="1" noChangeArrowheads="1"/>
            </p:cNvPicPr>
            <p:nvPr/>
          </p:nvPicPr>
          <p:blipFill>
            <a:blip r:embed="rId7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8892" y="293687"/>
              <a:ext cx="626269" cy="14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2" descr="http://ifcb-data.whoi.edu/mvco/IFCB1_2012_167_161748_01922.png"/>
            <p:cNvPicPr>
              <a:picLocks noChangeAspect="1" noChangeArrowheads="1"/>
            </p:cNvPicPr>
            <p:nvPr/>
          </p:nvPicPr>
          <p:blipFill>
            <a:blip r:embed="rId7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169" y="1592413"/>
              <a:ext cx="804863" cy="6834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4" descr="http://ifcb-data.whoi.edu/mvco/IFCB1_2012_269_082508_00435.png"/>
            <p:cNvPicPr>
              <a:picLocks noChangeAspect="1" noChangeArrowheads="1"/>
            </p:cNvPicPr>
            <p:nvPr/>
          </p:nvPicPr>
          <p:blipFill>
            <a:blip r:embed="rId8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1825" y="1633854"/>
              <a:ext cx="1400175" cy="426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6" descr="http://ifcb-data.whoi.edu/mvco/IFCB5_2012_040_114715_01289.png"/>
            <p:cNvPicPr>
              <a:picLocks noChangeAspect="1" noChangeArrowheads="1"/>
            </p:cNvPicPr>
            <p:nvPr/>
          </p:nvPicPr>
          <p:blipFill>
            <a:blip r:embed="rId8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2974" y="2341958"/>
              <a:ext cx="1857375" cy="1257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8" descr="http://ifcb-data.whoi.edu/mvco/IFCB5_2012_243_072426_01020.png"/>
            <p:cNvPicPr>
              <a:picLocks noChangeAspect="1" noChangeArrowheads="1"/>
            </p:cNvPicPr>
            <p:nvPr/>
          </p:nvPicPr>
          <p:blipFill>
            <a:blip r:embed="rId82" cstate="print">
              <a:extLst>
                <a:ext uri="{BEBA8EAE-BF5A-486C-A8C5-ECC9F3942E4B}">
                  <a14:imgProps xmlns:a14="http://schemas.microsoft.com/office/drawing/2010/main">
                    <a14:imgLayer r:embed="rId83">
                      <a14:imgEffect>
                        <a14:brightnessContrast brigh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3656964"/>
              <a:ext cx="1897856" cy="226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10" descr="http://ifcb-data.whoi.edu/mvco/IFCB1_2009_104_152854_02098.png"/>
            <p:cNvPicPr>
              <a:picLocks noChangeAspect="1" noChangeArrowheads="1"/>
            </p:cNvPicPr>
            <p:nvPr/>
          </p:nvPicPr>
          <p:blipFill>
            <a:blip r:embed="rId8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463" y="1633854"/>
              <a:ext cx="1023938" cy="26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12" descr="http://ifcb-data.whoi.edu/mvco/IFCB5_2012_038_080229_03192.png"/>
            <p:cNvPicPr>
              <a:picLocks noChangeAspect="1" noChangeArrowheads="1"/>
            </p:cNvPicPr>
            <p:nvPr/>
          </p:nvPicPr>
          <p:blipFill>
            <a:blip r:embed="rId85" cstate="print">
              <a:extLst>
                <a:ext uri="{BEBA8EAE-BF5A-486C-A8C5-ECC9F3942E4B}">
                  <a14:imgProps xmlns:a14="http://schemas.microsoft.com/office/drawing/2010/main">
                    <a14:imgLayer r:embed="rId86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3201" y="3736985"/>
              <a:ext cx="804863" cy="345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14" descr="http://ifcb-data.whoi.edu/mvco/IFCB5_2012_083_175448_00087.png"/>
            <p:cNvPicPr>
              <a:picLocks noChangeAspect="1" noChangeArrowheads="1"/>
            </p:cNvPicPr>
            <p:nvPr/>
          </p:nvPicPr>
          <p:blipFill>
            <a:blip r:embed="rId8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3677" y="1934447"/>
              <a:ext cx="328613" cy="307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16" descr="http://ifcb-data.whoi.edu/mvco/IFCB1_2009_133_183845_00002.png"/>
            <p:cNvPicPr>
              <a:picLocks noChangeAspect="1" noChangeArrowheads="1"/>
            </p:cNvPicPr>
            <p:nvPr/>
          </p:nvPicPr>
          <p:blipFill>
            <a:blip r:embed="rId8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4200280"/>
              <a:ext cx="1004888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22" descr="http://ifcb-data.whoi.edu/mvco/IFCB5_2013_277_210951_04973.jpg"/>
            <p:cNvPicPr>
              <a:picLocks noChangeAspect="1" noChangeArrowheads="1"/>
            </p:cNvPicPr>
            <p:nvPr/>
          </p:nvPicPr>
          <p:blipFill>
            <a:blip r:embed="rId8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5170" y="4917281"/>
              <a:ext cx="2274094" cy="245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4" descr="http://ifcb-data.whoi.edu/mvco/IFCB5_2012_046_181222_01325.png"/>
            <p:cNvPicPr>
              <a:picLocks noChangeAspect="1" noChangeArrowheads="1"/>
            </p:cNvPicPr>
            <p:nvPr/>
          </p:nvPicPr>
          <p:blipFill>
            <a:blip r:embed="rId90" cstate="print">
              <a:extLst>
                <a:ext uri="{BEBA8EAE-BF5A-486C-A8C5-ECC9F3942E4B}">
                  <a14:imgProps xmlns:a14="http://schemas.microsoft.com/office/drawing/2010/main">
                    <a14:imgLayer r:embed="rId91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9318" y="6183286"/>
              <a:ext cx="785813" cy="423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28" descr="http://ifcb-data.whoi.edu/mvco/IFCB5_2013_277_202300_02334.jpg"/>
            <p:cNvPicPr>
              <a:picLocks noChangeAspect="1" noChangeArrowheads="1"/>
            </p:cNvPicPr>
            <p:nvPr/>
          </p:nvPicPr>
          <p:blipFill>
            <a:blip r:embed="rId9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733" y="2116137"/>
              <a:ext cx="1716881" cy="14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30" descr="http://ifcb-data.whoi.edu/mvco/IFCB1_2010_090_182410_02029.png"/>
            <p:cNvPicPr>
              <a:picLocks noChangeAspect="1" noChangeArrowheads="1"/>
            </p:cNvPicPr>
            <p:nvPr/>
          </p:nvPicPr>
          <p:blipFill>
            <a:blip r:embed="rId93" cstate="print">
              <a:extLst>
                <a:ext uri="{BEBA8EAE-BF5A-486C-A8C5-ECC9F3942E4B}">
                  <a14:imgProps xmlns:a14="http://schemas.microsoft.com/office/drawing/2010/main">
                    <a14:imgLayer r:embed="rId94"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2386012"/>
              <a:ext cx="1302544" cy="1119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32" descr="http://ifcb-data.whoi.edu/mvco/IFCB1_2009_067_004943_02443.png"/>
            <p:cNvPicPr>
              <a:picLocks noChangeAspect="1" noChangeArrowheads="1"/>
            </p:cNvPicPr>
            <p:nvPr/>
          </p:nvPicPr>
          <p:blipFill>
            <a:blip r:embed="rId9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5113" y="1936353"/>
              <a:ext cx="528638" cy="364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35" descr="\\queenrose\ifcb_data_mvco_jun06\train_04Nov2011_fromWebServices\crypto\IFCB1_2007_347_002133_00266.png"/>
            <p:cNvPicPr>
              <a:picLocks noChangeAspect="1" noChangeArrowheads="1"/>
            </p:cNvPicPr>
            <p:nvPr/>
          </p:nvPicPr>
          <p:blipFill>
            <a:blip r:embed="rId9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5897" y="3426766"/>
              <a:ext cx="330994" cy="14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37" descr="\\queenrose\ifcb_data_mvco_jun06\train_04Nov2011_fromWebServices\mix\IFCB5_2010_271_040557_00002.png"/>
            <p:cNvPicPr>
              <a:picLocks noChangeAspect="1" noChangeArrowheads="1"/>
            </p:cNvPicPr>
            <p:nvPr/>
          </p:nvPicPr>
          <p:blipFill>
            <a:blip r:embed="rId97" cstate="print">
              <a:extLst>
                <a:ext uri="{BEBA8EAE-BF5A-486C-A8C5-ECC9F3942E4B}">
                  <a14:imgProps xmlns:a14="http://schemas.microsoft.com/office/drawing/2010/main">
                    <a14:imgLayer r:embed="rId98">
                      <a14:imgEffect>
                        <a14:brightnessContrast brigh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488" y="3963320"/>
              <a:ext cx="290513" cy="128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38" descr="\\queenrose\ifcb_data_mvco_jun06\train_04Nov2011_fromWebServices\Pyramimonas\IFCB1_2006_271_175852_01940.png"/>
            <p:cNvPicPr>
              <a:picLocks noChangeAspect="1" noChangeArrowheads="1"/>
            </p:cNvPicPr>
            <p:nvPr/>
          </p:nvPicPr>
          <p:blipFill>
            <a:blip r:embed="rId9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9344" y="3145991"/>
              <a:ext cx="526256" cy="226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39" descr="\\queenrose\ifcb_data_mvco_jun06\train_04Nov2011_fromWebServices\Pseudonitzschia\IFCB5_2011_167_025219_02558.png"/>
            <p:cNvPicPr>
              <a:picLocks noChangeAspect="1" noChangeArrowheads="1"/>
            </p:cNvPicPr>
            <p:nvPr/>
          </p:nvPicPr>
          <p:blipFill>
            <a:blip r:embed="rId100" cstate="print">
              <a:extLst>
                <a:ext uri="{BEBA8EAE-BF5A-486C-A8C5-ECC9F3942E4B}">
                  <a14:imgProps xmlns:a14="http://schemas.microsoft.com/office/drawing/2010/main">
                    <a14:imgLayer r:embed="rId101">
                      <a14:imgEffect>
                        <a14:brightnessContrast brigh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0315" y="405207"/>
              <a:ext cx="785813" cy="107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6" name="Picture 40" descr="\\queenrose\ifcb_data_mvco_jun06\train_04Nov2011_fromWebServices\pennate\IFCB5_2011_024_093952_00749.png"/>
            <p:cNvPicPr>
              <a:picLocks noChangeAspect="1" noChangeArrowheads="1"/>
            </p:cNvPicPr>
            <p:nvPr/>
          </p:nvPicPr>
          <p:blipFill>
            <a:blip r:embed="rId102" cstate="print">
              <a:extLst>
                <a:ext uri="{BEBA8EAE-BF5A-486C-A8C5-ECC9F3942E4B}">
                  <a14:imgProps xmlns:a14="http://schemas.microsoft.com/office/drawing/2010/main">
                    <a14:imgLayer r:embed="rId103">
                      <a14:imgEffect>
                        <a14:brightnessContrast brigh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4568" y="5096553"/>
              <a:ext cx="469106" cy="145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TextBox 90"/>
          <p:cNvSpPr txBox="1"/>
          <p:nvPr/>
        </p:nvSpPr>
        <p:spPr>
          <a:xfrm>
            <a:off x="486936" y="6501202"/>
            <a:ext cx="11218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MBARI automated cytometer/microscope workshop, 1-2 Jun 2016				Sosik, WHOI, IFCB lightning talk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0" name="Group 89"/>
          <p:cNvGrpSpPr>
            <a:grpSpLocks noChangeAspect="1"/>
          </p:cNvGrpSpPr>
          <p:nvPr/>
        </p:nvGrpSpPr>
        <p:grpSpPr>
          <a:xfrm>
            <a:off x="465485" y="3469646"/>
            <a:ext cx="5893483" cy="3006022"/>
            <a:chOff x="533399" y="2746444"/>
            <a:chExt cx="7762158" cy="3959156"/>
          </a:xfrm>
        </p:grpSpPr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104"/>
            <a:srcRect l="6805" r="7956"/>
            <a:stretch/>
          </p:blipFill>
          <p:spPr>
            <a:xfrm>
              <a:off x="533399" y="4754351"/>
              <a:ext cx="7762158" cy="1951249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105"/>
            <a:srcRect l="6805" r="7956"/>
            <a:stretch/>
          </p:blipFill>
          <p:spPr>
            <a:xfrm>
              <a:off x="533399" y="2746444"/>
              <a:ext cx="7762158" cy="195124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4479929" y="3232783"/>
            <a:ext cx="2743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http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://ifcb-data.whoi.edu/</a:t>
            </a:r>
          </a:p>
        </p:txBody>
      </p:sp>
    </p:spTree>
    <p:extLst>
      <p:ext uri="{BB962C8B-B14F-4D97-AF65-F5344CB8AC3E}">
        <p14:creationId xmlns:p14="http://schemas.microsoft.com/office/powerpoint/2010/main" val="204696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66088" y="522622"/>
            <a:ext cx="6271886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0" dirty="0" smtClean="0">
                <a:solidFill>
                  <a:srgbClr val="0070C0"/>
                </a:solidFill>
              </a:rPr>
              <a:t>Proven deployment capabilities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Observatory sites </a:t>
            </a:r>
          </a:p>
          <a:p>
            <a:pPr marL="631825" lvl="1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Time series, 6 </a:t>
            </a:r>
            <a:r>
              <a:rPr lang="en-US" i="0" dirty="0" err="1" smtClean="0"/>
              <a:t>mo</a:t>
            </a:r>
            <a:r>
              <a:rPr lang="en-US" i="0" dirty="0" smtClean="0"/>
              <a:t> or longer deployments common</a:t>
            </a:r>
          </a:p>
          <a:p>
            <a:pPr marL="631825" lvl="1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Vertical profiling</a:t>
            </a:r>
          </a:p>
          <a:p>
            <a:pPr marL="631825" lvl="1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Cabled, solar, generator power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Underway continuous on ships worldwide</a:t>
            </a:r>
          </a:p>
          <a:p>
            <a:pPr marL="631825" lvl="1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N. Atlantic, G. of ME, G. of MX, Arctic, S. Ocean...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Wide in situ temperature range, -2-28 °C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Freshwater and seawater environments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082545" y="4405028"/>
            <a:ext cx="6771986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0" dirty="0" smtClean="0">
                <a:solidFill>
                  <a:srgbClr val="0070C0"/>
                </a:solidFill>
              </a:rPr>
              <a:t>Some limitations / challenges for science use cases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Standard flow cell (860x180 </a:t>
            </a:r>
            <a:r>
              <a:rPr lang="el-GR" i="0" dirty="0"/>
              <a:t>μ</a:t>
            </a:r>
            <a:r>
              <a:rPr lang="en-US" i="0" dirty="0"/>
              <a:t>m</a:t>
            </a:r>
            <a:r>
              <a:rPr lang="en-US" i="0" dirty="0" smtClean="0"/>
              <a:t>) precludes v. large cells/chains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Not sensitive enough for picoplankton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~15 ml h</a:t>
            </a:r>
            <a:r>
              <a:rPr lang="en-US" i="0" baseline="30000" dirty="0" smtClean="0"/>
              <a:t>-1</a:t>
            </a:r>
            <a:r>
              <a:rPr lang="en-US" i="0" dirty="0"/>
              <a:t> </a:t>
            </a:r>
            <a:r>
              <a:rPr lang="en-US" i="0" dirty="0" smtClean="0"/>
              <a:t>sample rate too low for some needs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err="1" smtClean="0"/>
              <a:t>Currrent</a:t>
            </a:r>
            <a:r>
              <a:rPr lang="en-US" i="0" dirty="0" smtClean="0"/>
              <a:t> depth rating (40 m) too narrow for some needs 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Relatively large instrument size and power demand</a:t>
            </a:r>
          </a:p>
        </p:txBody>
      </p:sp>
      <p:pic>
        <p:nvPicPr>
          <p:cNvPr id="8" name="Picture 4" descr="Emily Peacock and her ImagingFlowCytobot. Photo by: DJ Kas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" b="6663"/>
          <a:stretch/>
        </p:blipFill>
        <p:spPr bwMode="auto">
          <a:xfrm>
            <a:off x="10993834" y="475634"/>
            <a:ext cx="964538" cy="150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85" b="46355"/>
          <a:stretch/>
        </p:blipFill>
        <p:spPr bwMode="auto">
          <a:xfrm>
            <a:off x="2587059" y="4316032"/>
            <a:ext cx="1695516" cy="165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11205" y="5948986"/>
            <a:ext cx="2196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Profiler in Canadian lake</a:t>
            </a:r>
          </a:p>
          <a:p>
            <a:pPr algn="ctr"/>
            <a:r>
              <a:rPr lang="en-US" sz="1600" dirty="0" err="1" smtClean="0"/>
              <a:t>Huot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1000738" y="1974000"/>
            <a:ext cx="957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Ship’s lab</a:t>
            </a:r>
          </a:p>
          <a:p>
            <a:pPr algn="ctr"/>
            <a:r>
              <a:rPr lang="en-US" sz="1600" dirty="0" smtClean="0"/>
              <a:t>Sosik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9605735" y="3858444"/>
            <a:ext cx="2501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Solar powered raft in marsh</a:t>
            </a:r>
          </a:p>
          <a:p>
            <a:pPr algn="ctr"/>
            <a:r>
              <a:rPr lang="en-US" sz="1600" dirty="0" smtClean="0"/>
              <a:t>Brosnahan and Anderson</a:t>
            </a:r>
            <a:endParaRPr lang="en-US" sz="1600" dirty="0"/>
          </a:p>
        </p:txBody>
      </p:sp>
      <p:pic>
        <p:nvPicPr>
          <p:cNvPr id="14" name="Picture 26" descr="asit_weather_t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24156" r="33978" b="23218"/>
          <a:stretch>
            <a:fillRect/>
          </a:stretch>
        </p:blipFill>
        <p:spPr bwMode="auto">
          <a:xfrm>
            <a:off x="556859" y="3959510"/>
            <a:ext cx="1252113" cy="1700787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66CC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393" y="5643570"/>
            <a:ext cx="2311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Martha’s Vineyard Coastal Observatory</a:t>
            </a:r>
          </a:p>
          <a:p>
            <a:pPr algn="ctr"/>
            <a:r>
              <a:rPr lang="en-US" sz="1600" dirty="0" smtClean="0"/>
              <a:t>Sosik and Olson</a:t>
            </a:r>
            <a:endParaRPr lang="en-US" sz="1600" dirty="0"/>
          </a:p>
        </p:txBody>
      </p:sp>
      <p:pic>
        <p:nvPicPr>
          <p:cNvPr id="16" name="Picture 15" descr="IMG_278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1" t="29262" r="33025" b="43621"/>
          <a:stretch/>
        </p:blipFill>
        <p:spPr bwMode="auto">
          <a:xfrm>
            <a:off x="4673879" y="3341912"/>
            <a:ext cx="1970565" cy="106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613828" y="3675553"/>
            <a:ext cx="18540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Coastal pier in Texas</a:t>
            </a:r>
          </a:p>
          <a:p>
            <a:pPr algn="ctr"/>
            <a:r>
              <a:rPr lang="en-US" sz="1600" dirty="0" smtClean="0"/>
              <a:t>Campbell</a:t>
            </a:r>
            <a:endParaRPr lang="en-US" sz="1600" dirty="0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6095999" y="522622"/>
            <a:ext cx="5177758" cy="287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0" dirty="0" smtClean="0">
                <a:solidFill>
                  <a:srgbClr val="0070C0"/>
                </a:solidFill>
              </a:rPr>
              <a:t>Discoveries &amp; novel studies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Seasonality, multi-year patterns &amp; trends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New species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HAB early warning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Life cycle links to bloom dynamics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In situ species-specific growth rates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Phytoplankton-parasite interactions</a:t>
            </a:r>
          </a:p>
          <a:p>
            <a:pPr marL="174625" indent="-174625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Grazing interactions…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8" t="22363" r="7143" b="23180"/>
          <a:stretch/>
        </p:blipFill>
        <p:spPr>
          <a:xfrm>
            <a:off x="10143595" y="2587878"/>
            <a:ext cx="1808906" cy="12780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6936" y="6501202"/>
            <a:ext cx="11218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MBARI automated cytometer/microscope workshop, 1-2 Jun 2016				Sosik, WHOI, IFCB lightning talk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4175" y="39295"/>
            <a:ext cx="11124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Imaging </a:t>
            </a:r>
            <a:r>
              <a:rPr lang="en-US" sz="2400" b="1" dirty="0" err="1" smtClean="0"/>
              <a:t>FlowCytobot</a:t>
            </a:r>
            <a:r>
              <a:rPr lang="en-US" sz="2400" b="1" dirty="0" smtClean="0"/>
              <a:t> – WHOI (development team); McLane (commercial production)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9641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11" grpId="0"/>
      <p:bldP spid="13" grpId="0"/>
      <p:bldP spid="15" grpId="0"/>
      <p:bldP spid="17" grpId="0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eidi\AppData\Local\Temp\IMAG4787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2"/>
          <a:stretch/>
        </p:blipFill>
        <p:spPr bwMode="auto">
          <a:xfrm>
            <a:off x="10679615" y="782976"/>
            <a:ext cx="1423051" cy="2115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48" descr="IFCB1_2007_065_023331_25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16" y="2217440"/>
            <a:ext cx="2225547" cy="77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work\IFCB\ifcb_data_MVCO_jun06\train_19Apr11\ciliate\IFCB1_2008_085_003117_294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108" y="2010844"/>
            <a:ext cx="1128017" cy="52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work\IFCB\ifcb_data_MVCO_jun06\train_19Apr11\ciliate\IFCB1_2008_085_182934_92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601" y="2325157"/>
            <a:ext cx="28200" cy="1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C:\work\IFCB\ifcb_data_MVCO_jun06\train_19Apr11\ciliate\IFCB1_2009_034_004443_22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71" y="2688583"/>
            <a:ext cx="1000988" cy="56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r="53604"/>
          <a:stretch/>
        </p:blipFill>
        <p:spPr>
          <a:xfrm>
            <a:off x="3060673" y="3716998"/>
            <a:ext cx="2960345" cy="2644951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2" name="Picture 11" descr="C:\Users\heidi\AppData\Local\Temp\IMAG4742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95"/>
          <a:stretch/>
        </p:blipFill>
        <p:spPr bwMode="auto">
          <a:xfrm>
            <a:off x="8945841" y="2324432"/>
            <a:ext cx="1565121" cy="1092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65176" y="36576"/>
            <a:ext cx="8172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Imaging </a:t>
            </a:r>
            <a:r>
              <a:rPr lang="en-US" sz="2400" b="1" dirty="0" err="1" smtClean="0"/>
              <a:t>FlowCytobot</a:t>
            </a:r>
            <a:r>
              <a:rPr lang="en-US" sz="2400" b="1" dirty="0" smtClean="0"/>
              <a:t> – New developments underway at WHOI</a:t>
            </a:r>
            <a:endParaRPr lang="en-US" sz="2400" b="1" dirty="0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56479" y="563055"/>
            <a:ext cx="6066261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IFCB-S (Staining)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nhanced 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detection of protozoan 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taxa</a:t>
            </a:r>
            <a:endParaRPr lang="en-US" i="0" dirty="0"/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utomated 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live cell 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staining, targeting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micrograzers</a:t>
            </a:r>
            <a:endParaRPr lang="en-US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Microinjector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for concentrated FDA into mixing chamber</a:t>
            </a: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6110871" y="563055"/>
            <a:ext cx="4627758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IFCB-AV for A</a:t>
            </a:r>
            <a:r>
              <a:rPr lang="en-US" sz="2000" b="1" i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utonomous </a:t>
            </a:r>
            <a:r>
              <a:rPr lang="en-US" sz="2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="1" i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ehicles</a:t>
            </a:r>
            <a:endParaRPr lang="en-US" sz="2000" b="1" i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Enable </a:t>
            </a:r>
            <a:r>
              <a:rPr lang="en-US" i="0" dirty="0"/>
              <a:t>spatial </a:t>
            </a:r>
            <a:r>
              <a:rPr lang="en-US" i="0" dirty="0" smtClean="0"/>
              <a:t>sampling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Horizontal operation on surface vehicles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Targeting flexible modes (towed, interior payload, exterior payload) 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56480" y="3602519"/>
            <a:ext cx="3590691" cy="188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IFCB-HT (High Throughput)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Enhanced </a:t>
            </a:r>
            <a:r>
              <a:rPr lang="en-US" i="0" dirty="0"/>
              <a:t>sampling </a:t>
            </a:r>
            <a:r>
              <a:rPr lang="en-US" i="0" dirty="0" smtClean="0"/>
              <a:t>statistics (volume analyzed)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smtClean="0"/>
              <a:t>Acoustic </a:t>
            </a:r>
            <a:r>
              <a:rPr lang="en-US" i="0" dirty="0"/>
              <a:t>focusing to </a:t>
            </a:r>
            <a:r>
              <a:rPr lang="en-US" i="0" dirty="0" smtClean="0"/>
              <a:t>gently pre-concentrate</a:t>
            </a:r>
            <a:endParaRPr lang="en-US" i="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i="0" dirty="0"/>
              <a:t>     cells above flow </a:t>
            </a:r>
            <a:r>
              <a:rPr lang="en-US" i="0" dirty="0" smtClean="0"/>
              <a:t>cell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3" b="30999"/>
          <a:stretch/>
        </p:blipFill>
        <p:spPr>
          <a:xfrm>
            <a:off x="6749515" y="2279820"/>
            <a:ext cx="1838435" cy="1237242"/>
          </a:xfrm>
          <a:prstGeom prst="rect">
            <a:avLst/>
          </a:prstGeom>
        </p:spPr>
      </p:pic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095999" y="3602519"/>
            <a:ext cx="6006667" cy="355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i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IFCB Dashboard and processing workflow 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Web service based access for raw data &amp; products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Automated image analysis and classification pipelines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End-to-end provenance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Standard formats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Open source code 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 smtClean="0"/>
              <a:t>User Group, Wiki pages, etc.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i="0" dirty="0">
                <a:latin typeface="Calibri" panose="020F0502020204030204" pitchFamily="34" charset="0"/>
              </a:rPr>
              <a:t>http://ifcb-data.whoi.edu/</a:t>
            </a:r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i="0" dirty="0" smtClean="0"/>
          </a:p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i="0" dirty="0" smtClean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r="14856" b="12904"/>
          <a:stretch/>
        </p:blipFill>
        <p:spPr bwMode="auto">
          <a:xfrm>
            <a:off x="9788298" y="4759818"/>
            <a:ext cx="2098902" cy="1610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86936" y="6501202"/>
            <a:ext cx="11218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MBARI automated cytometer/microscope workshop, 1-2 Jun 2016				Sosik, WHOI, IFCB lightning talk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4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i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429</Words>
  <Application>Microsoft Office PowerPoint</Application>
  <PresentationFormat>Widescreen</PresentationFormat>
  <Paragraphs>72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</dc:creator>
  <cp:lastModifiedBy>heidi</cp:lastModifiedBy>
  <cp:revision>25</cp:revision>
  <dcterms:created xsi:type="dcterms:W3CDTF">2016-05-30T15:18:24Z</dcterms:created>
  <dcterms:modified xsi:type="dcterms:W3CDTF">2016-06-01T17:31:21Z</dcterms:modified>
</cp:coreProperties>
</file>