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257" r:id="rId3"/>
    <p:sldId id="258" r:id="rId4"/>
    <p:sldId id="256" r:id="rId5"/>
    <p:sldId id="283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3EB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>
        <p:scale>
          <a:sx n="70" d="100"/>
          <a:sy n="70" d="100"/>
        </p:scale>
        <p:origin x="60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592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492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725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66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42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33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160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0168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907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73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124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189A-AB89-4BA4-8566-460FA40F6B9A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02F2-BAF4-43E5-A1E8-335F1E4035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9293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9BCA8-B278-4CD9-8C4F-32F8F70A1883}" type="datetimeFigureOut">
              <a:rPr lang="nl-NL" smtClean="0"/>
              <a:t>1-6-2016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1CC7C-776C-4270-8732-E498C5C2ADF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36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0897" r="3016" b="72178"/>
          <a:stretch/>
        </p:blipFill>
        <p:spPr bwMode="auto">
          <a:xfrm>
            <a:off x="-22995" y="0"/>
            <a:ext cx="9144000" cy="101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169" y="764704"/>
            <a:ext cx="88776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 smtClean="0"/>
              <a:t>24-04-2013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 smtClean="0"/>
              <a:t>ILOW 2013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502F2-BAF4-43E5-A1E8-335F1E4035E6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554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980896"/>
            <a:ext cx="9144000" cy="144016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1475656" y="5885740"/>
            <a:ext cx="8854752" cy="938535"/>
          </a:xfrm>
        </p:spPr>
        <p:txBody>
          <a:bodyPr>
            <a:normAutofit/>
          </a:bodyPr>
          <a:lstStyle/>
          <a:p>
            <a:r>
              <a:rPr lang="nl-NL" sz="2000" dirty="0" smtClean="0">
                <a:solidFill>
                  <a:srgbClr val="FFC000"/>
                </a:solidFill>
              </a:rPr>
              <a:t>2016-06-01\\</a:t>
            </a:r>
            <a:r>
              <a:rPr lang="nl-NL" sz="2000" dirty="0" smtClean="0">
                <a:solidFill>
                  <a:srgbClr val="FFC000"/>
                </a:solidFill>
                <a:latin typeface="Minion Pro" pitchFamily="18" charset="0"/>
              </a:rPr>
              <a:t>MBARI \lightning talk</a:t>
            </a:r>
            <a:endParaRPr lang="nl-NL" sz="2000" dirty="0">
              <a:solidFill>
                <a:srgbClr val="FFC000"/>
              </a:solidFill>
              <a:latin typeface="Minion Pro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6588">
            <a:off x="-11521" y="3410292"/>
            <a:ext cx="2206122" cy="312048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680071" y="4482521"/>
            <a:ext cx="4176464" cy="9385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0" i="1" kern="1200">
                <a:solidFill>
                  <a:srgbClr val="FFC000"/>
                </a:solidFill>
                <a:latin typeface="Minion Pro" pitchFamily="18" charset="0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schemeClr val="tx1"/>
                </a:solidFill>
              </a:rPr>
              <a:t>Flow cytometry solutions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0071" y="3980896"/>
            <a:ext cx="237626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4400" b="1" dirty="0" smtClean="0">
                <a:latin typeface="Minion Pro Cond" pitchFamily="18" charset="0"/>
              </a:rPr>
              <a:t>Cyto</a:t>
            </a:r>
            <a:r>
              <a:rPr lang="nl-NL" sz="4400" dirty="0" smtClean="0">
                <a:latin typeface="Minion Pro" pitchFamily="18" charset="0"/>
              </a:rPr>
              <a:t>Buoy</a:t>
            </a:r>
            <a:endParaRPr lang="nl-NL" sz="4400" dirty="0">
              <a:latin typeface="Minio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15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274" y="1091682"/>
            <a:ext cx="1875702" cy="2625350"/>
          </a:xfrm>
        </p:spPr>
        <p:txBody>
          <a:bodyPr>
            <a:normAutofit/>
          </a:bodyPr>
          <a:lstStyle/>
          <a:p>
            <a:r>
              <a:rPr lang="nl-NL" sz="1800" dirty="0" smtClean="0"/>
              <a:t>CytoSense, research grade flowcytometer suitable for lab, mobile and shipboard use</a:t>
            </a:r>
            <a:endParaRPr lang="nl-NL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077072" y="4149080"/>
            <a:ext cx="4483817" cy="4525963"/>
          </a:xfrm>
        </p:spPr>
        <p:txBody>
          <a:bodyPr/>
          <a:lstStyle/>
          <a:p>
            <a:r>
              <a:rPr lang="nl-NL" dirty="0" smtClean="0"/>
              <a:t>Up to 2 lasers, 6 detectors</a:t>
            </a:r>
          </a:p>
          <a:p>
            <a:r>
              <a:rPr lang="nl-NL" dirty="0" smtClean="0"/>
              <a:t>Imaging in flow</a:t>
            </a:r>
          </a:p>
          <a:p>
            <a:r>
              <a:rPr lang="nl-NL" dirty="0" smtClean="0"/>
              <a:t>Carbon lab hull</a:t>
            </a:r>
          </a:p>
          <a:p>
            <a:r>
              <a:rPr lang="nl-NL" dirty="0" smtClean="0"/>
              <a:t>Shock absorbers</a:t>
            </a:r>
          </a:p>
          <a:p>
            <a:r>
              <a:rPr lang="nl-NL" dirty="0" smtClean="0"/>
              <a:t>Easy access</a:t>
            </a:r>
          </a:p>
          <a:p>
            <a:endParaRPr lang="nl-NL" dirty="0"/>
          </a:p>
        </p:txBody>
      </p:sp>
      <p:pic>
        <p:nvPicPr>
          <p:cNvPr id="1030" name="Picture 6" descr="\\cytoserver\bestanden\ENGINEERING\Renderings\20160307 CytoSub - 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17987"/>
            <a:ext cx="3542482" cy="354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cytoserver\bestanden\ENGINEERING\Renderings\20160307 CytoSub in Lab-Hull - Lich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943" y="4005064"/>
            <a:ext cx="3155404" cy="315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cytoserver\bestanden\ENGINEERING\Renderings\CytoSense 2014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764704"/>
            <a:ext cx="3528392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\\cytoserver\bestanden\ENGINEERING\Renderings\Buoy Mk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35785"/>
            <a:ext cx="4084563" cy="40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\\cytoserver\bestanden\ENGINEERING\Renderings\Buoy Mk2 Complet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49" y="466216"/>
            <a:ext cx="312102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84867" y="4072423"/>
            <a:ext cx="1875702" cy="2625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800" dirty="0" smtClean="0"/>
              <a:t>CytoSub, SytoSense in a waterproof hull. Fo lab, mobile, shipboard, submerged and buoy use</a:t>
            </a:r>
            <a:endParaRPr lang="nl-NL" sz="18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173799" y="4232650"/>
            <a:ext cx="1875702" cy="2625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800" dirty="0" smtClean="0"/>
              <a:t>CytoBuoy, Buoy platform optimized for CytoSub. Room for 4 instrument packages.</a:t>
            </a:r>
          </a:p>
          <a:p>
            <a:r>
              <a:rPr lang="nl-NL" sz="1800" dirty="0" smtClean="0"/>
              <a:t> 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67497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89" y="1294731"/>
            <a:ext cx="9144000" cy="256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925399"/>
            <a:ext cx="428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CytoSense</a:t>
            </a:r>
            <a:r>
              <a:rPr lang="en-US" dirty="0" smtClean="0"/>
              <a:t>. A scanning </a:t>
            </a:r>
            <a:r>
              <a:rPr lang="en-US" dirty="0" err="1" smtClean="0"/>
              <a:t>Flowcytometer</a:t>
            </a:r>
            <a:r>
              <a:rPr lang="en-US" dirty="0" smtClean="0"/>
              <a:t>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89" y="3861048"/>
            <a:ext cx="9107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Using particle pulse profiles for unsupervised clustering to discriminate different particle types.</a:t>
            </a:r>
          </a:p>
          <a:p>
            <a:r>
              <a:rPr lang="en-US" dirty="0" smtClean="0"/>
              <a:t>2 Create pulse profile cluster database to follow clusters in time.</a:t>
            </a:r>
          </a:p>
          <a:p>
            <a:r>
              <a:rPr lang="en-US" dirty="0" smtClean="0"/>
              <a:t>3 Use targeted and </a:t>
            </a:r>
            <a:r>
              <a:rPr lang="en-US" dirty="0" err="1" smtClean="0"/>
              <a:t>untargted</a:t>
            </a:r>
            <a:r>
              <a:rPr lang="en-US" dirty="0" smtClean="0"/>
              <a:t> imaging to identify pulse profile clusters</a:t>
            </a:r>
          </a:p>
        </p:txBody>
      </p:sp>
      <p:pic>
        <p:nvPicPr>
          <p:cNvPr id="11" name="Afbeelding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73" y="4790255"/>
            <a:ext cx="3240360" cy="195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12984"/>
            <a:ext cx="2012404" cy="161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arrie\OneDrive\Pictures\Screenshots\2016-06-01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645" y="4790255"/>
            <a:ext cx="3422595" cy="6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arrie\OneDrive\Pictures\Screenshots\2016-06-01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51" y="5867935"/>
            <a:ext cx="5207980" cy="88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9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Especially suitable for analysis of  </a:t>
            </a:r>
            <a:r>
              <a:rPr lang="en-US" sz="1800" dirty="0" err="1" smtClean="0"/>
              <a:t>chainforming</a:t>
            </a:r>
            <a:r>
              <a:rPr lang="en-US" sz="1800" dirty="0" smtClean="0"/>
              <a:t> particles. </a:t>
            </a:r>
            <a:r>
              <a:rPr lang="en-US" sz="1800" dirty="0" err="1" smtClean="0"/>
              <a:t>Pulseprofiles</a:t>
            </a:r>
            <a:r>
              <a:rPr lang="en-US" sz="1800" dirty="0" smtClean="0"/>
              <a:t> allow for accurate filament length estimation and cell count within single filament. </a:t>
            </a:r>
            <a:r>
              <a:rPr lang="en-US" sz="1800" dirty="0" smtClean="0"/>
              <a:t> (max size 800um diameter 3-4mm length*)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 smtClean="0"/>
              <a:t>In line fluorescent staining of samples to discriminate bacterial population from sediment particles. (Currently only for </a:t>
            </a:r>
            <a:r>
              <a:rPr lang="en-US" sz="1800" dirty="0" err="1" smtClean="0"/>
              <a:t>CytoSense</a:t>
            </a:r>
            <a:r>
              <a:rPr lang="en-US" sz="1800" dirty="0" smtClean="0"/>
              <a:t>. </a:t>
            </a:r>
            <a:r>
              <a:rPr lang="en-US" sz="1800" dirty="0" err="1" smtClean="0"/>
              <a:t>CytoSub</a:t>
            </a:r>
            <a:r>
              <a:rPr lang="en-US" sz="1800" dirty="0" smtClean="0"/>
              <a:t> integration under development) 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 smtClean="0"/>
              <a:t>Using ferry’s </a:t>
            </a:r>
            <a:r>
              <a:rPr lang="en-US" sz="1800" dirty="0" smtClean="0"/>
              <a:t>and other </a:t>
            </a:r>
            <a:r>
              <a:rPr lang="en-US" sz="1800" dirty="0" smtClean="0"/>
              <a:t>ships of opportunity </a:t>
            </a:r>
            <a:r>
              <a:rPr lang="en-US" sz="1800" dirty="0" smtClean="0"/>
              <a:t>for </a:t>
            </a:r>
            <a:r>
              <a:rPr lang="en-US" sz="1800" dirty="0" err="1" smtClean="0"/>
              <a:t>fytoplankton</a:t>
            </a:r>
            <a:r>
              <a:rPr lang="en-US" sz="1800" dirty="0" smtClean="0"/>
              <a:t> monitoring.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 err="1" smtClean="0"/>
              <a:t>Biovolume</a:t>
            </a:r>
            <a:r>
              <a:rPr lang="en-US" sz="1800" dirty="0" smtClean="0"/>
              <a:t> estimation based on </a:t>
            </a:r>
            <a:r>
              <a:rPr lang="en-US" sz="1800" dirty="0" smtClean="0"/>
              <a:t>pulse profile </a:t>
            </a:r>
            <a:r>
              <a:rPr lang="en-US" sz="1800" dirty="0" smtClean="0"/>
              <a:t>data and imaging data</a:t>
            </a:r>
            <a:r>
              <a:rPr lang="en-US" sz="1800" dirty="0" smtClean="0"/>
              <a:t>. 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(Dutch ministry of infrastructure and environment)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High </a:t>
            </a:r>
            <a:r>
              <a:rPr lang="en-US" sz="1800" dirty="0" smtClean="0"/>
              <a:t>frequency in situ HAB monitoring of </a:t>
            </a:r>
            <a:r>
              <a:rPr lang="en-US" sz="1800" dirty="0" err="1" smtClean="0"/>
              <a:t>microcystis</a:t>
            </a:r>
            <a:r>
              <a:rPr lang="en-US" sz="1800" dirty="0" smtClean="0"/>
              <a:t> sp.</a:t>
            </a:r>
          </a:p>
          <a:p>
            <a:pPr marL="0" indent="0">
              <a:buNone/>
            </a:pPr>
            <a:r>
              <a:rPr lang="en-US" sz="1400" dirty="0"/>
              <a:t>Q. Zhou, W. Chen, H. Zhang et al.</a:t>
            </a:r>
            <a:r>
              <a:rPr lang="en-US" sz="1400" i="1" dirty="0"/>
              <a:t/>
            </a:r>
            <a:br>
              <a:rPr lang="en-US" sz="1400" i="1" dirty="0"/>
            </a:br>
            <a:r>
              <a:rPr lang="en-US" sz="1400" i="1" dirty="0"/>
              <a:t>A Flow Cytometer Based Protocol for Quantitative Analysis of Bloom-forming Cyanobacteria (</a:t>
            </a:r>
            <a:r>
              <a:rPr lang="en-US" sz="1400" i="1" dirty="0" err="1"/>
              <a:t>Microcystis</a:t>
            </a:r>
            <a:r>
              <a:rPr lang="en-US" sz="1400" i="1" dirty="0"/>
              <a:t>) in Lake Sediments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Journal of Environmental Sciences 2012, 24(9) </a:t>
            </a:r>
            <a:r>
              <a:rPr lang="en-US" sz="1400" dirty="0" smtClean="0"/>
              <a:t>1709–1716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903279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inion Pro">
      <a:majorFont>
        <a:latin typeface="Minion Pro"/>
        <a:ea typeface=""/>
        <a:cs typeface=""/>
      </a:majorFont>
      <a:minorFont>
        <a:latin typeface="Minion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</TotalTime>
  <Words>195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Custom Design</vt:lpstr>
      <vt:lpstr>Office Theme</vt:lpstr>
      <vt:lpstr>2016-06-01\\MBARI \lightning talk</vt:lpstr>
      <vt:lpstr>CytoSense, research grade flowcytometer suitable for lab, mobile and shipboard use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harrie</dc:creator>
  <cp:lastModifiedBy>Harrie Kools</cp:lastModifiedBy>
  <cp:revision>42</cp:revision>
  <dcterms:created xsi:type="dcterms:W3CDTF">2013-04-22T14:21:38Z</dcterms:created>
  <dcterms:modified xsi:type="dcterms:W3CDTF">2016-06-01T17:02:57Z</dcterms:modified>
</cp:coreProperties>
</file>