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76" r:id="rId3"/>
    <p:sldId id="274" r:id="rId4"/>
    <p:sldId id="277" r:id="rId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7BD1B-845D-F94A-8DA7-F95A3B228F79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6E18-F9ED-5849-927C-74FA355F3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56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039ADB-CCD1-1F45-9D7E-3BEAFFD8E3BB}" type="slidenum">
              <a:rPr lang="en-US" altLang="ja-JP"/>
              <a:pPr>
                <a:defRPr/>
              </a:pPr>
              <a:t>2</a:t>
            </a:fld>
            <a:endParaRPr lang="en-US" altLang="ja-JP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en-GB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BB266F-C30B-8E4C-897A-7844D0B41AF2}" type="slidenum">
              <a:rPr lang="en-US" altLang="ja-JP"/>
              <a:pPr>
                <a:defRPr/>
              </a:pPr>
              <a:t>3</a:t>
            </a:fld>
            <a:endParaRPr lang="en-US" altLang="ja-JP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en-GB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259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528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69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55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68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832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41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89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79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778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779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D1757-0EBD-D34C-A4A3-96E42F6A7814}" type="datetimeFigureOut">
              <a:rPr kumimoji="1" lang="ja-JP" altLang="en-US" smtClean="0"/>
              <a:t>2016/06/01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0019-BB95-454F-8B62-26AFDA3336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45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76532" cy="1470025"/>
          </a:xfrm>
        </p:spPr>
        <p:txBody>
          <a:bodyPr>
            <a:noAutofit/>
          </a:bodyPr>
          <a:lstStyle/>
          <a:p>
            <a:r>
              <a:rPr kumimoji="1" lang="en-US" altLang="ja-JP" sz="2600" dirty="0" smtClean="0">
                <a:latin typeface="メイリオ"/>
                <a:ea typeface="メイリオ"/>
                <a:cs typeface="メイリオ"/>
              </a:rPr>
              <a:t>In situ ATP measurement using microfluidic devices –IISA-ATP-</a:t>
            </a:r>
            <a:br>
              <a:rPr kumimoji="1" lang="en-US" altLang="ja-JP" sz="2600" dirty="0" smtClean="0">
                <a:latin typeface="メイリオ"/>
                <a:ea typeface="メイリオ"/>
                <a:cs typeface="メイリオ"/>
              </a:rPr>
            </a:br>
            <a:r>
              <a:rPr lang="en-US" altLang="ja-JP" sz="2600" dirty="0">
                <a:latin typeface="メイリオ"/>
                <a:ea typeface="メイリオ"/>
                <a:cs typeface="メイリオ"/>
              </a:rPr>
              <a:t/>
            </a:r>
            <a:br>
              <a:rPr lang="en-US" altLang="ja-JP" sz="2600" dirty="0">
                <a:latin typeface="メイリオ"/>
                <a:ea typeface="メイリオ"/>
                <a:cs typeface="メイリオ"/>
              </a:rPr>
            </a:br>
            <a:r>
              <a:rPr lang="en-US" altLang="ja-JP" sz="2600" dirty="0" smtClean="0">
                <a:latin typeface="メイリオ"/>
                <a:ea typeface="メイリオ"/>
                <a:cs typeface="メイリオ"/>
              </a:rPr>
              <a:t>Tatsuhiro Fukuba</a:t>
            </a:r>
            <a:br>
              <a:rPr lang="en-US" altLang="ja-JP" sz="2600" dirty="0" smtClean="0">
                <a:latin typeface="メイリオ"/>
                <a:ea typeface="メイリオ"/>
                <a:cs typeface="メイリオ"/>
              </a:rPr>
            </a:br>
            <a:r>
              <a:rPr lang="en-US" altLang="ja-JP" sz="2600" dirty="0" smtClean="0">
                <a:latin typeface="メイリオ"/>
                <a:ea typeface="メイリオ"/>
                <a:cs typeface="メイリオ"/>
              </a:rPr>
              <a:t/>
            </a:r>
            <a:br>
              <a:rPr lang="en-US" altLang="ja-JP" sz="2600" dirty="0" smtClean="0">
                <a:latin typeface="メイリオ"/>
                <a:ea typeface="メイリオ"/>
                <a:cs typeface="メイリオ"/>
              </a:rPr>
            </a:br>
            <a:r>
              <a:rPr lang="en-US" altLang="ja-JP" sz="2000" dirty="0" smtClean="0">
                <a:latin typeface="メイリオ"/>
                <a:ea typeface="メイリオ"/>
                <a:cs typeface="メイリオ"/>
              </a:rPr>
              <a:t>Japan Agency for Marine-Earth Science and Technology (JAMSTEC)</a:t>
            </a:r>
            <a:endParaRPr kumimoji="1" lang="ja-JP" altLang="en-US" sz="2000" dirty="0">
              <a:latin typeface="メイリオ"/>
              <a:ea typeface="メイリオ"/>
              <a:cs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248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387350"/>
            <a:ext cx="6732588" cy="454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0" lang="en-US" altLang="ja-JP" sz="2700" dirty="0" smtClean="0">
                <a:latin typeface="ヒラギノ角ゴ Pro W3"/>
                <a:ea typeface="ヒラギノ角ゴ Pro W3"/>
                <a:cs typeface="ヒラギノ角ゴ Pro W3"/>
              </a:rPr>
              <a:t>ATP as a proxy of microbial biomass</a:t>
            </a:r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1071563" y="1016000"/>
            <a:ext cx="7462837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lnSpc>
                <a:spcPct val="130000"/>
              </a:lnSpc>
              <a:defRPr/>
            </a:pP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●ATP</a:t>
            </a:r>
            <a:r>
              <a:rPr lang="ja-JP" altLang="en-US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（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adenosine triphosphate)</a:t>
            </a:r>
          </a:p>
          <a:p>
            <a:pPr algn="l">
              <a:lnSpc>
                <a:spcPct val="130000"/>
              </a:lnSpc>
              <a:defRPr/>
            </a:pP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-One of the essencial biomolecule for energy conversion and storage in life system</a:t>
            </a: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1042988" y="2565400"/>
            <a:ext cx="7462837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lnSpc>
                <a:spcPct val="130000"/>
              </a:lnSpc>
              <a:defRPr/>
            </a:pP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●ATP quanrtification using L-L assay</a:t>
            </a: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endParaRPr lang="en-US" altLang="ja-JP" sz="15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algn="l">
              <a:lnSpc>
                <a:spcPct val="130000"/>
              </a:lnSpc>
              <a:defRPr/>
            </a:pP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-Firefly luciferin-luciferase bioluminescence assay</a:t>
            </a:r>
          </a:p>
          <a:p>
            <a:pPr algn="l">
              <a:lnSpc>
                <a:spcPct val="130000"/>
              </a:lnSpc>
              <a:defRPr/>
            </a:pP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-Detection limit :10</a:t>
            </a:r>
            <a:r>
              <a:rPr lang="en-US" altLang="ja-JP" sz="15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-12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〜10</a:t>
            </a:r>
            <a:r>
              <a:rPr lang="en-US" altLang="ja-JP" sz="15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-13 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M without preconcentration</a:t>
            </a:r>
          </a:p>
          <a:p>
            <a:pPr algn="l">
              <a:lnSpc>
                <a:spcPct val="130000"/>
              </a:lnSpc>
              <a:defRPr/>
            </a:pP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r>
              <a:rPr lang="en-US" altLang="ja-JP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-Symple protocol (Just mix sample and reagents)</a:t>
            </a:r>
          </a:p>
          <a:p>
            <a:pPr algn="l">
              <a:lnSpc>
                <a:spcPct val="130000"/>
              </a:lnSpc>
              <a:defRPr/>
            </a:pPr>
            <a:r>
              <a:rPr lang="ja-JP" altLang="en-US" sz="15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　</a:t>
            </a:r>
            <a:endParaRPr lang="en-US" altLang="ja-JP" sz="15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28676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51" y="4096136"/>
            <a:ext cx="21145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テキスト ボックス 25"/>
          <p:cNvSpPr txBox="1">
            <a:spLocks noChangeArrowheads="1"/>
          </p:cNvSpPr>
          <p:nvPr/>
        </p:nvSpPr>
        <p:spPr bwMode="auto">
          <a:xfrm>
            <a:off x="2432126" y="4680336"/>
            <a:ext cx="33668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Intracelluler</a:t>
            </a:r>
            <a:r>
              <a:rPr lang="ja-JP" altLang="en-US" sz="1600" dirty="0" smtClean="0">
                <a:latin typeface="ヒラギノ角ゴ Pro W3"/>
                <a:ea typeface="ヒラギノ角ゴ Pro W3"/>
                <a:cs typeface="ヒラギノ角ゴ Pro W3"/>
              </a:rPr>
              <a:t>（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particurate</a:t>
            </a:r>
            <a:r>
              <a:rPr lang="ja-JP" altLang="en-US" sz="1600" dirty="0" smtClean="0">
                <a:latin typeface="ヒラギノ角ゴ Pro W3"/>
                <a:ea typeface="ヒラギノ角ゴ Pro W3"/>
                <a:cs typeface="ヒラギノ角ゴ Pro W3"/>
              </a:rPr>
              <a:t>）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 ATP</a:t>
            </a:r>
            <a:endParaRPr lang="ja-JP" altLang="en-US" sz="16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4587" name="テキスト ボックス 18"/>
          <p:cNvSpPr txBox="1">
            <a:spLocks noChangeArrowheads="1"/>
          </p:cNvSpPr>
          <p:nvPr/>
        </p:nvSpPr>
        <p:spPr bwMode="auto">
          <a:xfrm>
            <a:off x="2432126" y="4242760"/>
            <a:ext cx="3252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Extracelluler</a:t>
            </a:r>
            <a:r>
              <a:rPr lang="ja-JP" altLang="en-US" sz="1600" dirty="0" smtClean="0">
                <a:latin typeface="ヒラギノ角ゴ Pro W3"/>
                <a:ea typeface="ヒラギノ角ゴ Pro W3"/>
                <a:cs typeface="ヒラギノ角ゴ Pro W3"/>
              </a:rPr>
              <a:t>（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dissolved</a:t>
            </a:r>
            <a:r>
              <a:rPr lang="ja-JP" altLang="en-US" sz="1600" dirty="0" smtClean="0">
                <a:latin typeface="ヒラギノ角ゴ Pro W3"/>
                <a:ea typeface="ヒラギノ角ゴ Pro W3"/>
                <a:cs typeface="ヒラギノ角ゴ Pro W3"/>
              </a:rPr>
              <a:t>）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ATP</a:t>
            </a:r>
            <a:endParaRPr lang="ja-JP" altLang="en-US" sz="16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0" name="直線コネクタ 19"/>
          <p:cNvCxnSpPr/>
          <p:nvPr/>
        </p:nvCxnSpPr>
        <p:spPr bwMode="auto">
          <a:xfrm flipH="1">
            <a:off x="2489276" y="5015299"/>
            <a:ext cx="312405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直線コネクタ 23"/>
          <p:cNvCxnSpPr/>
          <p:nvPr/>
        </p:nvCxnSpPr>
        <p:spPr bwMode="auto">
          <a:xfrm flipH="1" flipV="1">
            <a:off x="2432126" y="4548574"/>
            <a:ext cx="3023678" cy="1667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直線コネクタ 25"/>
          <p:cNvCxnSpPr/>
          <p:nvPr/>
        </p:nvCxnSpPr>
        <p:spPr bwMode="auto">
          <a:xfrm flipV="1">
            <a:off x="1784426" y="4548574"/>
            <a:ext cx="647700" cy="55562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A8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直線コネクタ 28"/>
          <p:cNvCxnSpPr/>
          <p:nvPr/>
        </p:nvCxnSpPr>
        <p:spPr bwMode="auto">
          <a:xfrm flipV="1">
            <a:off x="2071763" y="5004186"/>
            <a:ext cx="423863" cy="4000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684" name="テキスト ボックス 18"/>
          <p:cNvSpPr txBox="1">
            <a:spLocks noChangeArrowheads="1"/>
          </p:cNvSpPr>
          <p:nvPr/>
        </p:nvSpPr>
        <p:spPr bwMode="auto">
          <a:xfrm>
            <a:off x="6519611" y="5015299"/>
            <a:ext cx="13816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Total ATP</a:t>
            </a:r>
            <a:endParaRPr lang="ja-JP" altLang="en-US" sz="2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0" name="テキスト ボックス 25"/>
          <p:cNvSpPr txBox="1">
            <a:spLocks noChangeArrowheads="1"/>
          </p:cNvSpPr>
          <p:nvPr/>
        </p:nvSpPr>
        <p:spPr bwMode="auto">
          <a:xfrm>
            <a:off x="2451176" y="5015299"/>
            <a:ext cx="26853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For accurate biomass estimation</a:t>
            </a:r>
            <a:endParaRPr lang="ja-JP" altLang="en-US" sz="12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1" name="テキスト ボックス 25"/>
          <p:cNvSpPr txBox="1">
            <a:spLocks noChangeArrowheads="1"/>
          </p:cNvSpPr>
          <p:nvPr/>
        </p:nvSpPr>
        <p:spPr bwMode="auto">
          <a:xfrm>
            <a:off x="5176247" y="5363616"/>
            <a:ext cx="396775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Easy to measure (no separation)</a:t>
            </a:r>
          </a:p>
          <a:p>
            <a:pPr>
              <a:defRPr/>
            </a:pP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For rough estimation of microbial biomass</a:t>
            </a:r>
          </a:p>
          <a:p>
            <a:pPr>
              <a:defRPr/>
            </a:pP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Microbial biomass anormary detection</a:t>
            </a:r>
            <a:endParaRPr lang="ja-JP" altLang="en-US" sz="14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2" name="左矢印 31"/>
          <p:cNvSpPr/>
          <p:nvPr/>
        </p:nvSpPr>
        <p:spPr bwMode="auto">
          <a:xfrm rot="16200000">
            <a:off x="6915945" y="5990241"/>
            <a:ext cx="257175" cy="446088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ja-JP" altLang="en-US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857625" y="6341873"/>
            <a:ext cx="5178376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ja-JP" sz="2100" i="1" dirty="0" smtClean="0">
                <a:latin typeface="ヒラギノ角ゴ Pro W3"/>
                <a:ea typeface="ヒラギノ角ゴ Pro W3"/>
                <a:cs typeface="ヒラギノ角ゴ Pro W3"/>
              </a:rPr>
              <a:t>In situ </a:t>
            </a:r>
            <a:r>
              <a:rPr kumimoji="1" lang="en-US" altLang="ja-JP" sz="2100" dirty="0" smtClean="0">
                <a:latin typeface="ヒラギノ角ゴ Pro W3"/>
                <a:ea typeface="ヒラギノ角ゴ Pro W3"/>
                <a:cs typeface="ヒラギノ角ゴ Pro W3"/>
              </a:rPr>
              <a:t>analyzer for ATP quantification</a:t>
            </a:r>
            <a:endParaRPr kumimoji="1" lang="en-US" altLang="ja-JP" sz="21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715" y="3032956"/>
            <a:ext cx="17018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3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079"/>
            <a:ext cx="8353425" cy="454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0" lang="en-US" altLang="ja-JP" sz="2800" dirty="0" smtClean="0">
                <a:latin typeface="メイリオ"/>
                <a:ea typeface="メイリオ"/>
                <a:cs typeface="メイリオ"/>
              </a:rPr>
              <a:t>IISA</a:t>
            </a:r>
            <a:r>
              <a:rPr kumimoji="0" lang="ja-JP" altLang="en-US" sz="2800" dirty="0" smtClean="0">
                <a:latin typeface="メイリオ"/>
                <a:ea typeface="メイリオ"/>
                <a:cs typeface="メイリオ"/>
              </a:rPr>
              <a:t>（</a:t>
            </a:r>
            <a:r>
              <a:rPr kumimoji="0" lang="en-US" altLang="ja-JP" sz="2800" dirty="0" smtClean="0">
                <a:latin typeface="メイリオ"/>
                <a:ea typeface="メイリオ"/>
                <a:cs typeface="メイリオ"/>
              </a:rPr>
              <a:t>Integrated </a:t>
            </a:r>
            <a:r>
              <a:rPr kumimoji="0" lang="en-US" altLang="ja-JP" sz="2800" i="1" dirty="0" smtClean="0">
                <a:latin typeface="メイリオ"/>
                <a:ea typeface="メイリオ"/>
                <a:cs typeface="メイリオ"/>
              </a:rPr>
              <a:t>in situ </a:t>
            </a:r>
            <a:r>
              <a:rPr kumimoji="0" lang="en-US" altLang="ja-JP" sz="2800" dirty="0" smtClean="0">
                <a:latin typeface="メイリオ"/>
                <a:ea typeface="メイリオ"/>
                <a:cs typeface="メイリオ"/>
              </a:rPr>
              <a:t>Analyzer) -ATP2</a:t>
            </a:r>
          </a:p>
        </p:txBody>
      </p:sp>
      <p:pic>
        <p:nvPicPr>
          <p:cNvPr id="8" name="図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431" y="758259"/>
            <a:ext cx="8156451" cy="313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3365822" y="822399"/>
            <a:ext cx="3046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Plastic bags (chemicals &amp; waste)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19203" y="3324563"/>
            <a:ext cx="2144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Pressure tight housing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93321" y="2453657"/>
            <a:ext cx="55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PMT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465951" y="2293119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メイリオ"/>
                <a:ea typeface="メイリオ"/>
                <a:cs typeface="メイリオ"/>
              </a:rPr>
              <a:t>Power management</a:t>
            </a:r>
          </a:p>
          <a:p>
            <a:r>
              <a:rPr lang="en-US" altLang="ja-JP" sz="1200" dirty="0" smtClean="0">
                <a:latin typeface="メイリオ"/>
                <a:ea typeface="メイリオ"/>
                <a:cs typeface="メイリオ"/>
              </a:rPr>
              <a:t>PMT control</a:t>
            </a:r>
          </a:p>
          <a:p>
            <a:r>
              <a:rPr kumimoji="1" lang="en-US" altLang="ja-JP" sz="1200" dirty="0" smtClean="0">
                <a:latin typeface="メイリオ"/>
                <a:ea typeface="メイリオ"/>
                <a:cs typeface="メイリオ"/>
              </a:rPr>
              <a:t>Data logging</a:t>
            </a:r>
            <a:endParaRPr kumimoji="1" lang="ja-JP" altLang="en-US" sz="12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367852" y="2079061"/>
            <a:ext cx="9925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メイリオ"/>
                <a:ea typeface="メイリオ"/>
                <a:cs typeface="メイリオ"/>
              </a:rPr>
              <a:t>Pumps</a:t>
            </a:r>
          </a:p>
          <a:p>
            <a:pPr algn="ctr"/>
            <a:r>
              <a:rPr lang="en-US" altLang="ja-JP" sz="1200" dirty="0">
                <a:latin typeface="メイリオ"/>
                <a:ea typeface="メイリオ"/>
                <a:cs typeface="メイリオ"/>
              </a:rPr>
              <a:t>&amp;</a:t>
            </a:r>
            <a:endParaRPr kumimoji="1" lang="en-US" altLang="ja-JP" sz="1200" dirty="0" smtClean="0">
              <a:latin typeface="メイリオ"/>
              <a:ea typeface="メイリオ"/>
              <a:cs typeface="メイリオ"/>
            </a:endParaRPr>
          </a:p>
          <a:p>
            <a:pPr algn="ctr"/>
            <a:r>
              <a:rPr lang="en-US" altLang="ja-JP" sz="1200" dirty="0" smtClean="0">
                <a:latin typeface="メイリオ"/>
                <a:ea typeface="メイリオ"/>
                <a:cs typeface="メイリオ"/>
              </a:rPr>
              <a:t>Valves</a:t>
            </a:r>
          </a:p>
          <a:p>
            <a:pPr algn="ctr"/>
            <a:r>
              <a:rPr kumimoji="1" lang="en-US" altLang="ja-JP" sz="1200" dirty="0" smtClean="0">
                <a:latin typeface="メイリオ"/>
                <a:ea typeface="メイリオ"/>
                <a:cs typeface="メイリオ"/>
              </a:rPr>
              <a:t>&amp;</a:t>
            </a:r>
          </a:p>
          <a:p>
            <a:pPr algn="ctr"/>
            <a:r>
              <a:rPr lang="en-US" altLang="ja-JP" sz="1200" dirty="0" smtClean="0">
                <a:latin typeface="メイリオ"/>
                <a:ea typeface="メイリオ"/>
                <a:cs typeface="メイリオ"/>
              </a:rPr>
              <a:t>Electronics</a:t>
            </a:r>
            <a:endParaRPr kumimoji="1" lang="ja-JP" altLang="en-US" sz="1200" dirty="0">
              <a:latin typeface="メイリオ"/>
              <a:ea typeface="メイリオ"/>
              <a:cs typeface="メイリオ"/>
            </a:endParaRPr>
          </a:p>
        </p:txBody>
      </p:sp>
      <p:cxnSp>
        <p:nvCxnSpPr>
          <p:cNvPr id="5" name="直線コネクタ 4"/>
          <p:cNvCxnSpPr>
            <a:endCxn id="3" idx="1"/>
          </p:cNvCxnSpPr>
          <p:nvPr/>
        </p:nvCxnSpPr>
        <p:spPr>
          <a:xfrm flipV="1">
            <a:off x="2702761" y="1625380"/>
            <a:ext cx="772229" cy="43043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8212599" y="1717260"/>
            <a:ext cx="84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RS232</a:t>
            </a:r>
          </a:p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 24VDC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436096" y="3818702"/>
            <a:ext cx="2846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latin typeface="メイリオ"/>
                <a:ea typeface="メイリオ"/>
                <a:cs typeface="メイリオ"/>
              </a:rPr>
              <a:t>Power line for microfluidic unit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241319" y="1253011"/>
            <a:ext cx="1728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Microfluidic unit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047709" y="1625380"/>
            <a:ext cx="7992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メイリオ"/>
                <a:ea typeface="メイリオ"/>
                <a:cs typeface="メイリオ"/>
              </a:rPr>
              <a:t>Oil-filled</a:t>
            </a:r>
            <a:endParaRPr kumimoji="1" lang="ja-JP" altLang="en-US" sz="12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0" y="2587526"/>
            <a:ext cx="833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latin typeface="メイリオ"/>
                <a:ea typeface="メイリオ"/>
                <a:cs typeface="メイリオ"/>
              </a:rPr>
              <a:t>Sample</a:t>
            </a:r>
          </a:p>
          <a:p>
            <a:r>
              <a:rPr kumimoji="1" lang="en-US" altLang="ja-JP" sz="1400" dirty="0" smtClean="0">
                <a:latin typeface="メイリオ"/>
                <a:ea typeface="メイリオ"/>
                <a:cs typeface="メイリオ"/>
              </a:rPr>
              <a:t>inlet</a:t>
            </a:r>
            <a:endParaRPr kumimoji="1" lang="ja-JP" altLang="en-US" sz="1400" dirty="0">
              <a:latin typeface="メイリオ"/>
              <a:ea typeface="メイリオ"/>
              <a:cs typeface="メイリオ"/>
            </a:endParaRPr>
          </a:p>
        </p:txBody>
      </p:sp>
      <p:pic>
        <p:nvPicPr>
          <p:cNvPr id="25" name="図 24" descr="写真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55" y="4222185"/>
            <a:ext cx="1881996" cy="250932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9782" y="4247842"/>
            <a:ext cx="5104181" cy="2468757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474990" y="1440714"/>
            <a:ext cx="196110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Microfluidic device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11960" y="6048042"/>
            <a:ext cx="55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solidFill>
                  <a:schemeClr val="bg1"/>
                </a:solidFill>
                <a:latin typeface="メイリオ"/>
                <a:ea typeface="メイリオ"/>
                <a:cs typeface="メイリオ"/>
              </a:rPr>
              <a:t>PMT</a:t>
            </a:r>
            <a:endParaRPr kumimoji="1" lang="ja-JP" altLang="en-US" sz="1400" dirty="0">
              <a:solidFill>
                <a:schemeClr val="bg1"/>
              </a:solidFill>
              <a:latin typeface="メイリオ"/>
              <a:ea typeface="メイリオ"/>
              <a:cs typeface="メイリオ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292080" y="6048042"/>
            <a:ext cx="2236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solidFill>
                  <a:schemeClr val="bg1"/>
                </a:solidFill>
                <a:latin typeface="メイリオ"/>
                <a:ea typeface="メイリオ"/>
                <a:cs typeface="メイリオ"/>
              </a:rPr>
              <a:t>Electronics/Data logger</a:t>
            </a:r>
            <a:endParaRPr kumimoji="1" lang="ja-JP" altLang="en-US" sz="1400" dirty="0">
              <a:solidFill>
                <a:schemeClr val="bg1"/>
              </a:solidFill>
              <a:latin typeface="メイリオ"/>
              <a:ea typeface="メイリオ"/>
              <a:cs typeface="メイリオ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317768" y="6368001"/>
            <a:ext cx="25572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dirty="0" smtClean="0"/>
              <a:t>Nearly </a:t>
            </a:r>
            <a:r>
              <a:rPr kumimoji="1" lang="en-US" altLang="ja-JP" dirty="0" smtClean="0"/>
              <a:t>commercial phase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8614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スクリーンショット 2015-04-03 18.24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824" y="599825"/>
            <a:ext cx="2859604" cy="3128014"/>
          </a:xfrm>
          <a:prstGeom prst="rect">
            <a:avLst/>
          </a:prstGeom>
        </p:spPr>
      </p:pic>
      <p:pic>
        <p:nvPicPr>
          <p:cNvPr id="2" name="図 1" descr="スクリーンショット 2015-04-03 18.23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3" y="588438"/>
            <a:ext cx="2864194" cy="3139401"/>
          </a:xfrm>
          <a:prstGeom prst="rect">
            <a:avLst/>
          </a:prstGeom>
        </p:spPr>
      </p:pic>
      <p:sp>
        <p:nvSpPr>
          <p:cNvPr id="9" name="フリーフォーム 8"/>
          <p:cNvSpPr/>
          <p:nvPr/>
        </p:nvSpPr>
        <p:spPr>
          <a:xfrm>
            <a:off x="1260880" y="5053786"/>
            <a:ext cx="2857500" cy="1076325"/>
          </a:xfrm>
          <a:custGeom>
            <a:avLst/>
            <a:gdLst>
              <a:gd name="connsiteX0" fmla="*/ 0 w 3996676"/>
              <a:gd name="connsiteY0" fmla="*/ 186513 h 1238998"/>
              <a:gd name="connsiteX1" fmla="*/ 687475 w 3996676"/>
              <a:gd name="connsiteY1" fmla="*/ 151560 h 1238998"/>
              <a:gd name="connsiteX2" fmla="*/ 908865 w 3996676"/>
              <a:gd name="connsiteY2" fmla="*/ 419530 h 1238998"/>
              <a:gd name="connsiteX3" fmla="*/ 943821 w 3996676"/>
              <a:gd name="connsiteY3" fmla="*/ 1095282 h 1238998"/>
              <a:gd name="connsiteX4" fmla="*/ 1176864 w 3996676"/>
              <a:gd name="connsiteY4" fmla="*/ 1176838 h 1238998"/>
              <a:gd name="connsiteX5" fmla="*/ 2598422 w 3996676"/>
              <a:gd name="connsiteY5" fmla="*/ 1235092 h 1238998"/>
              <a:gd name="connsiteX6" fmla="*/ 3181028 w 3996676"/>
              <a:gd name="connsiteY6" fmla="*/ 1211790 h 1238998"/>
              <a:gd name="connsiteX7" fmla="*/ 3332506 w 3996676"/>
              <a:gd name="connsiteY7" fmla="*/ 1037027 h 1238998"/>
              <a:gd name="connsiteX8" fmla="*/ 3379114 w 3996676"/>
              <a:gd name="connsiteY8" fmla="*/ 163211 h 1238998"/>
              <a:gd name="connsiteX9" fmla="*/ 3996676 w 3996676"/>
              <a:gd name="connsiteY9" fmla="*/ 99 h 123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96676" h="1238998">
                <a:moveTo>
                  <a:pt x="0" y="186513"/>
                </a:moveTo>
                <a:cubicBezTo>
                  <a:pt x="267999" y="149618"/>
                  <a:pt x="535998" y="112724"/>
                  <a:pt x="687475" y="151560"/>
                </a:cubicBezTo>
                <a:cubicBezTo>
                  <a:pt x="838953" y="190396"/>
                  <a:pt x="866141" y="262243"/>
                  <a:pt x="908865" y="419530"/>
                </a:cubicBezTo>
                <a:cubicBezTo>
                  <a:pt x="951589" y="576817"/>
                  <a:pt x="899155" y="969064"/>
                  <a:pt x="943821" y="1095282"/>
                </a:cubicBezTo>
                <a:cubicBezTo>
                  <a:pt x="988488" y="1221500"/>
                  <a:pt x="901097" y="1153536"/>
                  <a:pt x="1176864" y="1176838"/>
                </a:cubicBezTo>
                <a:cubicBezTo>
                  <a:pt x="1452631" y="1200140"/>
                  <a:pt x="2264395" y="1229267"/>
                  <a:pt x="2598422" y="1235092"/>
                </a:cubicBezTo>
                <a:cubicBezTo>
                  <a:pt x="2932449" y="1240917"/>
                  <a:pt x="3058681" y="1244801"/>
                  <a:pt x="3181028" y="1211790"/>
                </a:cubicBezTo>
                <a:cubicBezTo>
                  <a:pt x="3303375" y="1178779"/>
                  <a:pt x="3299492" y="1211790"/>
                  <a:pt x="3332506" y="1037027"/>
                </a:cubicBezTo>
                <a:cubicBezTo>
                  <a:pt x="3365520" y="862264"/>
                  <a:pt x="3268419" y="336032"/>
                  <a:pt x="3379114" y="163211"/>
                </a:cubicBezTo>
                <a:cubicBezTo>
                  <a:pt x="3489809" y="-9610"/>
                  <a:pt x="3996676" y="99"/>
                  <a:pt x="3996676" y="99"/>
                </a:cubicBezTo>
              </a:path>
            </a:pathLst>
          </a:cu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cxnSp>
        <p:nvCxnSpPr>
          <p:cNvPr id="12" name="直線コネクタ 11"/>
          <p:cNvCxnSpPr/>
          <p:nvPr/>
        </p:nvCxnSpPr>
        <p:spPr>
          <a:xfrm>
            <a:off x="967192" y="4207649"/>
            <a:ext cx="0" cy="1933575"/>
          </a:xfrm>
          <a:prstGeom prst="line">
            <a:avLst/>
          </a:prstGeom>
          <a:ln w="12700" cmpd="sng">
            <a:solidFill>
              <a:srgbClr val="FFFF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967192" y="6141224"/>
            <a:ext cx="128588" cy="0"/>
          </a:xfrm>
          <a:prstGeom prst="line">
            <a:avLst/>
          </a:prstGeom>
          <a:ln w="12700" cmpd="sng">
            <a:solidFill>
              <a:srgbClr val="FFFF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954492" y="5172388"/>
            <a:ext cx="128588" cy="0"/>
          </a:xfrm>
          <a:prstGeom prst="line">
            <a:avLst/>
          </a:prstGeom>
          <a:ln w="12700" cmpd="sng">
            <a:solidFill>
              <a:srgbClr val="FFFF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967192" y="4216743"/>
            <a:ext cx="128588" cy="0"/>
          </a:xfrm>
          <a:prstGeom prst="line">
            <a:avLst/>
          </a:prstGeom>
          <a:ln w="12700" cmpd="sng">
            <a:solidFill>
              <a:srgbClr val="FFFF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165" name="テキスト ボックス 18"/>
          <p:cNvSpPr txBox="1">
            <a:spLocks noChangeArrowheads="1"/>
          </p:cNvSpPr>
          <p:nvPr/>
        </p:nvSpPr>
        <p:spPr bwMode="auto">
          <a:xfrm>
            <a:off x="535392" y="5893574"/>
            <a:ext cx="419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200"/>
              <a:t>200</a:t>
            </a:r>
            <a:endParaRPr lang="ja-JP" altLang="en-US" sz="1200"/>
          </a:p>
        </p:txBody>
      </p:sp>
      <p:sp>
        <p:nvSpPr>
          <p:cNvPr id="49166" name="テキスト ボックス 19"/>
          <p:cNvSpPr txBox="1">
            <a:spLocks noChangeArrowheads="1"/>
          </p:cNvSpPr>
          <p:nvPr/>
        </p:nvSpPr>
        <p:spPr bwMode="auto">
          <a:xfrm>
            <a:off x="535392" y="5091886"/>
            <a:ext cx="419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200" dirty="0"/>
              <a:t>100</a:t>
            </a:r>
            <a:endParaRPr lang="ja-JP" altLang="en-US" sz="1200" dirty="0"/>
          </a:p>
        </p:txBody>
      </p:sp>
      <p:sp>
        <p:nvSpPr>
          <p:cNvPr id="49167" name="テキスト ボックス 20"/>
          <p:cNvSpPr txBox="1">
            <a:spLocks noChangeArrowheads="1"/>
          </p:cNvSpPr>
          <p:nvPr/>
        </p:nvSpPr>
        <p:spPr bwMode="auto">
          <a:xfrm>
            <a:off x="705254" y="4069536"/>
            <a:ext cx="261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200" dirty="0"/>
              <a:t>0</a:t>
            </a:r>
            <a:endParaRPr lang="ja-JP" altLang="en-US" sz="1200" dirty="0"/>
          </a:p>
        </p:txBody>
      </p:sp>
      <p:sp>
        <p:nvSpPr>
          <p:cNvPr id="29" name="雲 28"/>
          <p:cNvSpPr/>
          <p:nvPr/>
        </p:nvSpPr>
        <p:spPr>
          <a:xfrm>
            <a:off x="2634067" y="5752286"/>
            <a:ext cx="547688" cy="236538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2275292" y="5383986"/>
            <a:ext cx="349250" cy="13335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2275292" y="5512574"/>
            <a:ext cx="349250" cy="13493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2" name="フリーフォーム 31"/>
          <p:cNvSpPr/>
          <p:nvPr/>
        </p:nvSpPr>
        <p:spPr>
          <a:xfrm>
            <a:off x="2449917" y="4074299"/>
            <a:ext cx="442913" cy="1293812"/>
          </a:xfrm>
          <a:custGeom>
            <a:avLst/>
            <a:gdLst>
              <a:gd name="connsiteX0" fmla="*/ 0 w 443930"/>
              <a:gd name="connsiteY0" fmla="*/ 1293247 h 1293247"/>
              <a:gd name="connsiteX1" fmla="*/ 46608 w 443930"/>
              <a:gd name="connsiteY1" fmla="*/ 1200040 h 1293247"/>
              <a:gd name="connsiteX2" fmla="*/ 93217 w 443930"/>
              <a:gd name="connsiteY2" fmla="*/ 1165088 h 1293247"/>
              <a:gd name="connsiteX3" fmla="*/ 128173 w 443930"/>
              <a:gd name="connsiteY3" fmla="*/ 1130135 h 1293247"/>
              <a:gd name="connsiteX4" fmla="*/ 174782 w 443930"/>
              <a:gd name="connsiteY4" fmla="*/ 1071881 h 1293247"/>
              <a:gd name="connsiteX5" fmla="*/ 221390 w 443930"/>
              <a:gd name="connsiteY5" fmla="*/ 1001975 h 1293247"/>
              <a:gd name="connsiteX6" fmla="*/ 244694 w 443930"/>
              <a:gd name="connsiteY6" fmla="*/ 967023 h 1293247"/>
              <a:gd name="connsiteX7" fmla="*/ 267998 w 443930"/>
              <a:gd name="connsiteY7" fmla="*/ 932070 h 1293247"/>
              <a:gd name="connsiteX8" fmla="*/ 279651 w 443930"/>
              <a:gd name="connsiteY8" fmla="*/ 885467 h 1293247"/>
              <a:gd name="connsiteX9" fmla="*/ 302955 w 443930"/>
              <a:gd name="connsiteY9" fmla="*/ 850514 h 1293247"/>
              <a:gd name="connsiteX10" fmla="*/ 326259 w 443930"/>
              <a:gd name="connsiteY10" fmla="*/ 803910 h 1293247"/>
              <a:gd name="connsiteX11" fmla="*/ 337911 w 443930"/>
              <a:gd name="connsiteY11" fmla="*/ 757307 h 1293247"/>
              <a:gd name="connsiteX12" fmla="*/ 372868 w 443930"/>
              <a:gd name="connsiteY12" fmla="*/ 652449 h 1293247"/>
              <a:gd name="connsiteX13" fmla="*/ 384520 w 443930"/>
              <a:gd name="connsiteY13" fmla="*/ 617496 h 1293247"/>
              <a:gd name="connsiteX14" fmla="*/ 419476 w 443930"/>
              <a:gd name="connsiteY14" fmla="*/ 489337 h 1293247"/>
              <a:gd name="connsiteX15" fmla="*/ 442780 w 443930"/>
              <a:gd name="connsiteY15" fmla="*/ 279621 h 1293247"/>
              <a:gd name="connsiteX16" fmla="*/ 442780 w 443930"/>
              <a:gd name="connsiteY16" fmla="*/ 0 h 1293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3930" h="1293247">
                <a:moveTo>
                  <a:pt x="0" y="1293247"/>
                </a:moveTo>
                <a:cubicBezTo>
                  <a:pt x="11126" y="1265434"/>
                  <a:pt x="23338" y="1223307"/>
                  <a:pt x="46608" y="1200040"/>
                </a:cubicBezTo>
                <a:cubicBezTo>
                  <a:pt x="60340" y="1186309"/>
                  <a:pt x="78472" y="1177725"/>
                  <a:pt x="93217" y="1165088"/>
                </a:cubicBezTo>
                <a:cubicBezTo>
                  <a:pt x="105728" y="1154365"/>
                  <a:pt x="116521" y="1141786"/>
                  <a:pt x="128173" y="1130135"/>
                </a:cubicBezTo>
                <a:cubicBezTo>
                  <a:pt x="154413" y="1051422"/>
                  <a:pt x="118022" y="1136743"/>
                  <a:pt x="174782" y="1071881"/>
                </a:cubicBezTo>
                <a:cubicBezTo>
                  <a:pt x="193225" y="1050805"/>
                  <a:pt x="205854" y="1025277"/>
                  <a:pt x="221390" y="1001975"/>
                </a:cubicBezTo>
                <a:lnTo>
                  <a:pt x="244694" y="967023"/>
                </a:lnTo>
                <a:lnTo>
                  <a:pt x="267998" y="932070"/>
                </a:lnTo>
                <a:cubicBezTo>
                  <a:pt x="271882" y="916536"/>
                  <a:pt x="273343" y="900185"/>
                  <a:pt x="279651" y="885467"/>
                </a:cubicBezTo>
                <a:cubicBezTo>
                  <a:pt x="285168" y="872596"/>
                  <a:pt x="296007" y="862672"/>
                  <a:pt x="302955" y="850514"/>
                </a:cubicBezTo>
                <a:cubicBezTo>
                  <a:pt x="311573" y="835434"/>
                  <a:pt x="320160" y="820173"/>
                  <a:pt x="326259" y="803910"/>
                </a:cubicBezTo>
                <a:cubicBezTo>
                  <a:pt x="331882" y="788917"/>
                  <a:pt x="333309" y="772644"/>
                  <a:pt x="337911" y="757307"/>
                </a:cubicBezTo>
                <a:cubicBezTo>
                  <a:pt x="337933" y="757234"/>
                  <a:pt x="367030" y="669961"/>
                  <a:pt x="372868" y="652449"/>
                </a:cubicBezTo>
                <a:cubicBezTo>
                  <a:pt x="376752" y="640798"/>
                  <a:pt x="381541" y="629411"/>
                  <a:pt x="384520" y="617496"/>
                </a:cubicBezTo>
                <a:cubicBezTo>
                  <a:pt x="410803" y="512375"/>
                  <a:pt x="397696" y="554671"/>
                  <a:pt x="419476" y="489337"/>
                </a:cubicBezTo>
                <a:cubicBezTo>
                  <a:pt x="433315" y="406310"/>
                  <a:pt x="440057" y="377631"/>
                  <a:pt x="442780" y="279621"/>
                </a:cubicBezTo>
                <a:cubicBezTo>
                  <a:pt x="445368" y="186450"/>
                  <a:pt x="442780" y="93207"/>
                  <a:pt x="44278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3" name="雲 32"/>
          <p:cNvSpPr/>
          <p:nvPr/>
        </p:nvSpPr>
        <p:spPr>
          <a:xfrm>
            <a:off x="2007005" y="5799911"/>
            <a:ext cx="547687" cy="236538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4" name="雲 33"/>
          <p:cNvSpPr/>
          <p:nvPr/>
        </p:nvSpPr>
        <p:spPr>
          <a:xfrm>
            <a:off x="2975380" y="5799911"/>
            <a:ext cx="547687" cy="236538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5" name="下矢印 34"/>
          <p:cNvSpPr/>
          <p:nvPr/>
        </p:nvSpPr>
        <p:spPr>
          <a:xfrm>
            <a:off x="2718205" y="5241111"/>
            <a:ext cx="211137" cy="3302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49175" name="テキスト ボックス 36"/>
          <p:cNvSpPr txBox="1">
            <a:spLocks noChangeArrowheads="1"/>
          </p:cNvSpPr>
          <p:nvPr/>
        </p:nvSpPr>
        <p:spPr bwMode="auto">
          <a:xfrm rot="-5400000">
            <a:off x="228392" y="1878364"/>
            <a:ext cx="920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kumimoji="0" lang="en-US" altLang="ja-JP" sz="1200" dirty="0" smtClean="0"/>
              <a:t>Depth </a:t>
            </a:r>
            <a:r>
              <a:rPr kumimoji="0" lang="ja-JP" altLang="en-US" sz="1200" dirty="0" smtClean="0"/>
              <a:t>（</a:t>
            </a:r>
            <a:r>
              <a:rPr kumimoji="0" lang="en-US" altLang="ja-JP" sz="1200" dirty="0"/>
              <a:t>m</a:t>
            </a:r>
            <a:r>
              <a:rPr kumimoji="0" lang="ja-JP" altLang="en-US" sz="1200" dirty="0"/>
              <a:t>）</a:t>
            </a:r>
            <a:endParaRPr lang="ja-JP" altLang="en-US" sz="1200" dirty="0"/>
          </a:p>
        </p:txBody>
      </p:sp>
      <p:sp>
        <p:nvSpPr>
          <p:cNvPr id="49176" name="テキスト ボックス 37"/>
          <p:cNvSpPr txBox="1">
            <a:spLocks noChangeArrowheads="1"/>
          </p:cNvSpPr>
          <p:nvPr/>
        </p:nvSpPr>
        <p:spPr bwMode="auto">
          <a:xfrm rot="-5400000">
            <a:off x="4044816" y="1950372"/>
            <a:ext cx="920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kumimoji="0" lang="en-US" altLang="ja-JP" sz="1200" dirty="0" smtClean="0"/>
              <a:t>Depth </a:t>
            </a:r>
            <a:r>
              <a:rPr kumimoji="0" lang="ja-JP" altLang="en-US" sz="1200" dirty="0" smtClean="0"/>
              <a:t>（</a:t>
            </a:r>
            <a:r>
              <a:rPr kumimoji="0" lang="en-US" altLang="ja-JP" sz="1200" dirty="0"/>
              <a:t>m</a:t>
            </a:r>
            <a:r>
              <a:rPr kumimoji="0" lang="ja-JP" altLang="en-US" sz="1200" dirty="0"/>
              <a:t>）</a:t>
            </a:r>
            <a:endParaRPr lang="ja-JP" altLang="en-US" sz="1200" dirty="0"/>
          </a:p>
        </p:txBody>
      </p:sp>
      <p:sp>
        <p:nvSpPr>
          <p:cNvPr id="49177" name="テキスト ボックス 38"/>
          <p:cNvSpPr txBox="1">
            <a:spLocks noChangeArrowheads="1"/>
          </p:cNvSpPr>
          <p:nvPr/>
        </p:nvSpPr>
        <p:spPr bwMode="auto">
          <a:xfrm rot="-5400000">
            <a:off x="4116824" y="5406756"/>
            <a:ext cx="920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kumimoji="0" lang="en-US" altLang="ja-JP" sz="1200" dirty="0" smtClean="0"/>
              <a:t>Depth </a:t>
            </a:r>
            <a:r>
              <a:rPr kumimoji="0" lang="ja-JP" altLang="en-US" sz="1200" dirty="0" smtClean="0"/>
              <a:t>（</a:t>
            </a:r>
            <a:r>
              <a:rPr kumimoji="0" lang="en-US" altLang="ja-JP" sz="1200" dirty="0"/>
              <a:t>m</a:t>
            </a:r>
            <a:r>
              <a:rPr kumimoji="0" lang="ja-JP" altLang="en-US" sz="1200" dirty="0"/>
              <a:t>）</a:t>
            </a:r>
            <a:endParaRPr lang="ja-JP" altLang="en-US" sz="1200" dirty="0"/>
          </a:p>
        </p:txBody>
      </p:sp>
      <p:sp>
        <p:nvSpPr>
          <p:cNvPr id="49178" name="テキスト ボックス 40"/>
          <p:cNvSpPr txBox="1">
            <a:spLocks noChangeArrowheads="1"/>
          </p:cNvSpPr>
          <p:nvPr/>
        </p:nvSpPr>
        <p:spPr bwMode="auto">
          <a:xfrm>
            <a:off x="5103460" y="904004"/>
            <a:ext cx="936124" cy="30777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/>
              <a:t>ATP (</a:t>
            </a:r>
            <a:r>
              <a:rPr lang="en-US" altLang="ja-JP" sz="1400" dirty="0" err="1"/>
              <a:t>pM</a:t>
            </a:r>
            <a:r>
              <a:rPr kumimoji="0" lang="en-US" altLang="ja-JP" sz="1400" dirty="0"/>
              <a:t>)</a:t>
            </a:r>
            <a:endParaRPr lang="ja-JP" altLang="en-US" sz="1400" dirty="0"/>
          </a:p>
        </p:txBody>
      </p:sp>
      <p:sp>
        <p:nvSpPr>
          <p:cNvPr id="49179" name="テキスト ボックス 41"/>
          <p:cNvSpPr txBox="1">
            <a:spLocks noChangeArrowheads="1"/>
          </p:cNvSpPr>
          <p:nvPr/>
        </p:nvSpPr>
        <p:spPr bwMode="auto">
          <a:xfrm>
            <a:off x="1267759" y="904202"/>
            <a:ext cx="1541533" cy="30777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/>
              <a:t>Temperature (</a:t>
            </a:r>
            <a:r>
              <a:rPr kumimoji="0" lang="en-US" altLang="ja-JP" sz="1400" dirty="0"/>
              <a:t>℃)</a:t>
            </a:r>
            <a:endParaRPr lang="ja-JP" altLang="en-US" sz="1400" dirty="0"/>
          </a:p>
        </p:txBody>
      </p:sp>
      <p:sp>
        <p:nvSpPr>
          <p:cNvPr id="49180" name="テキスト ボックス 42"/>
          <p:cNvSpPr txBox="1">
            <a:spLocks noChangeArrowheads="1"/>
          </p:cNvSpPr>
          <p:nvPr/>
        </p:nvSpPr>
        <p:spPr bwMode="auto">
          <a:xfrm>
            <a:off x="1260880" y="6185288"/>
            <a:ext cx="14871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kumimoji="0" lang="en-US" sz="1600" dirty="0" err="1" smtClean="0">
                <a:latin typeface="メイリオ"/>
                <a:ea typeface="メイリオ"/>
                <a:cs typeface="メイリオ"/>
              </a:rPr>
              <a:t>Ohmuro</a:t>
            </a:r>
            <a:r>
              <a:rPr kumimoji="0" lang="en-US" sz="1600" dirty="0" smtClean="0">
                <a:latin typeface="メイリオ"/>
                <a:ea typeface="メイリオ"/>
                <a:cs typeface="メイリオ"/>
              </a:rPr>
              <a:t> hole</a:t>
            </a:r>
            <a:endParaRPr lang="ja-JP" altLang="en-US" sz="16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49181" name="テキスト ボックス 43"/>
          <p:cNvSpPr txBox="1">
            <a:spLocks noChangeArrowheads="1"/>
          </p:cNvSpPr>
          <p:nvPr/>
        </p:nvSpPr>
        <p:spPr bwMode="auto">
          <a:xfrm rot="-5400000">
            <a:off x="-10402" y="4864486"/>
            <a:ext cx="920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kumimoji="0" lang="en-US" altLang="ja-JP" sz="1200" dirty="0" smtClean="0"/>
              <a:t>Depth </a:t>
            </a:r>
            <a:r>
              <a:rPr kumimoji="0" lang="ja-JP" altLang="en-US" sz="1200" dirty="0" smtClean="0"/>
              <a:t>（</a:t>
            </a:r>
            <a:r>
              <a:rPr kumimoji="0" lang="en-US" altLang="ja-JP" sz="1200" dirty="0"/>
              <a:t>m</a:t>
            </a:r>
            <a:r>
              <a:rPr kumimoji="0" lang="ja-JP" altLang="en-US" sz="1200" dirty="0"/>
              <a:t>）</a:t>
            </a:r>
            <a:endParaRPr lang="ja-JP" altLang="en-US" sz="1200" dirty="0"/>
          </a:p>
        </p:txBody>
      </p:sp>
      <p:sp>
        <p:nvSpPr>
          <p:cNvPr id="49182" name="テキスト ボックス 1"/>
          <p:cNvSpPr txBox="1">
            <a:spLocks noChangeArrowheads="1"/>
          </p:cNvSpPr>
          <p:nvPr/>
        </p:nvSpPr>
        <p:spPr bwMode="auto">
          <a:xfrm>
            <a:off x="9855200" y="42672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ja-JP" altLang="en-US"/>
          </a:p>
        </p:txBody>
      </p:sp>
      <p:sp>
        <p:nvSpPr>
          <p:cNvPr id="36" name="Rectangle 2"/>
          <p:cNvSpPr>
            <a:spLocks noGrp="1" noChangeArrowheads="1"/>
          </p:cNvSpPr>
          <p:nvPr>
            <p:ph type="title"/>
          </p:nvPr>
        </p:nvSpPr>
        <p:spPr>
          <a:xfrm>
            <a:off x="891173" y="80859"/>
            <a:ext cx="8353425" cy="454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0" lang="en-US" altLang="ja-JP" sz="3000" i="1" dirty="0" smtClean="0">
                <a:solidFill>
                  <a:srgbClr val="000000"/>
                </a:solidFill>
                <a:latin typeface="メイリオ"/>
                <a:ea typeface="メイリオ"/>
                <a:cs typeface="メイリオ"/>
              </a:rPr>
              <a:t>In situ </a:t>
            </a:r>
            <a:r>
              <a:rPr kumimoji="0" lang="en-US" altLang="ja-JP" sz="3000" dirty="0" smtClean="0">
                <a:solidFill>
                  <a:srgbClr val="000000"/>
                </a:solidFill>
                <a:latin typeface="メイリオ"/>
                <a:ea typeface="メイリオ"/>
                <a:cs typeface="メイリオ"/>
              </a:rPr>
              <a:t>ATP analysis result</a:t>
            </a:r>
            <a:r>
              <a:rPr kumimoji="0" lang="ja-JP" altLang="en-US" sz="3000" dirty="0" smtClean="0">
                <a:solidFill>
                  <a:srgbClr val="000000"/>
                </a:solidFill>
                <a:latin typeface="メイリオ"/>
                <a:ea typeface="メイリオ"/>
                <a:cs typeface="メイリオ"/>
              </a:rPr>
              <a:t>（</a:t>
            </a:r>
            <a:r>
              <a:rPr kumimoji="0" lang="en-US" altLang="ja-JP" sz="3000" dirty="0" smtClean="0">
                <a:solidFill>
                  <a:srgbClr val="000000"/>
                </a:solidFill>
                <a:latin typeface="メイリオ"/>
                <a:ea typeface="メイリオ"/>
                <a:cs typeface="メイリオ"/>
              </a:rPr>
              <a:t>vertical profile</a:t>
            </a:r>
            <a:r>
              <a:rPr kumimoji="0" lang="ja-JP" altLang="en-US" sz="3000" dirty="0" smtClean="0">
                <a:solidFill>
                  <a:srgbClr val="000000"/>
                </a:solidFill>
                <a:latin typeface="メイリオ"/>
                <a:ea typeface="メイリオ"/>
                <a:cs typeface="メイリオ"/>
              </a:rPr>
              <a:t>）</a:t>
            </a:r>
            <a:endParaRPr kumimoji="0" lang="en-US" altLang="ja-JP" sz="3000" dirty="0" smtClean="0">
              <a:solidFill>
                <a:srgbClr val="000000"/>
              </a:solidFill>
              <a:latin typeface="メイリオ"/>
              <a:ea typeface="メイリオ"/>
              <a:cs typeface="メイリオ"/>
            </a:endParaRPr>
          </a:p>
        </p:txBody>
      </p:sp>
      <p:pic>
        <p:nvPicPr>
          <p:cNvPr id="4" name="図 3" descr="スクリーンショット 2015-04-03 18.27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12" y="3850606"/>
            <a:ext cx="2773316" cy="2962769"/>
          </a:xfrm>
          <a:prstGeom prst="rect">
            <a:avLst/>
          </a:prstGeom>
        </p:spPr>
      </p:pic>
      <p:sp>
        <p:nvSpPr>
          <p:cNvPr id="37" name="テキスト ボックス 40"/>
          <p:cNvSpPr txBox="1">
            <a:spLocks noChangeArrowheads="1"/>
          </p:cNvSpPr>
          <p:nvPr/>
        </p:nvSpPr>
        <p:spPr bwMode="auto">
          <a:xfrm>
            <a:off x="6238596" y="4149080"/>
            <a:ext cx="1384877" cy="30777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/>
              <a:t>Turbidity (FTU</a:t>
            </a:r>
            <a:r>
              <a:rPr kumimoji="0" lang="en-US" altLang="ja-JP" sz="1400" dirty="0" smtClean="0"/>
              <a:t>)</a:t>
            </a:r>
            <a:endParaRPr lang="ja-JP" altLang="en-US" sz="1400" dirty="0"/>
          </a:p>
        </p:txBody>
      </p:sp>
      <p:sp>
        <p:nvSpPr>
          <p:cNvPr id="38" name="テキスト ボックス 25"/>
          <p:cNvSpPr txBox="1">
            <a:spLocks noChangeArrowheads="1"/>
          </p:cNvSpPr>
          <p:nvPr/>
        </p:nvSpPr>
        <p:spPr bwMode="auto">
          <a:xfrm>
            <a:off x="6016" y="6552110"/>
            <a:ext cx="296936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300" dirty="0" smtClean="0">
                <a:latin typeface="メイリオ" charset="0"/>
                <a:ea typeface="メイリオ" charset="0"/>
                <a:cs typeface="メイリオ" charset="0"/>
              </a:rPr>
              <a:t>NT14-16 HPD#1699 </a:t>
            </a:r>
            <a:r>
              <a:rPr lang="en-US" altLang="ja-JP" sz="1300" dirty="0" err="1" smtClean="0">
                <a:latin typeface="メイリオ" charset="0"/>
                <a:ea typeface="メイリオ" charset="0"/>
                <a:cs typeface="メイリオ" charset="0"/>
              </a:rPr>
              <a:t>Ohmuro</a:t>
            </a:r>
            <a:r>
              <a:rPr lang="en-US" altLang="ja-JP" sz="1300" dirty="0" smtClean="0">
                <a:latin typeface="メイリオ" charset="0"/>
                <a:ea typeface="メイリオ" charset="0"/>
                <a:cs typeface="メイリオ" charset="0"/>
              </a:rPr>
              <a:t> hole</a:t>
            </a:r>
            <a:endParaRPr lang="ja-JP" altLang="en-US" sz="1300" dirty="0">
              <a:latin typeface="メイリオ" charset="0"/>
              <a:ea typeface="メイリオ" charset="0"/>
              <a:cs typeface="メイリオ" charset="0"/>
            </a:endParaRPr>
          </a:p>
        </p:txBody>
      </p:sp>
      <p:sp>
        <p:nvSpPr>
          <p:cNvPr id="39" name="テキスト ボックス 40"/>
          <p:cNvSpPr txBox="1">
            <a:spLocks noChangeArrowheads="1"/>
          </p:cNvSpPr>
          <p:nvPr/>
        </p:nvSpPr>
        <p:spPr bwMode="auto">
          <a:xfrm>
            <a:off x="7227397" y="2548944"/>
            <a:ext cx="1771213" cy="73866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>
                <a:solidFill>
                  <a:schemeClr val="bg1"/>
                </a:solidFill>
              </a:rPr>
              <a:t>ATP increase</a:t>
            </a:r>
          </a:p>
          <a:p>
            <a:r>
              <a:rPr lang="en-US" altLang="ja-JP" sz="1400" dirty="0" smtClean="0">
                <a:solidFill>
                  <a:schemeClr val="bg1"/>
                </a:solidFill>
              </a:rPr>
              <a:t>=high biomass in </a:t>
            </a:r>
          </a:p>
          <a:p>
            <a:r>
              <a:rPr lang="en-US" altLang="ja-JP" sz="1400" dirty="0">
                <a:solidFill>
                  <a:schemeClr val="bg1"/>
                </a:solidFill>
              </a:rPr>
              <a:t> </a:t>
            </a:r>
            <a:r>
              <a:rPr lang="en-US" altLang="ja-JP" sz="1400" dirty="0" smtClean="0">
                <a:solidFill>
                  <a:schemeClr val="bg1"/>
                </a:solidFill>
              </a:rPr>
              <a:t>          </a:t>
            </a:r>
            <a:r>
              <a:rPr lang="en-US" altLang="ja-JP" sz="1400" dirty="0" err="1" smtClean="0">
                <a:solidFill>
                  <a:schemeClr val="bg1"/>
                </a:solidFill>
              </a:rPr>
              <a:t>Ohmuro</a:t>
            </a:r>
            <a:r>
              <a:rPr lang="en-US" altLang="ja-JP" sz="1400" dirty="0" smtClean="0">
                <a:solidFill>
                  <a:schemeClr val="bg1"/>
                </a:solidFill>
              </a:rPr>
              <a:t> hole 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テキスト ボックス 40"/>
          <p:cNvSpPr txBox="1">
            <a:spLocks noChangeArrowheads="1"/>
          </p:cNvSpPr>
          <p:nvPr/>
        </p:nvSpPr>
        <p:spPr bwMode="auto">
          <a:xfrm>
            <a:off x="7380312" y="6165304"/>
            <a:ext cx="1594920" cy="30777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>
                <a:solidFill>
                  <a:schemeClr val="bg1"/>
                </a:solidFill>
              </a:rPr>
              <a:t>Turbidity increase 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40"/>
          <p:cNvSpPr txBox="1">
            <a:spLocks noChangeArrowheads="1"/>
          </p:cNvSpPr>
          <p:nvPr/>
        </p:nvSpPr>
        <p:spPr bwMode="auto">
          <a:xfrm>
            <a:off x="2079368" y="3123546"/>
            <a:ext cx="1711601" cy="52322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400" dirty="0" smtClean="0">
                <a:solidFill>
                  <a:schemeClr val="bg1"/>
                </a:solidFill>
              </a:rPr>
              <a:t>Stable temperature</a:t>
            </a:r>
          </a:p>
          <a:p>
            <a:r>
              <a:rPr lang="en-US" altLang="ja-JP" sz="1400" dirty="0">
                <a:solidFill>
                  <a:schemeClr val="bg1"/>
                </a:solidFill>
              </a:rPr>
              <a:t> </a:t>
            </a:r>
            <a:r>
              <a:rPr lang="en-US" altLang="ja-JP" sz="1400" dirty="0" smtClean="0">
                <a:solidFill>
                  <a:schemeClr val="bg1"/>
                </a:solidFill>
              </a:rPr>
              <a:t>in </a:t>
            </a:r>
            <a:r>
              <a:rPr lang="en-US" altLang="ja-JP" sz="1400" dirty="0" err="1" smtClean="0">
                <a:solidFill>
                  <a:schemeClr val="bg1"/>
                </a:solidFill>
              </a:rPr>
              <a:t>Ohmuro</a:t>
            </a:r>
            <a:r>
              <a:rPr lang="en-US" altLang="ja-JP" sz="1400" dirty="0" smtClean="0">
                <a:solidFill>
                  <a:schemeClr val="bg1"/>
                </a:solidFill>
              </a:rPr>
              <a:t> hole  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780711" y="6026804"/>
            <a:ext cx="1318841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Hydrothermal site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47414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199</Words>
  <Application>Microsoft Macintosh PowerPoint</Application>
  <PresentationFormat>画面に合わせる (4:3)</PresentationFormat>
  <Paragraphs>62</Paragraphs>
  <Slides>4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ホワイト</vt:lpstr>
      <vt:lpstr>In situ ATP measurement using microfluidic devices –IISA-ATP-  Tatsuhiro Fukuba  Japan Agency for Marine-Earth Science and Technology (JAMSTEC)</vt:lpstr>
      <vt:lpstr>ATP as a proxy of microbial biomass</vt:lpstr>
      <vt:lpstr>IISA（Integrated in situ Analyzer) -ATP2</vt:lpstr>
      <vt:lpstr>In situ ATP analysis result（vertical profile）</vt:lpstr>
    </vt:vector>
  </TitlesOfParts>
  <Company>JAMSTEC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Fukuba Tatsuhiro</dc:creator>
  <cp:lastModifiedBy>Fukuba Tatsuhiro</cp:lastModifiedBy>
  <cp:revision>61</cp:revision>
  <dcterms:created xsi:type="dcterms:W3CDTF">2015-04-03T03:06:40Z</dcterms:created>
  <dcterms:modified xsi:type="dcterms:W3CDTF">2016-06-01T17:49:07Z</dcterms:modified>
</cp:coreProperties>
</file>