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8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1EFD7-89DB-4E92-BBBE-8F8FB02CF4C5}" type="datetimeFigureOut">
              <a:rPr lang="en-CA" smtClean="0"/>
              <a:pPr/>
              <a:t>26/05/2016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DDD13-0AB2-4EA0-9D94-9F1077B0F404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1EFD7-89DB-4E92-BBBE-8F8FB02CF4C5}" type="datetimeFigureOut">
              <a:rPr lang="en-CA" smtClean="0"/>
              <a:pPr/>
              <a:t>26/05/2016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DDD13-0AB2-4EA0-9D94-9F1077B0F404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1EFD7-89DB-4E92-BBBE-8F8FB02CF4C5}" type="datetimeFigureOut">
              <a:rPr lang="en-CA" smtClean="0"/>
              <a:pPr/>
              <a:t>26/05/2016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DDD13-0AB2-4EA0-9D94-9F1077B0F404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1EFD7-89DB-4E92-BBBE-8F8FB02CF4C5}" type="datetimeFigureOut">
              <a:rPr lang="en-CA" smtClean="0"/>
              <a:pPr/>
              <a:t>26/05/2016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DDD13-0AB2-4EA0-9D94-9F1077B0F404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1EFD7-89DB-4E92-BBBE-8F8FB02CF4C5}" type="datetimeFigureOut">
              <a:rPr lang="en-CA" smtClean="0"/>
              <a:pPr/>
              <a:t>26/05/2016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DDD13-0AB2-4EA0-9D94-9F1077B0F404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1EFD7-89DB-4E92-BBBE-8F8FB02CF4C5}" type="datetimeFigureOut">
              <a:rPr lang="en-CA" smtClean="0"/>
              <a:pPr/>
              <a:t>26/05/2016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DDD13-0AB2-4EA0-9D94-9F1077B0F404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1EFD7-89DB-4E92-BBBE-8F8FB02CF4C5}" type="datetimeFigureOut">
              <a:rPr lang="en-CA" smtClean="0"/>
              <a:pPr/>
              <a:t>26/05/2016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DDD13-0AB2-4EA0-9D94-9F1077B0F404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1EFD7-89DB-4E92-BBBE-8F8FB02CF4C5}" type="datetimeFigureOut">
              <a:rPr lang="en-CA" smtClean="0"/>
              <a:pPr/>
              <a:t>26/05/2016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DDD13-0AB2-4EA0-9D94-9F1077B0F404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1EFD7-89DB-4E92-BBBE-8F8FB02CF4C5}" type="datetimeFigureOut">
              <a:rPr lang="en-CA" smtClean="0"/>
              <a:pPr/>
              <a:t>26/05/2016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DDD13-0AB2-4EA0-9D94-9F1077B0F404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1EFD7-89DB-4E92-BBBE-8F8FB02CF4C5}" type="datetimeFigureOut">
              <a:rPr lang="en-CA" smtClean="0"/>
              <a:pPr/>
              <a:t>26/05/2016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DDD13-0AB2-4EA0-9D94-9F1077B0F404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1EFD7-89DB-4E92-BBBE-8F8FB02CF4C5}" type="datetimeFigureOut">
              <a:rPr lang="en-CA" smtClean="0"/>
              <a:pPr/>
              <a:t>26/05/2016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DDD13-0AB2-4EA0-9D94-9F1077B0F404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F1EFD7-89DB-4E92-BBBE-8F8FB02CF4C5}" type="datetimeFigureOut">
              <a:rPr lang="en-CA" smtClean="0"/>
              <a:pPr/>
              <a:t>26/05/2016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2DDD13-0AB2-4EA0-9D94-9F1077B0F404}" type="slidenum">
              <a:rPr lang="en-CA" smtClean="0"/>
              <a:pPr/>
              <a:t>‹#›</a:t>
            </a:fld>
            <a:endParaRPr lang="en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0"/>
            <a:ext cx="8686800" cy="1642194"/>
          </a:xfrm>
        </p:spPr>
        <p:txBody>
          <a:bodyPr>
            <a:normAutofit/>
          </a:bodyPr>
          <a:lstStyle/>
          <a:p>
            <a:pPr algn="l"/>
            <a:r>
              <a:rPr lang="en-US" dirty="0" smtClean="0"/>
              <a:t>Conventional </a:t>
            </a:r>
            <a:r>
              <a:rPr lang="en-US" dirty="0" smtClean="0"/>
              <a:t>Optics – </a:t>
            </a:r>
            <a:br>
              <a:rPr lang="en-US" dirty="0" smtClean="0"/>
            </a:br>
            <a:r>
              <a:rPr lang="en-US" dirty="0" smtClean="0"/>
              <a:t>Resolution or Volume, but not Both!</a:t>
            </a:r>
            <a:endParaRPr lang="en-CA" dirty="0"/>
          </a:p>
        </p:txBody>
      </p:sp>
      <p:sp>
        <p:nvSpPr>
          <p:cNvPr id="5" name="TextBox 4"/>
          <p:cNvSpPr txBox="1"/>
          <p:nvPr/>
        </p:nvSpPr>
        <p:spPr>
          <a:xfrm>
            <a:off x="179512" y="1484784"/>
            <a:ext cx="44176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 err="1" smtClean="0"/>
              <a:t>Mitutoyo</a:t>
            </a:r>
            <a:r>
              <a:rPr lang="en-CA" dirty="0" smtClean="0"/>
              <a:t> </a:t>
            </a:r>
            <a:r>
              <a:rPr lang="en-CA" dirty="0" err="1" smtClean="0"/>
              <a:t>Telecentric</a:t>
            </a:r>
            <a:r>
              <a:rPr lang="en-CA" dirty="0" smtClean="0"/>
              <a:t> Objectives, 2/3“ sensor:</a:t>
            </a:r>
            <a:endParaRPr lang="en-CA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0" y="1844824"/>
          <a:ext cx="9144000" cy="1702147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286000"/>
                <a:gridCol w="2286000"/>
                <a:gridCol w="2286000"/>
                <a:gridCol w="2286000"/>
              </a:tblGrid>
              <a:tr h="604867">
                <a:tc>
                  <a:txBody>
                    <a:bodyPr/>
                    <a:lstStyle/>
                    <a:p>
                      <a:r>
                        <a:rPr lang="en-US" dirty="0" smtClean="0"/>
                        <a:t>Magnification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Resolving power (</a:t>
                      </a:r>
                      <a:r>
                        <a:rPr lang="el-GR" dirty="0" smtClean="0"/>
                        <a:t>μ</a:t>
                      </a:r>
                      <a:r>
                        <a:rPr lang="en-CA" dirty="0" smtClean="0"/>
                        <a:t>m</a:t>
                      </a:r>
                      <a:r>
                        <a:rPr lang="en-US" dirty="0" smtClean="0"/>
                        <a:t>)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dirty="0" smtClean="0"/>
                        <a:t>Depth of Focus (</a:t>
                      </a:r>
                      <a:r>
                        <a:rPr lang="el-GR" dirty="0" smtClean="0"/>
                        <a:t>μ</a:t>
                      </a:r>
                      <a:r>
                        <a:rPr lang="en-CA" dirty="0" smtClean="0"/>
                        <a:t>m)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Imaged Volume (</a:t>
                      </a:r>
                      <a:r>
                        <a:rPr lang="el-GR" dirty="0" smtClean="0"/>
                        <a:t>μ</a:t>
                      </a:r>
                      <a:r>
                        <a:rPr lang="en-US" dirty="0" smtClean="0"/>
                        <a:t>l)</a:t>
                      </a:r>
                      <a:endParaRPr lang="en-CA" dirty="0"/>
                    </a:p>
                  </a:txBody>
                  <a:tcPr/>
                </a:tc>
              </a:tr>
              <a:tr h="350439">
                <a:tc>
                  <a:txBody>
                    <a:bodyPr/>
                    <a:lstStyle/>
                    <a:p>
                      <a:r>
                        <a:rPr lang="en-US" dirty="0" smtClean="0"/>
                        <a:t>10x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1.31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6.2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0.0036</a:t>
                      </a:r>
                      <a:endParaRPr lang="en-CA" dirty="0"/>
                    </a:p>
                  </a:txBody>
                  <a:tcPr/>
                </a:tc>
              </a:tr>
              <a:tr h="350439">
                <a:tc>
                  <a:txBody>
                    <a:bodyPr/>
                    <a:lstStyle/>
                    <a:p>
                      <a:r>
                        <a:rPr lang="en-US" dirty="0" smtClean="0"/>
                        <a:t>5x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2.12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16.3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0.038</a:t>
                      </a:r>
                      <a:endParaRPr lang="en-CA" dirty="0"/>
                    </a:p>
                  </a:txBody>
                  <a:tcPr/>
                </a:tc>
              </a:tr>
              <a:tr h="350439">
                <a:tc>
                  <a:txBody>
                    <a:bodyPr/>
                    <a:lstStyle/>
                    <a:p>
                      <a:r>
                        <a:rPr lang="en-US" dirty="0" smtClean="0"/>
                        <a:t>3x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3.06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34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0.22</a:t>
                      </a:r>
                      <a:endParaRPr lang="en-CA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itle 1"/>
          <p:cNvSpPr txBox="1">
            <a:spLocks/>
          </p:cNvSpPr>
          <p:nvPr/>
        </p:nvSpPr>
        <p:spPr>
          <a:xfrm>
            <a:off x="179512" y="3501008"/>
            <a:ext cx="8686800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Flow Channels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– 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Limited Size Range</a:t>
            </a:r>
            <a:endParaRPr kumimoji="0" lang="en-CA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956834" y="4283804"/>
            <a:ext cx="8869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Narrow</a:t>
            </a:r>
            <a:endParaRPr lang="en-CA" dirty="0"/>
          </a:p>
        </p:txBody>
      </p:sp>
      <p:grpSp>
        <p:nvGrpSpPr>
          <p:cNvPr id="25" name="Group 24"/>
          <p:cNvGrpSpPr/>
          <p:nvPr/>
        </p:nvGrpSpPr>
        <p:grpSpPr>
          <a:xfrm>
            <a:off x="2123728" y="4581128"/>
            <a:ext cx="576064" cy="1512168"/>
            <a:chOff x="899592" y="4653136"/>
            <a:chExt cx="576064" cy="1512168"/>
          </a:xfrm>
        </p:grpSpPr>
        <p:sp>
          <p:nvSpPr>
            <p:cNvPr id="9" name="Rectangle 8"/>
            <p:cNvSpPr/>
            <p:nvPr/>
          </p:nvSpPr>
          <p:spPr>
            <a:xfrm>
              <a:off x="899592" y="5013176"/>
              <a:ext cx="144016" cy="115212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331640" y="5013176"/>
              <a:ext cx="144016" cy="115212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2" name="Oval 11"/>
            <p:cNvSpPr/>
            <p:nvPr/>
          </p:nvSpPr>
          <p:spPr>
            <a:xfrm>
              <a:off x="1115616" y="5229200"/>
              <a:ext cx="216024" cy="216024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3" name="Oval 12"/>
            <p:cNvSpPr/>
            <p:nvPr/>
          </p:nvSpPr>
          <p:spPr>
            <a:xfrm>
              <a:off x="1043608" y="5517232"/>
              <a:ext cx="216024" cy="216024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4" name="Oval 13"/>
            <p:cNvSpPr/>
            <p:nvPr/>
          </p:nvSpPr>
          <p:spPr>
            <a:xfrm>
              <a:off x="1115616" y="5877272"/>
              <a:ext cx="216024" cy="216024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5" name="10-Point Star 14"/>
            <p:cNvSpPr/>
            <p:nvPr/>
          </p:nvSpPr>
          <p:spPr>
            <a:xfrm>
              <a:off x="971600" y="4653136"/>
              <a:ext cx="360040" cy="432048"/>
            </a:xfrm>
            <a:prstGeom prst="star10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1691680" y="6211669"/>
            <a:ext cx="20952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Clogs</a:t>
            </a:r>
          </a:p>
          <a:p>
            <a:r>
              <a:rPr lang="en-US" dirty="0" smtClean="0"/>
              <a:t>Requires </a:t>
            </a:r>
            <a:r>
              <a:rPr lang="en-US" dirty="0" err="1" smtClean="0"/>
              <a:t>prefiltering</a:t>
            </a:r>
            <a:endParaRPr lang="en-CA" dirty="0"/>
          </a:p>
        </p:txBody>
      </p:sp>
      <p:sp>
        <p:nvSpPr>
          <p:cNvPr id="23" name="TextBox 22"/>
          <p:cNvSpPr txBox="1"/>
          <p:nvPr/>
        </p:nvSpPr>
        <p:spPr>
          <a:xfrm>
            <a:off x="6156176" y="4283804"/>
            <a:ext cx="679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Wide</a:t>
            </a:r>
            <a:endParaRPr lang="en-CA" dirty="0"/>
          </a:p>
        </p:txBody>
      </p:sp>
      <p:sp>
        <p:nvSpPr>
          <p:cNvPr id="24" name="TextBox 23"/>
          <p:cNvSpPr txBox="1"/>
          <p:nvPr/>
        </p:nvSpPr>
        <p:spPr>
          <a:xfrm>
            <a:off x="5364088" y="6211669"/>
            <a:ext cx="20617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Objects out of focus</a:t>
            </a:r>
            <a:endParaRPr lang="en-CA" dirty="0"/>
          </a:p>
        </p:txBody>
      </p:sp>
      <p:grpSp>
        <p:nvGrpSpPr>
          <p:cNvPr id="29" name="Group 28"/>
          <p:cNvGrpSpPr/>
          <p:nvPr/>
        </p:nvGrpSpPr>
        <p:grpSpPr>
          <a:xfrm>
            <a:off x="5868144" y="4941168"/>
            <a:ext cx="1368152" cy="1224136"/>
            <a:chOff x="5868144" y="4941168"/>
            <a:chExt cx="1368152" cy="1224136"/>
          </a:xfrm>
        </p:grpSpPr>
        <p:sp>
          <p:nvSpPr>
            <p:cNvPr id="17" name="Rectangle 16"/>
            <p:cNvSpPr/>
            <p:nvPr/>
          </p:nvSpPr>
          <p:spPr>
            <a:xfrm>
              <a:off x="5868144" y="4941168"/>
              <a:ext cx="144016" cy="115212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7092280" y="4941168"/>
              <a:ext cx="144016" cy="115212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9" name="Oval 18"/>
            <p:cNvSpPr/>
            <p:nvPr/>
          </p:nvSpPr>
          <p:spPr>
            <a:xfrm>
              <a:off x="6300192" y="5085184"/>
              <a:ext cx="216024" cy="216024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20" name="Oval 19"/>
            <p:cNvSpPr/>
            <p:nvPr/>
          </p:nvSpPr>
          <p:spPr>
            <a:xfrm>
              <a:off x="6012160" y="5445224"/>
              <a:ext cx="216024" cy="216024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21" name="Oval 20"/>
            <p:cNvSpPr/>
            <p:nvPr/>
          </p:nvSpPr>
          <p:spPr>
            <a:xfrm>
              <a:off x="6804248" y="5877272"/>
              <a:ext cx="216024" cy="216024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22" name="10-Point Star 21"/>
            <p:cNvSpPr/>
            <p:nvPr/>
          </p:nvSpPr>
          <p:spPr>
            <a:xfrm>
              <a:off x="6372200" y="5445224"/>
              <a:ext cx="360040" cy="432048"/>
            </a:xfrm>
            <a:prstGeom prst="star10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cxnSp>
          <p:nvCxnSpPr>
            <p:cNvPr id="26" name="Straight Connector 25"/>
            <p:cNvCxnSpPr/>
            <p:nvPr/>
          </p:nvCxnSpPr>
          <p:spPr>
            <a:xfrm>
              <a:off x="6388328" y="4941168"/>
              <a:ext cx="0" cy="1224136"/>
            </a:xfrm>
            <a:prstGeom prst="line">
              <a:avLst/>
            </a:prstGeom>
            <a:ln w="25400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6705095" y="4941168"/>
              <a:ext cx="0" cy="1224136"/>
            </a:xfrm>
            <a:prstGeom prst="line">
              <a:avLst/>
            </a:prstGeom>
            <a:ln w="25400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86800" cy="1728192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Holographic Optics – </a:t>
            </a:r>
            <a:br>
              <a:rPr lang="en-US" dirty="0" smtClean="0"/>
            </a:br>
            <a:r>
              <a:rPr lang="en-US" dirty="0" smtClean="0"/>
              <a:t>Resolution AND Volume…</a:t>
            </a:r>
            <a:br>
              <a:rPr lang="en-US" dirty="0" smtClean="0"/>
            </a:br>
            <a:endParaRPr lang="en-CA" dirty="0"/>
          </a:p>
        </p:txBody>
      </p:sp>
      <p:sp>
        <p:nvSpPr>
          <p:cNvPr id="7" name="Isosceles Triangle 6"/>
          <p:cNvSpPr/>
          <p:nvPr/>
        </p:nvSpPr>
        <p:spPr>
          <a:xfrm rot="16200000">
            <a:off x="3887924" y="-1107504"/>
            <a:ext cx="1188132" cy="6516724"/>
          </a:xfrm>
          <a:prstGeom prst="triangle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8" name="TextBox 7"/>
          <p:cNvSpPr txBox="1"/>
          <p:nvPr/>
        </p:nvSpPr>
        <p:spPr>
          <a:xfrm>
            <a:off x="395536" y="1952836"/>
            <a:ext cx="6783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Laser</a:t>
            </a:r>
            <a:endParaRPr lang="en-CA" dirty="0"/>
          </a:p>
        </p:txBody>
      </p:sp>
      <p:sp>
        <p:nvSpPr>
          <p:cNvPr id="9" name="TextBox 8"/>
          <p:cNvSpPr txBox="1"/>
          <p:nvPr/>
        </p:nvSpPr>
        <p:spPr>
          <a:xfrm>
            <a:off x="1392642" y="3104964"/>
            <a:ext cx="15231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0.25x0.25 m</a:t>
            </a:r>
            <a:r>
              <a:rPr lang="en-CA" dirty="0" smtClean="0"/>
              <a:t>m</a:t>
            </a:r>
          </a:p>
          <a:p>
            <a:pPr algn="ctr"/>
            <a:r>
              <a:rPr lang="en-CA" dirty="0" smtClean="0"/>
              <a:t>1.2 </a:t>
            </a:r>
            <a:r>
              <a:rPr lang="el-GR" dirty="0" smtClean="0"/>
              <a:t>μ</a:t>
            </a:r>
            <a:r>
              <a:rPr lang="en-CA" dirty="0" smtClean="0"/>
              <a:t>m</a:t>
            </a:r>
            <a:r>
              <a:rPr lang="en-US" dirty="0" smtClean="0"/>
              <a:t> </a:t>
            </a:r>
            <a:endParaRPr lang="en-CA" dirty="0"/>
          </a:p>
        </p:txBody>
      </p:sp>
      <p:sp>
        <p:nvSpPr>
          <p:cNvPr id="10" name="TextBox 9"/>
          <p:cNvSpPr txBox="1"/>
          <p:nvPr/>
        </p:nvSpPr>
        <p:spPr>
          <a:xfrm>
            <a:off x="7812360" y="1952836"/>
            <a:ext cx="9044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Camera</a:t>
            </a:r>
            <a:endParaRPr lang="en-CA" dirty="0"/>
          </a:p>
        </p:txBody>
      </p:sp>
      <p:cxnSp>
        <p:nvCxnSpPr>
          <p:cNvPr id="12" name="Straight Arrow Connector 11"/>
          <p:cNvCxnSpPr>
            <a:stCxn id="9" idx="0"/>
          </p:cNvCxnSpPr>
          <p:nvPr/>
        </p:nvCxnSpPr>
        <p:spPr>
          <a:xfrm flipH="1" flipV="1">
            <a:off x="2040719" y="2240868"/>
            <a:ext cx="0" cy="86409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 flipV="1">
            <a:off x="6372200" y="2600908"/>
            <a:ext cx="0" cy="43204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724128" y="3104964"/>
            <a:ext cx="12891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2.5x2.5 m</a:t>
            </a:r>
            <a:r>
              <a:rPr lang="en-CA" dirty="0" smtClean="0"/>
              <a:t>m</a:t>
            </a:r>
          </a:p>
          <a:p>
            <a:pPr algn="ctr"/>
            <a:r>
              <a:rPr lang="en-CA" dirty="0" smtClean="0"/>
              <a:t>3 </a:t>
            </a:r>
            <a:r>
              <a:rPr lang="el-GR" dirty="0" smtClean="0"/>
              <a:t>μ</a:t>
            </a:r>
            <a:r>
              <a:rPr lang="en-CA" dirty="0" smtClean="0"/>
              <a:t>m</a:t>
            </a:r>
            <a:r>
              <a:rPr lang="en-US" dirty="0" smtClean="0"/>
              <a:t> </a:t>
            </a:r>
            <a:endParaRPr lang="en-CA" dirty="0"/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2051720" y="2888940"/>
            <a:ext cx="4320480" cy="0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3851920" y="2564904"/>
            <a:ext cx="840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15 mm</a:t>
            </a:r>
            <a:endParaRPr lang="en-CA" dirty="0"/>
          </a:p>
        </p:txBody>
      </p:sp>
      <p:sp>
        <p:nvSpPr>
          <p:cNvPr id="20" name="TextBox 19"/>
          <p:cNvSpPr txBox="1"/>
          <p:nvPr/>
        </p:nvSpPr>
        <p:spPr>
          <a:xfrm>
            <a:off x="3779912" y="1916832"/>
            <a:ext cx="8739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35 </a:t>
            </a:r>
            <a:r>
              <a:rPr lang="el-GR" sz="2400" dirty="0" smtClean="0">
                <a:solidFill>
                  <a:srgbClr val="FF0000"/>
                </a:solidFill>
              </a:rPr>
              <a:t>μ</a:t>
            </a:r>
            <a:r>
              <a:rPr lang="en-US" sz="2400" dirty="0" smtClean="0">
                <a:solidFill>
                  <a:srgbClr val="FF0000"/>
                </a:solidFill>
              </a:rPr>
              <a:t>l </a:t>
            </a:r>
            <a:endParaRPr lang="en-CA" sz="2400" dirty="0">
              <a:solidFill>
                <a:srgbClr val="FF0000"/>
              </a:solidFill>
            </a:endParaRPr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323528" y="3717032"/>
            <a:ext cx="8686800" cy="936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dirty="0" smtClean="0">
                <a:latin typeface="+mj-lt"/>
                <a:ea typeface="+mj-ea"/>
                <a:cs typeface="+mj-cs"/>
              </a:rPr>
              <a:t>… and Speed</a:t>
            </a:r>
            <a:endParaRPr kumimoji="0" lang="en-CA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08785" y="4509120"/>
            <a:ext cx="40085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Up to 16 frames per second (2048x2048)</a:t>
            </a:r>
          </a:p>
          <a:p>
            <a:r>
              <a:rPr lang="en-US" dirty="0" smtClean="0"/>
              <a:t>Up to 2 m/s tow speed (1 </a:t>
            </a:r>
            <a:r>
              <a:rPr lang="el-GR" dirty="0" smtClean="0"/>
              <a:t>μ</a:t>
            </a:r>
            <a:r>
              <a:rPr lang="en-US" dirty="0" smtClean="0"/>
              <a:t>s laser pulse)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08785" y="5373216"/>
            <a:ext cx="799539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Refocus digitally after capture</a:t>
            </a:r>
            <a:endParaRPr lang="en-CA" dirty="0" smtClean="0"/>
          </a:p>
          <a:p>
            <a:r>
              <a:rPr lang="en-US" dirty="0" smtClean="0"/>
              <a:t>No pumps, no moving parts, open design</a:t>
            </a:r>
          </a:p>
          <a:p>
            <a:r>
              <a:rPr lang="en-US" dirty="0" smtClean="0"/>
              <a:t>Low power, low weight, down to to 5500m deployments – ideal for ROVs and AUVs </a:t>
            </a:r>
          </a:p>
          <a:p>
            <a:r>
              <a:rPr lang="en-US" dirty="0" smtClean="0"/>
              <a:t>Autonomous Unit – 5.5h autonomous recording</a:t>
            </a:r>
            <a:endParaRPr lang="en-CA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312" y="3506914"/>
            <a:ext cx="1584002" cy="2354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6136" y="4149080"/>
            <a:ext cx="1584176" cy="1805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11009" y="3843330"/>
            <a:ext cx="1351979" cy="1813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86800" cy="1368152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Fluorescence?</a:t>
            </a:r>
            <a:br>
              <a:rPr lang="en-US" dirty="0" smtClean="0"/>
            </a:br>
            <a:endParaRPr lang="en-CA" dirty="0"/>
          </a:p>
        </p:txBody>
      </p:sp>
      <p:sp>
        <p:nvSpPr>
          <p:cNvPr id="23" name="TextBox 22"/>
          <p:cNvSpPr txBox="1"/>
          <p:nvPr/>
        </p:nvSpPr>
        <p:spPr>
          <a:xfrm>
            <a:off x="395536" y="980728"/>
            <a:ext cx="5599803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3-colour fluorescence microscope in development</a:t>
            </a:r>
          </a:p>
          <a:p>
            <a:endParaRPr lang="en-US" dirty="0" smtClean="0"/>
          </a:p>
          <a:p>
            <a:r>
              <a:rPr lang="en-US" dirty="0" smtClean="0"/>
              <a:t>Designed for early HAB detection</a:t>
            </a:r>
          </a:p>
          <a:p>
            <a:r>
              <a:rPr lang="en-US" dirty="0" smtClean="0"/>
              <a:t>Detection limit as low as 10 cells/ml</a:t>
            </a:r>
          </a:p>
          <a:p>
            <a:r>
              <a:rPr lang="en-US" dirty="0" err="1" smtClean="0"/>
              <a:t>Alexandrium</a:t>
            </a:r>
            <a:r>
              <a:rPr lang="en-US" dirty="0" smtClean="0"/>
              <a:t> detected in the mixed algae culture</a:t>
            </a:r>
          </a:p>
          <a:p>
            <a:r>
              <a:rPr lang="en-US" dirty="0" smtClean="0"/>
              <a:t>Fluorescence fingerprint + cell size information</a:t>
            </a:r>
          </a:p>
          <a:p>
            <a:r>
              <a:rPr lang="en-US" dirty="0" smtClean="0"/>
              <a:t>Preview in October (Ocean Optics), available in December</a:t>
            </a:r>
          </a:p>
          <a:p>
            <a:endParaRPr lang="en-US" dirty="0" smtClean="0"/>
          </a:p>
        </p:txBody>
      </p:sp>
      <p:pic>
        <p:nvPicPr>
          <p:cNvPr id="4" name="Picture 3" descr="C:\4Deep\Material for summary of algae fluorometer\position1_500ms_glass\image  for fig.  Ig and AC  (or At)\save ing test_00000006.bmp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3645024"/>
            <a:ext cx="3456384" cy="2344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827584" y="6074132"/>
            <a:ext cx="38164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400" dirty="0" err="1" smtClean="0"/>
              <a:t>Isochrysis</a:t>
            </a:r>
            <a:r>
              <a:rPr lang="en-CA" sz="1400" dirty="0" smtClean="0"/>
              <a:t> </a:t>
            </a:r>
            <a:r>
              <a:rPr lang="en-CA" sz="1400" dirty="0" err="1" smtClean="0"/>
              <a:t>galbana</a:t>
            </a:r>
            <a:r>
              <a:rPr lang="en-CA" sz="1400" dirty="0" smtClean="0"/>
              <a:t> and </a:t>
            </a:r>
            <a:r>
              <a:rPr lang="en-CA" sz="1400" dirty="0" err="1" smtClean="0"/>
              <a:t>Alexandrium</a:t>
            </a:r>
            <a:r>
              <a:rPr lang="en-CA" sz="1400" dirty="0" smtClean="0"/>
              <a:t> </a:t>
            </a:r>
            <a:r>
              <a:rPr lang="en-CA" sz="1400" dirty="0" err="1" smtClean="0"/>
              <a:t>tamarense</a:t>
            </a:r>
            <a:r>
              <a:rPr lang="en-CA" sz="1400" dirty="0" smtClean="0"/>
              <a:t> fluorescence at 405nm</a:t>
            </a:r>
            <a:endParaRPr lang="en-CA" sz="1400" dirty="0"/>
          </a:p>
        </p:txBody>
      </p:sp>
      <p:pic>
        <p:nvPicPr>
          <p:cNvPr id="6" name="Picture 5" descr="C:\Users\Manfred Jericho\Contacts\figure_5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3068960"/>
            <a:ext cx="3816424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5148064" y="6074132"/>
            <a:ext cx="3995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400" dirty="0" err="1" smtClean="0"/>
              <a:t>Alexandrium</a:t>
            </a:r>
            <a:r>
              <a:rPr lang="en-CA" sz="1400" dirty="0" smtClean="0"/>
              <a:t> </a:t>
            </a:r>
            <a:r>
              <a:rPr lang="en-CA" sz="1400" dirty="0" err="1" smtClean="0"/>
              <a:t>tamarense</a:t>
            </a:r>
            <a:r>
              <a:rPr lang="en-CA" sz="1400" dirty="0" smtClean="0"/>
              <a:t>, </a:t>
            </a:r>
            <a:r>
              <a:rPr lang="en-CA" sz="1400" dirty="0" err="1" smtClean="0"/>
              <a:t>Thalassiosira</a:t>
            </a:r>
            <a:r>
              <a:rPr lang="en-CA" sz="1400" dirty="0" smtClean="0"/>
              <a:t> </a:t>
            </a:r>
            <a:r>
              <a:rPr lang="en-CA" sz="1400" dirty="0" err="1" smtClean="0"/>
              <a:t>weissflogii</a:t>
            </a:r>
            <a:r>
              <a:rPr lang="en-CA" sz="1400" dirty="0" smtClean="0"/>
              <a:t> and </a:t>
            </a:r>
            <a:r>
              <a:rPr lang="en-CA" sz="1400" dirty="0" err="1" smtClean="0"/>
              <a:t>Isochrysis</a:t>
            </a:r>
            <a:r>
              <a:rPr lang="en-CA" sz="1400" dirty="0" smtClean="0"/>
              <a:t> </a:t>
            </a:r>
            <a:r>
              <a:rPr lang="en-CA" sz="1400" dirty="0" err="1" smtClean="0"/>
              <a:t>galbana</a:t>
            </a:r>
            <a:endParaRPr lang="en-CA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</TotalTime>
  <Words>188</Words>
  <Application>Microsoft Office PowerPoint</Application>
  <PresentationFormat>On-screen Show (4:3)</PresentationFormat>
  <Paragraphs>50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Conventional Optics –  Resolution or Volume, but not Both!</vt:lpstr>
      <vt:lpstr>Holographic Optics –  Resolution AND Volume… </vt:lpstr>
      <vt:lpstr>Fluorescence?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Sergey</dc:creator>
  <cp:lastModifiedBy>Sergey</cp:lastModifiedBy>
  <cp:revision>41</cp:revision>
  <dcterms:created xsi:type="dcterms:W3CDTF">2016-05-16T20:09:37Z</dcterms:created>
  <dcterms:modified xsi:type="dcterms:W3CDTF">2016-05-26T18:40:32Z</dcterms:modified>
</cp:coreProperties>
</file>