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tiff" ContentType="image/tif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41605200" cy="32918400"/>
  <p:notesSz cx="6858000" cy="9144000"/>
  <p:defaultTextStyle>
    <a:defPPr>
      <a:defRPr lang="en-US"/>
    </a:defPPr>
    <a:lvl1pPr marL="0" algn="l" defTabSz="2038060" rtl="0" eaLnBrk="1" latinLnBrk="0" hangingPunct="1">
      <a:defRPr sz="8000" kern="1200">
        <a:solidFill>
          <a:schemeClr val="tx1"/>
        </a:solidFill>
        <a:latin typeface="+mn-lt"/>
        <a:ea typeface="+mn-ea"/>
        <a:cs typeface="+mn-cs"/>
      </a:defRPr>
    </a:lvl1pPr>
    <a:lvl2pPr marL="2038060" algn="l" defTabSz="2038060" rtl="0" eaLnBrk="1" latinLnBrk="0" hangingPunct="1">
      <a:defRPr sz="8000" kern="1200">
        <a:solidFill>
          <a:schemeClr val="tx1"/>
        </a:solidFill>
        <a:latin typeface="+mn-lt"/>
        <a:ea typeface="+mn-ea"/>
        <a:cs typeface="+mn-cs"/>
      </a:defRPr>
    </a:lvl2pPr>
    <a:lvl3pPr marL="4076121" algn="l" defTabSz="2038060" rtl="0" eaLnBrk="1" latinLnBrk="0" hangingPunct="1">
      <a:defRPr sz="8000" kern="1200">
        <a:solidFill>
          <a:schemeClr val="tx1"/>
        </a:solidFill>
        <a:latin typeface="+mn-lt"/>
        <a:ea typeface="+mn-ea"/>
        <a:cs typeface="+mn-cs"/>
      </a:defRPr>
    </a:lvl3pPr>
    <a:lvl4pPr marL="6114181" algn="l" defTabSz="2038060" rtl="0" eaLnBrk="1" latinLnBrk="0" hangingPunct="1">
      <a:defRPr sz="8000" kern="1200">
        <a:solidFill>
          <a:schemeClr val="tx1"/>
        </a:solidFill>
        <a:latin typeface="+mn-lt"/>
        <a:ea typeface="+mn-ea"/>
        <a:cs typeface="+mn-cs"/>
      </a:defRPr>
    </a:lvl4pPr>
    <a:lvl5pPr marL="8152242" algn="l" defTabSz="2038060" rtl="0" eaLnBrk="1" latinLnBrk="0" hangingPunct="1">
      <a:defRPr sz="8000" kern="1200">
        <a:solidFill>
          <a:schemeClr val="tx1"/>
        </a:solidFill>
        <a:latin typeface="+mn-lt"/>
        <a:ea typeface="+mn-ea"/>
        <a:cs typeface="+mn-cs"/>
      </a:defRPr>
    </a:lvl5pPr>
    <a:lvl6pPr marL="10190302" algn="l" defTabSz="2038060" rtl="0" eaLnBrk="1" latinLnBrk="0" hangingPunct="1">
      <a:defRPr sz="8000" kern="1200">
        <a:solidFill>
          <a:schemeClr val="tx1"/>
        </a:solidFill>
        <a:latin typeface="+mn-lt"/>
        <a:ea typeface="+mn-ea"/>
        <a:cs typeface="+mn-cs"/>
      </a:defRPr>
    </a:lvl6pPr>
    <a:lvl7pPr marL="12228363" algn="l" defTabSz="2038060" rtl="0" eaLnBrk="1" latinLnBrk="0" hangingPunct="1">
      <a:defRPr sz="8000" kern="1200">
        <a:solidFill>
          <a:schemeClr val="tx1"/>
        </a:solidFill>
        <a:latin typeface="+mn-lt"/>
        <a:ea typeface="+mn-ea"/>
        <a:cs typeface="+mn-cs"/>
      </a:defRPr>
    </a:lvl7pPr>
    <a:lvl8pPr marL="14266423" algn="l" defTabSz="2038060" rtl="0" eaLnBrk="1" latinLnBrk="0" hangingPunct="1">
      <a:defRPr sz="8000" kern="1200">
        <a:solidFill>
          <a:schemeClr val="tx1"/>
        </a:solidFill>
        <a:latin typeface="+mn-lt"/>
        <a:ea typeface="+mn-ea"/>
        <a:cs typeface="+mn-cs"/>
      </a:defRPr>
    </a:lvl8pPr>
    <a:lvl9pPr marL="16304484" algn="l" defTabSz="2038060" rtl="0" eaLnBrk="1" latinLnBrk="0" hangingPunct="1">
      <a:defRPr sz="80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FF041A"/>
    <a:srgbClr val="ECEDF1"/>
    <a:srgbClr val="E4EFF1"/>
    <a:srgbClr val="D9F1E5"/>
    <a:srgbClr val="22CE10"/>
    <a:srgbClr val="F400FE"/>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8804" autoAdjust="0"/>
    <p:restoredTop sz="94660"/>
  </p:normalViewPr>
  <p:slideViewPr>
    <p:cSldViewPr snapToGrid="0" snapToObjects="1">
      <p:cViewPr>
        <p:scale>
          <a:sx n="50" d="100"/>
          <a:sy n="50" d="100"/>
        </p:scale>
        <p:origin x="-3480" y="704"/>
      </p:cViewPr>
      <p:guideLst>
        <p:guide orient="horz" pos="9824"/>
        <p:guide pos="2509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interSettings" Target="printerSettings/printerSettings1.bin"/><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120390" y="10226042"/>
            <a:ext cx="35364420" cy="7056120"/>
          </a:xfrm>
        </p:spPr>
        <p:txBody>
          <a:bodyPr/>
          <a:lstStyle/>
          <a:p>
            <a:r>
              <a:rPr lang="en-US" smtClean="0"/>
              <a:t>Click to edit Master title style</a:t>
            </a:r>
            <a:endParaRPr lang="en-US"/>
          </a:p>
        </p:txBody>
      </p:sp>
      <p:sp>
        <p:nvSpPr>
          <p:cNvPr id="3" name="Subtitle 2"/>
          <p:cNvSpPr>
            <a:spLocks noGrp="1"/>
          </p:cNvSpPr>
          <p:nvPr>
            <p:ph type="subTitle" idx="1"/>
          </p:nvPr>
        </p:nvSpPr>
        <p:spPr>
          <a:xfrm>
            <a:off x="6240780" y="18653760"/>
            <a:ext cx="29123640" cy="8412480"/>
          </a:xfrm>
        </p:spPr>
        <p:txBody>
          <a:bodyPr/>
          <a:lstStyle>
            <a:lvl1pPr marL="0" indent="0" algn="ctr">
              <a:buNone/>
              <a:defRPr>
                <a:solidFill>
                  <a:schemeClr val="tx1">
                    <a:tint val="75000"/>
                  </a:schemeClr>
                </a:solidFill>
              </a:defRPr>
            </a:lvl1pPr>
            <a:lvl2pPr marL="2038060" indent="0" algn="ctr">
              <a:buNone/>
              <a:defRPr>
                <a:solidFill>
                  <a:schemeClr val="tx1">
                    <a:tint val="75000"/>
                  </a:schemeClr>
                </a:solidFill>
              </a:defRPr>
            </a:lvl2pPr>
            <a:lvl3pPr marL="4076121" indent="0" algn="ctr">
              <a:buNone/>
              <a:defRPr>
                <a:solidFill>
                  <a:schemeClr val="tx1">
                    <a:tint val="75000"/>
                  </a:schemeClr>
                </a:solidFill>
              </a:defRPr>
            </a:lvl3pPr>
            <a:lvl4pPr marL="6114181" indent="0" algn="ctr">
              <a:buNone/>
              <a:defRPr>
                <a:solidFill>
                  <a:schemeClr val="tx1">
                    <a:tint val="75000"/>
                  </a:schemeClr>
                </a:solidFill>
              </a:defRPr>
            </a:lvl4pPr>
            <a:lvl5pPr marL="8152242" indent="0" algn="ctr">
              <a:buNone/>
              <a:defRPr>
                <a:solidFill>
                  <a:schemeClr val="tx1">
                    <a:tint val="75000"/>
                  </a:schemeClr>
                </a:solidFill>
              </a:defRPr>
            </a:lvl5pPr>
            <a:lvl6pPr marL="10190302" indent="0" algn="ctr">
              <a:buNone/>
              <a:defRPr>
                <a:solidFill>
                  <a:schemeClr val="tx1">
                    <a:tint val="75000"/>
                  </a:schemeClr>
                </a:solidFill>
              </a:defRPr>
            </a:lvl6pPr>
            <a:lvl7pPr marL="12228363" indent="0" algn="ctr">
              <a:buNone/>
              <a:defRPr>
                <a:solidFill>
                  <a:schemeClr val="tx1">
                    <a:tint val="75000"/>
                  </a:schemeClr>
                </a:solidFill>
              </a:defRPr>
            </a:lvl7pPr>
            <a:lvl8pPr marL="14266423" indent="0" algn="ctr">
              <a:buNone/>
              <a:defRPr>
                <a:solidFill>
                  <a:schemeClr val="tx1">
                    <a:tint val="75000"/>
                  </a:schemeClr>
                </a:solidFill>
              </a:defRPr>
            </a:lvl8pPr>
            <a:lvl9pPr marL="16304484"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6F8511-F5BA-4148-8FAB-8D7AD848C26D}" type="datetimeFigureOut">
              <a:rPr lang="en-US" smtClean="0"/>
              <a:t>2/17/14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1796EB-0ABF-EB42-94F8-83A4628A7D2E}" type="slidenum">
              <a:rPr lang="en-US" smtClean="0"/>
              <a:t>‹#›</a:t>
            </a:fld>
            <a:endParaRPr lang="en-US"/>
          </a:p>
        </p:txBody>
      </p:sp>
    </p:spTree>
    <p:extLst>
      <p:ext uri="{BB962C8B-B14F-4D97-AF65-F5344CB8AC3E}">
        <p14:creationId xmlns:p14="http://schemas.microsoft.com/office/powerpoint/2010/main" val="234423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6F8511-F5BA-4148-8FAB-8D7AD848C26D}" type="datetimeFigureOut">
              <a:rPr lang="en-US" smtClean="0"/>
              <a:t>2/17/14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1796EB-0ABF-EB42-94F8-83A4628A7D2E}" type="slidenum">
              <a:rPr lang="en-US" smtClean="0"/>
              <a:t>‹#›</a:t>
            </a:fld>
            <a:endParaRPr lang="en-US"/>
          </a:p>
        </p:txBody>
      </p:sp>
    </p:spTree>
    <p:extLst>
      <p:ext uri="{BB962C8B-B14F-4D97-AF65-F5344CB8AC3E}">
        <p14:creationId xmlns:p14="http://schemas.microsoft.com/office/powerpoint/2010/main" val="1025601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91310" y="8435342"/>
            <a:ext cx="28083510" cy="17980152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40780" y="8435342"/>
            <a:ext cx="83557110" cy="1798015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6F8511-F5BA-4148-8FAB-8D7AD848C26D}" type="datetimeFigureOut">
              <a:rPr lang="en-US" smtClean="0"/>
              <a:t>2/17/14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1796EB-0ABF-EB42-94F8-83A4628A7D2E}" type="slidenum">
              <a:rPr lang="en-US" smtClean="0"/>
              <a:t>‹#›</a:t>
            </a:fld>
            <a:endParaRPr lang="en-US"/>
          </a:p>
        </p:txBody>
      </p:sp>
    </p:spTree>
    <p:extLst>
      <p:ext uri="{BB962C8B-B14F-4D97-AF65-F5344CB8AC3E}">
        <p14:creationId xmlns:p14="http://schemas.microsoft.com/office/powerpoint/2010/main" val="4241439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6F8511-F5BA-4148-8FAB-8D7AD848C26D}" type="datetimeFigureOut">
              <a:rPr lang="en-US" smtClean="0"/>
              <a:t>2/17/14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1796EB-0ABF-EB42-94F8-83A4628A7D2E}" type="slidenum">
              <a:rPr lang="en-US" smtClean="0"/>
              <a:t>‹#›</a:t>
            </a:fld>
            <a:endParaRPr lang="en-US"/>
          </a:p>
        </p:txBody>
      </p:sp>
    </p:spTree>
    <p:extLst>
      <p:ext uri="{BB962C8B-B14F-4D97-AF65-F5344CB8AC3E}">
        <p14:creationId xmlns:p14="http://schemas.microsoft.com/office/powerpoint/2010/main" val="1691543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286524" y="21153123"/>
            <a:ext cx="35364420" cy="6537960"/>
          </a:xfrm>
        </p:spPr>
        <p:txBody>
          <a:bodyPr anchor="t"/>
          <a:lstStyle>
            <a:lvl1pPr algn="l">
              <a:defRPr sz="17800" b="1" cap="all"/>
            </a:lvl1pPr>
          </a:lstStyle>
          <a:p>
            <a:r>
              <a:rPr lang="en-US" smtClean="0"/>
              <a:t>Click to edit Master title style</a:t>
            </a:r>
            <a:endParaRPr lang="en-US"/>
          </a:p>
        </p:txBody>
      </p:sp>
      <p:sp>
        <p:nvSpPr>
          <p:cNvPr id="3" name="Text Placeholder 2"/>
          <p:cNvSpPr>
            <a:spLocks noGrp="1"/>
          </p:cNvSpPr>
          <p:nvPr>
            <p:ph type="body" idx="1"/>
          </p:nvPr>
        </p:nvSpPr>
        <p:spPr>
          <a:xfrm>
            <a:off x="3286524" y="13952225"/>
            <a:ext cx="35364420" cy="7200897"/>
          </a:xfrm>
        </p:spPr>
        <p:txBody>
          <a:bodyPr anchor="b"/>
          <a:lstStyle>
            <a:lvl1pPr marL="0" indent="0">
              <a:buNone/>
              <a:defRPr sz="8900">
                <a:solidFill>
                  <a:schemeClr val="tx1">
                    <a:tint val="75000"/>
                  </a:schemeClr>
                </a:solidFill>
              </a:defRPr>
            </a:lvl1pPr>
            <a:lvl2pPr marL="2038060" indent="0">
              <a:buNone/>
              <a:defRPr sz="8000">
                <a:solidFill>
                  <a:schemeClr val="tx1">
                    <a:tint val="75000"/>
                  </a:schemeClr>
                </a:solidFill>
              </a:defRPr>
            </a:lvl2pPr>
            <a:lvl3pPr marL="4076121" indent="0">
              <a:buNone/>
              <a:defRPr sz="7100">
                <a:solidFill>
                  <a:schemeClr val="tx1">
                    <a:tint val="75000"/>
                  </a:schemeClr>
                </a:solidFill>
              </a:defRPr>
            </a:lvl3pPr>
            <a:lvl4pPr marL="6114181" indent="0">
              <a:buNone/>
              <a:defRPr sz="6200">
                <a:solidFill>
                  <a:schemeClr val="tx1">
                    <a:tint val="75000"/>
                  </a:schemeClr>
                </a:solidFill>
              </a:defRPr>
            </a:lvl4pPr>
            <a:lvl5pPr marL="8152242" indent="0">
              <a:buNone/>
              <a:defRPr sz="6200">
                <a:solidFill>
                  <a:schemeClr val="tx1">
                    <a:tint val="75000"/>
                  </a:schemeClr>
                </a:solidFill>
              </a:defRPr>
            </a:lvl5pPr>
            <a:lvl6pPr marL="10190302" indent="0">
              <a:buNone/>
              <a:defRPr sz="6200">
                <a:solidFill>
                  <a:schemeClr val="tx1">
                    <a:tint val="75000"/>
                  </a:schemeClr>
                </a:solidFill>
              </a:defRPr>
            </a:lvl6pPr>
            <a:lvl7pPr marL="12228363" indent="0">
              <a:buNone/>
              <a:defRPr sz="6200">
                <a:solidFill>
                  <a:schemeClr val="tx1">
                    <a:tint val="75000"/>
                  </a:schemeClr>
                </a:solidFill>
              </a:defRPr>
            </a:lvl7pPr>
            <a:lvl8pPr marL="14266423" indent="0">
              <a:buNone/>
              <a:defRPr sz="6200">
                <a:solidFill>
                  <a:schemeClr val="tx1">
                    <a:tint val="75000"/>
                  </a:schemeClr>
                </a:solidFill>
              </a:defRPr>
            </a:lvl8pPr>
            <a:lvl9pPr marL="16304484" indent="0">
              <a:buNone/>
              <a:defRPr sz="6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6F8511-F5BA-4148-8FAB-8D7AD848C26D}" type="datetimeFigureOut">
              <a:rPr lang="en-US" smtClean="0"/>
              <a:t>2/17/14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1796EB-0ABF-EB42-94F8-83A4628A7D2E}" type="slidenum">
              <a:rPr lang="en-US" smtClean="0"/>
              <a:t>‹#›</a:t>
            </a:fld>
            <a:endParaRPr lang="en-US"/>
          </a:p>
        </p:txBody>
      </p:sp>
    </p:spTree>
    <p:extLst>
      <p:ext uri="{BB962C8B-B14F-4D97-AF65-F5344CB8AC3E}">
        <p14:creationId xmlns:p14="http://schemas.microsoft.com/office/powerpoint/2010/main" val="2496037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40780" y="49171865"/>
            <a:ext cx="55820310" cy="139065000"/>
          </a:xfrm>
        </p:spPr>
        <p:txBody>
          <a:bodyPr/>
          <a:lstStyle>
            <a:lvl1pPr>
              <a:defRPr sz="12500"/>
            </a:lvl1pPr>
            <a:lvl2pPr>
              <a:defRPr sz="10700"/>
            </a:lvl2pPr>
            <a:lvl3pPr>
              <a:defRPr sz="8900"/>
            </a:lvl3pPr>
            <a:lvl4pPr>
              <a:defRPr sz="8000"/>
            </a:lvl4pPr>
            <a:lvl5pPr>
              <a:defRPr sz="8000"/>
            </a:lvl5pPr>
            <a:lvl6pPr>
              <a:defRPr sz="8000"/>
            </a:lvl6pPr>
            <a:lvl7pPr>
              <a:defRPr sz="8000"/>
            </a:lvl7pPr>
            <a:lvl8pPr>
              <a:defRPr sz="8000"/>
            </a:lvl8pPr>
            <a:lvl9pPr>
              <a:defRPr sz="8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2754510" y="49171865"/>
            <a:ext cx="55820310" cy="139065000"/>
          </a:xfrm>
        </p:spPr>
        <p:txBody>
          <a:bodyPr/>
          <a:lstStyle>
            <a:lvl1pPr>
              <a:defRPr sz="12500"/>
            </a:lvl1pPr>
            <a:lvl2pPr>
              <a:defRPr sz="10700"/>
            </a:lvl2pPr>
            <a:lvl3pPr>
              <a:defRPr sz="8900"/>
            </a:lvl3pPr>
            <a:lvl4pPr>
              <a:defRPr sz="8000"/>
            </a:lvl4pPr>
            <a:lvl5pPr>
              <a:defRPr sz="8000"/>
            </a:lvl5pPr>
            <a:lvl6pPr>
              <a:defRPr sz="8000"/>
            </a:lvl6pPr>
            <a:lvl7pPr>
              <a:defRPr sz="8000"/>
            </a:lvl7pPr>
            <a:lvl8pPr>
              <a:defRPr sz="8000"/>
            </a:lvl8pPr>
            <a:lvl9pPr>
              <a:defRPr sz="8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6F8511-F5BA-4148-8FAB-8D7AD848C26D}" type="datetimeFigureOut">
              <a:rPr lang="en-US" smtClean="0"/>
              <a:t>2/17/14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1796EB-0ABF-EB42-94F8-83A4628A7D2E}" type="slidenum">
              <a:rPr lang="en-US" smtClean="0"/>
              <a:t>‹#›</a:t>
            </a:fld>
            <a:endParaRPr lang="en-US"/>
          </a:p>
        </p:txBody>
      </p:sp>
    </p:spTree>
    <p:extLst>
      <p:ext uri="{BB962C8B-B14F-4D97-AF65-F5344CB8AC3E}">
        <p14:creationId xmlns:p14="http://schemas.microsoft.com/office/powerpoint/2010/main" val="431636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0260" y="1318262"/>
            <a:ext cx="37444680" cy="548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080260" y="7368543"/>
            <a:ext cx="18382855" cy="3070857"/>
          </a:xfrm>
        </p:spPr>
        <p:txBody>
          <a:bodyPr anchor="b"/>
          <a:lstStyle>
            <a:lvl1pPr marL="0" indent="0">
              <a:buNone/>
              <a:defRPr sz="10700" b="1"/>
            </a:lvl1pPr>
            <a:lvl2pPr marL="2038060" indent="0">
              <a:buNone/>
              <a:defRPr sz="8900" b="1"/>
            </a:lvl2pPr>
            <a:lvl3pPr marL="4076121" indent="0">
              <a:buNone/>
              <a:defRPr sz="8000" b="1"/>
            </a:lvl3pPr>
            <a:lvl4pPr marL="6114181" indent="0">
              <a:buNone/>
              <a:defRPr sz="7100" b="1"/>
            </a:lvl4pPr>
            <a:lvl5pPr marL="8152242" indent="0">
              <a:buNone/>
              <a:defRPr sz="7100" b="1"/>
            </a:lvl5pPr>
            <a:lvl6pPr marL="10190302" indent="0">
              <a:buNone/>
              <a:defRPr sz="7100" b="1"/>
            </a:lvl6pPr>
            <a:lvl7pPr marL="12228363" indent="0">
              <a:buNone/>
              <a:defRPr sz="7100" b="1"/>
            </a:lvl7pPr>
            <a:lvl8pPr marL="14266423" indent="0">
              <a:buNone/>
              <a:defRPr sz="7100" b="1"/>
            </a:lvl8pPr>
            <a:lvl9pPr marL="16304484" indent="0">
              <a:buNone/>
              <a:defRPr sz="7100" b="1"/>
            </a:lvl9pPr>
          </a:lstStyle>
          <a:p>
            <a:pPr lvl="0"/>
            <a:r>
              <a:rPr lang="en-US" smtClean="0"/>
              <a:t>Click to edit Master text styles</a:t>
            </a:r>
          </a:p>
        </p:txBody>
      </p:sp>
      <p:sp>
        <p:nvSpPr>
          <p:cNvPr id="4" name="Content Placeholder 3"/>
          <p:cNvSpPr>
            <a:spLocks noGrp="1"/>
          </p:cNvSpPr>
          <p:nvPr>
            <p:ph sz="half" idx="2"/>
          </p:nvPr>
        </p:nvSpPr>
        <p:spPr>
          <a:xfrm>
            <a:off x="2080260" y="10439401"/>
            <a:ext cx="18382855" cy="18966182"/>
          </a:xfrm>
        </p:spPr>
        <p:txBody>
          <a:bodyPr/>
          <a:lstStyle>
            <a:lvl1pPr>
              <a:defRPr sz="10700"/>
            </a:lvl1pPr>
            <a:lvl2pPr>
              <a:defRPr sz="8900"/>
            </a:lvl2pPr>
            <a:lvl3pPr>
              <a:defRPr sz="8000"/>
            </a:lvl3pPr>
            <a:lvl4pPr>
              <a:defRPr sz="7100"/>
            </a:lvl4pPr>
            <a:lvl5pPr>
              <a:defRPr sz="7100"/>
            </a:lvl5pPr>
            <a:lvl6pPr>
              <a:defRPr sz="7100"/>
            </a:lvl6pPr>
            <a:lvl7pPr>
              <a:defRPr sz="7100"/>
            </a:lvl7pPr>
            <a:lvl8pPr>
              <a:defRPr sz="7100"/>
            </a:lvl8pPr>
            <a:lvl9pPr>
              <a:defRPr sz="7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1134868" y="7368543"/>
            <a:ext cx="18390076" cy="3070857"/>
          </a:xfrm>
        </p:spPr>
        <p:txBody>
          <a:bodyPr anchor="b"/>
          <a:lstStyle>
            <a:lvl1pPr marL="0" indent="0">
              <a:buNone/>
              <a:defRPr sz="10700" b="1"/>
            </a:lvl1pPr>
            <a:lvl2pPr marL="2038060" indent="0">
              <a:buNone/>
              <a:defRPr sz="8900" b="1"/>
            </a:lvl2pPr>
            <a:lvl3pPr marL="4076121" indent="0">
              <a:buNone/>
              <a:defRPr sz="8000" b="1"/>
            </a:lvl3pPr>
            <a:lvl4pPr marL="6114181" indent="0">
              <a:buNone/>
              <a:defRPr sz="7100" b="1"/>
            </a:lvl4pPr>
            <a:lvl5pPr marL="8152242" indent="0">
              <a:buNone/>
              <a:defRPr sz="7100" b="1"/>
            </a:lvl5pPr>
            <a:lvl6pPr marL="10190302" indent="0">
              <a:buNone/>
              <a:defRPr sz="7100" b="1"/>
            </a:lvl6pPr>
            <a:lvl7pPr marL="12228363" indent="0">
              <a:buNone/>
              <a:defRPr sz="7100" b="1"/>
            </a:lvl7pPr>
            <a:lvl8pPr marL="14266423" indent="0">
              <a:buNone/>
              <a:defRPr sz="7100" b="1"/>
            </a:lvl8pPr>
            <a:lvl9pPr marL="16304484" indent="0">
              <a:buNone/>
              <a:defRPr sz="7100" b="1"/>
            </a:lvl9pPr>
          </a:lstStyle>
          <a:p>
            <a:pPr lvl="0"/>
            <a:r>
              <a:rPr lang="en-US" smtClean="0"/>
              <a:t>Click to edit Master text styles</a:t>
            </a:r>
          </a:p>
        </p:txBody>
      </p:sp>
      <p:sp>
        <p:nvSpPr>
          <p:cNvPr id="6" name="Content Placeholder 5"/>
          <p:cNvSpPr>
            <a:spLocks noGrp="1"/>
          </p:cNvSpPr>
          <p:nvPr>
            <p:ph sz="quarter" idx="4"/>
          </p:nvPr>
        </p:nvSpPr>
        <p:spPr>
          <a:xfrm>
            <a:off x="21134868" y="10439401"/>
            <a:ext cx="18390076" cy="18966182"/>
          </a:xfrm>
        </p:spPr>
        <p:txBody>
          <a:bodyPr/>
          <a:lstStyle>
            <a:lvl1pPr>
              <a:defRPr sz="10700"/>
            </a:lvl1pPr>
            <a:lvl2pPr>
              <a:defRPr sz="8900"/>
            </a:lvl2pPr>
            <a:lvl3pPr>
              <a:defRPr sz="8000"/>
            </a:lvl3pPr>
            <a:lvl4pPr>
              <a:defRPr sz="7100"/>
            </a:lvl4pPr>
            <a:lvl5pPr>
              <a:defRPr sz="7100"/>
            </a:lvl5pPr>
            <a:lvl6pPr>
              <a:defRPr sz="7100"/>
            </a:lvl6pPr>
            <a:lvl7pPr>
              <a:defRPr sz="7100"/>
            </a:lvl7pPr>
            <a:lvl8pPr>
              <a:defRPr sz="7100"/>
            </a:lvl8pPr>
            <a:lvl9pPr>
              <a:defRPr sz="7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6F8511-F5BA-4148-8FAB-8D7AD848C26D}" type="datetimeFigureOut">
              <a:rPr lang="en-US" smtClean="0"/>
              <a:t>2/17/14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1796EB-0ABF-EB42-94F8-83A4628A7D2E}" type="slidenum">
              <a:rPr lang="en-US" smtClean="0"/>
              <a:t>‹#›</a:t>
            </a:fld>
            <a:endParaRPr lang="en-US"/>
          </a:p>
        </p:txBody>
      </p:sp>
    </p:spTree>
    <p:extLst>
      <p:ext uri="{BB962C8B-B14F-4D97-AF65-F5344CB8AC3E}">
        <p14:creationId xmlns:p14="http://schemas.microsoft.com/office/powerpoint/2010/main" val="1058597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6F8511-F5BA-4148-8FAB-8D7AD848C26D}" type="datetimeFigureOut">
              <a:rPr lang="en-US" smtClean="0"/>
              <a:t>2/17/14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1796EB-0ABF-EB42-94F8-83A4628A7D2E}" type="slidenum">
              <a:rPr lang="en-US" smtClean="0"/>
              <a:t>‹#›</a:t>
            </a:fld>
            <a:endParaRPr lang="en-US"/>
          </a:p>
        </p:txBody>
      </p:sp>
    </p:spTree>
    <p:extLst>
      <p:ext uri="{BB962C8B-B14F-4D97-AF65-F5344CB8AC3E}">
        <p14:creationId xmlns:p14="http://schemas.microsoft.com/office/powerpoint/2010/main" val="2498812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6F8511-F5BA-4148-8FAB-8D7AD848C26D}" type="datetimeFigureOut">
              <a:rPr lang="en-US" smtClean="0"/>
              <a:t>2/17/14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1796EB-0ABF-EB42-94F8-83A4628A7D2E}" type="slidenum">
              <a:rPr lang="en-US" smtClean="0"/>
              <a:t>‹#›</a:t>
            </a:fld>
            <a:endParaRPr lang="en-US"/>
          </a:p>
        </p:txBody>
      </p:sp>
    </p:spTree>
    <p:extLst>
      <p:ext uri="{BB962C8B-B14F-4D97-AF65-F5344CB8AC3E}">
        <p14:creationId xmlns:p14="http://schemas.microsoft.com/office/powerpoint/2010/main" val="1481253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0264" y="1310640"/>
            <a:ext cx="13687824" cy="5577840"/>
          </a:xfrm>
        </p:spPr>
        <p:txBody>
          <a:bodyPr anchor="b"/>
          <a:lstStyle>
            <a:lvl1pPr algn="l">
              <a:defRPr sz="8900" b="1"/>
            </a:lvl1pPr>
          </a:lstStyle>
          <a:p>
            <a:r>
              <a:rPr lang="en-US" smtClean="0"/>
              <a:t>Click to edit Master title style</a:t>
            </a:r>
            <a:endParaRPr lang="en-US"/>
          </a:p>
        </p:txBody>
      </p:sp>
      <p:sp>
        <p:nvSpPr>
          <p:cNvPr id="3" name="Content Placeholder 2"/>
          <p:cNvSpPr>
            <a:spLocks noGrp="1"/>
          </p:cNvSpPr>
          <p:nvPr>
            <p:ph idx="1"/>
          </p:nvPr>
        </p:nvSpPr>
        <p:spPr>
          <a:xfrm>
            <a:off x="16266477" y="1310642"/>
            <a:ext cx="23258463" cy="28094943"/>
          </a:xfrm>
        </p:spPr>
        <p:txBody>
          <a:bodyPr/>
          <a:lstStyle>
            <a:lvl1pPr>
              <a:defRPr sz="14300"/>
            </a:lvl1pPr>
            <a:lvl2pPr>
              <a:defRPr sz="12500"/>
            </a:lvl2pPr>
            <a:lvl3pPr>
              <a:defRPr sz="10700"/>
            </a:lvl3pPr>
            <a:lvl4pPr>
              <a:defRPr sz="8900"/>
            </a:lvl4pPr>
            <a:lvl5pPr>
              <a:defRPr sz="8900"/>
            </a:lvl5pPr>
            <a:lvl6pPr>
              <a:defRPr sz="8900"/>
            </a:lvl6pPr>
            <a:lvl7pPr>
              <a:defRPr sz="8900"/>
            </a:lvl7pPr>
            <a:lvl8pPr>
              <a:defRPr sz="8900"/>
            </a:lvl8pPr>
            <a:lvl9pPr>
              <a:defRPr sz="8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080264" y="6888482"/>
            <a:ext cx="13687824" cy="22517103"/>
          </a:xfrm>
        </p:spPr>
        <p:txBody>
          <a:bodyPr/>
          <a:lstStyle>
            <a:lvl1pPr marL="0" indent="0">
              <a:buNone/>
              <a:defRPr sz="6200"/>
            </a:lvl1pPr>
            <a:lvl2pPr marL="2038060" indent="0">
              <a:buNone/>
              <a:defRPr sz="5300"/>
            </a:lvl2pPr>
            <a:lvl3pPr marL="4076121" indent="0">
              <a:buNone/>
              <a:defRPr sz="4500"/>
            </a:lvl3pPr>
            <a:lvl4pPr marL="6114181" indent="0">
              <a:buNone/>
              <a:defRPr sz="4000"/>
            </a:lvl4pPr>
            <a:lvl5pPr marL="8152242" indent="0">
              <a:buNone/>
              <a:defRPr sz="4000"/>
            </a:lvl5pPr>
            <a:lvl6pPr marL="10190302" indent="0">
              <a:buNone/>
              <a:defRPr sz="4000"/>
            </a:lvl6pPr>
            <a:lvl7pPr marL="12228363" indent="0">
              <a:buNone/>
              <a:defRPr sz="4000"/>
            </a:lvl7pPr>
            <a:lvl8pPr marL="14266423" indent="0">
              <a:buNone/>
              <a:defRPr sz="4000"/>
            </a:lvl8pPr>
            <a:lvl9pPr marL="16304484" indent="0">
              <a:buNone/>
              <a:defRPr sz="4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6F8511-F5BA-4148-8FAB-8D7AD848C26D}" type="datetimeFigureOut">
              <a:rPr lang="en-US" smtClean="0"/>
              <a:t>2/17/14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1796EB-0ABF-EB42-94F8-83A4628A7D2E}" type="slidenum">
              <a:rPr lang="en-US" smtClean="0"/>
              <a:t>‹#›</a:t>
            </a:fld>
            <a:endParaRPr lang="en-US"/>
          </a:p>
        </p:txBody>
      </p:sp>
    </p:spTree>
    <p:extLst>
      <p:ext uri="{BB962C8B-B14F-4D97-AF65-F5344CB8AC3E}">
        <p14:creationId xmlns:p14="http://schemas.microsoft.com/office/powerpoint/2010/main" val="2127759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54910" y="23042880"/>
            <a:ext cx="24963120" cy="2720342"/>
          </a:xfrm>
        </p:spPr>
        <p:txBody>
          <a:bodyPr anchor="b"/>
          <a:lstStyle>
            <a:lvl1pPr algn="l">
              <a:defRPr sz="8900" b="1"/>
            </a:lvl1pPr>
          </a:lstStyle>
          <a:p>
            <a:r>
              <a:rPr lang="en-US" smtClean="0"/>
              <a:t>Click to edit Master title style</a:t>
            </a:r>
            <a:endParaRPr lang="en-US"/>
          </a:p>
        </p:txBody>
      </p:sp>
      <p:sp>
        <p:nvSpPr>
          <p:cNvPr id="3" name="Picture Placeholder 2"/>
          <p:cNvSpPr>
            <a:spLocks noGrp="1"/>
          </p:cNvSpPr>
          <p:nvPr>
            <p:ph type="pic" idx="1"/>
          </p:nvPr>
        </p:nvSpPr>
        <p:spPr>
          <a:xfrm>
            <a:off x="8154910" y="2941320"/>
            <a:ext cx="24963120" cy="19751040"/>
          </a:xfrm>
        </p:spPr>
        <p:txBody>
          <a:bodyPr/>
          <a:lstStyle>
            <a:lvl1pPr marL="0" indent="0">
              <a:buNone/>
              <a:defRPr sz="14300"/>
            </a:lvl1pPr>
            <a:lvl2pPr marL="2038060" indent="0">
              <a:buNone/>
              <a:defRPr sz="12500"/>
            </a:lvl2pPr>
            <a:lvl3pPr marL="4076121" indent="0">
              <a:buNone/>
              <a:defRPr sz="10700"/>
            </a:lvl3pPr>
            <a:lvl4pPr marL="6114181" indent="0">
              <a:buNone/>
              <a:defRPr sz="8900"/>
            </a:lvl4pPr>
            <a:lvl5pPr marL="8152242" indent="0">
              <a:buNone/>
              <a:defRPr sz="8900"/>
            </a:lvl5pPr>
            <a:lvl6pPr marL="10190302" indent="0">
              <a:buNone/>
              <a:defRPr sz="8900"/>
            </a:lvl6pPr>
            <a:lvl7pPr marL="12228363" indent="0">
              <a:buNone/>
              <a:defRPr sz="8900"/>
            </a:lvl7pPr>
            <a:lvl8pPr marL="14266423" indent="0">
              <a:buNone/>
              <a:defRPr sz="8900"/>
            </a:lvl8pPr>
            <a:lvl9pPr marL="16304484" indent="0">
              <a:buNone/>
              <a:defRPr sz="8900"/>
            </a:lvl9pPr>
          </a:lstStyle>
          <a:p>
            <a:endParaRPr lang="en-US"/>
          </a:p>
        </p:txBody>
      </p:sp>
      <p:sp>
        <p:nvSpPr>
          <p:cNvPr id="4" name="Text Placeholder 3"/>
          <p:cNvSpPr>
            <a:spLocks noGrp="1"/>
          </p:cNvSpPr>
          <p:nvPr>
            <p:ph type="body" sz="half" idx="2"/>
          </p:nvPr>
        </p:nvSpPr>
        <p:spPr>
          <a:xfrm>
            <a:off x="8154910" y="25763223"/>
            <a:ext cx="24963120" cy="3863338"/>
          </a:xfrm>
        </p:spPr>
        <p:txBody>
          <a:bodyPr/>
          <a:lstStyle>
            <a:lvl1pPr marL="0" indent="0">
              <a:buNone/>
              <a:defRPr sz="6200"/>
            </a:lvl1pPr>
            <a:lvl2pPr marL="2038060" indent="0">
              <a:buNone/>
              <a:defRPr sz="5300"/>
            </a:lvl2pPr>
            <a:lvl3pPr marL="4076121" indent="0">
              <a:buNone/>
              <a:defRPr sz="4500"/>
            </a:lvl3pPr>
            <a:lvl4pPr marL="6114181" indent="0">
              <a:buNone/>
              <a:defRPr sz="4000"/>
            </a:lvl4pPr>
            <a:lvl5pPr marL="8152242" indent="0">
              <a:buNone/>
              <a:defRPr sz="4000"/>
            </a:lvl5pPr>
            <a:lvl6pPr marL="10190302" indent="0">
              <a:buNone/>
              <a:defRPr sz="4000"/>
            </a:lvl6pPr>
            <a:lvl7pPr marL="12228363" indent="0">
              <a:buNone/>
              <a:defRPr sz="4000"/>
            </a:lvl7pPr>
            <a:lvl8pPr marL="14266423" indent="0">
              <a:buNone/>
              <a:defRPr sz="4000"/>
            </a:lvl8pPr>
            <a:lvl9pPr marL="16304484" indent="0">
              <a:buNone/>
              <a:defRPr sz="4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6F8511-F5BA-4148-8FAB-8D7AD848C26D}" type="datetimeFigureOut">
              <a:rPr lang="en-US" smtClean="0"/>
              <a:t>2/17/14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1796EB-0ABF-EB42-94F8-83A4628A7D2E}" type="slidenum">
              <a:rPr lang="en-US" smtClean="0"/>
              <a:t>‹#›</a:t>
            </a:fld>
            <a:endParaRPr lang="en-US"/>
          </a:p>
        </p:txBody>
      </p:sp>
    </p:spTree>
    <p:extLst>
      <p:ext uri="{BB962C8B-B14F-4D97-AF65-F5344CB8AC3E}">
        <p14:creationId xmlns:p14="http://schemas.microsoft.com/office/powerpoint/2010/main" val="400623728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0260" y="1318262"/>
            <a:ext cx="37444680" cy="5486400"/>
          </a:xfrm>
          <a:prstGeom prst="rect">
            <a:avLst/>
          </a:prstGeom>
        </p:spPr>
        <p:txBody>
          <a:bodyPr vert="horz" lIns="407612" tIns="203806" rIns="407612" bIns="20380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080260" y="7680963"/>
            <a:ext cx="37444680" cy="21724622"/>
          </a:xfrm>
          <a:prstGeom prst="rect">
            <a:avLst/>
          </a:prstGeom>
        </p:spPr>
        <p:txBody>
          <a:bodyPr vert="horz" lIns="407612" tIns="203806" rIns="407612" bIns="20380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080260" y="30510483"/>
            <a:ext cx="9707880" cy="1752600"/>
          </a:xfrm>
          <a:prstGeom prst="rect">
            <a:avLst/>
          </a:prstGeom>
        </p:spPr>
        <p:txBody>
          <a:bodyPr vert="horz" lIns="407612" tIns="203806" rIns="407612" bIns="203806" rtlCol="0" anchor="ctr"/>
          <a:lstStyle>
            <a:lvl1pPr algn="l">
              <a:defRPr sz="5300">
                <a:solidFill>
                  <a:schemeClr val="tx1">
                    <a:tint val="75000"/>
                  </a:schemeClr>
                </a:solidFill>
              </a:defRPr>
            </a:lvl1pPr>
          </a:lstStyle>
          <a:p>
            <a:fld id="{D56F8511-F5BA-4148-8FAB-8D7AD848C26D}" type="datetimeFigureOut">
              <a:rPr lang="en-US" smtClean="0"/>
              <a:t>2/17/14</a:t>
            </a:fld>
            <a:endParaRPr lang="en-US"/>
          </a:p>
        </p:txBody>
      </p:sp>
      <p:sp>
        <p:nvSpPr>
          <p:cNvPr id="5" name="Footer Placeholder 4"/>
          <p:cNvSpPr>
            <a:spLocks noGrp="1"/>
          </p:cNvSpPr>
          <p:nvPr>
            <p:ph type="ftr" sz="quarter" idx="3"/>
          </p:nvPr>
        </p:nvSpPr>
        <p:spPr>
          <a:xfrm>
            <a:off x="14215110" y="30510483"/>
            <a:ext cx="13174980" cy="1752600"/>
          </a:xfrm>
          <a:prstGeom prst="rect">
            <a:avLst/>
          </a:prstGeom>
        </p:spPr>
        <p:txBody>
          <a:bodyPr vert="horz" lIns="407612" tIns="203806" rIns="407612" bIns="203806" rtlCol="0" anchor="ctr"/>
          <a:lstStyle>
            <a:lvl1pPr algn="ctr">
              <a:defRPr sz="53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9817060" y="30510483"/>
            <a:ext cx="9707880" cy="1752600"/>
          </a:xfrm>
          <a:prstGeom prst="rect">
            <a:avLst/>
          </a:prstGeom>
        </p:spPr>
        <p:txBody>
          <a:bodyPr vert="horz" lIns="407612" tIns="203806" rIns="407612" bIns="203806" rtlCol="0" anchor="ctr"/>
          <a:lstStyle>
            <a:lvl1pPr algn="r">
              <a:defRPr sz="5300">
                <a:solidFill>
                  <a:schemeClr val="tx1">
                    <a:tint val="75000"/>
                  </a:schemeClr>
                </a:solidFill>
              </a:defRPr>
            </a:lvl1pPr>
          </a:lstStyle>
          <a:p>
            <a:fld id="{D51796EB-0ABF-EB42-94F8-83A4628A7D2E}" type="slidenum">
              <a:rPr lang="en-US" smtClean="0"/>
              <a:t>‹#›</a:t>
            </a:fld>
            <a:endParaRPr lang="en-US"/>
          </a:p>
        </p:txBody>
      </p:sp>
    </p:spTree>
    <p:extLst>
      <p:ext uri="{BB962C8B-B14F-4D97-AF65-F5344CB8AC3E}">
        <p14:creationId xmlns:p14="http://schemas.microsoft.com/office/powerpoint/2010/main" val="18564389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038060" rtl="0" eaLnBrk="1" latinLnBrk="0" hangingPunct="1">
        <a:spcBef>
          <a:spcPct val="0"/>
        </a:spcBef>
        <a:buNone/>
        <a:defRPr sz="19600" kern="1200">
          <a:solidFill>
            <a:schemeClr val="tx1"/>
          </a:solidFill>
          <a:latin typeface="+mj-lt"/>
          <a:ea typeface="+mj-ea"/>
          <a:cs typeface="+mj-cs"/>
        </a:defRPr>
      </a:lvl1pPr>
    </p:titleStyle>
    <p:bodyStyle>
      <a:lvl1pPr marL="1528545" indent="-1528545" algn="l" defTabSz="2038060" rtl="0" eaLnBrk="1" latinLnBrk="0" hangingPunct="1">
        <a:spcBef>
          <a:spcPct val="20000"/>
        </a:spcBef>
        <a:buFont typeface="Arial"/>
        <a:buChar char="•"/>
        <a:defRPr sz="14300" kern="1200">
          <a:solidFill>
            <a:schemeClr val="tx1"/>
          </a:solidFill>
          <a:latin typeface="+mn-lt"/>
          <a:ea typeface="+mn-ea"/>
          <a:cs typeface="+mn-cs"/>
        </a:defRPr>
      </a:lvl1pPr>
      <a:lvl2pPr marL="3311848" indent="-1273788" algn="l" defTabSz="2038060" rtl="0" eaLnBrk="1" latinLnBrk="0" hangingPunct="1">
        <a:spcBef>
          <a:spcPct val="20000"/>
        </a:spcBef>
        <a:buFont typeface="Arial"/>
        <a:buChar char="–"/>
        <a:defRPr sz="12500" kern="1200">
          <a:solidFill>
            <a:schemeClr val="tx1"/>
          </a:solidFill>
          <a:latin typeface="+mn-lt"/>
          <a:ea typeface="+mn-ea"/>
          <a:cs typeface="+mn-cs"/>
        </a:defRPr>
      </a:lvl2pPr>
      <a:lvl3pPr marL="5095151" indent="-1019030" algn="l" defTabSz="2038060" rtl="0" eaLnBrk="1" latinLnBrk="0" hangingPunct="1">
        <a:spcBef>
          <a:spcPct val="20000"/>
        </a:spcBef>
        <a:buFont typeface="Arial"/>
        <a:buChar char="•"/>
        <a:defRPr sz="10700" kern="1200">
          <a:solidFill>
            <a:schemeClr val="tx1"/>
          </a:solidFill>
          <a:latin typeface="+mn-lt"/>
          <a:ea typeface="+mn-ea"/>
          <a:cs typeface="+mn-cs"/>
        </a:defRPr>
      </a:lvl3pPr>
      <a:lvl4pPr marL="7133212" indent="-1019030" algn="l" defTabSz="2038060" rtl="0" eaLnBrk="1" latinLnBrk="0" hangingPunct="1">
        <a:spcBef>
          <a:spcPct val="20000"/>
        </a:spcBef>
        <a:buFont typeface="Arial"/>
        <a:buChar char="–"/>
        <a:defRPr sz="8900" kern="1200">
          <a:solidFill>
            <a:schemeClr val="tx1"/>
          </a:solidFill>
          <a:latin typeface="+mn-lt"/>
          <a:ea typeface="+mn-ea"/>
          <a:cs typeface="+mn-cs"/>
        </a:defRPr>
      </a:lvl4pPr>
      <a:lvl5pPr marL="9171272" indent="-1019030" algn="l" defTabSz="2038060" rtl="0" eaLnBrk="1" latinLnBrk="0" hangingPunct="1">
        <a:spcBef>
          <a:spcPct val="20000"/>
        </a:spcBef>
        <a:buFont typeface="Arial"/>
        <a:buChar char="»"/>
        <a:defRPr sz="8900" kern="1200">
          <a:solidFill>
            <a:schemeClr val="tx1"/>
          </a:solidFill>
          <a:latin typeface="+mn-lt"/>
          <a:ea typeface="+mn-ea"/>
          <a:cs typeface="+mn-cs"/>
        </a:defRPr>
      </a:lvl5pPr>
      <a:lvl6pPr marL="11209332" indent="-1019030" algn="l" defTabSz="2038060" rtl="0" eaLnBrk="1" latinLnBrk="0" hangingPunct="1">
        <a:spcBef>
          <a:spcPct val="20000"/>
        </a:spcBef>
        <a:buFont typeface="Arial"/>
        <a:buChar char="•"/>
        <a:defRPr sz="8900" kern="1200">
          <a:solidFill>
            <a:schemeClr val="tx1"/>
          </a:solidFill>
          <a:latin typeface="+mn-lt"/>
          <a:ea typeface="+mn-ea"/>
          <a:cs typeface="+mn-cs"/>
        </a:defRPr>
      </a:lvl6pPr>
      <a:lvl7pPr marL="13247393" indent="-1019030" algn="l" defTabSz="2038060" rtl="0" eaLnBrk="1" latinLnBrk="0" hangingPunct="1">
        <a:spcBef>
          <a:spcPct val="20000"/>
        </a:spcBef>
        <a:buFont typeface="Arial"/>
        <a:buChar char="•"/>
        <a:defRPr sz="8900" kern="1200">
          <a:solidFill>
            <a:schemeClr val="tx1"/>
          </a:solidFill>
          <a:latin typeface="+mn-lt"/>
          <a:ea typeface="+mn-ea"/>
          <a:cs typeface="+mn-cs"/>
        </a:defRPr>
      </a:lvl7pPr>
      <a:lvl8pPr marL="15285453" indent="-1019030" algn="l" defTabSz="2038060" rtl="0" eaLnBrk="1" latinLnBrk="0" hangingPunct="1">
        <a:spcBef>
          <a:spcPct val="20000"/>
        </a:spcBef>
        <a:buFont typeface="Arial"/>
        <a:buChar char="•"/>
        <a:defRPr sz="8900" kern="1200">
          <a:solidFill>
            <a:schemeClr val="tx1"/>
          </a:solidFill>
          <a:latin typeface="+mn-lt"/>
          <a:ea typeface="+mn-ea"/>
          <a:cs typeface="+mn-cs"/>
        </a:defRPr>
      </a:lvl8pPr>
      <a:lvl9pPr marL="17323514" indent="-1019030" algn="l" defTabSz="2038060" rtl="0" eaLnBrk="1" latinLnBrk="0" hangingPunct="1">
        <a:spcBef>
          <a:spcPct val="20000"/>
        </a:spcBef>
        <a:buFont typeface="Arial"/>
        <a:buChar char="•"/>
        <a:defRPr sz="8900" kern="1200">
          <a:solidFill>
            <a:schemeClr val="tx1"/>
          </a:solidFill>
          <a:latin typeface="+mn-lt"/>
          <a:ea typeface="+mn-ea"/>
          <a:cs typeface="+mn-cs"/>
        </a:defRPr>
      </a:lvl9pPr>
    </p:bodyStyle>
    <p:otherStyle>
      <a:defPPr>
        <a:defRPr lang="en-US"/>
      </a:defPPr>
      <a:lvl1pPr marL="0" algn="l" defTabSz="2038060" rtl="0" eaLnBrk="1" latinLnBrk="0" hangingPunct="1">
        <a:defRPr sz="8000" kern="1200">
          <a:solidFill>
            <a:schemeClr val="tx1"/>
          </a:solidFill>
          <a:latin typeface="+mn-lt"/>
          <a:ea typeface="+mn-ea"/>
          <a:cs typeface="+mn-cs"/>
        </a:defRPr>
      </a:lvl1pPr>
      <a:lvl2pPr marL="2038060" algn="l" defTabSz="2038060" rtl="0" eaLnBrk="1" latinLnBrk="0" hangingPunct="1">
        <a:defRPr sz="8000" kern="1200">
          <a:solidFill>
            <a:schemeClr val="tx1"/>
          </a:solidFill>
          <a:latin typeface="+mn-lt"/>
          <a:ea typeface="+mn-ea"/>
          <a:cs typeface="+mn-cs"/>
        </a:defRPr>
      </a:lvl2pPr>
      <a:lvl3pPr marL="4076121" algn="l" defTabSz="2038060" rtl="0" eaLnBrk="1" latinLnBrk="0" hangingPunct="1">
        <a:defRPr sz="8000" kern="1200">
          <a:solidFill>
            <a:schemeClr val="tx1"/>
          </a:solidFill>
          <a:latin typeface="+mn-lt"/>
          <a:ea typeface="+mn-ea"/>
          <a:cs typeface="+mn-cs"/>
        </a:defRPr>
      </a:lvl3pPr>
      <a:lvl4pPr marL="6114181" algn="l" defTabSz="2038060" rtl="0" eaLnBrk="1" latinLnBrk="0" hangingPunct="1">
        <a:defRPr sz="8000" kern="1200">
          <a:solidFill>
            <a:schemeClr val="tx1"/>
          </a:solidFill>
          <a:latin typeface="+mn-lt"/>
          <a:ea typeface="+mn-ea"/>
          <a:cs typeface="+mn-cs"/>
        </a:defRPr>
      </a:lvl4pPr>
      <a:lvl5pPr marL="8152242" algn="l" defTabSz="2038060" rtl="0" eaLnBrk="1" latinLnBrk="0" hangingPunct="1">
        <a:defRPr sz="8000" kern="1200">
          <a:solidFill>
            <a:schemeClr val="tx1"/>
          </a:solidFill>
          <a:latin typeface="+mn-lt"/>
          <a:ea typeface="+mn-ea"/>
          <a:cs typeface="+mn-cs"/>
        </a:defRPr>
      </a:lvl5pPr>
      <a:lvl6pPr marL="10190302" algn="l" defTabSz="2038060" rtl="0" eaLnBrk="1" latinLnBrk="0" hangingPunct="1">
        <a:defRPr sz="8000" kern="1200">
          <a:solidFill>
            <a:schemeClr val="tx1"/>
          </a:solidFill>
          <a:latin typeface="+mn-lt"/>
          <a:ea typeface="+mn-ea"/>
          <a:cs typeface="+mn-cs"/>
        </a:defRPr>
      </a:lvl6pPr>
      <a:lvl7pPr marL="12228363" algn="l" defTabSz="2038060" rtl="0" eaLnBrk="1" latinLnBrk="0" hangingPunct="1">
        <a:defRPr sz="8000" kern="1200">
          <a:solidFill>
            <a:schemeClr val="tx1"/>
          </a:solidFill>
          <a:latin typeface="+mn-lt"/>
          <a:ea typeface="+mn-ea"/>
          <a:cs typeface="+mn-cs"/>
        </a:defRPr>
      </a:lvl7pPr>
      <a:lvl8pPr marL="14266423" algn="l" defTabSz="2038060" rtl="0" eaLnBrk="1" latinLnBrk="0" hangingPunct="1">
        <a:defRPr sz="8000" kern="1200">
          <a:solidFill>
            <a:schemeClr val="tx1"/>
          </a:solidFill>
          <a:latin typeface="+mn-lt"/>
          <a:ea typeface="+mn-ea"/>
          <a:cs typeface="+mn-cs"/>
        </a:defRPr>
      </a:lvl8pPr>
      <a:lvl9pPr marL="16304484" algn="l" defTabSz="2038060" rtl="0" eaLnBrk="1" latinLnBrk="0" hangingPunct="1">
        <a:defRPr sz="8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8.jpg"/><Relationship Id="rId20" Type="http://schemas.openxmlformats.org/officeDocument/2006/relationships/image" Target="../media/image19.emf"/><Relationship Id="rId21" Type="http://schemas.openxmlformats.org/officeDocument/2006/relationships/image" Target="../media/image20.tiff"/><Relationship Id="rId22" Type="http://schemas.openxmlformats.org/officeDocument/2006/relationships/image" Target="../media/image21.tiff"/><Relationship Id="rId23" Type="http://schemas.openxmlformats.org/officeDocument/2006/relationships/image" Target="../media/image22.tiff"/><Relationship Id="rId10" Type="http://schemas.openxmlformats.org/officeDocument/2006/relationships/image" Target="../media/image9.jpg"/><Relationship Id="rId11" Type="http://schemas.openxmlformats.org/officeDocument/2006/relationships/image" Target="../media/image10.jpeg"/><Relationship Id="rId12" Type="http://schemas.openxmlformats.org/officeDocument/2006/relationships/image" Target="../media/image11.png"/><Relationship Id="rId13" Type="http://schemas.openxmlformats.org/officeDocument/2006/relationships/image" Target="../media/image12.png"/><Relationship Id="rId14" Type="http://schemas.openxmlformats.org/officeDocument/2006/relationships/image" Target="../media/image13.png"/><Relationship Id="rId15" Type="http://schemas.openxmlformats.org/officeDocument/2006/relationships/image" Target="../media/image14.jpg"/><Relationship Id="rId16" Type="http://schemas.openxmlformats.org/officeDocument/2006/relationships/image" Target="../media/image15.gif"/><Relationship Id="rId17" Type="http://schemas.openxmlformats.org/officeDocument/2006/relationships/image" Target="../media/image16.gif"/><Relationship Id="rId18" Type="http://schemas.openxmlformats.org/officeDocument/2006/relationships/image" Target="../media/image17.jpg"/><Relationship Id="rId19" Type="http://schemas.openxmlformats.org/officeDocument/2006/relationships/image" Target="../media/image18.jpg"/><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image" Target="../media/image2.jpg"/><Relationship Id="rId4" Type="http://schemas.openxmlformats.org/officeDocument/2006/relationships/image" Target="../media/image3.emf"/><Relationship Id="rId5" Type="http://schemas.openxmlformats.org/officeDocument/2006/relationships/image" Target="../media/image4.emf"/><Relationship Id="rId6" Type="http://schemas.openxmlformats.org/officeDocument/2006/relationships/image" Target="../media/image5.jpeg"/><Relationship Id="rId7" Type="http://schemas.openxmlformats.org/officeDocument/2006/relationships/image" Target="../media/image6.jpeg"/><Relationship Id="rId8" Type="http://schemas.openxmlformats.org/officeDocument/2006/relationships/image" Target="../media/image7.tif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EDF1"/>
        </a:solidFill>
        <a:effectLst/>
      </p:bgPr>
    </p:bg>
    <p:spTree>
      <p:nvGrpSpPr>
        <p:cNvPr id="1" name=""/>
        <p:cNvGrpSpPr/>
        <p:nvPr/>
      </p:nvGrpSpPr>
      <p:grpSpPr>
        <a:xfrm>
          <a:off x="0" y="0"/>
          <a:ext cx="0" cy="0"/>
          <a:chOff x="0" y="0"/>
          <a:chExt cx="0" cy="0"/>
        </a:xfrm>
      </p:grpSpPr>
      <p:sp>
        <p:nvSpPr>
          <p:cNvPr id="98" name="TextBox 97"/>
          <p:cNvSpPr txBox="1"/>
          <p:nvPr/>
        </p:nvSpPr>
        <p:spPr>
          <a:xfrm>
            <a:off x="1093275" y="14694329"/>
            <a:ext cx="10728414" cy="7848301"/>
          </a:xfrm>
          <a:prstGeom prst="rect">
            <a:avLst/>
          </a:prstGeom>
          <a:noFill/>
        </p:spPr>
        <p:txBody>
          <a:bodyPr wrap="square" rtlCol="0">
            <a:spAutoFit/>
          </a:bodyPr>
          <a:lstStyle/>
          <a:p>
            <a:pPr marL="342900" indent="-342900">
              <a:buFont typeface="Arial"/>
              <a:buChar char="•"/>
            </a:pPr>
            <a:r>
              <a:rPr lang="en-US" sz="2400" dirty="0" smtClean="0"/>
              <a:t>Wind speeds (10 m) from NDBC buoy 42040  used when anemometer on Wave </a:t>
            </a:r>
            <a:r>
              <a:rPr lang="en-US" sz="2400" dirty="0"/>
              <a:t>G</a:t>
            </a:r>
            <a:r>
              <a:rPr lang="en-US" sz="2400" dirty="0" smtClean="0"/>
              <a:t>lider failed. </a:t>
            </a:r>
          </a:p>
          <a:p>
            <a:pPr marL="342900" indent="-342900">
              <a:buFont typeface="Arial"/>
              <a:buChar char="•"/>
            </a:pPr>
            <a:r>
              <a:rPr lang="en-US" sz="2400" i="1" dirty="0">
                <a:latin typeface="Times New Roman"/>
                <a:cs typeface="Times New Roman"/>
              </a:rPr>
              <a:t>pH</a:t>
            </a:r>
            <a:r>
              <a:rPr lang="en-US" sz="2400" i="1" baseline="-25000" dirty="0">
                <a:latin typeface="Times New Roman"/>
                <a:cs typeface="Times New Roman"/>
              </a:rPr>
              <a:t>2</a:t>
            </a:r>
            <a:r>
              <a:rPr lang="en-US" sz="2400" i="1" dirty="0">
                <a:latin typeface="Times New Roman"/>
                <a:cs typeface="Times New Roman"/>
              </a:rPr>
              <a:t>O</a:t>
            </a:r>
            <a:r>
              <a:rPr lang="en-US" sz="2400" dirty="0" smtClean="0"/>
              <a:t> computed from temperature and salinity  following Weiss and Price (1980)</a:t>
            </a:r>
          </a:p>
          <a:p>
            <a:pPr marL="342900" indent="-342900">
              <a:buFont typeface="Arial"/>
              <a:buChar char="•"/>
            </a:pPr>
            <a:r>
              <a:rPr lang="en-US" sz="2400" i="1" dirty="0">
                <a:latin typeface="Times New Roman"/>
                <a:cs typeface="Times New Roman"/>
              </a:rPr>
              <a:t>pCO</a:t>
            </a:r>
            <a:r>
              <a:rPr lang="en-US" sz="2400" i="1" baseline="-25000" dirty="0">
                <a:latin typeface="Times New Roman"/>
                <a:cs typeface="Times New Roman"/>
              </a:rPr>
              <a:t>2</a:t>
            </a:r>
            <a:r>
              <a:rPr lang="en-US" sz="2400" baseline="-25000" dirty="0" smtClean="0"/>
              <a:t> </a:t>
            </a:r>
            <a:r>
              <a:rPr lang="en-US" sz="2400" dirty="0" smtClean="0"/>
              <a:t>is the computed water-saturated partial pressure from measured </a:t>
            </a:r>
            <a:r>
              <a:rPr lang="en-US" sz="2400" i="1" dirty="0">
                <a:latin typeface="Times New Roman"/>
                <a:cs typeface="Times New Roman"/>
              </a:rPr>
              <a:t>xCO</a:t>
            </a:r>
            <a:r>
              <a:rPr lang="en-US" sz="2400" i="1" baseline="-25000" dirty="0">
                <a:latin typeface="Times New Roman"/>
                <a:cs typeface="Times New Roman"/>
              </a:rPr>
              <a:t>2</a:t>
            </a:r>
            <a:r>
              <a:rPr lang="en-US" sz="2400" dirty="0" smtClean="0"/>
              <a:t> and, barometric pressure and </a:t>
            </a:r>
            <a:r>
              <a:rPr lang="en-US" sz="2400" i="1" dirty="0">
                <a:latin typeface="Times New Roman"/>
                <a:cs typeface="Times New Roman"/>
              </a:rPr>
              <a:t>pH</a:t>
            </a:r>
            <a:r>
              <a:rPr lang="en-US" sz="2400" i="1" baseline="-25000" dirty="0">
                <a:latin typeface="Times New Roman"/>
                <a:cs typeface="Times New Roman"/>
              </a:rPr>
              <a:t>2</a:t>
            </a:r>
            <a:r>
              <a:rPr lang="en-US" sz="2400" i="1" dirty="0">
                <a:latin typeface="Times New Roman"/>
                <a:cs typeface="Times New Roman"/>
              </a:rPr>
              <a:t>O</a:t>
            </a:r>
            <a:r>
              <a:rPr lang="en-US" sz="2400" dirty="0" smtClean="0"/>
              <a:t> following Sabine et al.,(2000);</a:t>
            </a:r>
            <a:endParaRPr lang="en-US" sz="2400" baseline="-25000" dirty="0" smtClean="0"/>
          </a:p>
          <a:p>
            <a:pPr marL="342900" indent="-342900">
              <a:buFont typeface="Arial"/>
              <a:buChar char="•"/>
            </a:pPr>
            <a:r>
              <a:rPr lang="en-US" sz="2400" dirty="0" smtClean="0"/>
              <a:t>Flux </a:t>
            </a:r>
            <a:r>
              <a:rPr lang="en-US" sz="2400" dirty="0"/>
              <a:t>of</a:t>
            </a:r>
            <a:r>
              <a:rPr lang="en-US" sz="2400" i="1" dirty="0">
                <a:latin typeface="Times New Roman"/>
                <a:cs typeface="Times New Roman"/>
              </a:rPr>
              <a:t> CO</a:t>
            </a:r>
            <a:r>
              <a:rPr lang="en-US" sz="2400" i="1" baseline="-25000" dirty="0">
                <a:latin typeface="Times New Roman"/>
                <a:cs typeface="Times New Roman"/>
              </a:rPr>
              <a:t>2</a:t>
            </a:r>
            <a:r>
              <a:rPr lang="en-US" sz="2400" i="1" dirty="0">
                <a:latin typeface="Times New Roman"/>
                <a:cs typeface="Times New Roman"/>
              </a:rPr>
              <a:t> </a:t>
            </a:r>
            <a:r>
              <a:rPr lang="en-US" sz="2400" dirty="0" smtClean="0"/>
              <a:t>to atmosphere  (</a:t>
            </a:r>
            <a:r>
              <a:rPr lang="en-US" sz="2400" i="1" dirty="0">
                <a:latin typeface="Times New Roman"/>
                <a:cs typeface="Times New Roman"/>
              </a:rPr>
              <a:t>F</a:t>
            </a:r>
            <a:r>
              <a:rPr lang="en-US" sz="2400" dirty="0" smtClean="0"/>
              <a:t>) computed via </a:t>
            </a:r>
          </a:p>
          <a:p>
            <a:pPr marL="342900" indent="-342900">
              <a:buFont typeface="Arial"/>
              <a:buChar char="•"/>
            </a:pPr>
            <a:endParaRPr lang="en-US" sz="2400" dirty="0"/>
          </a:p>
          <a:p>
            <a:pPr marL="342900" indent="-342900">
              <a:buFont typeface="Arial"/>
              <a:buChar char="•"/>
            </a:pPr>
            <a:endParaRPr lang="en-US" sz="2400" dirty="0" smtClean="0"/>
          </a:p>
          <a:p>
            <a:pPr marL="2380960" lvl="1" indent="-342900">
              <a:buFont typeface="Arial"/>
              <a:buChar char="•"/>
            </a:pPr>
            <a:r>
              <a:rPr lang="en-US" sz="2400" dirty="0" smtClean="0"/>
              <a:t>The piston velocity </a:t>
            </a:r>
            <a:r>
              <a:rPr lang="en-US" sz="2400" i="1" dirty="0" smtClean="0">
                <a:latin typeface="Times New Roman"/>
                <a:cs typeface="Times New Roman"/>
              </a:rPr>
              <a:t>k</a:t>
            </a:r>
            <a:r>
              <a:rPr lang="en-US" sz="2400" dirty="0" smtClean="0"/>
              <a:t> (</a:t>
            </a:r>
            <a:r>
              <a:rPr lang="en-US" sz="2400" dirty="0" err="1" smtClean="0"/>
              <a:t>Wanninkhof</a:t>
            </a:r>
            <a:r>
              <a:rPr lang="en-US" sz="2400" dirty="0" smtClean="0"/>
              <a:t>, 1992)</a:t>
            </a:r>
            <a:endParaRPr lang="en-US" sz="2400" dirty="0"/>
          </a:p>
          <a:p>
            <a:pPr marL="2380960" lvl="1" indent="-342900">
              <a:buFont typeface="Arial"/>
              <a:buChar char="•"/>
            </a:pPr>
            <a:endParaRPr lang="en-US" sz="2400" dirty="0" smtClean="0"/>
          </a:p>
          <a:p>
            <a:pPr lvl="1"/>
            <a:r>
              <a:rPr lang="en-US" sz="2400" dirty="0" smtClean="0"/>
              <a:t>	where </a:t>
            </a:r>
            <a:r>
              <a:rPr lang="en-US" sz="2400" i="1" dirty="0" err="1">
                <a:latin typeface="Times New Roman"/>
                <a:cs typeface="Times New Roman"/>
              </a:rPr>
              <a:t>Sc</a:t>
            </a:r>
            <a:r>
              <a:rPr lang="en-US" sz="2400" dirty="0" smtClean="0"/>
              <a:t> is the Schmidt # </a:t>
            </a:r>
            <a:r>
              <a:rPr lang="en-US" sz="2400" dirty="0"/>
              <a:t>computed via a temperature dependence following </a:t>
            </a:r>
            <a:r>
              <a:rPr lang="en-US" sz="2400" dirty="0" err="1"/>
              <a:t>Wanninkhof</a:t>
            </a:r>
            <a:r>
              <a:rPr lang="en-US" sz="2400" dirty="0"/>
              <a:t> (1992) using empirical relationships determined by , </a:t>
            </a:r>
            <a:r>
              <a:rPr lang="en-US" sz="2400" dirty="0" err="1"/>
              <a:t>Jähne</a:t>
            </a:r>
            <a:r>
              <a:rPr lang="en-US" sz="2400" dirty="0"/>
              <a:t> et al., (1987)</a:t>
            </a:r>
            <a:r>
              <a:rPr lang="en-US" sz="2400" dirty="0" smtClean="0"/>
              <a:t>       </a:t>
            </a:r>
          </a:p>
          <a:p>
            <a:pPr marL="2380960" lvl="1" indent="-342900">
              <a:buFont typeface="Arial"/>
              <a:buChar char="•"/>
            </a:pPr>
            <a:r>
              <a:rPr lang="en-US" sz="2400" i="1" dirty="0" smtClean="0">
                <a:latin typeface="Times New Roman"/>
                <a:cs typeface="Times New Roman"/>
              </a:rPr>
              <a:t>s</a:t>
            </a:r>
            <a:r>
              <a:rPr lang="en-US" sz="2400" dirty="0" smtClean="0"/>
              <a:t>  is the solubility  </a:t>
            </a:r>
            <a:r>
              <a:rPr lang="en-US" sz="2400" dirty="0"/>
              <a:t>of </a:t>
            </a:r>
            <a:r>
              <a:rPr lang="en-US" sz="2400" i="1" dirty="0">
                <a:latin typeface="Times New Roman"/>
                <a:cs typeface="Times New Roman"/>
              </a:rPr>
              <a:t>CO</a:t>
            </a:r>
            <a:r>
              <a:rPr lang="en-US" sz="2400" i="1" baseline="-25000" dirty="0">
                <a:latin typeface="Times New Roman"/>
                <a:cs typeface="Times New Roman"/>
              </a:rPr>
              <a:t>2</a:t>
            </a:r>
            <a:r>
              <a:rPr lang="en-US" sz="2400" dirty="0"/>
              <a:t> as a function of temperature and </a:t>
            </a:r>
            <a:r>
              <a:rPr lang="en-US" sz="2400" dirty="0" smtClean="0"/>
              <a:t>salinity</a:t>
            </a:r>
            <a:r>
              <a:rPr lang="en-US" sz="2400" dirty="0"/>
              <a:t> </a:t>
            </a:r>
            <a:r>
              <a:rPr lang="en-US" sz="2400" dirty="0" smtClean="0"/>
              <a:t>(</a:t>
            </a:r>
            <a:r>
              <a:rPr lang="en-US" sz="2400" dirty="0"/>
              <a:t>W</a:t>
            </a:r>
            <a:r>
              <a:rPr lang="en-US" sz="2400" dirty="0" smtClean="0"/>
              <a:t>eiss, 1974) </a:t>
            </a:r>
            <a:r>
              <a:rPr lang="en-US" sz="2400" dirty="0"/>
              <a:t>	</a:t>
            </a:r>
            <a:endParaRPr lang="en-US" sz="2400" dirty="0" smtClean="0"/>
          </a:p>
          <a:p>
            <a:pPr marL="2380960" lvl="1" indent="-342900">
              <a:buFont typeface="Arial"/>
              <a:buChar char="•"/>
            </a:pPr>
            <a:r>
              <a:rPr lang="en-US" sz="2400" dirty="0"/>
              <a:t>The</a:t>
            </a:r>
          </a:p>
          <a:p>
            <a:pPr marL="342900" indent="-342900">
              <a:buFont typeface="Arial"/>
              <a:buChar char="•"/>
            </a:pPr>
            <a:endParaRPr lang="en-US" sz="2400" dirty="0" smtClean="0"/>
          </a:p>
          <a:p>
            <a:pPr marL="342900" indent="-342900">
              <a:buFont typeface="Arial"/>
              <a:buChar char="•"/>
            </a:pPr>
            <a:r>
              <a:rPr lang="en-US" sz="2400" dirty="0" smtClean="0"/>
              <a:t>Chlorophyll a concentrations from MODIS on the Aqua satellite were obtained from the </a:t>
            </a:r>
            <a:r>
              <a:rPr lang="en-US" sz="2400" dirty="0" err="1" smtClean="0"/>
              <a:t>OceanColor</a:t>
            </a:r>
            <a:r>
              <a:rPr lang="en-US" sz="2400" dirty="0" smtClean="0"/>
              <a:t> website of  NASA/</a:t>
            </a:r>
            <a:r>
              <a:rPr lang="en-US" sz="2400" dirty="0"/>
              <a:t>GSFC (http://oceancolor.gsfc.nasa.gov/cgi/</a:t>
            </a:r>
            <a:r>
              <a:rPr lang="en-US" sz="2400" dirty="0" smtClean="0"/>
              <a:t>l3) at 4 km resolution.</a:t>
            </a:r>
            <a:endParaRPr lang="en-US" sz="2400" dirty="0"/>
          </a:p>
          <a:p>
            <a:pPr marL="2380960" lvl="1" indent="-342900">
              <a:buFont typeface="Arial"/>
              <a:buChar char="•"/>
            </a:pPr>
            <a:endParaRPr lang="en-US" sz="2400" dirty="0" smtClean="0"/>
          </a:p>
        </p:txBody>
      </p:sp>
      <p:grpSp>
        <p:nvGrpSpPr>
          <p:cNvPr id="79" name="Group 78"/>
          <p:cNvGrpSpPr/>
          <p:nvPr/>
        </p:nvGrpSpPr>
        <p:grpSpPr>
          <a:xfrm>
            <a:off x="19661459" y="14385192"/>
            <a:ext cx="8620247" cy="13341226"/>
            <a:chOff x="14041838" y="14507364"/>
            <a:chExt cx="8620247" cy="13341226"/>
          </a:xfrm>
        </p:grpSpPr>
        <p:pic>
          <p:nvPicPr>
            <p:cNvPr id="22" name="Picture 21" descr="deployment_2.jpg"/>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4041838" y="14507364"/>
              <a:ext cx="8620247" cy="11672817"/>
            </a:xfrm>
            <a:prstGeom prst="rect">
              <a:avLst/>
            </a:prstGeom>
          </p:spPr>
        </p:pic>
        <p:pic>
          <p:nvPicPr>
            <p:cNvPr id="64" name="Picture 63" descr="Chla_along_trk.jpg"/>
            <p:cNvPicPr>
              <a:picLocks noChangeAspect="1"/>
            </p:cNvPicPr>
            <p:nvPr/>
          </p:nvPicPr>
          <p:blipFill rotWithShape="1">
            <a:blip r:embed="rId3">
              <a:extLst>
                <a:ext uri="{28A0092B-C50C-407E-A947-70E740481C1C}">
                  <a14:useLocalDpi xmlns:a14="http://schemas.microsoft.com/office/drawing/2010/main" val="0"/>
                </a:ext>
              </a:extLst>
            </a:blip>
            <a:srcRect l="4014" t="4032" r="9922" b="81109"/>
            <a:stretch/>
          </p:blipFill>
          <p:spPr>
            <a:xfrm>
              <a:off x="14041838" y="25922826"/>
              <a:ext cx="8620247" cy="1925764"/>
            </a:xfrm>
            <a:prstGeom prst="rect">
              <a:avLst/>
            </a:prstGeom>
          </p:spPr>
        </p:pic>
      </p:grpSp>
      <p:sp>
        <p:nvSpPr>
          <p:cNvPr id="5" name="TextBox 4"/>
          <p:cNvSpPr txBox="1"/>
          <p:nvPr/>
        </p:nvSpPr>
        <p:spPr>
          <a:xfrm>
            <a:off x="1444693" y="71428"/>
            <a:ext cx="38525193" cy="2554545"/>
          </a:xfrm>
          <a:prstGeom prst="rect">
            <a:avLst/>
          </a:prstGeom>
          <a:noFill/>
        </p:spPr>
        <p:txBody>
          <a:bodyPr wrap="square" rtlCol="0">
            <a:spAutoFit/>
          </a:bodyPr>
          <a:lstStyle/>
          <a:p>
            <a:pPr algn="ctr"/>
            <a:r>
              <a:rPr lang="en-US" dirty="0" smtClean="0">
                <a:solidFill>
                  <a:schemeClr val="tx2"/>
                </a:solidFill>
              </a:rPr>
              <a:t>A Pilot Project for Autonomous Ocean Acidification Surveys in the Northern Gulf with the Liquid Robotics Wave Glider.  #033</a:t>
            </a:r>
            <a:endParaRPr lang="en-US" dirty="0">
              <a:solidFill>
                <a:schemeClr val="tx2"/>
              </a:solidFill>
            </a:endParaRPr>
          </a:p>
        </p:txBody>
      </p:sp>
      <p:sp>
        <p:nvSpPr>
          <p:cNvPr id="12" name="Rectangle 11"/>
          <p:cNvSpPr/>
          <p:nvPr/>
        </p:nvSpPr>
        <p:spPr>
          <a:xfrm>
            <a:off x="6099823" y="2605666"/>
            <a:ext cx="30499110" cy="1405513"/>
          </a:xfrm>
          <a:prstGeom prst="rect">
            <a:avLst/>
          </a:prstGeom>
        </p:spPr>
        <p:txBody>
          <a:bodyPr wrap="square">
            <a:spAutoFit/>
          </a:bodyPr>
          <a:lstStyle/>
          <a:p>
            <a:pPr algn="ctr"/>
            <a:r>
              <a:rPr lang="en-US" sz="3200" dirty="0" smtClean="0"/>
              <a:t>Stephan Howden</a:t>
            </a:r>
            <a:r>
              <a:rPr lang="en-US" sz="3200" baseline="30000" dirty="0" smtClean="0"/>
              <a:t>1</a:t>
            </a:r>
            <a:r>
              <a:rPr lang="en-US" sz="3200" dirty="0" smtClean="0"/>
              <a:t>, Jamie Griffin</a:t>
            </a:r>
            <a:r>
              <a:rPr lang="en-US" sz="3200" baseline="30000" dirty="0" smtClean="0"/>
              <a:t>2</a:t>
            </a:r>
            <a:r>
              <a:rPr lang="en-US" sz="3200" dirty="0" smtClean="0"/>
              <a:t>, </a:t>
            </a:r>
            <a:r>
              <a:rPr lang="en-US" sz="3200" dirty="0" err="1" smtClean="0"/>
              <a:t>Rik</a:t>
            </a:r>
            <a:r>
              <a:rPr lang="en-US" sz="3200" dirty="0" smtClean="0"/>
              <a:t> Wanninkhof</a:t>
            </a:r>
            <a:r>
              <a:rPr lang="en-US" sz="3200" baseline="30000" dirty="0" smtClean="0"/>
              <a:t>3</a:t>
            </a:r>
            <a:r>
              <a:rPr lang="en-US" sz="3200" dirty="0" smtClean="0"/>
              <a:t>, </a:t>
            </a:r>
            <a:r>
              <a:rPr lang="en-US" sz="3200" dirty="0" err="1" smtClean="0"/>
              <a:t>Gernot</a:t>
            </a:r>
            <a:r>
              <a:rPr lang="en-US" sz="3200" dirty="0" smtClean="0"/>
              <a:t> Friederich</a:t>
            </a:r>
            <a:r>
              <a:rPr lang="en-US" sz="3200" baseline="30000" dirty="0" smtClean="0"/>
              <a:t>4</a:t>
            </a:r>
            <a:r>
              <a:rPr lang="en-US" sz="3200" dirty="0" smtClean="0"/>
              <a:t>, </a:t>
            </a:r>
            <a:r>
              <a:rPr lang="en-US" sz="3200" dirty="0" err="1" smtClean="0"/>
              <a:t>Kjell</a:t>
            </a:r>
            <a:r>
              <a:rPr lang="en-US" sz="3200" dirty="0" smtClean="0"/>
              <a:t> </a:t>
            </a:r>
            <a:r>
              <a:rPr lang="en-US" sz="3200" dirty="0" smtClean="0"/>
              <a:t>Gundersen</a:t>
            </a:r>
            <a:r>
              <a:rPr lang="en-US" sz="3200" baseline="30000" dirty="0"/>
              <a:t>5</a:t>
            </a:r>
            <a:r>
              <a:rPr lang="en-US" sz="3200" dirty="0" smtClean="0"/>
              <a:t> </a:t>
            </a:r>
            <a:r>
              <a:rPr lang="en-US" sz="3200" dirty="0" smtClean="0"/>
              <a:t>and Kevin Martin</a:t>
            </a:r>
            <a:r>
              <a:rPr lang="en-US" sz="3200" baseline="30000" dirty="0" smtClean="0"/>
              <a:t>1</a:t>
            </a:r>
          </a:p>
          <a:p>
            <a:pPr algn="ctr"/>
            <a:endParaRPr lang="en-US" sz="3200" baseline="30000" dirty="0" smtClean="0"/>
          </a:p>
          <a:p>
            <a:pPr algn="ctr"/>
            <a:r>
              <a:rPr lang="en-US" sz="3200" baseline="30000" dirty="0" smtClean="0"/>
              <a:t>1</a:t>
            </a:r>
            <a:r>
              <a:rPr lang="en-US" sz="3200" dirty="0" smtClean="0"/>
              <a:t>University of Southern Mississippi, </a:t>
            </a:r>
            <a:r>
              <a:rPr lang="en-US" sz="3200" baseline="30000" dirty="0" smtClean="0"/>
              <a:t>2</a:t>
            </a:r>
            <a:r>
              <a:rPr lang="en-US" sz="3200" dirty="0" smtClean="0"/>
              <a:t>Liquid Robotics, </a:t>
            </a:r>
            <a:r>
              <a:rPr lang="en-US" sz="3200" baseline="30000" dirty="0" smtClean="0"/>
              <a:t>3</a:t>
            </a:r>
            <a:r>
              <a:rPr lang="en-US" sz="3200" dirty="0" smtClean="0"/>
              <a:t>NOAA/AOML, </a:t>
            </a:r>
            <a:r>
              <a:rPr lang="en-US" sz="3200" baseline="30000" dirty="0" smtClean="0"/>
              <a:t>4</a:t>
            </a:r>
            <a:r>
              <a:rPr lang="en-US" sz="3200" dirty="0" smtClean="0"/>
              <a:t>MBARI,</a:t>
            </a:r>
            <a:r>
              <a:rPr lang="en-US" sz="3200" baseline="30000" dirty="0" smtClean="0"/>
              <a:t>5</a:t>
            </a:r>
            <a:r>
              <a:rPr lang="en-US" sz="3200" dirty="0"/>
              <a:t>Institute for Marine Research (</a:t>
            </a:r>
            <a:r>
              <a:rPr lang="en-US" sz="3200" dirty="0" err="1"/>
              <a:t>Havforskningsinstituttet</a:t>
            </a:r>
            <a:r>
              <a:rPr lang="en-US" sz="3200" dirty="0" smtClean="0"/>
              <a:t>) Bergen</a:t>
            </a:r>
            <a:r>
              <a:rPr lang="en-US" sz="3200" dirty="0"/>
              <a:t>, Norway.</a:t>
            </a:r>
            <a:endParaRPr lang="en-US" sz="3200" dirty="0" smtClean="0"/>
          </a:p>
        </p:txBody>
      </p:sp>
      <p:sp>
        <p:nvSpPr>
          <p:cNvPr id="43" name="Rectangle 42"/>
          <p:cNvSpPr/>
          <p:nvPr/>
        </p:nvSpPr>
        <p:spPr>
          <a:xfrm>
            <a:off x="30270342" y="18791347"/>
            <a:ext cx="10470303" cy="76595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Summary</a:t>
            </a:r>
            <a:endParaRPr lang="en-US" dirty="0"/>
          </a:p>
        </p:txBody>
      </p:sp>
      <p:sp>
        <p:nvSpPr>
          <p:cNvPr id="44" name="Rectangle 43"/>
          <p:cNvSpPr/>
          <p:nvPr/>
        </p:nvSpPr>
        <p:spPr>
          <a:xfrm>
            <a:off x="1093275" y="28653325"/>
            <a:ext cx="19609431" cy="940423"/>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Acknowledgements</a:t>
            </a:r>
            <a:endParaRPr lang="en-US" dirty="0"/>
          </a:p>
        </p:txBody>
      </p:sp>
      <p:sp>
        <p:nvSpPr>
          <p:cNvPr id="47" name="TextBox 46"/>
          <p:cNvSpPr txBox="1"/>
          <p:nvPr/>
        </p:nvSpPr>
        <p:spPr>
          <a:xfrm>
            <a:off x="2150117" y="29611426"/>
            <a:ext cx="17195081" cy="2246769"/>
          </a:xfrm>
          <a:prstGeom prst="rect">
            <a:avLst/>
          </a:prstGeom>
          <a:noFill/>
        </p:spPr>
        <p:txBody>
          <a:bodyPr wrap="square" rtlCol="0">
            <a:spAutoFit/>
          </a:bodyPr>
          <a:lstStyle/>
          <a:p>
            <a:pPr algn="ctr"/>
            <a:r>
              <a:rPr lang="en-US" sz="2800" dirty="0" smtClean="0"/>
              <a:t>This project was funded by a NOAA grant, through the Northern Gulf Institute, to member institution the University of Southern Mississippi, and from a NOAA grant to the Gulf of Mexico Coastal Ocean Observing System to Liquid Robotics. </a:t>
            </a:r>
            <a:r>
              <a:rPr lang="en-US" sz="2800" dirty="0" err="1" smtClean="0">
                <a:solidFill>
                  <a:srgbClr val="000000"/>
                </a:solidFill>
              </a:rPr>
              <a:t>Wai</a:t>
            </a:r>
            <a:r>
              <a:rPr lang="en-US" sz="2800" dirty="0" err="1">
                <a:solidFill>
                  <a:srgbClr val="000000"/>
                </a:solidFill>
              </a:rPr>
              <a:t>-jun</a:t>
            </a:r>
            <a:r>
              <a:rPr lang="en-US" sz="2800" dirty="0">
                <a:solidFill>
                  <a:srgbClr val="000000"/>
                </a:solidFill>
              </a:rPr>
              <a:t> </a:t>
            </a:r>
            <a:r>
              <a:rPr lang="en-US" sz="2800" dirty="0" err="1">
                <a:solidFill>
                  <a:srgbClr val="000000"/>
                </a:solidFill>
              </a:rPr>
              <a:t>Cai</a:t>
            </a:r>
            <a:r>
              <a:rPr lang="en-US" sz="2800" dirty="0">
                <a:solidFill>
                  <a:srgbClr val="000000"/>
                </a:solidFill>
              </a:rPr>
              <a:t> of UGA </a:t>
            </a:r>
            <a:r>
              <a:rPr lang="en-US" sz="2800" dirty="0" smtClean="0">
                <a:solidFill>
                  <a:srgbClr val="000000"/>
                </a:solidFill>
              </a:rPr>
              <a:t>provided </a:t>
            </a:r>
            <a:r>
              <a:rPr lang="en-US" sz="2800" dirty="0">
                <a:solidFill>
                  <a:srgbClr val="000000"/>
                </a:solidFill>
              </a:rPr>
              <a:t>analysis of TA and </a:t>
            </a:r>
            <a:r>
              <a:rPr lang="en-US" sz="2800" dirty="0" smtClean="0">
                <a:solidFill>
                  <a:srgbClr val="000000"/>
                </a:solidFill>
              </a:rPr>
              <a:t>DIC from wet samples. </a:t>
            </a:r>
            <a:r>
              <a:rPr lang="en-US" sz="2800" dirty="0">
                <a:solidFill>
                  <a:srgbClr val="000000"/>
                </a:solidFill>
              </a:rPr>
              <a:t>The Liquid Robotics deployment, recovery, and operations teams were essential to the project. </a:t>
            </a:r>
          </a:p>
          <a:p>
            <a:pPr algn="ctr"/>
            <a:r>
              <a:rPr lang="en-US" sz="2800" dirty="0" smtClean="0"/>
              <a:t> </a:t>
            </a:r>
            <a:endParaRPr lang="en-US" sz="2800" dirty="0"/>
          </a:p>
        </p:txBody>
      </p:sp>
      <p:sp>
        <p:nvSpPr>
          <p:cNvPr id="51" name="Rectangle 50"/>
          <p:cNvSpPr/>
          <p:nvPr/>
        </p:nvSpPr>
        <p:spPr>
          <a:xfrm>
            <a:off x="1048287" y="4362625"/>
            <a:ext cx="10614400" cy="71227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000" dirty="0" smtClean="0"/>
              <a:t>Wave Glider Instruments</a:t>
            </a:r>
            <a:endParaRPr lang="en-US" sz="6000" dirty="0"/>
          </a:p>
        </p:txBody>
      </p:sp>
      <p:sp>
        <p:nvSpPr>
          <p:cNvPr id="53" name="Rectangle 52"/>
          <p:cNvSpPr/>
          <p:nvPr/>
        </p:nvSpPr>
        <p:spPr>
          <a:xfrm>
            <a:off x="13639801" y="4362627"/>
            <a:ext cx="14914767" cy="81489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000" dirty="0" smtClean="0"/>
              <a:t>Deployment </a:t>
            </a:r>
            <a:r>
              <a:rPr lang="en-US" sz="6000" dirty="0" smtClean="0"/>
              <a:t>01/23/2013-02/27/2013 </a:t>
            </a:r>
            <a:endParaRPr lang="en-US" sz="6000" dirty="0"/>
          </a:p>
        </p:txBody>
      </p:sp>
      <p:sp>
        <p:nvSpPr>
          <p:cNvPr id="29" name="TextBox 28"/>
          <p:cNvSpPr txBox="1"/>
          <p:nvPr/>
        </p:nvSpPr>
        <p:spPr>
          <a:xfrm>
            <a:off x="23133507" y="14597260"/>
            <a:ext cx="2685148" cy="646331"/>
          </a:xfrm>
          <a:prstGeom prst="rect">
            <a:avLst/>
          </a:prstGeom>
          <a:noFill/>
        </p:spPr>
        <p:txBody>
          <a:bodyPr wrap="square" rtlCol="0">
            <a:spAutoFit/>
          </a:bodyPr>
          <a:lstStyle/>
          <a:p>
            <a:r>
              <a:rPr lang="en-US" sz="3600" dirty="0" smtClean="0">
                <a:solidFill>
                  <a:srgbClr val="008000"/>
                </a:solidFill>
              </a:rPr>
              <a:t>Lon</a:t>
            </a:r>
            <a:endParaRPr lang="en-US" sz="3600" dirty="0">
              <a:solidFill>
                <a:srgbClr val="008000"/>
              </a:solidFill>
            </a:endParaRPr>
          </a:p>
        </p:txBody>
      </p:sp>
      <p:sp>
        <p:nvSpPr>
          <p:cNvPr id="21" name="TextBox 20"/>
          <p:cNvSpPr txBox="1"/>
          <p:nvPr/>
        </p:nvSpPr>
        <p:spPr>
          <a:xfrm>
            <a:off x="28899028" y="19704818"/>
            <a:ext cx="12706172" cy="7848304"/>
          </a:xfrm>
          <a:prstGeom prst="rect">
            <a:avLst/>
          </a:prstGeom>
          <a:noFill/>
        </p:spPr>
        <p:txBody>
          <a:bodyPr wrap="square" rtlCol="0">
            <a:spAutoFit/>
          </a:bodyPr>
          <a:lstStyle/>
          <a:p>
            <a:pPr marL="571500" indent="-571500">
              <a:buFont typeface="Arial"/>
              <a:buChar char="•"/>
            </a:pPr>
            <a:r>
              <a:rPr lang="en-US" sz="3600" dirty="0" smtClean="0"/>
              <a:t>The CO</a:t>
            </a:r>
            <a:r>
              <a:rPr lang="en-US" sz="3600" baseline="-25000" dirty="0" smtClean="0"/>
              <a:t>2</a:t>
            </a:r>
            <a:r>
              <a:rPr lang="en-US" sz="3600" dirty="0" smtClean="0"/>
              <a:t> flux over the course of the mission varied between  -55.72 and 3.56 </a:t>
            </a:r>
            <a:r>
              <a:rPr lang="en-US" sz="3600" dirty="0" err="1" smtClean="0">
                <a:latin typeface="Symbol" charset="2"/>
                <a:cs typeface="Symbol" charset="2"/>
              </a:rPr>
              <a:t>m</a:t>
            </a:r>
            <a:r>
              <a:rPr lang="en-US" sz="3600" dirty="0" err="1" smtClean="0"/>
              <a:t>mol</a:t>
            </a:r>
            <a:r>
              <a:rPr lang="en-US" sz="3600" dirty="0" smtClean="0"/>
              <a:t> m</a:t>
            </a:r>
            <a:r>
              <a:rPr lang="en-US" sz="3600" baseline="30000" dirty="0" smtClean="0"/>
              <a:t>-2</a:t>
            </a:r>
            <a:r>
              <a:rPr lang="en-US" sz="3600" dirty="0" smtClean="0"/>
              <a:t> d</a:t>
            </a:r>
            <a:r>
              <a:rPr lang="en-US" sz="3600" baseline="30000" dirty="0" smtClean="0"/>
              <a:t>-1</a:t>
            </a:r>
            <a:r>
              <a:rPr lang="en-US" sz="3600" dirty="0" smtClean="0"/>
              <a:t> with an average of -8.33. </a:t>
            </a:r>
          </a:p>
          <a:p>
            <a:pPr marL="571500" indent="-571500">
              <a:buFont typeface="Arial"/>
              <a:buChar char="•"/>
            </a:pPr>
            <a:r>
              <a:rPr lang="en-US" sz="3600" dirty="0" smtClean="0"/>
              <a:t>Dividing the mission into prior and after the glider sat in a watch circle around </a:t>
            </a:r>
            <a:r>
              <a:rPr lang="en-US" sz="3600" dirty="0" err="1" smtClean="0"/>
              <a:t>CenGOOS</a:t>
            </a:r>
            <a:r>
              <a:rPr lang="en-US" sz="3600" dirty="0" smtClean="0"/>
              <a:t> buoy the average fluxes were -5.63 and -</a:t>
            </a:r>
            <a:r>
              <a:rPr lang="en-US" sz="3600" dirty="0"/>
              <a:t>14.33 </a:t>
            </a:r>
            <a:r>
              <a:rPr lang="en-US" sz="3600" dirty="0" err="1">
                <a:latin typeface="Symbol" charset="2"/>
                <a:cs typeface="Symbol" charset="2"/>
              </a:rPr>
              <a:t>m</a:t>
            </a:r>
            <a:r>
              <a:rPr lang="en-US" sz="3600" dirty="0" err="1"/>
              <a:t>mol</a:t>
            </a:r>
            <a:r>
              <a:rPr lang="en-US" sz="3600" dirty="0"/>
              <a:t> m</a:t>
            </a:r>
            <a:r>
              <a:rPr lang="en-US" sz="3600" baseline="30000" dirty="0"/>
              <a:t>-2</a:t>
            </a:r>
            <a:r>
              <a:rPr lang="en-US" sz="3600" dirty="0"/>
              <a:t> d</a:t>
            </a:r>
            <a:r>
              <a:rPr lang="en-US" sz="3600" baseline="30000" dirty="0"/>
              <a:t>-1</a:t>
            </a:r>
            <a:r>
              <a:rPr lang="en-US" sz="3600" dirty="0"/>
              <a:t> </a:t>
            </a:r>
            <a:r>
              <a:rPr lang="en-US" sz="3600" dirty="0" smtClean="0"/>
              <a:t>, respectively.</a:t>
            </a:r>
            <a:endParaRPr lang="en-US" sz="3600" dirty="0" smtClean="0"/>
          </a:p>
          <a:p>
            <a:pPr marL="571500" indent="-571500">
              <a:buFont typeface="Arial"/>
              <a:buChar char="•"/>
            </a:pPr>
            <a:r>
              <a:rPr lang="en-US" sz="3600" dirty="0" err="1" smtClean="0"/>
              <a:t>Waveglider</a:t>
            </a:r>
            <a:r>
              <a:rPr lang="en-US" sz="3600" dirty="0" smtClean="0"/>
              <a:t> could adaptively sample regions where uncertainty in remote retrievals of pCO2 is high</a:t>
            </a:r>
          </a:p>
          <a:p>
            <a:pPr marL="571500" indent="-571500">
              <a:buFont typeface="Arial"/>
              <a:buChar char="•"/>
            </a:pPr>
            <a:r>
              <a:rPr lang="en-US" sz="3600" dirty="0" smtClean="0"/>
              <a:t>In </a:t>
            </a:r>
            <a:r>
              <a:rPr lang="en-US" sz="3600" dirty="0" smtClean="0"/>
              <a:t>this application the Wave Glider with the MBARI OA package has been shown to be useful in monitoring a spatially and temporally </a:t>
            </a:r>
            <a:r>
              <a:rPr lang="en-US" sz="3600" dirty="0" smtClean="0"/>
              <a:t>heterogeneous </a:t>
            </a:r>
            <a:r>
              <a:rPr lang="en-US" sz="3600" dirty="0" smtClean="0"/>
              <a:t>region for air-sea  carbon flux and seawater </a:t>
            </a:r>
            <a:r>
              <a:rPr lang="en-US" sz="3600" dirty="0" err="1" smtClean="0"/>
              <a:t>pH.</a:t>
            </a:r>
            <a:r>
              <a:rPr lang="en-US" sz="3600" smtClean="0"/>
              <a:t>  </a:t>
            </a:r>
            <a:r>
              <a:rPr lang="en-US" sz="3600" dirty="0" smtClean="0"/>
              <a:t>These platforms will help achieve the goal of developing the monitoring capacity to quantify and track ocean acidification, called for in the NOAA Ocean and Great Lakes Acidification Research Implementation Plan. </a:t>
            </a:r>
          </a:p>
        </p:txBody>
      </p:sp>
      <p:pic>
        <p:nvPicPr>
          <p:cNvPr id="2" name="Picture 1" descr="latex-image-1.pd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016406" y="17286190"/>
            <a:ext cx="1943100" cy="292100"/>
          </a:xfrm>
          <a:prstGeom prst="rect">
            <a:avLst/>
          </a:prstGeom>
        </p:spPr>
      </p:pic>
      <p:pic>
        <p:nvPicPr>
          <p:cNvPr id="13" name="Picture 12" descr="latex-image-1.pdf"/>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029200" y="17983200"/>
            <a:ext cx="3263900" cy="381000"/>
          </a:xfrm>
          <a:prstGeom prst="rect">
            <a:avLst/>
          </a:prstGeom>
        </p:spPr>
      </p:pic>
      <p:grpSp>
        <p:nvGrpSpPr>
          <p:cNvPr id="49" name="Group 48"/>
          <p:cNvGrpSpPr/>
          <p:nvPr/>
        </p:nvGrpSpPr>
        <p:grpSpPr>
          <a:xfrm>
            <a:off x="21002800" y="5480086"/>
            <a:ext cx="6692678" cy="7005654"/>
            <a:chOff x="21002800" y="6255831"/>
            <a:chExt cx="6692678" cy="7005654"/>
          </a:xfrm>
        </p:grpSpPr>
        <p:pic>
          <p:nvPicPr>
            <p:cNvPr id="15" name="Picture 14" descr="Map_02172014.jpg"/>
            <p:cNvPicPr>
              <a:picLocks noChangeAspect="1"/>
            </p:cNvPicPr>
            <p:nvPr/>
          </p:nvPicPr>
          <p:blipFill rotWithShape="1">
            <a:blip r:embed="rId6" cstate="print">
              <a:extLst>
                <a:ext uri="{28A0092B-C50C-407E-A947-70E740481C1C}">
                  <a14:useLocalDpi xmlns:a14="http://schemas.microsoft.com/office/drawing/2010/main"/>
                </a:ext>
              </a:extLst>
            </a:blip>
            <a:srcRect t="3295" r="19735" b="8943"/>
            <a:stretch/>
          </p:blipFill>
          <p:spPr>
            <a:xfrm>
              <a:off x="21002800" y="6255831"/>
              <a:ext cx="6692678" cy="7005654"/>
            </a:xfrm>
            <a:prstGeom prst="rect">
              <a:avLst/>
            </a:prstGeom>
          </p:spPr>
        </p:pic>
        <p:sp>
          <p:nvSpPr>
            <p:cNvPr id="55" name="TextBox 54"/>
            <p:cNvSpPr txBox="1"/>
            <p:nvPr/>
          </p:nvSpPr>
          <p:spPr>
            <a:xfrm>
              <a:off x="22432895" y="6601846"/>
              <a:ext cx="4215840" cy="461665"/>
            </a:xfrm>
            <a:prstGeom prst="rect">
              <a:avLst/>
            </a:prstGeom>
            <a:noFill/>
          </p:spPr>
          <p:txBody>
            <a:bodyPr wrap="square" rtlCol="0">
              <a:spAutoFit/>
            </a:bodyPr>
            <a:lstStyle/>
            <a:p>
              <a:r>
                <a:rPr lang="en-US" sz="2400" dirty="0" smtClean="0"/>
                <a:t>MODIS Image </a:t>
              </a:r>
              <a:r>
                <a:rPr lang="en-US" sz="2400" dirty="0" smtClean="0"/>
                <a:t>February 17, 2013</a:t>
              </a:r>
              <a:endParaRPr lang="en-US" sz="2400" dirty="0"/>
            </a:p>
          </p:txBody>
        </p:sp>
      </p:grpSp>
      <p:grpSp>
        <p:nvGrpSpPr>
          <p:cNvPr id="46" name="Group 45"/>
          <p:cNvGrpSpPr/>
          <p:nvPr/>
        </p:nvGrpSpPr>
        <p:grpSpPr>
          <a:xfrm>
            <a:off x="14172418" y="5336153"/>
            <a:ext cx="8260477" cy="7149587"/>
            <a:chOff x="14172418" y="6111898"/>
            <a:chExt cx="8260477" cy="7149587"/>
          </a:xfrm>
        </p:grpSpPr>
        <p:pic>
          <p:nvPicPr>
            <p:cNvPr id="4" name="Picture 3" descr="Map_01232014.jpg"/>
            <p:cNvPicPr>
              <a:picLocks noChangeAspect="1"/>
            </p:cNvPicPr>
            <p:nvPr/>
          </p:nvPicPr>
          <p:blipFill rotWithShape="1">
            <a:blip r:embed="rId7" cstate="print">
              <a:extLst>
                <a:ext uri="{28A0092B-C50C-407E-A947-70E740481C1C}">
                  <a14:useLocalDpi xmlns:a14="http://schemas.microsoft.com/office/drawing/2010/main"/>
                </a:ext>
              </a:extLst>
            </a:blip>
            <a:srcRect b="9249"/>
            <a:stretch/>
          </p:blipFill>
          <p:spPr>
            <a:xfrm>
              <a:off x="14172418" y="6255831"/>
              <a:ext cx="6530288" cy="7005654"/>
            </a:xfrm>
            <a:prstGeom prst="rect">
              <a:avLst/>
            </a:prstGeom>
          </p:spPr>
        </p:pic>
        <p:sp>
          <p:nvSpPr>
            <p:cNvPr id="23" name="TextBox 22"/>
            <p:cNvSpPr txBox="1"/>
            <p:nvPr/>
          </p:nvSpPr>
          <p:spPr>
            <a:xfrm>
              <a:off x="15460133" y="6565825"/>
              <a:ext cx="4133359" cy="461665"/>
            </a:xfrm>
            <a:prstGeom prst="rect">
              <a:avLst/>
            </a:prstGeom>
            <a:noFill/>
          </p:spPr>
          <p:txBody>
            <a:bodyPr wrap="square" rtlCol="0">
              <a:spAutoFit/>
            </a:bodyPr>
            <a:lstStyle/>
            <a:p>
              <a:r>
                <a:rPr lang="en-US" sz="2400" dirty="0" smtClean="0"/>
                <a:t>MODIS Image </a:t>
              </a:r>
              <a:r>
                <a:rPr lang="en-US" sz="2400" dirty="0" smtClean="0"/>
                <a:t>January 23, 2013</a:t>
              </a:r>
              <a:endParaRPr lang="en-US" sz="2400" dirty="0"/>
            </a:p>
          </p:txBody>
        </p:sp>
        <p:cxnSp>
          <p:nvCxnSpPr>
            <p:cNvPr id="25" name="Straight Arrow Connector 24"/>
            <p:cNvCxnSpPr/>
            <p:nvPr/>
          </p:nvCxnSpPr>
          <p:spPr>
            <a:xfrm flipH="1">
              <a:off x="18351962" y="6832679"/>
              <a:ext cx="1981200" cy="1426718"/>
            </a:xfrm>
            <a:prstGeom prst="straightConnector1">
              <a:avLst/>
            </a:prstGeom>
            <a:ln w="38100" cmpd="sng">
              <a:solidFill>
                <a:srgbClr val="FF041A"/>
              </a:solidFill>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19926762" y="6111898"/>
              <a:ext cx="2506133" cy="830997"/>
            </a:xfrm>
            <a:prstGeom prst="rect">
              <a:avLst/>
            </a:prstGeom>
            <a:noFill/>
          </p:spPr>
          <p:txBody>
            <a:bodyPr wrap="square" rtlCol="0">
              <a:spAutoFit/>
            </a:bodyPr>
            <a:lstStyle/>
            <a:p>
              <a:r>
                <a:rPr lang="en-US" sz="2400" dirty="0" smtClean="0"/>
                <a:t>Deployment and Recovery Location</a:t>
              </a:r>
              <a:endParaRPr lang="en-US" sz="2400" dirty="0"/>
            </a:p>
          </p:txBody>
        </p:sp>
      </p:grpSp>
      <p:pic>
        <p:nvPicPr>
          <p:cNvPr id="27" name="Picture 26" descr="waveglider_underway.tiff"/>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37088613" y="1504262"/>
            <a:ext cx="3002473" cy="2202808"/>
          </a:xfrm>
          <a:prstGeom prst="rect">
            <a:avLst/>
          </a:prstGeom>
        </p:spPr>
      </p:pic>
      <p:sp>
        <p:nvSpPr>
          <p:cNvPr id="67" name="Rectangle 66"/>
          <p:cNvSpPr/>
          <p:nvPr/>
        </p:nvSpPr>
        <p:spPr>
          <a:xfrm>
            <a:off x="1048287" y="13905691"/>
            <a:ext cx="10614400" cy="71227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000" dirty="0" smtClean="0"/>
              <a:t>Methods</a:t>
            </a:r>
            <a:endParaRPr lang="en-US" sz="6000" dirty="0"/>
          </a:p>
        </p:txBody>
      </p:sp>
      <p:grpSp>
        <p:nvGrpSpPr>
          <p:cNvPr id="75" name="Group 74"/>
          <p:cNvGrpSpPr/>
          <p:nvPr/>
        </p:nvGrpSpPr>
        <p:grpSpPr>
          <a:xfrm>
            <a:off x="24206989" y="13905691"/>
            <a:ext cx="4546139" cy="13525259"/>
            <a:chOff x="18587368" y="14027863"/>
            <a:chExt cx="4546139" cy="13525259"/>
          </a:xfrm>
        </p:grpSpPr>
        <p:sp>
          <p:nvSpPr>
            <p:cNvPr id="56" name="Left Brace 55"/>
            <p:cNvSpPr/>
            <p:nvPr/>
          </p:nvSpPr>
          <p:spPr>
            <a:xfrm rot="5400000">
              <a:off x="20049274" y="13858637"/>
              <a:ext cx="317500" cy="1589553"/>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7" name="TextBox 56"/>
            <p:cNvSpPr txBox="1"/>
            <p:nvPr/>
          </p:nvSpPr>
          <p:spPr>
            <a:xfrm>
              <a:off x="18587368" y="14027863"/>
              <a:ext cx="4546139" cy="461665"/>
            </a:xfrm>
            <a:prstGeom prst="rect">
              <a:avLst/>
            </a:prstGeom>
            <a:noFill/>
          </p:spPr>
          <p:txBody>
            <a:bodyPr wrap="square" rtlCol="0">
              <a:spAutoFit/>
            </a:bodyPr>
            <a:lstStyle/>
            <a:p>
              <a:r>
                <a:rPr lang="en-US" sz="2400" dirty="0" smtClean="0"/>
                <a:t>Wave Glider back at buoy station</a:t>
              </a:r>
              <a:endParaRPr lang="en-US" sz="2400" dirty="0"/>
            </a:p>
          </p:txBody>
        </p:sp>
        <p:cxnSp>
          <p:nvCxnSpPr>
            <p:cNvPr id="69" name="Straight Connector 68"/>
            <p:cNvCxnSpPr/>
            <p:nvPr/>
          </p:nvCxnSpPr>
          <p:spPr>
            <a:xfrm>
              <a:off x="19413247" y="14719300"/>
              <a:ext cx="0" cy="12833822"/>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grpSp>
      <p:pic>
        <p:nvPicPr>
          <p:cNvPr id="76" name="Picture 75" descr="flux_comp.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216599" y="5177524"/>
            <a:ext cx="7821091" cy="5872336"/>
          </a:xfrm>
          <a:prstGeom prst="rect">
            <a:avLst/>
          </a:prstGeom>
        </p:spPr>
      </p:pic>
      <p:sp>
        <p:nvSpPr>
          <p:cNvPr id="77" name="Rectangle 76"/>
          <p:cNvSpPr/>
          <p:nvPr/>
        </p:nvSpPr>
        <p:spPr>
          <a:xfrm>
            <a:off x="22167803" y="28587642"/>
            <a:ext cx="18855338" cy="94623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References</a:t>
            </a:r>
            <a:endParaRPr lang="en-US" dirty="0"/>
          </a:p>
        </p:txBody>
      </p:sp>
      <p:sp>
        <p:nvSpPr>
          <p:cNvPr id="6" name="TextBox 5"/>
          <p:cNvSpPr txBox="1"/>
          <p:nvPr/>
        </p:nvSpPr>
        <p:spPr>
          <a:xfrm>
            <a:off x="942454" y="9357089"/>
            <a:ext cx="5706533" cy="2431435"/>
          </a:xfrm>
          <a:prstGeom prst="rect">
            <a:avLst/>
          </a:prstGeom>
          <a:noFill/>
        </p:spPr>
        <p:txBody>
          <a:bodyPr wrap="square" rtlCol="0">
            <a:spAutoFit/>
          </a:bodyPr>
          <a:lstStyle/>
          <a:p>
            <a:pPr algn="ctr"/>
            <a:r>
              <a:rPr lang="en-US" sz="2800" dirty="0" smtClean="0"/>
              <a:t>USGS Mississippi River Gauge at Baton Rouge, Louisiana</a:t>
            </a:r>
          </a:p>
          <a:p>
            <a:r>
              <a:rPr lang="en-US" sz="2400" dirty="0" smtClean="0"/>
              <a:t>River was below the 5 year average from October 2012 through most of January 2013 but at or above average for most of the Jan-Feb deployment</a:t>
            </a:r>
            <a:endParaRPr lang="en-US" sz="2400" dirty="0"/>
          </a:p>
        </p:txBody>
      </p:sp>
      <p:sp>
        <p:nvSpPr>
          <p:cNvPr id="8" name="TextBox 7"/>
          <p:cNvSpPr txBox="1"/>
          <p:nvPr/>
        </p:nvSpPr>
        <p:spPr>
          <a:xfrm>
            <a:off x="22167803" y="29471982"/>
            <a:ext cx="18855338" cy="2862322"/>
          </a:xfrm>
          <a:prstGeom prst="rect">
            <a:avLst/>
          </a:prstGeom>
          <a:noFill/>
        </p:spPr>
        <p:txBody>
          <a:bodyPr wrap="square" rtlCol="0">
            <a:spAutoFit/>
          </a:bodyPr>
          <a:lstStyle/>
          <a:p>
            <a:endParaRPr lang="en-US" sz="2000" dirty="0" smtClean="0"/>
          </a:p>
          <a:p>
            <a:r>
              <a:rPr lang="en-US" sz="2000" dirty="0" err="1" smtClean="0"/>
              <a:t>Braatz</a:t>
            </a:r>
            <a:r>
              <a:rPr lang="en-US" sz="2000" dirty="0" smtClean="0"/>
              <a:t>, A. (2011) M.S. Thesis, The University of Southern Mississippi, Hattiesburg, MS, pp86.</a:t>
            </a:r>
          </a:p>
          <a:p>
            <a:r>
              <a:rPr lang="en-US" sz="2000" dirty="0" err="1" smtClean="0"/>
              <a:t>J</a:t>
            </a:r>
            <a:r>
              <a:rPr lang="en-US" sz="2000" dirty="0" err="1" smtClean="0"/>
              <a:t>ähne</a:t>
            </a:r>
            <a:r>
              <a:rPr lang="en-US" sz="2000" dirty="0" smtClean="0"/>
              <a:t>, B., K. O. </a:t>
            </a:r>
            <a:r>
              <a:rPr lang="en-US" sz="2000" dirty="0" err="1" smtClean="0"/>
              <a:t>Münnich</a:t>
            </a:r>
            <a:r>
              <a:rPr lang="en-US" sz="2000" dirty="0" smtClean="0"/>
              <a:t>, R. </a:t>
            </a:r>
            <a:r>
              <a:rPr lang="en-US" sz="2000" dirty="0" err="1" smtClean="0"/>
              <a:t>Bösinger</a:t>
            </a:r>
            <a:r>
              <a:rPr lang="en-US" sz="2000" dirty="0" smtClean="0"/>
              <a:t>, A. </a:t>
            </a:r>
            <a:r>
              <a:rPr lang="en-US" sz="2000" dirty="0" err="1" smtClean="0"/>
              <a:t>Dutzi</a:t>
            </a:r>
            <a:r>
              <a:rPr lang="en-US" sz="2000" dirty="0" smtClean="0"/>
              <a:t>, W. Huber and P. </a:t>
            </a:r>
            <a:r>
              <a:rPr lang="en-US" sz="2000" dirty="0" err="1" smtClean="0"/>
              <a:t>Libner</a:t>
            </a:r>
            <a:r>
              <a:rPr lang="en-US" sz="2000" dirty="0" smtClean="0"/>
              <a:t> (1987), On the parameters influencing air-water gas exchange, J. </a:t>
            </a:r>
            <a:r>
              <a:rPr lang="en-US" sz="2000" dirty="0" err="1" smtClean="0"/>
              <a:t>Geo.phys</a:t>
            </a:r>
            <a:r>
              <a:rPr lang="en-US" sz="2000" dirty="0" smtClean="0"/>
              <a:t>. Res., 92, 1937-1949</a:t>
            </a:r>
            <a:endParaRPr lang="en-US" sz="2000" dirty="0" smtClean="0"/>
          </a:p>
          <a:p>
            <a:r>
              <a:rPr lang="en-US" sz="2000" dirty="0" err="1" smtClean="0"/>
              <a:t>Lohrenz</a:t>
            </a:r>
            <a:r>
              <a:rPr lang="en-US" sz="2000" dirty="0" smtClean="0"/>
              <a:t>, S. E. and W.-J. </a:t>
            </a:r>
            <a:r>
              <a:rPr lang="en-US" sz="2000" dirty="0" err="1" smtClean="0"/>
              <a:t>Cai</a:t>
            </a:r>
            <a:r>
              <a:rPr lang="en-US" sz="2000" dirty="0" smtClean="0"/>
              <a:t> (2006), Satellite ocean color assessment of air-sea fluxes of CO2 in a river-dominated coastal margin, G. Res. Let. 33, L01601, doi:10.1029/2005GL023942.</a:t>
            </a:r>
          </a:p>
          <a:p>
            <a:r>
              <a:rPr lang="en-US" sz="2000" dirty="0" err="1" smtClean="0"/>
              <a:t>Lohrenz</a:t>
            </a:r>
            <a:r>
              <a:rPr lang="en-US" sz="2000" dirty="0" smtClean="0"/>
              <a:t>, S. E., W.-J. </a:t>
            </a:r>
            <a:r>
              <a:rPr lang="en-US" sz="2000" dirty="0" err="1" smtClean="0"/>
              <a:t>Cai</a:t>
            </a:r>
            <a:r>
              <a:rPr lang="en-US" sz="2000" dirty="0" smtClean="0"/>
              <a:t>, F. Chen, X. Chen, and M. </a:t>
            </a:r>
            <a:r>
              <a:rPr lang="en-US" sz="2000" dirty="0" err="1" smtClean="0"/>
              <a:t>Tuel</a:t>
            </a:r>
            <a:r>
              <a:rPr lang="en-US" sz="2000" dirty="0" smtClean="0"/>
              <a:t> (2010) , Seasonal variability in air-sea fluxes of CO2 in a river-influenced coastal margin, J. </a:t>
            </a:r>
            <a:r>
              <a:rPr lang="en-US" sz="2000" dirty="0" err="1" smtClean="0"/>
              <a:t>Geophys</a:t>
            </a:r>
            <a:r>
              <a:rPr lang="en-US" sz="2000" dirty="0" smtClean="0"/>
              <a:t>. Res. 115, doi:10.1029/2009JC005608.</a:t>
            </a:r>
          </a:p>
          <a:p>
            <a:r>
              <a:rPr lang="en-US" sz="2000" dirty="0" err="1" smtClean="0"/>
              <a:t>Wanninkhof</a:t>
            </a:r>
            <a:r>
              <a:rPr lang="en-US" sz="2000" dirty="0" smtClean="0"/>
              <a:t>, R. (1992), Relationship between wind speed and gas exchange over the ocean, J. </a:t>
            </a:r>
            <a:r>
              <a:rPr lang="en-US" sz="2000" dirty="0" err="1" smtClean="0"/>
              <a:t>Geophys</a:t>
            </a:r>
            <a:r>
              <a:rPr lang="en-US" sz="2000" dirty="0" smtClean="0"/>
              <a:t>. Res. 97, 7373-7382.</a:t>
            </a:r>
          </a:p>
          <a:p>
            <a:r>
              <a:rPr lang="en-US" sz="2000" dirty="0" smtClean="0"/>
              <a:t>Weiss, R. F. (1974). Carbon dioxide in water and seawater: The solubility of a non-ideal gas, Mar. Chem. 2, 203-215.</a:t>
            </a:r>
          </a:p>
          <a:p>
            <a:r>
              <a:rPr lang="en-US" sz="2000" dirty="0" smtClean="0"/>
              <a:t>Weiss, R. F. and B. A. Price (1980), Nitrous Oxide solubility in water and seawater, Mar. Chem., 8, 347-359.</a:t>
            </a:r>
            <a:endParaRPr lang="en-US" sz="2000" dirty="0"/>
          </a:p>
        </p:txBody>
      </p:sp>
      <p:sp>
        <p:nvSpPr>
          <p:cNvPr id="19" name="Isosceles Triangle 18"/>
          <p:cNvSpPr/>
          <p:nvPr/>
        </p:nvSpPr>
        <p:spPr>
          <a:xfrm flipV="1">
            <a:off x="31562818" y="11298349"/>
            <a:ext cx="338667" cy="246937"/>
          </a:xfrm>
          <a:prstGeom prst="triangle">
            <a:avLst/>
          </a:prstGeom>
          <a:solidFill>
            <a:srgbClr val="F400FE"/>
          </a:solidFill>
          <a:ln>
            <a:solidFill>
              <a:srgbClr val="F400F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31596685" y="11732254"/>
            <a:ext cx="304800" cy="246937"/>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Diamond 23"/>
          <p:cNvSpPr/>
          <p:nvPr/>
        </p:nvSpPr>
        <p:spPr>
          <a:xfrm>
            <a:off x="31596685" y="12178183"/>
            <a:ext cx="304800" cy="246937"/>
          </a:xfrm>
          <a:prstGeom prst="diamond">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p:cNvSpPr txBox="1"/>
          <p:nvPr/>
        </p:nvSpPr>
        <p:spPr>
          <a:xfrm>
            <a:off x="31554351" y="12393087"/>
            <a:ext cx="491067" cy="584776"/>
          </a:xfrm>
          <a:prstGeom prst="rect">
            <a:avLst/>
          </a:prstGeom>
          <a:noFill/>
        </p:spPr>
        <p:txBody>
          <a:bodyPr wrap="square" rtlCol="0">
            <a:spAutoFit/>
          </a:bodyPr>
          <a:lstStyle/>
          <a:p>
            <a:r>
              <a:rPr lang="en-US" sz="3200" dirty="0" smtClean="0">
                <a:solidFill>
                  <a:srgbClr val="0000FF"/>
                </a:solidFill>
              </a:rPr>
              <a:t>+</a:t>
            </a:r>
            <a:endParaRPr lang="en-US" sz="3200" dirty="0">
              <a:solidFill>
                <a:srgbClr val="0000FF"/>
              </a:solidFill>
            </a:endParaRPr>
          </a:p>
        </p:txBody>
      </p:sp>
      <p:sp>
        <p:nvSpPr>
          <p:cNvPr id="36" name="TextBox 35"/>
          <p:cNvSpPr txBox="1"/>
          <p:nvPr/>
        </p:nvSpPr>
        <p:spPr>
          <a:xfrm>
            <a:off x="32045418" y="11298349"/>
            <a:ext cx="4140201" cy="1569660"/>
          </a:xfrm>
          <a:prstGeom prst="rect">
            <a:avLst/>
          </a:prstGeom>
          <a:noFill/>
        </p:spPr>
        <p:txBody>
          <a:bodyPr wrap="square" rtlCol="0">
            <a:spAutoFit/>
          </a:bodyPr>
          <a:lstStyle/>
          <a:p>
            <a:r>
              <a:rPr lang="en-US" sz="2400" dirty="0" smtClean="0"/>
              <a:t>This study</a:t>
            </a:r>
          </a:p>
          <a:p>
            <a:r>
              <a:rPr lang="en-US" sz="2400" dirty="0" err="1" smtClean="0"/>
              <a:t>Lohrenz</a:t>
            </a:r>
            <a:r>
              <a:rPr lang="en-US" sz="2400" dirty="0" smtClean="0"/>
              <a:t> et al., 2010</a:t>
            </a:r>
          </a:p>
          <a:p>
            <a:r>
              <a:rPr lang="en-US" sz="2400" dirty="0" err="1" smtClean="0"/>
              <a:t>Braatz</a:t>
            </a:r>
            <a:r>
              <a:rPr lang="en-US" sz="2400" dirty="0" smtClean="0"/>
              <a:t>, 2011</a:t>
            </a:r>
          </a:p>
          <a:p>
            <a:r>
              <a:rPr lang="en-US" sz="2400" dirty="0" err="1" smtClean="0"/>
              <a:t>Lohrenz</a:t>
            </a:r>
            <a:r>
              <a:rPr lang="en-US" sz="2400" dirty="0" smtClean="0"/>
              <a:t> and </a:t>
            </a:r>
            <a:r>
              <a:rPr lang="en-US" sz="2400" dirty="0" err="1" smtClean="0"/>
              <a:t>Cai</a:t>
            </a:r>
            <a:r>
              <a:rPr lang="en-US" sz="2400" dirty="0" smtClean="0"/>
              <a:t> 2006</a:t>
            </a:r>
            <a:endParaRPr lang="en-US" sz="2400" dirty="0"/>
          </a:p>
        </p:txBody>
      </p:sp>
      <p:sp>
        <p:nvSpPr>
          <p:cNvPr id="38" name="Right Brace 37"/>
          <p:cNvSpPr/>
          <p:nvPr/>
        </p:nvSpPr>
        <p:spPr>
          <a:xfrm>
            <a:off x="37370952" y="6054034"/>
            <a:ext cx="203200" cy="598612"/>
          </a:xfrm>
          <a:prstGeom prst="rightBrace">
            <a:avLst/>
          </a:pr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TextBox 38"/>
          <p:cNvSpPr txBox="1"/>
          <p:nvPr/>
        </p:nvSpPr>
        <p:spPr>
          <a:xfrm>
            <a:off x="37646541" y="6054034"/>
            <a:ext cx="2782297" cy="461665"/>
          </a:xfrm>
          <a:prstGeom prst="rect">
            <a:avLst/>
          </a:prstGeom>
          <a:noFill/>
        </p:spPr>
        <p:txBody>
          <a:bodyPr wrap="square" rtlCol="0">
            <a:spAutoFit/>
          </a:bodyPr>
          <a:lstStyle/>
          <a:p>
            <a:r>
              <a:rPr lang="en-US" sz="2400" dirty="0" smtClean="0"/>
              <a:t>Drought conditions</a:t>
            </a:r>
            <a:endParaRPr lang="en-US" sz="2400" dirty="0"/>
          </a:p>
        </p:txBody>
      </p:sp>
      <p:sp>
        <p:nvSpPr>
          <p:cNvPr id="61" name="Rectangle 60"/>
          <p:cNvSpPr/>
          <p:nvPr/>
        </p:nvSpPr>
        <p:spPr>
          <a:xfrm>
            <a:off x="29759897" y="4362626"/>
            <a:ext cx="10614400" cy="71227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000" dirty="0" smtClean="0"/>
              <a:t>Average CO2 </a:t>
            </a:r>
            <a:r>
              <a:rPr lang="en-US" sz="6000" dirty="0" smtClean="0"/>
              <a:t>Flux</a:t>
            </a:r>
            <a:endParaRPr lang="en-US" sz="6000" dirty="0"/>
          </a:p>
        </p:txBody>
      </p:sp>
      <p:sp>
        <p:nvSpPr>
          <p:cNvPr id="62" name="Rectangle 61"/>
          <p:cNvSpPr/>
          <p:nvPr/>
        </p:nvSpPr>
        <p:spPr>
          <a:xfrm>
            <a:off x="980554" y="7941587"/>
            <a:ext cx="10614400" cy="71227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000" dirty="0" smtClean="0"/>
              <a:t>Mississippi River Outflow</a:t>
            </a:r>
            <a:endParaRPr lang="en-US" sz="6000" dirty="0"/>
          </a:p>
        </p:txBody>
      </p:sp>
      <p:grpSp>
        <p:nvGrpSpPr>
          <p:cNvPr id="89" name="Group 88"/>
          <p:cNvGrpSpPr/>
          <p:nvPr/>
        </p:nvGrpSpPr>
        <p:grpSpPr>
          <a:xfrm>
            <a:off x="6895868" y="8948175"/>
            <a:ext cx="5336769" cy="4538680"/>
            <a:chOff x="2541491" y="8975956"/>
            <a:chExt cx="3670985" cy="2756298"/>
          </a:xfrm>
        </p:grpSpPr>
        <p:pic>
          <p:nvPicPr>
            <p:cNvPr id="3" name="Picture 2" descr="MSR.jp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41491" y="8975956"/>
              <a:ext cx="3670985" cy="2756298"/>
            </a:xfrm>
            <a:prstGeom prst="rect">
              <a:avLst/>
            </a:prstGeom>
          </p:spPr>
        </p:pic>
        <p:sp>
          <p:nvSpPr>
            <p:cNvPr id="7" name="TextBox 6"/>
            <p:cNvSpPr txBox="1"/>
            <p:nvPr/>
          </p:nvSpPr>
          <p:spPr>
            <a:xfrm>
              <a:off x="3599831" y="9283640"/>
              <a:ext cx="1492869" cy="677108"/>
            </a:xfrm>
            <a:prstGeom prst="rect">
              <a:avLst/>
            </a:prstGeom>
            <a:noFill/>
          </p:spPr>
          <p:txBody>
            <a:bodyPr wrap="square" rtlCol="0">
              <a:spAutoFit/>
            </a:bodyPr>
            <a:lstStyle/>
            <a:p>
              <a:r>
                <a:rPr lang="en-US" sz="1800" dirty="0" smtClean="0"/>
                <a:t>&lt;2005-2009&gt;</a:t>
              </a:r>
            </a:p>
            <a:p>
              <a:endParaRPr lang="en-US" sz="2000" dirty="0"/>
            </a:p>
          </p:txBody>
        </p:sp>
        <p:cxnSp>
          <p:nvCxnSpPr>
            <p:cNvPr id="42" name="Straight Connector 41"/>
            <p:cNvCxnSpPr/>
            <p:nvPr/>
          </p:nvCxnSpPr>
          <p:spPr>
            <a:xfrm>
              <a:off x="3170731" y="9489076"/>
              <a:ext cx="429100" cy="0"/>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68" name="Straight Connector 67"/>
            <p:cNvCxnSpPr/>
            <p:nvPr/>
          </p:nvCxnSpPr>
          <p:spPr>
            <a:xfrm>
              <a:off x="3170731" y="9804944"/>
              <a:ext cx="429100" cy="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sp>
          <p:nvSpPr>
            <p:cNvPr id="70" name="TextBox 69"/>
            <p:cNvSpPr txBox="1"/>
            <p:nvPr/>
          </p:nvSpPr>
          <p:spPr>
            <a:xfrm>
              <a:off x="3599831" y="9621796"/>
              <a:ext cx="1492869" cy="677108"/>
            </a:xfrm>
            <a:prstGeom prst="rect">
              <a:avLst/>
            </a:prstGeom>
            <a:noFill/>
          </p:spPr>
          <p:txBody>
            <a:bodyPr wrap="square" rtlCol="0">
              <a:spAutoFit/>
            </a:bodyPr>
            <a:lstStyle/>
            <a:p>
              <a:r>
                <a:rPr lang="en-US" sz="1800" dirty="0" smtClean="0">
                  <a:solidFill>
                    <a:srgbClr val="0000FF"/>
                  </a:solidFill>
                </a:rPr>
                <a:t>actual</a:t>
              </a:r>
            </a:p>
            <a:p>
              <a:endParaRPr lang="en-US" sz="2000" dirty="0"/>
            </a:p>
          </p:txBody>
        </p:sp>
      </p:grpSp>
      <p:pic>
        <p:nvPicPr>
          <p:cNvPr id="74" name="Picture 73" descr="Map_10302012.jpg"/>
          <p:cNvPicPr>
            <a:picLocks noChangeAspect="1"/>
          </p:cNvPicPr>
          <p:nvPr/>
        </p:nvPicPr>
        <p:blipFill rotWithShape="1">
          <a:blip r:embed="rId11" cstate="print">
            <a:extLst>
              <a:ext uri="{28A0092B-C50C-407E-A947-70E740481C1C}">
                <a14:useLocalDpi xmlns:a14="http://schemas.microsoft.com/office/drawing/2010/main"/>
              </a:ext>
            </a:extLst>
          </a:blip>
          <a:srcRect l="82377"/>
          <a:stretch/>
        </p:blipFill>
        <p:spPr>
          <a:xfrm>
            <a:off x="27891689" y="5272927"/>
            <a:ext cx="1325757" cy="7010400"/>
          </a:xfrm>
          <a:prstGeom prst="rect">
            <a:avLst/>
          </a:prstGeom>
        </p:spPr>
      </p:pic>
      <p:sp>
        <p:nvSpPr>
          <p:cNvPr id="78" name="TextBox 77"/>
          <p:cNvSpPr txBox="1"/>
          <p:nvPr/>
        </p:nvSpPr>
        <p:spPr>
          <a:xfrm rot="16200000">
            <a:off x="27609330" y="9289806"/>
            <a:ext cx="3996267" cy="369332"/>
          </a:xfrm>
          <a:prstGeom prst="rect">
            <a:avLst/>
          </a:prstGeom>
          <a:noFill/>
        </p:spPr>
        <p:txBody>
          <a:bodyPr wrap="square" rtlCol="0">
            <a:spAutoFit/>
          </a:bodyPr>
          <a:lstStyle/>
          <a:p>
            <a:pPr algn="ctr"/>
            <a:r>
              <a:rPr lang="en-US" sz="1800" dirty="0" smtClean="0"/>
              <a:t>Chlorophyll a [mg m</a:t>
            </a:r>
            <a:r>
              <a:rPr lang="en-US" sz="1800" baseline="30000" dirty="0" smtClean="0"/>
              <a:t>-3</a:t>
            </a:r>
            <a:r>
              <a:rPr lang="en-US" sz="1800" dirty="0" smtClean="0"/>
              <a:t>]</a:t>
            </a:r>
            <a:endParaRPr lang="en-US" sz="1800" dirty="0"/>
          </a:p>
        </p:txBody>
      </p:sp>
      <p:graphicFrame>
        <p:nvGraphicFramePr>
          <p:cNvPr id="81" name="Table 80"/>
          <p:cNvGraphicFramePr>
            <a:graphicFrameLocks noGrp="1"/>
          </p:cNvGraphicFramePr>
          <p:nvPr>
            <p:extLst>
              <p:ext uri="{D42A27DB-BD31-4B8C-83A1-F6EECF244321}">
                <p14:modId xmlns:p14="http://schemas.microsoft.com/office/powerpoint/2010/main" val="2192508129"/>
              </p:ext>
            </p:extLst>
          </p:nvPr>
        </p:nvGraphicFramePr>
        <p:xfrm>
          <a:off x="14688384" y="14597128"/>
          <a:ext cx="4431263" cy="1280160"/>
        </p:xfrm>
        <a:graphic>
          <a:graphicData uri="http://schemas.openxmlformats.org/drawingml/2006/table">
            <a:tbl>
              <a:tblPr firstRow="1" bandRow="1">
                <a:tableStyleId>{D7AC3CCA-C797-4891-BE02-D94E43425B78}</a:tableStyleId>
              </a:tblPr>
              <a:tblGrid>
                <a:gridCol w="4431263"/>
              </a:tblGrid>
              <a:tr h="596608">
                <a:tc>
                  <a:txBody>
                    <a:bodyPr/>
                    <a:lstStyle/>
                    <a:p>
                      <a:pPr algn="ctr"/>
                      <a:r>
                        <a:rPr lang="en-US" sz="3600" dirty="0" smtClean="0">
                          <a:solidFill>
                            <a:srgbClr val="0000FF"/>
                          </a:solidFill>
                        </a:rPr>
                        <a:t>Latitude</a:t>
                      </a:r>
                      <a:endParaRPr lang="en-US" sz="3600" dirty="0">
                        <a:solidFill>
                          <a:srgbClr val="0000FF"/>
                        </a:solidFill>
                      </a:endParaRPr>
                    </a:p>
                  </a:txBody>
                  <a:tcPr/>
                </a:tc>
              </a:tr>
              <a:tr h="596608">
                <a:tc>
                  <a:txBody>
                    <a:bodyPr/>
                    <a:lstStyle/>
                    <a:p>
                      <a:pPr algn="ctr"/>
                      <a:r>
                        <a:rPr lang="en-US" sz="3600" dirty="0" smtClean="0">
                          <a:solidFill>
                            <a:srgbClr val="008000"/>
                          </a:solidFill>
                        </a:rPr>
                        <a:t>Longitude</a:t>
                      </a:r>
                      <a:endParaRPr lang="en-US" sz="3600" dirty="0">
                        <a:solidFill>
                          <a:srgbClr val="008000"/>
                        </a:solidFill>
                      </a:endParaRPr>
                    </a:p>
                  </a:txBody>
                  <a:tcPr/>
                </a:tc>
              </a:tr>
            </a:tbl>
          </a:graphicData>
        </a:graphic>
      </p:graphicFrame>
      <p:graphicFrame>
        <p:nvGraphicFramePr>
          <p:cNvPr id="82" name="Table 81"/>
          <p:cNvGraphicFramePr>
            <a:graphicFrameLocks noGrp="1"/>
          </p:cNvGraphicFramePr>
          <p:nvPr>
            <p:extLst>
              <p:ext uri="{D42A27DB-BD31-4B8C-83A1-F6EECF244321}">
                <p14:modId xmlns:p14="http://schemas.microsoft.com/office/powerpoint/2010/main" val="1699078612"/>
              </p:ext>
            </p:extLst>
          </p:nvPr>
        </p:nvGraphicFramePr>
        <p:xfrm>
          <a:off x="14688384" y="16552568"/>
          <a:ext cx="4431263" cy="1280160"/>
        </p:xfrm>
        <a:graphic>
          <a:graphicData uri="http://schemas.openxmlformats.org/drawingml/2006/table">
            <a:tbl>
              <a:tblPr firstRow="1" bandRow="1">
                <a:tableStyleId>{D7AC3CCA-C797-4891-BE02-D94E43425B78}</a:tableStyleId>
              </a:tblPr>
              <a:tblGrid>
                <a:gridCol w="4431263"/>
              </a:tblGrid>
              <a:tr h="596608">
                <a:tc>
                  <a:txBody>
                    <a:bodyPr/>
                    <a:lstStyle/>
                    <a:p>
                      <a:pPr algn="ctr"/>
                      <a:r>
                        <a:rPr lang="en-US" sz="3600" dirty="0" smtClean="0">
                          <a:solidFill>
                            <a:srgbClr val="0000FF"/>
                          </a:solidFill>
                        </a:rPr>
                        <a:t>pCO</a:t>
                      </a:r>
                      <a:r>
                        <a:rPr lang="en-US" sz="3600" baseline="-25000" dirty="0" smtClean="0">
                          <a:solidFill>
                            <a:srgbClr val="0000FF"/>
                          </a:solidFill>
                        </a:rPr>
                        <a:t>2</a:t>
                      </a:r>
                      <a:r>
                        <a:rPr lang="en-US" sz="3600" dirty="0" smtClean="0">
                          <a:solidFill>
                            <a:srgbClr val="0000FF"/>
                          </a:solidFill>
                        </a:rPr>
                        <a:t> air </a:t>
                      </a:r>
                      <a:endParaRPr lang="en-US" sz="3600" dirty="0">
                        <a:solidFill>
                          <a:srgbClr val="0000FF"/>
                        </a:solidFill>
                      </a:endParaRPr>
                    </a:p>
                  </a:txBody>
                  <a:tcPr/>
                </a:tc>
              </a:tr>
              <a:tr h="596608">
                <a:tc>
                  <a:txBody>
                    <a:bodyPr/>
                    <a:lstStyle/>
                    <a:p>
                      <a:pPr algn="ctr"/>
                      <a:r>
                        <a:rPr lang="en-US" sz="3600" dirty="0" smtClean="0">
                          <a:solidFill>
                            <a:srgbClr val="008000"/>
                          </a:solidFill>
                        </a:rPr>
                        <a:t>pCO2 seawater</a:t>
                      </a:r>
                      <a:endParaRPr lang="en-US" sz="3600" dirty="0">
                        <a:solidFill>
                          <a:srgbClr val="008000"/>
                        </a:solidFill>
                      </a:endParaRPr>
                    </a:p>
                  </a:txBody>
                  <a:tcPr/>
                </a:tc>
              </a:tr>
            </a:tbl>
          </a:graphicData>
        </a:graphic>
      </p:graphicFrame>
      <p:graphicFrame>
        <p:nvGraphicFramePr>
          <p:cNvPr id="83" name="Table 82"/>
          <p:cNvGraphicFramePr>
            <a:graphicFrameLocks noGrp="1"/>
          </p:cNvGraphicFramePr>
          <p:nvPr>
            <p:extLst>
              <p:ext uri="{D42A27DB-BD31-4B8C-83A1-F6EECF244321}">
                <p14:modId xmlns:p14="http://schemas.microsoft.com/office/powerpoint/2010/main" val="822959776"/>
              </p:ext>
            </p:extLst>
          </p:nvPr>
        </p:nvGraphicFramePr>
        <p:xfrm>
          <a:off x="14761535" y="18450429"/>
          <a:ext cx="4431263" cy="1280160"/>
        </p:xfrm>
        <a:graphic>
          <a:graphicData uri="http://schemas.openxmlformats.org/drawingml/2006/table">
            <a:tbl>
              <a:tblPr firstRow="1" bandRow="1">
                <a:tableStyleId>{D7AC3CCA-C797-4891-BE02-D94E43425B78}</a:tableStyleId>
              </a:tblPr>
              <a:tblGrid>
                <a:gridCol w="4431263"/>
              </a:tblGrid>
              <a:tr h="596608">
                <a:tc>
                  <a:txBody>
                    <a:bodyPr/>
                    <a:lstStyle/>
                    <a:p>
                      <a:pPr algn="ctr"/>
                      <a:r>
                        <a:rPr lang="en-US" sz="3600" dirty="0" smtClean="0">
                          <a:solidFill>
                            <a:srgbClr val="0000FF"/>
                          </a:solidFill>
                        </a:rPr>
                        <a:t>NDBC Buoy 42040</a:t>
                      </a:r>
                      <a:endParaRPr lang="en-US" sz="3600" dirty="0">
                        <a:solidFill>
                          <a:srgbClr val="0000FF"/>
                        </a:solidFill>
                      </a:endParaRPr>
                    </a:p>
                  </a:txBody>
                  <a:tcPr/>
                </a:tc>
              </a:tr>
              <a:tr h="596608">
                <a:tc>
                  <a:txBody>
                    <a:bodyPr/>
                    <a:lstStyle/>
                    <a:p>
                      <a:pPr algn="ctr"/>
                      <a:r>
                        <a:rPr lang="en-US" sz="3600" dirty="0" smtClean="0">
                          <a:solidFill>
                            <a:srgbClr val="3366FF"/>
                          </a:solidFill>
                        </a:rPr>
                        <a:t>U10 [m/s]</a:t>
                      </a:r>
                      <a:endParaRPr lang="en-US" sz="3600" dirty="0">
                        <a:solidFill>
                          <a:srgbClr val="3366FF"/>
                        </a:solidFill>
                      </a:endParaRPr>
                    </a:p>
                  </a:txBody>
                  <a:tcPr/>
                </a:tc>
              </a:tr>
            </a:tbl>
          </a:graphicData>
        </a:graphic>
      </p:graphicFrame>
      <p:graphicFrame>
        <p:nvGraphicFramePr>
          <p:cNvPr id="84" name="Table 83"/>
          <p:cNvGraphicFramePr>
            <a:graphicFrameLocks noGrp="1"/>
          </p:cNvGraphicFramePr>
          <p:nvPr>
            <p:extLst>
              <p:ext uri="{D42A27DB-BD31-4B8C-83A1-F6EECF244321}">
                <p14:modId xmlns:p14="http://schemas.microsoft.com/office/powerpoint/2010/main" val="3816819978"/>
              </p:ext>
            </p:extLst>
          </p:nvPr>
        </p:nvGraphicFramePr>
        <p:xfrm>
          <a:off x="14761535" y="22072492"/>
          <a:ext cx="4431263" cy="1280160"/>
        </p:xfrm>
        <a:graphic>
          <a:graphicData uri="http://schemas.openxmlformats.org/drawingml/2006/table">
            <a:tbl>
              <a:tblPr firstRow="1" bandRow="1">
                <a:tableStyleId>{D7AC3CCA-C797-4891-BE02-D94E43425B78}</a:tableStyleId>
              </a:tblPr>
              <a:tblGrid>
                <a:gridCol w="4431263"/>
              </a:tblGrid>
              <a:tr h="596608">
                <a:tc>
                  <a:txBody>
                    <a:bodyPr/>
                    <a:lstStyle/>
                    <a:p>
                      <a:pPr algn="ctr"/>
                      <a:r>
                        <a:rPr lang="en-US" sz="3600" dirty="0" smtClean="0">
                          <a:solidFill>
                            <a:srgbClr val="0000FF"/>
                          </a:solidFill>
                        </a:rPr>
                        <a:t>S [</a:t>
                      </a:r>
                      <a:r>
                        <a:rPr lang="en-US" sz="3600" dirty="0" err="1" smtClean="0">
                          <a:solidFill>
                            <a:srgbClr val="0000FF"/>
                          </a:solidFill>
                        </a:rPr>
                        <a:t>psu</a:t>
                      </a:r>
                      <a:r>
                        <a:rPr lang="en-US" sz="3600" dirty="0" smtClean="0">
                          <a:solidFill>
                            <a:srgbClr val="0000FF"/>
                          </a:solidFill>
                        </a:rPr>
                        <a:t>]</a:t>
                      </a:r>
                      <a:endParaRPr lang="en-US" sz="3600" dirty="0">
                        <a:solidFill>
                          <a:srgbClr val="0000FF"/>
                        </a:solidFill>
                      </a:endParaRPr>
                    </a:p>
                  </a:txBody>
                  <a:tcPr/>
                </a:tc>
              </a:tr>
              <a:tr h="596608">
                <a:tc>
                  <a:txBody>
                    <a:bodyPr/>
                    <a:lstStyle/>
                    <a:p>
                      <a:pPr algn="ctr"/>
                      <a:r>
                        <a:rPr lang="en-US" sz="3600" dirty="0" smtClean="0">
                          <a:solidFill>
                            <a:srgbClr val="008000"/>
                          </a:solidFill>
                        </a:rPr>
                        <a:t>T seawater</a:t>
                      </a:r>
                      <a:r>
                        <a:rPr lang="en-US" sz="3600" baseline="0" dirty="0" smtClean="0">
                          <a:solidFill>
                            <a:srgbClr val="008000"/>
                          </a:solidFill>
                        </a:rPr>
                        <a:t> [</a:t>
                      </a:r>
                      <a:r>
                        <a:rPr lang="en-US" sz="3600" baseline="30000" dirty="0" err="1" smtClean="0">
                          <a:solidFill>
                            <a:srgbClr val="008000"/>
                          </a:solidFill>
                        </a:rPr>
                        <a:t>o</a:t>
                      </a:r>
                      <a:r>
                        <a:rPr lang="en-US" sz="3600" baseline="0" dirty="0" err="1" smtClean="0">
                          <a:solidFill>
                            <a:srgbClr val="008000"/>
                          </a:solidFill>
                        </a:rPr>
                        <a:t>C</a:t>
                      </a:r>
                      <a:r>
                        <a:rPr lang="en-US" sz="3600" baseline="0" dirty="0" smtClean="0">
                          <a:solidFill>
                            <a:srgbClr val="008000"/>
                          </a:solidFill>
                        </a:rPr>
                        <a:t>]</a:t>
                      </a:r>
                      <a:endParaRPr lang="en-US" sz="3600" dirty="0">
                        <a:solidFill>
                          <a:srgbClr val="008000"/>
                        </a:solidFill>
                      </a:endParaRPr>
                    </a:p>
                  </a:txBody>
                  <a:tcPr/>
                </a:tc>
              </a:tr>
            </a:tbl>
          </a:graphicData>
        </a:graphic>
      </p:graphicFrame>
      <p:graphicFrame>
        <p:nvGraphicFramePr>
          <p:cNvPr id="85" name="Table 84"/>
          <p:cNvGraphicFramePr>
            <a:graphicFrameLocks noGrp="1"/>
          </p:cNvGraphicFramePr>
          <p:nvPr>
            <p:extLst>
              <p:ext uri="{D42A27DB-BD31-4B8C-83A1-F6EECF244321}">
                <p14:modId xmlns:p14="http://schemas.microsoft.com/office/powerpoint/2010/main" val="4027215738"/>
              </p:ext>
            </p:extLst>
          </p:nvPr>
        </p:nvGraphicFramePr>
        <p:xfrm>
          <a:off x="14761535" y="24068063"/>
          <a:ext cx="4431263" cy="1280160"/>
        </p:xfrm>
        <a:graphic>
          <a:graphicData uri="http://schemas.openxmlformats.org/drawingml/2006/table">
            <a:tbl>
              <a:tblPr firstRow="1" bandRow="1">
                <a:tableStyleId>{D7AC3CCA-C797-4891-BE02-D94E43425B78}</a:tableStyleId>
              </a:tblPr>
              <a:tblGrid>
                <a:gridCol w="4431263"/>
              </a:tblGrid>
              <a:tr h="0">
                <a:tc>
                  <a:txBody>
                    <a:bodyPr/>
                    <a:lstStyle/>
                    <a:p>
                      <a:pPr algn="ctr"/>
                      <a:r>
                        <a:rPr lang="en-US" sz="3600" dirty="0" err="1" smtClean="0">
                          <a:solidFill>
                            <a:srgbClr val="0000FF"/>
                          </a:solidFill>
                        </a:rPr>
                        <a:t>dO</a:t>
                      </a:r>
                      <a:r>
                        <a:rPr lang="en-US" sz="3600" dirty="0" smtClean="0">
                          <a:solidFill>
                            <a:srgbClr val="0000FF"/>
                          </a:solidFill>
                        </a:rPr>
                        <a:t> [mg/l]</a:t>
                      </a:r>
                      <a:endParaRPr lang="en-US" sz="3600" dirty="0">
                        <a:solidFill>
                          <a:srgbClr val="0000FF"/>
                        </a:solidFill>
                      </a:endParaRPr>
                    </a:p>
                  </a:txBody>
                  <a:tcPr/>
                </a:tc>
              </a:tr>
              <a:tr h="596608">
                <a:tc>
                  <a:txBody>
                    <a:bodyPr/>
                    <a:lstStyle/>
                    <a:p>
                      <a:pPr algn="ctr"/>
                      <a:r>
                        <a:rPr lang="en-US" sz="3600" dirty="0" smtClean="0">
                          <a:solidFill>
                            <a:srgbClr val="008000"/>
                          </a:solidFill>
                        </a:rPr>
                        <a:t>pH</a:t>
                      </a:r>
                      <a:endParaRPr lang="en-US" sz="3600" dirty="0">
                        <a:solidFill>
                          <a:srgbClr val="008000"/>
                        </a:solidFill>
                      </a:endParaRPr>
                    </a:p>
                  </a:txBody>
                  <a:tcPr/>
                </a:tc>
              </a:tr>
            </a:tbl>
          </a:graphicData>
        </a:graphic>
      </p:graphicFrame>
      <p:graphicFrame>
        <p:nvGraphicFramePr>
          <p:cNvPr id="86" name="Table 85"/>
          <p:cNvGraphicFramePr>
            <a:graphicFrameLocks noGrp="1"/>
          </p:cNvGraphicFramePr>
          <p:nvPr>
            <p:extLst>
              <p:ext uri="{D42A27DB-BD31-4B8C-83A1-F6EECF244321}">
                <p14:modId xmlns:p14="http://schemas.microsoft.com/office/powerpoint/2010/main" val="1772345115"/>
              </p:ext>
            </p:extLst>
          </p:nvPr>
        </p:nvGraphicFramePr>
        <p:xfrm>
          <a:off x="14913935" y="26150790"/>
          <a:ext cx="4431263" cy="1280160"/>
        </p:xfrm>
        <a:graphic>
          <a:graphicData uri="http://schemas.openxmlformats.org/drawingml/2006/table">
            <a:tbl>
              <a:tblPr firstRow="1" bandRow="1">
                <a:tableStyleId>{D7AC3CCA-C797-4891-BE02-D94E43425B78}</a:tableStyleId>
              </a:tblPr>
              <a:tblGrid>
                <a:gridCol w="4431263"/>
              </a:tblGrid>
              <a:tr h="0">
                <a:tc>
                  <a:txBody>
                    <a:bodyPr/>
                    <a:lstStyle/>
                    <a:p>
                      <a:pPr algn="ctr"/>
                      <a:r>
                        <a:rPr lang="en-US" sz="3600" dirty="0" smtClean="0">
                          <a:solidFill>
                            <a:srgbClr val="0000FF"/>
                          </a:solidFill>
                        </a:rPr>
                        <a:t>MODIS</a:t>
                      </a:r>
                      <a:r>
                        <a:rPr lang="en-US" sz="3600" baseline="0" dirty="0" smtClean="0">
                          <a:solidFill>
                            <a:srgbClr val="0000FF"/>
                          </a:solidFill>
                        </a:rPr>
                        <a:t> </a:t>
                      </a:r>
                      <a:r>
                        <a:rPr lang="en-US" sz="3600" baseline="0" dirty="0" err="1" smtClean="0">
                          <a:solidFill>
                            <a:srgbClr val="0000FF"/>
                          </a:solidFill>
                        </a:rPr>
                        <a:t>Chl_a</a:t>
                      </a:r>
                      <a:r>
                        <a:rPr lang="en-US" sz="3600" baseline="0" dirty="0" smtClean="0">
                          <a:solidFill>
                            <a:srgbClr val="0000FF"/>
                          </a:solidFill>
                        </a:rPr>
                        <a:t> 01/23</a:t>
                      </a:r>
                      <a:endParaRPr lang="en-US" sz="3600" dirty="0">
                        <a:solidFill>
                          <a:srgbClr val="0000FF"/>
                        </a:solidFill>
                      </a:endParaRPr>
                    </a:p>
                  </a:txBody>
                  <a:tcPr/>
                </a:tc>
              </a:tr>
              <a:tr h="596608">
                <a:tc>
                  <a:txBody>
                    <a:bodyPr/>
                    <a:lstStyle/>
                    <a:p>
                      <a:pPr algn="ctr"/>
                      <a:r>
                        <a:rPr lang="en-US" sz="3600" dirty="0" smtClean="0">
                          <a:solidFill>
                            <a:schemeClr val="tx1"/>
                          </a:solidFill>
                        </a:rPr>
                        <a:t>MODIS </a:t>
                      </a:r>
                      <a:r>
                        <a:rPr lang="en-US" sz="3600" dirty="0" err="1" smtClean="0">
                          <a:solidFill>
                            <a:schemeClr val="tx1"/>
                          </a:solidFill>
                        </a:rPr>
                        <a:t>Cha_a</a:t>
                      </a:r>
                      <a:r>
                        <a:rPr lang="en-US" sz="3600" dirty="0" smtClean="0">
                          <a:solidFill>
                            <a:schemeClr val="tx1"/>
                          </a:solidFill>
                        </a:rPr>
                        <a:t> 02/17</a:t>
                      </a:r>
                      <a:endParaRPr lang="en-US" sz="3600" dirty="0">
                        <a:solidFill>
                          <a:schemeClr val="tx1"/>
                        </a:solidFill>
                      </a:endParaRPr>
                    </a:p>
                  </a:txBody>
                  <a:tcPr/>
                </a:tc>
              </a:tr>
            </a:tbl>
          </a:graphicData>
        </a:graphic>
      </p:graphicFrame>
      <p:graphicFrame>
        <p:nvGraphicFramePr>
          <p:cNvPr id="87" name="Table 86"/>
          <p:cNvGraphicFramePr>
            <a:graphicFrameLocks noGrp="1"/>
          </p:cNvGraphicFramePr>
          <p:nvPr>
            <p:extLst>
              <p:ext uri="{D42A27DB-BD31-4B8C-83A1-F6EECF244321}">
                <p14:modId xmlns:p14="http://schemas.microsoft.com/office/powerpoint/2010/main" val="989756084"/>
              </p:ext>
            </p:extLst>
          </p:nvPr>
        </p:nvGraphicFramePr>
        <p:xfrm>
          <a:off x="14761535" y="20251266"/>
          <a:ext cx="4431263" cy="1193216"/>
        </p:xfrm>
        <a:graphic>
          <a:graphicData uri="http://schemas.openxmlformats.org/drawingml/2006/table">
            <a:tbl>
              <a:tblPr firstRow="1" bandRow="1">
                <a:tableStyleId>{D7AC3CCA-C797-4891-BE02-D94E43425B78}</a:tableStyleId>
              </a:tblPr>
              <a:tblGrid>
                <a:gridCol w="4431263"/>
              </a:tblGrid>
              <a:tr h="1193216">
                <a:tc>
                  <a:txBody>
                    <a:bodyPr/>
                    <a:lstStyle/>
                    <a:p>
                      <a:pPr algn="ctr"/>
                      <a:r>
                        <a:rPr lang="en-US" sz="3600" dirty="0" smtClean="0">
                          <a:solidFill>
                            <a:srgbClr val="0000FF"/>
                          </a:solidFill>
                        </a:rPr>
                        <a:t>CO</a:t>
                      </a:r>
                      <a:r>
                        <a:rPr lang="en-US" sz="3600" baseline="-25000" dirty="0" smtClean="0">
                          <a:solidFill>
                            <a:srgbClr val="0000FF"/>
                          </a:solidFill>
                        </a:rPr>
                        <a:t>2</a:t>
                      </a:r>
                      <a:r>
                        <a:rPr lang="en-US" sz="3600" dirty="0" smtClean="0">
                          <a:solidFill>
                            <a:srgbClr val="0000FF"/>
                          </a:solidFill>
                        </a:rPr>
                        <a:t> Flux to atmosphere</a:t>
                      </a:r>
                      <a:endParaRPr lang="en-US" sz="3600" dirty="0">
                        <a:solidFill>
                          <a:srgbClr val="3366FF"/>
                        </a:solidFill>
                      </a:endParaRPr>
                    </a:p>
                  </a:txBody>
                  <a:tcPr/>
                </a:tc>
              </a:tr>
            </a:tbl>
          </a:graphicData>
        </a:graphic>
      </p:graphicFrame>
      <p:graphicFrame>
        <p:nvGraphicFramePr>
          <p:cNvPr id="88" name="Table 87"/>
          <p:cNvGraphicFramePr>
            <a:graphicFrameLocks noGrp="1"/>
          </p:cNvGraphicFramePr>
          <p:nvPr>
            <p:extLst>
              <p:ext uri="{D42A27DB-BD31-4B8C-83A1-F6EECF244321}">
                <p14:modId xmlns:p14="http://schemas.microsoft.com/office/powerpoint/2010/main" val="1974032930"/>
              </p:ext>
            </p:extLst>
          </p:nvPr>
        </p:nvGraphicFramePr>
        <p:xfrm>
          <a:off x="2072322" y="5334000"/>
          <a:ext cx="9704380" cy="2294737"/>
        </p:xfrm>
        <a:graphic>
          <a:graphicData uri="http://schemas.openxmlformats.org/drawingml/2006/table">
            <a:tbl>
              <a:tblPr firstRow="1" bandRow="1">
                <a:tableStyleId>{D7AC3CCA-C797-4891-BE02-D94E43425B78}</a:tableStyleId>
              </a:tblPr>
              <a:tblGrid>
                <a:gridCol w="4852190"/>
                <a:gridCol w="4852190"/>
              </a:tblGrid>
              <a:tr h="663268">
                <a:tc>
                  <a:txBody>
                    <a:bodyPr/>
                    <a:lstStyle/>
                    <a:p>
                      <a:pPr marL="0" marR="0" indent="0" algn="l" defTabSz="2038060" rtl="0" eaLnBrk="1" fontAlgn="auto" latinLnBrk="0" hangingPunct="1">
                        <a:lnSpc>
                          <a:spcPct val="100000"/>
                        </a:lnSpc>
                        <a:spcBef>
                          <a:spcPts val="0"/>
                        </a:spcBef>
                        <a:spcAft>
                          <a:spcPts val="0"/>
                        </a:spcAft>
                        <a:buClrTx/>
                        <a:buSzTx/>
                        <a:buFontTx/>
                        <a:buNone/>
                        <a:tabLst/>
                        <a:defRPr/>
                      </a:pPr>
                      <a:r>
                        <a:rPr lang="en-US" sz="2400" b="0" dirty="0" err="1" smtClean="0"/>
                        <a:t>Airmar</a:t>
                      </a:r>
                      <a:r>
                        <a:rPr lang="en-US" sz="2400" b="0" dirty="0" smtClean="0"/>
                        <a:t> PB200 Weather Station</a:t>
                      </a:r>
                    </a:p>
                  </a:txBody>
                  <a:tcPr/>
                </a:tc>
                <a:tc>
                  <a:txBody>
                    <a:bodyPr/>
                    <a:lstStyle/>
                    <a:p>
                      <a:pPr marL="0" marR="0" indent="0" algn="l" defTabSz="2038060" rtl="0" eaLnBrk="1" fontAlgn="auto" latinLnBrk="0" hangingPunct="1">
                        <a:lnSpc>
                          <a:spcPct val="100000"/>
                        </a:lnSpc>
                        <a:spcBef>
                          <a:spcPts val="0"/>
                        </a:spcBef>
                        <a:spcAft>
                          <a:spcPts val="0"/>
                        </a:spcAft>
                        <a:buClrTx/>
                        <a:buSzTx/>
                        <a:buFontTx/>
                        <a:buNone/>
                        <a:tabLst/>
                        <a:defRPr/>
                      </a:pPr>
                      <a:r>
                        <a:rPr lang="en-US" sz="2400" b="0" dirty="0" err="1" smtClean="0"/>
                        <a:t>Airmar</a:t>
                      </a:r>
                      <a:r>
                        <a:rPr lang="en-US" sz="2400" b="0" dirty="0" smtClean="0"/>
                        <a:t> CS4500 Water Speed Sensor</a:t>
                      </a:r>
                    </a:p>
                  </a:txBody>
                  <a:tcPr/>
                </a:tc>
              </a:tr>
              <a:tr h="1097671">
                <a:tc>
                  <a:txBody>
                    <a:bodyPr/>
                    <a:lstStyle/>
                    <a:p>
                      <a:pPr marL="0" marR="0" indent="0" algn="l" defTabSz="2038060" rtl="0" eaLnBrk="1" fontAlgn="auto" latinLnBrk="0" hangingPunct="1">
                        <a:lnSpc>
                          <a:spcPct val="100000"/>
                        </a:lnSpc>
                        <a:spcBef>
                          <a:spcPts val="0"/>
                        </a:spcBef>
                        <a:spcAft>
                          <a:spcPts val="0"/>
                        </a:spcAft>
                        <a:buClrTx/>
                        <a:buSzTx/>
                        <a:buFontTx/>
                        <a:buNone/>
                        <a:tabLst/>
                        <a:defRPr/>
                      </a:pPr>
                      <a:r>
                        <a:rPr lang="en-US" sz="2400" dirty="0" smtClean="0"/>
                        <a:t>Seabird GPTCTD 90688 CTD w/high speed pump</a:t>
                      </a:r>
                    </a:p>
                  </a:txBody>
                  <a:tcPr/>
                </a:tc>
                <a:tc>
                  <a:txBody>
                    <a:bodyPr/>
                    <a:lstStyle/>
                    <a:p>
                      <a:pPr marL="0" marR="0" indent="0" algn="l" defTabSz="2038060" rtl="0" eaLnBrk="1" fontAlgn="auto" latinLnBrk="0" hangingPunct="1">
                        <a:lnSpc>
                          <a:spcPct val="100000"/>
                        </a:lnSpc>
                        <a:spcBef>
                          <a:spcPts val="0"/>
                        </a:spcBef>
                        <a:spcAft>
                          <a:spcPts val="0"/>
                        </a:spcAft>
                        <a:buClrTx/>
                        <a:buSzTx/>
                        <a:buFontTx/>
                        <a:buNone/>
                        <a:tabLst/>
                        <a:defRPr/>
                      </a:pPr>
                      <a:r>
                        <a:rPr lang="en-US" sz="2400" dirty="0" smtClean="0"/>
                        <a:t>Seabird SBE43F DO</a:t>
                      </a:r>
                    </a:p>
                    <a:p>
                      <a:endParaRPr lang="en-US" sz="2400" dirty="0"/>
                    </a:p>
                  </a:txBody>
                  <a:tcPr/>
                </a:tc>
              </a:tr>
              <a:tr h="533798">
                <a:tc>
                  <a:txBody>
                    <a:bodyPr/>
                    <a:lstStyle/>
                    <a:p>
                      <a:pPr marL="0" marR="0" indent="0" algn="l" defTabSz="2038060" rtl="0" eaLnBrk="1" fontAlgn="auto" latinLnBrk="0" hangingPunct="1">
                        <a:lnSpc>
                          <a:spcPct val="100000"/>
                        </a:lnSpc>
                        <a:spcBef>
                          <a:spcPts val="0"/>
                        </a:spcBef>
                        <a:spcAft>
                          <a:spcPts val="0"/>
                        </a:spcAft>
                        <a:buClrTx/>
                        <a:buSzTx/>
                        <a:buFontTx/>
                        <a:buNone/>
                        <a:tabLst/>
                        <a:defRPr/>
                      </a:pPr>
                      <a:r>
                        <a:rPr lang="en-US" sz="2400" dirty="0" smtClean="0"/>
                        <a:t>Honeywell </a:t>
                      </a:r>
                      <a:r>
                        <a:rPr lang="en-US" sz="2400" dirty="0" err="1" smtClean="0"/>
                        <a:t>Durafet</a:t>
                      </a:r>
                      <a:r>
                        <a:rPr lang="en-US" sz="2400" dirty="0" smtClean="0"/>
                        <a:t> pH </a:t>
                      </a:r>
                    </a:p>
                  </a:txBody>
                  <a:tcPr/>
                </a:tc>
                <a:tc>
                  <a:txBody>
                    <a:bodyPr/>
                    <a:lstStyle/>
                    <a:p>
                      <a:pPr marL="0" marR="0" indent="0" algn="l" defTabSz="2038060" rtl="0" eaLnBrk="1" fontAlgn="auto" latinLnBrk="0" hangingPunct="1">
                        <a:lnSpc>
                          <a:spcPct val="100000"/>
                        </a:lnSpc>
                        <a:spcBef>
                          <a:spcPts val="0"/>
                        </a:spcBef>
                        <a:spcAft>
                          <a:spcPts val="0"/>
                        </a:spcAft>
                        <a:buClrTx/>
                        <a:buSzTx/>
                        <a:buFontTx/>
                        <a:buNone/>
                        <a:tabLst/>
                        <a:defRPr/>
                      </a:pPr>
                      <a:r>
                        <a:rPr lang="en-US" sz="2400" dirty="0" smtClean="0"/>
                        <a:t>Li-</a:t>
                      </a:r>
                      <a:r>
                        <a:rPr lang="en-US" sz="2400" dirty="0" err="1" smtClean="0"/>
                        <a:t>cor</a:t>
                      </a:r>
                      <a:r>
                        <a:rPr lang="en-US" sz="2400" dirty="0" smtClean="0"/>
                        <a:t> 820 pCO2</a:t>
                      </a:r>
                    </a:p>
                  </a:txBody>
                  <a:tcPr/>
                </a:tc>
              </a:tr>
            </a:tbl>
          </a:graphicData>
        </a:graphic>
      </p:graphicFrame>
      <p:pic>
        <p:nvPicPr>
          <p:cNvPr id="90" name="Picture 89" descr="logocengoos.pn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3878465" y="1260990"/>
            <a:ext cx="2689352" cy="2689352"/>
          </a:xfrm>
          <a:prstGeom prst="rect">
            <a:avLst/>
          </a:prstGeom>
        </p:spPr>
      </p:pic>
      <p:pic>
        <p:nvPicPr>
          <p:cNvPr id="91" name="Picture 90" descr="Northern_Gulf_Institute_logo.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374275" y="31074918"/>
            <a:ext cx="2654925" cy="1127322"/>
          </a:xfrm>
          <a:prstGeom prst="rect">
            <a:avLst/>
          </a:prstGeom>
        </p:spPr>
      </p:pic>
      <p:pic>
        <p:nvPicPr>
          <p:cNvPr id="92" name="Picture 91" descr="Liquid_Robotics_Logo.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0107" y="6694291"/>
            <a:ext cx="2202429" cy="1021890"/>
          </a:xfrm>
          <a:prstGeom prst="rect">
            <a:avLst/>
          </a:prstGeom>
        </p:spPr>
      </p:pic>
      <p:pic>
        <p:nvPicPr>
          <p:cNvPr id="93" name="Picture 92" descr="GCOOS-logo-RGB-217x350.jp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634221" y="1436343"/>
            <a:ext cx="1532639" cy="2471998"/>
          </a:xfrm>
          <a:prstGeom prst="rect">
            <a:avLst/>
          </a:prstGeom>
        </p:spPr>
      </p:pic>
      <p:pic>
        <p:nvPicPr>
          <p:cNvPr id="94" name="Picture 93" descr="top_banner_ocd.gif"/>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5669000" y="31219841"/>
            <a:ext cx="3992459" cy="554508"/>
          </a:xfrm>
          <a:prstGeom prst="rect">
            <a:avLst/>
          </a:prstGeom>
        </p:spPr>
      </p:pic>
      <p:pic>
        <p:nvPicPr>
          <p:cNvPr id="95" name="Picture 94" descr="usm_logo.gif"/>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80554" y="1154349"/>
            <a:ext cx="3016250" cy="2706239"/>
          </a:xfrm>
          <a:prstGeom prst="rect">
            <a:avLst/>
          </a:prstGeom>
        </p:spPr>
      </p:pic>
      <p:pic>
        <p:nvPicPr>
          <p:cNvPr id="97" name="Picture 96" descr="mbari_logo_lrg.jp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85345" y="5177525"/>
            <a:ext cx="1608895" cy="1608895"/>
          </a:xfrm>
          <a:prstGeom prst="rect">
            <a:avLst/>
          </a:prstGeom>
        </p:spPr>
      </p:pic>
      <p:sp>
        <p:nvSpPr>
          <p:cNvPr id="105" name="TextBox 104"/>
          <p:cNvSpPr txBox="1"/>
          <p:nvPr/>
        </p:nvSpPr>
        <p:spPr>
          <a:xfrm>
            <a:off x="31114998" y="13087107"/>
            <a:ext cx="9032686" cy="461665"/>
          </a:xfrm>
          <a:prstGeom prst="rect">
            <a:avLst/>
          </a:prstGeom>
          <a:noFill/>
        </p:spPr>
        <p:txBody>
          <a:bodyPr wrap="square" rtlCol="0">
            <a:spAutoFit/>
          </a:bodyPr>
          <a:lstStyle/>
          <a:p>
            <a:r>
              <a:rPr lang="en-US" sz="2400" dirty="0" smtClean="0"/>
              <a:t>Means and Standard Deviations of Data Binned in 2 m/s Winds </a:t>
            </a:r>
            <a:endParaRPr lang="en-US" sz="2400" dirty="0"/>
          </a:p>
        </p:txBody>
      </p:sp>
      <p:pic>
        <p:nvPicPr>
          <p:cNvPr id="107" name="Picture 106" descr="F_2ms_bins.jpg"/>
          <p:cNvPicPr>
            <a:picLocks noChangeAspect="1"/>
          </p:cNvPicPr>
          <p:nvPr/>
        </p:nvPicPr>
        <p:blipFill rotWithShape="1">
          <a:blip r:embed="rId19">
            <a:extLst>
              <a:ext uri="{28A0092B-C50C-407E-A947-70E740481C1C}">
                <a14:useLocalDpi xmlns:a14="http://schemas.microsoft.com/office/drawing/2010/main" val="0"/>
              </a:ext>
            </a:extLst>
          </a:blip>
          <a:srcRect l="3667" t="6852" r="7334" b="2719"/>
          <a:stretch/>
        </p:blipFill>
        <p:spPr>
          <a:xfrm>
            <a:off x="31114998" y="13486855"/>
            <a:ext cx="6953238" cy="5304492"/>
          </a:xfrm>
          <a:prstGeom prst="rect">
            <a:avLst/>
          </a:prstGeom>
        </p:spPr>
      </p:pic>
      <p:sp>
        <p:nvSpPr>
          <p:cNvPr id="109" name="Right Brace 108"/>
          <p:cNvSpPr/>
          <p:nvPr/>
        </p:nvSpPr>
        <p:spPr>
          <a:xfrm>
            <a:off x="38068236" y="13486855"/>
            <a:ext cx="336564" cy="2108745"/>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0" name="TextBox 109"/>
          <p:cNvSpPr txBox="1"/>
          <p:nvPr/>
        </p:nvSpPr>
        <p:spPr>
          <a:xfrm>
            <a:off x="38641869" y="13509862"/>
            <a:ext cx="2809681" cy="2308324"/>
          </a:xfrm>
          <a:prstGeom prst="rect">
            <a:avLst/>
          </a:prstGeom>
          <a:noFill/>
        </p:spPr>
        <p:txBody>
          <a:bodyPr wrap="square" rtlCol="0">
            <a:spAutoFit/>
          </a:bodyPr>
          <a:lstStyle/>
          <a:p>
            <a:r>
              <a:rPr lang="en-US" sz="2400" dirty="0" smtClean="0"/>
              <a:t>All data Binned into 2 m/s wind speed bins. Fluxes change due to both temporal and </a:t>
            </a:r>
            <a:r>
              <a:rPr lang="en-US" sz="2400" dirty="0" err="1" smtClean="0"/>
              <a:t>sparial</a:t>
            </a:r>
            <a:r>
              <a:rPr lang="en-US" sz="2400" dirty="0" smtClean="0"/>
              <a:t> variations</a:t>
            </a:r>
            <a:endParaRPr lang="en-US" sz="2400" dirty="0"/>
          </a:p>
        </p:txBody>
      </p:sp>
      <p:sp>
        <p:nvSpPr>
          <p:cNvPr id="111" name="Right Brace 110"/>
          <p:cNvSpPr/>
          <p:nvPr/>
        </p:nvSpPr>
        <p:spPr>
          <a:xfrm>
            <a:off x="38068236" y="16341684"/>
            <a:ext cx="336564" cy="2108745"/>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2" name="TextBox 111"/>
          <p:cNvSpPr txBox="1"/>
          <p:nvPr/>
        </p:nvSpPr>
        <p:spPr>
          <a:xfrm>
            <a:off x="38488221" y="15995681"/>
            <a:ext cx="2963330" cy="2677656"/>
          </a:xfrm>
          <a:prstGeom prst="rect">
            <a:avLst/>
          </a:prstGeom>
          <a:noFill/>
        </p:spPr>
        <p:txBody>
          <a:bodyPr wrap="square" rtlCol="0">
            <a:spAutoFit/>
          </a:bodyPr>
          <a:lstStyle/>
          <a:p>
            <a:r>
              <a:rPr lang="en-US" sz="2400" dirty="0" smtClean="0"/>
              <a:t>Only data collected while Wave Glider was  at </a:t>
            </a:r>
            <a:r>
              <a:rPr lang="en-US" sz="2400" dirty="0" err="1" smtClean="0"/>
              <a:t>CenGOOS</a:t>
            </a:r>
            <a:r>
              <a:rPr lang="en-US" sz="2400" dirty="0" smtClean="0"/>
              <a:t> buoy location. Flux changes driven mostly by time variation of  winds</a:t>
            </a:r>
            <a:endParaRPr lang="en-US" sz="2400" dirty="0"/>
          </a:p>
        </p:txBody>
      </p:sp>
      <p:pic>
        <p:nvPicPr>
          <p:cNvPr id="113" name="Picture 112" descr="latex-image-1.pdf"/>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137443" y="20309184"/>
            <a:ext cx="4495800" cy="304800"/>
          </a:xfrm>
          <a:prstGeom prst="rect">
            <a:avLst/>
          </a:prstGeom>
        </p:spPr>
      </p:pic>
      <p:sp>
        <p:nvSpPr>
          <p:cNvPr id="114" name="Rectangle 113"/>
          <p:cNvSpPr/>
          <p:nvPr/>
        </p:nvSpPr>
        <p:spPr>
          <a:xfrm>
            <a:off x="1048287" y="22500622"/>
            <a:ext cx="10614400" cy="71227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6000" dirty="0" smtClean="0"/>
              <a:t>Real-time Data </a:t>
            </a:r>
            <a:endParaRPr lang="en-US" sz="6000" dirty="0"/>
          </a:p>
        </p:txBody>
      </p:sp>
      <p:pic>
        <p:nvPicPr>
          <p:cNvPr id="121" name="Picture 120" descr="waveglider_deploy.tiff"/>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444693" y="24050065"/>
            <a:ext cx="3189528" cy="1861617"/>
          </a:xfrm>
          <a:prstGeom prst="rect">
            <a:avLst/>
          </a:prstGeom>
        </p:spPr>
      </p:pic>
      <p:grpSp>
        <p:nvGrpSpPr>
          <p:cNvPr id="122" name="Group 121"/>
          <p:cNvGrpSpPr/>
          <p:nvPr/>
        </p:nvGrpSpPr>
        <p:grpSpPr>
          <a:xfrm>
            <a:off x="4733588" y="23835019"/>
            <a:ext cx="8568960" cy="4599008"/>
            <a:chOff x="14767941" y="4532243"/>
            <a:chExt cx="8568960" cy="4599008"/>
          </a:xfrm>
        </p:grpSpPr>
        <p:pic>
          <p:nvPicPr>
            <p:cNvPr id="123" name="Picture 122" descr="GCOOS_page.tiff"/>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8910215" y="4532243"/>
              <a:ext cx="4426686" cy="4586114"/>
            </a:xfrm>
            <a:prstGeom prst="rect">
              <a:avLst/>
            </a:prstGeom>
          </p:spPr>
        </p:pic>
        <p:pic>
          <p:nvPicPr>
            <p:cNvPr id="124" name="Picture 123" descr="gcoos_products.tiff"/>
            <p:cNvPicPr>
              <a:picLocks noChangeAspect="1"/>
            </p:cNvPicPr>
            <p:nvPr/>
          </p:nvPicPr>
          <p:blipFill rotWithShape="1">
            <a:blip r:embed="rId23">
              <a:extLst>
                <a:ext uri="{28A0092B-C50C-407E-A947-70E740481C1C}">
                  <a14:useLocalDpi xmlns:a14="http://schemas.microsoft.com/office/drawing/2010/main" val="0"/>
                </a:ext>
              </a:extLst>
            </a:blip>
            <a:srcRect l="17241"/>
            <a:stretch/>
          </p:blipFill>
          <p:spPr>
            <a:xfrm>
              <a:off x="14767941" y="4747289"/>
              <a:ext cx="3806299" cy="4202048"/>
            </a:xfrm>
            <a:prstGeom prst="rect">
              <a:avLst/>
            </a:prstGeom>
          </p:spPr>
        </p:pic>
        <p:cxnSp>
          <p:nvCxnSpPr>
            <p:cNvPr id="125" name="Straight Arrow Connector 124"/>
            <p:cNvCxnSpPr/>
            <p:nvPr/>
          </p:nvCxnSpPr>
          <p:spPr>
            <a:xfrm flipV="1">
              <a:off x="16766453" y="4560326"/>
              <a:ext cx="2140342" cy="3017197"/>
            </a:xfrm>
            <a:prstGeom prst="straightConnector1">
              <a:avLst/>
            </a:prstGeom>
            <a:ln w="19050" cmpd="sng">
              <a:solidFill>
                <a:srgbClr val="FF0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126" name="Straight Arrow Connector 125"/>
            <p:cNvCxnSpPr/>
            <p:nvPr/>
          </p:nvCxnSpPr>
          <p:spPr>
            <a:xfrm>
              <a:off x="16770576" y="8284367"/>
              <a:ext cx="2142666" cy="846884"/>
            </a:xfrm>
            <a:prstGeom prst="straightConnector1">
              <a:avLst/>
            </a:prstGeom>
            <a:ln w="19050" cmpd="sng">
              <a:solidFill>
                <a:srgbClr val="FF0000"/>
              </a:solidFill>
              <a:prstDash val="dash"/>
              <a:tailEnd type="arrow"/>
            </a:ln>
          </p:spPr>
          <p:style>
            <a:lnRef idx="2">
              <a:schemeClr val="accent1"/>
            </a:lnRef>
            <a:fillRef idx="0">
              <a:schemeClr val="accent1"/>
            </a:fillRef>
            <a:effectRef idx="1">
              <a:schemeClr val="accent1"/>
            </a:effectRef>
            <a:fontRef idx="minor">
              <a:schemeClr val="tx1"/>
            </a:fontRef>
          </p:style>
        </p:cxnSp>
      </p:grpSp>
      <p:sp>
        <p:nvSpPr>
          <p:cNvPr id="127" name="TextBox 126"/>
          <p:cNvSpPr txBox="1"/>
          <p:nvPr/>
        </p:nvSpPr>
        <p:spPr>
          <a:xfrm>
            <a:off x="1444693" y="26062948"/>
            <a:ext cx="3189528" cy="2246769"/>
          </a:xfrm>
          <a:prstGeom prst="rect">
            <a:avLst/>
          </a:prstGeom>
          <a:noFill/>
        </p:spPr>
        <p:txBody>
          <a:bodyPr wrap="square" rtlCol="0">
            <a:spAutoFit/>
          </a:bodyPr>
          <a:lstStyle/>
          <a:p>
            <a:r>
              <a:rPr lang="en-US" sz="2000" dirty="0" smtClean="0"/>
              <a:t>In collaboration with the Gulf of Mexico Coastal Ocean Observing Center (GCOOS) the data were served in real-time on its Products website with an ESRI server application. </a:t>
            </a:r>
            <a:endParaRPr lang="en-US" sz="2000" dirty="0"/>
          </a:p>
        </p:txBody>
      </p:sp>
      <p:grpSp>
        <p:nvGrpSpPr>
          <p:cNvPr id="133" name="Group 132"/>
          <p:cNvGrpSpPr/>
          <p:nvPr/>
        </p:nvGrpSpPr>
        <p:grpSpPr>
          <a:xfrm>
            <a:off x="18219371" y="12563290"/>
            <a:ext cx="8403051" cy="1247491"/>
            <a:chOff x="15334794" y="12658200"/>
            <a:chExt cx="8403051" cy="1247491"/>
          </a:xfrm>
        </p:grpSpPr>
        <p:sp>
          <p:nvSpPr>
            <p:cNvPr id="128" name="Rectangle 127"/>
            <p:cNvSpPr/>
            <p:nvPr/>
          </p:nvSpPr>
          <p:spPr>
            <a:xfrm>
              <a:off x="15334794" y="12658200"/>
              <a:ext cx="7389740" cy="124749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1" name="Straight Connector 100"/>
            <p:cNvCxnSpPr/>
            <p:nvPr/>
          </p:nvCxnSpPr>
          <p:spPr>
            <a:xfrm>
              <a:off x="15954059" y="12940030"/>
              <a:ext cx="551708" cy="0"/>
            </a:xfrm>
            <a:prstGeom prst="line">
              <a:avLst/>
            </a:prstGeom>
            <a:ln>
              <a:solidFill>
                <a:srgbClr val="F400FE"/>
              </a:solidFill>
            </a:ln>
          </p:spPr>
          <p:style>
            <a:lnRef idx="2">
              <a:schemeClr val="accent1"/>
            </a:lnRef>
            <a:fillRef idx="0">
              <a:schemeClr val="accent1"/>
            </a:fillRef>
            <a:effectRef idx="1">
              <a:schemeClr val="accent1"/>
            </a:effectRef>
            <a:fontRef idx="minor">
              <a:schemeClr val="tx1"/>
            </a:fontRef>
          </p:style>
        </p:cxnSp>
        <p:sp>
          <p:nvSpPr>
            <p:cNvPr id="102" name="Oval 101"/>
            <p:cNvSpPr/>
            <p:nvPr/>
          </p:nvSpPr>
          <p:spPr>
            <a:xfrm>
              <a:off x="16186892" y="13148662"/>
              <a:ext cx="165100" cy="128177"/>
            </a:xfrm>
            <a:prstGeom prst="ellips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8" name="Diamond 107"/>
            <p:cNvSpPr/>
            <p:nvPr/>
          </p:nvSpPr>
          <p:spPr>
            <a:xfrm>
              <a:off x="16154400" y="13411200"/>
              <a:ext cx="263841" cy="230833"/>
            </a:xfrm>
            <a:prstGeom prst="diamond">
              <a:avLst/>
            </a:prstGeom>
            <a:solidFill>
              <a:srgbClr val="00009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9" name="TextBox 128"/>
            <p:cNvSpPr txBox="1"/>
            <p:nvPr/>
          </p:nvSpPr>
          <p:spPr>
            <a:xfrm>
              <a:off x="16601061" y="13410671"/>
              <a:ext cx="7136784" cy="400110"/>
            </a:xfrm>
            <a:prstGeom prst="rect">
              <a:avLst/>
            </a:prstGeom>
            <a:noFill/>
          </p:spPr>
          <p:txBody>
            <a:bodyPr wrap="square" rtlCol="0">
              <a:spAutoFit/>
            </a:bodyPr>
            <a:lstStyle/>
            <a:p>
              <a:r>
                <a:rPr lang="en-US" sz="2000" dirty="0" err="1" smtClean="0"/>
                <a:t>CenGOOS</a:t>
              </a:r>
              <a:r>
                <a:rPr lang="en-US" sz="2000" dirty="0" smtClean="0"/>
                <a:t> Buoy and Wave Glider launch and recovery site</a:t>
              </a:r>
              <a:endParaRPr lang="en-US" sz="2000" dirty="0"/>
            </a:p>
          </p:txBody>
        </p:sp>
        <p:sp>
          <p:nvSpPr>
            <p:cNvPr id="130" name="TextBox 129"/>
            <p:cNvSpPr txBox="1"/>
            <p:nvPr/>
          </p:nvSpPr>
          <p:spPr>
            <a:xfrm>
              <a:off x="16601061" y="13076784"/>
              <a:ext cx="7136784" cy="400110"/>
            </a:xfrm>
            <a:prstGeom prst="rect">
              <a:avLst/>
            </a:prstGeom>
            <a:noFill/>
          </p:spPr>
          <p:txBody>
            <a:bodyPr wrap="square" rtlCol="0">
              <a:spAutoFit/>
            </a:bodyPr>
            <a:lstStyle/>
            <a:p>
              <a:r>
                <a:rPr lang="en-US" sz="2000" dirty="0" smtClean="0"/>
                <a:t>Stations for the GOMECC cruises</a:t>
              </a:r>
              <a:endParaRPr lang="en-US" sz="2000" dirty="0"/>
            </a:p>
          </p:txBody>
        </p:sp>
        <p:sp>
          <p:nvSpPr>
            <p:cNvPr id="131" name="TextBox 130"/>
            <p:cNvSpPr txBox="1"/>
            <p:nvPr/>
          </p:nvSpPr>
          <p:spPr>
            <a:xfrm>
              <a:off x="16601061" y="12754771"/>
              <a:ext cx="7136784" cy="400110"/>
            </a:xfrm>
            <a:prstGeom prst="rect">
              <a:avLst/>
            </a:prstGeom>
            <a:noFill/>
          </p:spPr>
          <p:txBody>
            <a:bodyPr wrap="square" rtlCol="0">
              <a:spAutoFit/>
            </a:bodyPr>
            <a:lstStyle/>
            <a:p>
              <a:r>
                <a:rPr lang="en-US" sz="2000" dirty="0" smtClean="0"/>
                <a:t>Wave Glider track</a:t>
              </a:r>
              <a:endParaRPr lang="en-US" sz="2000" dirty="0"/>
            </a:p>
          </p:txBody>
        </p:sp>
      </p:grpSp>
    </p:spTree>
    <p:extLst>
      <p:ext uri="{BB962C8B-B14F-4D97-AF65-F5344CB8AC3E}">
        <p14:creationId xmlns:p14="http://schemas.microsoft.com/office/powerpoint/2010/main" val="23530153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7914</TotalTime>
  <Words>952</Words>
  <Application>Microsoft Macintosh PowerPoint</Application>
  <PresentationFormat>Custom</PresentationFormat>
  <Paragraphs>82</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Univ. of Southern Mississippi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 howden</dc:creator>
  <cp:lastModifiedBy>stephan howden</cp:lastModifiedBy>
  <cp:revision>72</cp:revision>
  <dcterms:created xsi:type="dcterms:W3CDTF">2013-09-10T18:12:03Z</dcterms:created>
  <dcterms:modified xsi:type="dcterms:W3CDTF">2014-02-18T19:41:23Z</dcterms:modified>
</cp:coreProperties>
</file>