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99" r:id="rId9"/>
    <p:sldId id="265" r:id="rId10"/>
    <p:sldId id="261" r:id="rId11"/>
    <p:sldId id="266" r:id="rId12"/>
    <p:sldId id="272" r:id="rId13"/>
    <p:sldId id="267" r:id="rId14"/>
    <p:sldId id="297" r:id="rId15"/>
    <p:sldId id="271" r:id="rId16"/>
    <p:sldId id="269" r:id="rId17"/>
    <p:sldId id="270" r:id="rId18"/>
    <p:sldId id="276" r:id="rId19"/>
    <p:sldId id="268" r:id="rId20"/>
    <p:sldId id="273" r:id="rId21"/>
    <p:sldId id="277" r:id="rId22"/>
    <p:sldId id="274" r:id="rId23"/>
    <p:sldId id="278" r:id="rId24"/>
    <p:sldId id="279" r:id="rId25"/>
    <p:sldId id="280" r:id="rId26"/>
    <p:sldId id="281" r:id="rId27"/>
    <p:sldId id="275" r:id="rId28"/>
    <p:sldId id="282" r:id="rId29"/>
    <p:sldId id="283" r:id="rId30"/>
    <p:sldId id="294" r:id="rId31"/>
    <p:sldId id="284" r:id="rId32"/>
    <p:sldId id="288" r:id="rId33"/>
    <p:sldId id="285" r:id="rId34"/>
    <p:sldId id="286" r:id="rId35"/>
    <p:sldId id="287" r:id="rId36"/>
    <p:sldId id="289" r:id="rId37"/>
    <p:sldId id="290" r:id="rId38"/>
    <p:sldId id="291" r:id="rId39"/>
    <p:sldId id="292" r:id="rId40"/>
    <p:sldId id="293" r:id="rId41"/>
    <p:sldId id="262" r:id="rId42"/>
    <p:sldId id="295" r:id="rId43"/>
    <p:sldId id="298" r:id="rId44"/>
    <p:sldId id="296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8D9B61-BB94-4BD2-90C6-0DDF948EBC3E}" type="datetimeFigureOut">
              <a:rPr lang="en-US" smtClean="0"/>
              <a:t>4/30/2014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88BA8E-7C18-4258-8590-467641619B20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pcooksey\Documents\ResearchProjects\WaveGlider\Files\LightOn.MOV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pcooksey\Documents\ResearchProjects\WaveGlider\Files\HoldStation.MOV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Fully Autonomous Control for the </a:t>
            </a:r>
            <a:r>
              <a:rPr lang="en-US" dirty="0" err="1" smtClean="0"/>
              <a:t>WaveGlider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Philip Cooksey</a:t>
            </a:r>
            <a:endParaRPr lang="en-US" dirty="0"/>
          </a:p>
        </p:txBody>
      </p:sp>
      <p:pic>
        <p:nvPicPr>
          <p:cNvPr id="4" name="Picture 2" descr="http://liquidr.com/images/img-technology-how-it-work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4191000"/>
            <a:ext cx="6432330" cy="2520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the </a:t>
            </a:r>
            <a:r>
              <a:rPr lang="en-US" dirty="0" err="1" smtClean="0"/>
              <a:t>WaveGlider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572000" cy="4389120"/>
          </a:xfrm>
        </p:spPr>
        <p:txBody>
          <a:bodyPr/>
          <a:lstStyle/>
          <a:p>
            <a:r>
              <a:rPr lang="en-US" dirty="0" smtClean="0"/>
              <a:t>Onboard </a:t>
            </a:r>
            <a:r>
              <a:rPr lang="en-US" dirty="0" err="1" smtClean="0"/>
              <a:t>BeagleBoard</a:t>
            </a:r>
            <a:r>
              <a:rPr lang="en-US" dirty="0" smtClean="0"/>
              <a:t>-XM </a:t>
            </a:r>
          </a:p>
          <a:p>
            <a:pPr lvl="1"/>
            <a:r>
              <a:rPr lang="en-US" dirty="0" smtClean="0"/>
              <a:t>Cost $149</a:t>
            </a:r>
          </a:p>
          <a:p>
            <a:pPr lvl="1"/>
            <a:r>
              <a:rPr lang="en-US" dirty="0" smtClean="0"/>
              <a:t>ARM Cortex-A8</a:t>
            </a:r>
          </a:p>
          <a:p>
            <a:pPr lvl="1"/>
            <a:r>
              <a:rPr lang="en-US" dirty="0" smtClean="0"/>
              <a:t>1 GHz</a:t>
            </a:r>
            <a:r>
              <a:rPr lang="en-US" dirty="0" smtClean="0"/>
              <a:t> </a:t>
            </a:r>
          </a:p>
          <a:p>
            <a:pPr lvl="1"/>
            <a:r>
              <a:rPr lang="en-US" dirty="0" err="1" smtClean="0"/>
              <a:t>Ubuntu</a:t>
            </a:r>
            <a:r>
              <a:rPr lang="en-US" dirty="0" smtClean="0"/>
              <a:t> OS</a:t>
            </a:r>
          </a:p>
          <a:p>
            <a:endParaRPr lang="en-US" dirty="0" smtClean="0"/>
          </a:p>
          <a:p>
            <a:r>
              <a:rPr lang="en-US" dirty="0" smtClean="0"/>
              <a:t>USB-to-Serial port connection to Command &amp; Control</a:t>
            </a:r>
            <a:endParaRPr lang="en-US" dirty="0" smtClean="0"/>
          </a:p>
        </p:txBody>
      </p:sp>
      <p:pic>
        <p:nvPicPr>
          <p:cNvPr id="4" name="Picture 2" descr="https://dlnmh9ip6v2uc.cloudfront.net/images/products/9/9/7/8/09978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2362200"/>
            <a:ext cx="43434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Starting the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WaveGlider</a:t>
            </a:r>
            <a:r>
              <a:rPr lang="en-US" dirty="0" smtClean="0"/>
              <a:t> documentation</a:t>
            </a:r>
          </a:p>
          <a:p>
            <a:r>
              <a:rPr lang="en-US" dirty="0" smtClean="0"/>
              <a:t>Lack of actual serial data</a:t>
            </a:r>
          </a:p>
          <a:p>
            <a:r>
              <a:rPr lang="en-US" dirty="0" smtClean="0"/>
              <a:t>Reverse engineer the process</a:t>
            </a:r>
            <a:endParaRPr lang="en-US" dirty="0"/>
          </a:p>
        </p:txBody>
      </p:sp>
      <p:pic>
        <p:nvPicPr>
          <p:cNvPr id="22530" name="Picture 2" descr="C:\Users\pcooksey\Documents\ResearchProjects\WaveGlider\Pictures\photo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733800"/>
            <a:ext cx="2856556" cy="2133600"/>
          </a:xfrm>
          <a:prstGeom prst="rect">
            <a:avLst/>
          </a:prstGeom>
          <a:noFill/>
        </p:spPr>
      </p:pic>
      <p:pic>
        <p:nvPicPr>
          <p:cNvPr id="22531" name="Picture 3" descr="C:\Users\pcooksey\Documents\ResearchProjects\WaveGlider\Pictures\photo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 flipV="1">
            <a:off x="2743200" y="3886200"/>
            <a:ext cx="3468675" cy="2590800"/>
          </a:xfrm>
          <a:prstGeom prst="rect">
            <a:avLst/>
          </a:prstGeom>
          <a:noFill/>
        </p:spPr>
      </p:pic>
      <p:pic>
        <p:nvPicPr>
          <p:cNvPr id="6" name="Picture 2" descr="http://www.batterfly.com/shop/image/cache/data/pic%20frontine/Serialtest_RS232_web-500x5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3657600"/>
            <a:ext cx="29718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erialParameter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57400"/>
            <a:ext cx="8229600" cy="3680875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WaveGlider</a:t>
            </a:r>
            <a:r>
              <a:rPr lang="en-US" dirty="0" smtClean="0"/>
              <a:t> Serial Parameters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Raw Serial Data</a:t>
            </a:r>
            <a:endParaRPr lang="en-US" dirty="0"/>
          </a:p>
        </p:txBody>
      </p:sp>
      <p:pic>
        <p:nvPicPr>
          <p:cNvPr id="5" name="Content Placeholder 4" descr="Serialdat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41772" b="1521"/>
          <a:stretch>
            <a:fillRect/>
          </a:stretch>
        </p:blipFill>
        <p:spPr>
          <a:xfrm>
            <a:off x="5105400" y="1905000"/>
            <a:ext cx="35052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pay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590800"/>
            <a:ext cx="4118695" cy="33492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971800" y="2286000"/>
            <a:ext cx="1981200" cy="1708650"/>
            <a:chOff x="2971800" y="2286000"/>
            <a:chExt cx="1981200" cy="1708650"/>
          </a:xfrm>
        </p:grpSpPr>
        <p:cxnSp>
          <p:nvCxnSpPr>
            <p:cNvPr id="12" name="Curved Connector 11"/>
            <p:cNvCxnSpPr/>
            <p:nvPr/>
          </p:nvCxnSpPr>
          <p:spPr>
            <a:xfrm flipV="1">
              <a:off x="3200400" y="2286000"/>
              <a:ext cx="1752600" cy="1371600"/>
            </a:xfrm>
            <a:prstGeom prst="curvedConnector3">
              <a:avLst>
                <a:gd name="adj1" fmla="val 7065"/>
              </a:avLst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pic>
          <p:nvPicPr>
            <p:cNvPr id="14" name="Picture 2" descr="http://www.batterfly.com/shop/image/cache/data/pic%20frontine/Serialtest_RS232_web-500x50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71800" y="3429000"/>
              <a:ext cx="565650" cy="5656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the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the </a:t>
            </a:r>
            <a:r>
              <a:rPr lang="en-US" dirty="0" err="1" smtClean="0"/>
              <a:t>WaveGlider</a:t>
            </a:r>
            <a:r>
              <a:rPr lang="en-US" dirty="0" smtClean="0"/>
              <a:t> documentation</a:t>
            </a:r>
          </a:p>
          <a:p>
            <a:r>
              <a:rPr lang="en-US" dirty="0" smtClean="0"/>
              <a:t>Determine Packet Format</a:t>
            </a:r>
          </a:p>
          <a:p>
            <a:r>
              <a:rPr lang="en-US" dirty="0" smtClean="0"/>
              <a:t>Decode the collected serial data</a:t>
            </a:r>
          </a:p>
          <a:p>
            <a:r>
              <a:rPr lang="en-US" dirty="0" smtClean="0"/>
              <a:t>Analyze the structure</a:t>
            </a:r>
          </a:p>
          <a:p>
            <a:r>
              <a:rPr lang="en-US" dirty="0" smtClean="0"/>
              <a:t>Reverse engineer the process</a:t>
            </a:r>
          </a:p>
          <a:p>
            <a:r>
              <a:rPr lang="en-US" dirty="0" smtClean="0"/>
              <a:t>Communicate with the </a:t>
            </a:r>
            <a:r>
              <a:rPr lang="en-US" dirty="0" err="1" smtClean="0"/>
              <a:t>WaveGlider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Payload Packet</a:t>
            </a:r>
            <a:endParaRPr lang="en-US" dirty="0"/>
          </a:p>
        </p:txBody>
      </p:sp>
      <p:pic>
        <p:nvPicPr>
          <p:cNvPr id="4" name="Picture 3" descr="MessageFor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981200"/>
            <a:ext cx="6522076" cy="4495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05400" y="3505200"/>
            <a:ext cx="838200" cy="2819400"/>
          </a:xfrm>
          <a:prstGeom prst="rect">
            <a:avLst/>
          </a:prstGeom>
          <a:solidFill>
            <a:schemeClr val="accent1"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oardI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3426187"/>
            <a:ext cx="8229600" cy="3279413"/>
          </a:xfrm>
        </p:spPr>
      </p:pic>
      <p:pic>
        <p:nvPicPr>
          <p:cNvPr id="7" name="Picture 6" descr="AddressForma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975154"/>
            <a:ext cx="8321762" cy="2377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skI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990600"/>
            <a:ext cx="6629400" cy="5456647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1143000" y="23622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143000" y="25908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essageTyp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914400"/>
            <a:ext cx="4800600" cy="5741017"/>
          </a:xfrm>
        </p:spPr>
      </p:pic>
      <p:sp>
        <p:nvSpPr>
          <p:cNvPr id="6" name="Right Arrow 5"/>
          <p:cNvSpPr/>
          <p:nvPr/>
        </p:nvSpPr>
        <p:spPr>
          <a:xfrm>
            <a:off x="1828800" y="21336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828800" y="25908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828800" y="30480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828800" y="41910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828800" y="57912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71800" y="2057400"/>
            <a:ext cx="2743200" cy="914400"/>
          </a:xfrm>
          <a:prstGeom prst="rect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the Serial Data</a:t>
            </a:r>
            <a:endParaRPr lang="en-US" dirty="0"/>
          </a:p>
        </p:txBody>
      </p:sp>
      <p:pic>
        <p:nvPicPr>
          <p:cNvPr id="4" name="Content Placeholder 3" descr="ProcessedSerialDat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828800"/>
            <a:ext cx="6400800" cy="4864395"/>
          </a:xfrm>
        </p:spPr>
      </p:pic>
      <p:sp>
        <p:nvSpPr>
          <p:cNvPr id="5" name="TextBox 4"/>
          <p:cNvSpPr txBox="1"/>
          <p:nvPr/>
        </p:nvSpPr>
        <p:spPr>
          <a:xfrm>
            <a:off x="4648200" y="2971800"/>
            <a:ext cx="2294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Enumeration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Information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WaveGlider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Problem Statement</a:t>
            </a:r>
          </a:p>
          <a:p>
            <a:r>
              <a:rPr lang="en-US" dirty="0" smtClean="0"/>
              <a:t>Controlling the </a:t>
            </a:r>
            <a:r>
              <a:rPr lang="en-US" dirty="0" err="1" smtClean="0"/>
              <a:t>WaveGlider</a:t>
            </a:r>
            <a:endParaRPr lang="en-US" dirty="0" smtClean="0"/>
          </a:p>
          <a:p>
            <a:pPr lvl="1"/>
            <a:r>
              <a:rPr lang="en-US" dirty="0" smtClean="0"/>
              <a:t>Serial Protocols</a:t>
            </a:r>
          </a:p>
          <a:p>
            <a:pPr lvl="1"/>
            <a:r>
              <a:rPr lang="en-US" dirty="0" smtClean="0"/>
              <a:t>Commands</a:t>
            </a:r>
          </a:p>
          <a:p>
            <a:pPr lvl="1"/>
            <a:r>
              <a:rPr lang="en-US" dirty="0" smtClean="0"/>
              <a:t>C++ Code</a:t>
            </a:r>
          </a:p>
          <a:p>
            <a:r>
              <a:rPr lang="en-US" dirty="0" smtClean="0"/>
              <a:t>Future </a:t>
            </a:r>
            <a:r>
              <a:rPr lang="en-US" dirty="0" err="1" smtClean="0"/>
              <a:t>Teleo</a:t>
            </a:r>
            <a:r>
              <a:rPr lang="en-US" dirty="0" smtClean="0"/>
              <a:t>-Reactive Executive </a:t>
            </a:r>
            <a:r>
              <a:rPr lang="en-US" dirty="0" smtClean="0"/>
              <a:t>(T-REX) Integration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Request ID/Enumerate (0x0010)</a:t>
            </a:r>
            <a:endParaRPr lang="en-US" dirty="0"/>
          </a:p>
        </p:txBody>
      </p:sp>
      <p:pic>
        <p:nvPicPr>
          <p:cNvPr id="4" name="Content Placeholder 3" descr="Startu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33600"/>
            <a:ext cx="8229600" cy="36812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Enumerate Reply </a:t>
            </a:r>
            <a:endParaRPr lang="en-US" dirty="0"/>
          </a:p>
        </p:txBody>
      </p:sp>
      <p:pic>
        <p:nvPicPr>
          <p:cNvPr id="4" name="Content Placeholder 3" descr="Deviceinformat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1828800"/>
            <a:ext cx="4648200" cy="47710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 Status (0x0022)</a:t>
            </a:r>
            <a:endParaRPr lang="en-US" dirty="0"/>
          </a:p>
        </p:txBody>
      </p:sp>
      <p:pic>
        <p:nvPicPr>
          <p:cNvPr id="4" name="Content Placeholder 3" descr="pollin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438400"/>
            <a:ext cx="749536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 Status (0x0022)</a:t>
            </a:r>
            <a:endParaRPr lang="en-US" dirty="0"/>
          </a:p>
        </p:txBody>
      </p:sp>
      <p:pic>
        <p:nvPicPr>
          <p:cNvPr id="4" name="Content Placeholder 3" descr="RequestStatu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935163"/>
            <a:ext cx="5633997" cy="4781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 Reply Status (0x0001)</a:t>
            </a:r>
            <a:endParaRPr lang="en-US" dirty="0"/>
          </a:p>
        </p:txBody>
      </p:sp>
      <p:pic>
        <p:nvPicPr>
          <p:cNvPr id="4" name="Content Placeholder 3" descr="AckReplyStatu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905000"/>
            <a:ext cx="4800600" cy="4469271"/>
          </a:xfrm>
        </p:spPr>
      </p:pic>
      <p:grpSp>
        <p:nvGrpSpPr>
          <p:cNvPr id="9" name="Group 8"/>
          <p:cNvGrpSpPr/>
          <p:nvPr/>
        </p:nvGrpSpPr>
        <p:grpSpPr>
          <a:xfrm>
            <a:off x="5334000" y="3429000"/>
            <a:ext cx="3187489" cy="1255931"/>
            <a:chOff x="5334000" y="3429000"/>
            <a:chExt cx="3187489" cy="1255931"/>
          </a:xfrm>
        </p:grpSpPr>
        <p:sp>
          <p:nvSpPr>
            <p:cNvPr id="5" name="Right Arrow 4"/>
            <p:cNvSpPr/>
            <p:nvPr/>
          </p:nvSpPr>
          <p:spPr>
            <a:xfrm rot="10800000">
              <a:off x="5334000" y="4191000"/>
              <a:ext cx="533400" cy="381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96000" y="40386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dobe Pi Std" pitchFamily="82" charset="0"/>
                </a:rPr>
                <a:t>0x0000</a:t>
              </a:r>
              <a:endParaRPr lang="en-US" b="1" dirty="0" smtClean="0">
                <a:latin typeface="Adobe Pi Std" pitchFamily="82" charset="0"/>
              </a:endParaRPr>
            </a:p>
            <a:p>
              <a:r>
                <a:rPr lang="en-US" dirty="0" smtClean="0">
                  <a:latin typeface="Adobe Pi Std" pitchFamily="82" charset="0"/>
                </a:rPr>
                <a:t>0x8000</a:t>
              </a:r>
              <a:endParaRPr lang="en-US" dirty="0">
                <a:latin typeface="Adobe Pi Std" pitchFamily="8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7400" y="3429000"/>
              <a:ext cx="2654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Message Available (Commands)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Queued Message (0x0040)</a:t>
            </a:r>
            <a:endParaRPr lang="en-US" dirty="0"/>
          </a:p>
        </p:txBody>
      </p:sp>
      <p:pic>
        <p:nvPicPr>
          <p:cNvPr id="4" name="Content Placeholder 3" descr="queu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1" y="2286000"/>
            <a:ext cx="6197484" cy="281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 Reply Message (0x0001)</a:t>
            </a:r>
            <a:endParaRPr lang="en-US" dirty="0"/>
          </a:p>
        </p:txBody>
      </p:sp>
      <p:pic>
        <p:nvPicPr>
          <p:cNvPr id="4" name="Content Placeholder 3" descr="QueuedRepl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1905000"/>
            <a:ext cx="4032775" cy="4855145"/>
          </a:xfrm>
        </p:spPr>
      </p:pic>
      <p:grpSp>
        <p:nvGrpSpPr>
          <p:cNvPr id="7" name="Group 6"/>
          <p:cNvGrpSpPr/>
          <p:nvPr/>
        </p:nvGrpSpPr>
        <p:grpSpPr>
          <a:xfrm>
            <a:off x="457200" y="5943600"/>
            <a:ext cx="1981200" cy="381000"/>
            <a:chOff x="457200" y="5943600"/>
            <a:chExt cx="1981200" cy="381000"/>
          </a:xfrm>
        </p:grpSpPr>
        <p:sp>
          <p:nvSpPr>
            <p:cNvPr id="5" name="Right Arrow 4"/>
            <p:cNvSpPr/>
            <p:nvPr/>
          </p:nvSpPr>
          <p:spPr>
            <a:xfrm>
              <a:off x="1828800" y="5943600"/>
              <a:ext cx="609600" cy="381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7200" y="5943600"/>
              <a:ext cx="1327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Commands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553200" y="5486400"/>
            <a:ext cx="2242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dobe Pi Std" pitchFamily="82" charset="0"/>
              </a:rPr>
              <a:t>(</a:t>
            </a:r>
            <a:r>
              <a:rPr lang="en-US" dirty="0" smtClean="0">
                <a:latin typeface="Adobe Pi Std" pitchFamily="82" charset="0"/>
              </a:rPr>
              <a:t>0x0001) </a:t>
            </a:r>
            <a:r>
              <a:rPr lang="en-US" dirty="0" smtClean="0"/>
              <a:t>format type</a:t>
            </a:r>
            <a:endParaRPr lang="en-US" dirty="0"/>
          </a:p>
        </p:txBody>
      </p:sp>
      <p:cxnSp>
        <p:nvCxnSpPr>
          <p:cNvPr id="10" name="Elbow Connector 9"/>
          <p:cNvCxnSpPr>
            <a:stCxn id="8" idx="1"/>
          </p:cNvCxnSpPr>
          <p:nvPr/>
        </p:nvCxnSpPr>
        <p:spPr>
          <a:xfrm rot="10800000" flipV="1">
            <a:off x="6096000" y="5671066"/>
            <a:ext cx="457200" cy="42493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Port Message Loop</a:t>
            </a:r>
            <a:endParaRPr lang="en-US" dirty="0"/>
          </a:p>
        </p:txBody>
      </p:sp>
      <p:pic>
        <p:nvPicPr>
          <p:cNvPr id="4" name="Content Placeholder 3" descr="SerialProces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2057400"/>
            <a:ext cx="3990116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Commands</a:t>
            </a:r>
            <a:endParaRPr lang="en-US" dirty="0"/>
          </a:p>
        </p:txBody>
      </p:sp>
      <p:pic>
        <p:nvPicPr>
          <p:cNvPr id="4" name="Content Placeholder 3" descr="commandsL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514600"/>
            <a:ext cx="4177887" cy="2971800"/>
          </a:xfrm>
        </p:spPr>
      </p:pic>
      <p:pic>
        <p:nvPicPr>
          <p:cNvPr id="5" name="Picture 4" descr="CommandL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914400"/>
            <a:ext cx="3241702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Rudder Command</a:t>
            </a:r>
            <a:endParaRPr lang="en-US" dirty="0"/>
          </a:p>
        </p:txBody>
      </p:sp>
      <p:pic>
        <p:nvPicPr>
          <p:cNvPr id="4" name="Content Placeholder 3" descr="Rudde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2286000"/>
            <a:ext cx="6673042" cy="2971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Senior at California State University Monterey Bay</a:t>
            </a:r>
          </a:p>
          <a:p>
            <a:r>
              <a:rPr lang="en-US" dirty="0" smtClean="0"/>
              <a:t>Worked with the Autonomous Group for a few years</a:t>
            </a:r>
          </a:p>
          <a:p>
            <a:pPr lvl="1"/>
            <a:r>
              <a:rPr lang="en-US" dirty="0" smtClean="0"/>
              <a:t>Developed web command interface for T-REX</a:t>
            </a:r>
          </a:p>
          <a:p>
            <a:pPr lvl="1"/>
            <a:r>
              <a:rPr lang="en-US" dirty="0" smtClean="0"/>
              <a:t>I</a:t>
            </a:r>
            <a:r>
              <a:rPr lang="en-US" dirty="0" smtClean="0"/>
              <a:t>ncreased plan execution performance in T-REX</a:t>
            </a:r>
          </a:p>
          <a:p>
            <a:pPr lvl="1"/>
            <a:r>
              <a:rPr lang="en-US" dirty="0" smtClean="0"/>
              <a:t>Combined ROS and T-REX  to run together on the </a:t>
            </a:r>
            <a:r>
              <a:rPr lang="en-US" dirty="0" err="1" smtClean="0"/>
              <a:t>EcoMapper</a:t>
            </a:r>
            <a:r>
              <a:rPr lang="en-US" dirty="0" smtClean="0"/>
              <a:t>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6146" name="Picture 2" descr="http://www.xylemanalytics.co.uk/media/products/EcoMapp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00" t="26667" r="2000" b="40000"/>
          <a:stretch>
            <a:fillRect/>
          </a:stretch>
        </p:blipFill>
        <p:spPr bwMode="auto">
          <a:xfrm>
            <a:off x="685800" y="4572000"/>
            <a:ext cx="73914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Turn Light On</a:t>
            </a:r>
            <a:endParaRPr lang="en-US" dirty="0"/>
          </a:p>
        </p:txBody>
      </p:sp>
      <p:pic>
        <p:nvPicPr>
          <p:cNvPr id="4" name="LightOn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2362200"/>
            <a:ext cx="6096000" cy="3434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Hold Station at Waypoint</a:t>
            </a:r>
            <a:endParaRPr lang="en-US" dirty="0"/>
          </a:p>
        </p:txBody>
      </p:sp>
      <p:pic>
        <p:nvPicPr>
          <p:cNvPr id="6" name="HoldStation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2286000"/>
            <a:ext cx="5867400" cy="3306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Waypoint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 waypoints</a:t>
            </a:r>
          </a:p>
          <a:p>
            <a:r>
              <a:rPr lang="en-US" dirty="0" smtClean="0"/>
              <a:t>Set waypoints command to Command &amp; Controller</a:t>
            </a:r>
          </a:p>
          <a:p>
            <a:pPr lvl="1"/>
            <a:r>
              <a:rPr lang="en-US" dirty="0" smtClean="0"/>
              <a:t>Stored in array</a:t>
            </a:r>
          </a:p>
          <a:p>
            <a:r>
              <a:rPr lang="en-US" dirty="0" smtClean="0"/>
              <a:t>Different commands for using waypoint</a:t>
            </a:r>
          </a:p>
          <a:p>
            <a:pPr lvl="1"/>
            <a:r>
              <a:rPr lang="en-US" dirty="0" smtClean="0"/>
              <a:t>Hold station at waypoint</a:t>
            </a:r>
          </a:p>
          <a:p>
            <a:pPr lvl="1"/>
            <a:r>
              <a:rPr lang="en-US" dirty="0" smtClean="0"/>
              <a:t>Follow sequential waypoint course </a:t>
            </a:r>
          </a:p>
          <a:p>
            <a:pPr lvl="1"/>
            <a:r>
              <a:rPr lang="en-US" dirty="0" smtClean="0"/>
              <a:t>Follow course and loop</a:t>
            </a:r>
          </a:p>
          <a:p>
            <a:pPr lvl="1"/>
            <a:r>
              <a:rPr lang="en-US" dirty="0" smtClean="0"/>
              <a:t>Follow course with option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tWaypoi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066800"/>
            <a:ext cx="7811177" cy="38712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50292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Waypoint encoded (32bit) example: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 0x150F085 </a:t>
            </a:r>
            <a:r>
              <a:rPr lang="en-US" dirty="0">
                <a:latin typeface="+mj-lt"/>
              </a:rPr>
              <a:t>or </a:t>
            </a:r>
            <a:r>
              <a:rPr lang="en-US" dirty="0" smtClean="0">
                <a:latin typeface="+mj-lt"/>
              </a:rPr>
              <a:t>22081669 divided by </a:t>
            </a:r>
            <a:r>
              <a:rPr lang="en-US" dirty="0">
                <a:latin typeface="+mj-lt"/>
              </a:rPr>
              <a:t>600,000 gives </a:t>
            </a:r>
            <a:r>
              <a:rPr lang="en-US" b="1" dirty="0">
                <a:latin typeface="+mj-lt"/>
              </a:rPr>
              <a:t>36.802781667</a:t>
            </a:r>
            <a:r>
              <a:rPr lang="en-US" dirty="0">
                <a:latin typeface="+mj-lt"/>
              </a:rPr>
              <a:t> latitude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 0xFBA4FF1A </a:t>
            </a:r>
            <a:r>
              <a:rPr lang="en-US" dirty="0">
                <a:latin typeface="+mj-lt"/>
              </a:rPr>
              <a:t>or 4221894426 </a:t>
            </a:r>
            <a:r>
              <a:rPr lang="en-US" dirty="0" smtClean="0">
                <a:latin typeface="+mj-lt"/>
              </a:rPr>
              <a:t>(subtract </a:t>
            </a:r>
            <a:r>
              <a:rPr lang="en-US" dirty="0">
                <a:latin typeface="+mj-lt"/>
              </a:rPr>
              <a:t>2^32 since the high order bit is set, so </a:t>
            </a:r>
            <a:r>
              <a:rPr lang="en-US" dirty="0" smtClean="0">
                <a:latin typeface="+mj-lt"/>
              </a:rPr>
              <a:t>−</a:t>
            </a:r>
            <a:r>
              <a:rPr lang="en-US" dirty="0">
                <a:latin typeface="+mj-lt"/>
              </a:rPr>
              <a:t>73072870</a:t>
            </a:r>
            <a:r>
              <a:rPr lang="en-US" dirty="0" smtClean="0">
                <a:latin typeface="+mj-lt"/>
              </a:rPr>
              <a:t>) divided by </a:t>
            </a:r>
            <a:r>
              <a:rPr lang="en-US" dirty="0">
                <a:latin typeface="+mj-lt"/>
              </a:rPr>
              <a:t>600,000 gives </a:t>
            </a:r>
            <a:r>
              <a:rPr lang="en-US" b="1" dirty="0">
                <a:latin typeface="+mj-lt"/>
              </a:rPr>
              <a:t>−121.788116667 </a:t>
            </a:r>
            <a:r>
              <a:rPr lang="en-US" dirty="0">
                <a:latin typeface="+mj-lt"/>
              </a:rPr>
              <a:t>latitude.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ollowWaypoint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066800"/>
            <a:ext cx="6477000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ollowCourseLoo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143000"/>
            <a:ext cx="7818504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C++ Boost </a:t>
            </a:r>
            <a:r>
              <a:rPr lang="en-US" dirty="0" err="1" smtClean="0"/>
              <a:t>Asio</a:t>
            </a:r>
            <a:r>
              <a:rPr lang="en-US" dirty="0" smtClean="0"/>
              <a:t> Library </a:t>
            </a:r>
          </a:p>
          <a:p>
            <a:pPr lvl="1"/>
            <a:r>
              <a:rPr lang="en-US" dirty="0" smtClean="0"/>
              <a:t>Serial port</a:t>
            </a:r>
          </a:p>
          <a:p>
            <a:r>
              <a:rPr lang="en-US" dirty="0" smtClean="0"/>
              <a:t>Open source serial code</a:t>
            </a:r>
          </a:p>
          <a:p>
            <a:r>
              <a:rPr lang="en-US" dirty="0" smtClean="0"/>
              <a:t>Basic data storage</a:t>
            </a:r>
          </a:p>
          <a:p>
            <a:pPr lvl="1"/>
            <a:r>
              <a:rPr lang="en-US" dirty="0" smtClean="0"/>
              <a:t>boost</a:t>
            </a:r>
            <a:r>
              <a:rPr lang="en-US" dirty="0" smtClean="0"/>
              <a:t>::</a:t>
            </a:r>
            <a:r>
              <a:rPr lang="en-US" dirty="0" err="1" smtClean="0"/>
              <a:t>dynamic_bitset</a:t>
            </a:r>
            <a:r>
              <a:rPr lang="en-US" dirty="0" smtClean="0"/>
              <a:t>&lt;&gt;</a:t>
            </a:r>
          </a:p>
          <a:p>
            <a:pPr lvl="1"/>
            <a:r>
              <a:rPr lang="en-US" dirty="0" smtClean="0"/>
              <a:t>std::</a:t>
            </a:r>
            <a:r>
              <a:rPr lang="en-US" dirty="0" err="1" smtClean="0"/>
              <a:t>bitset</a:t>
            </a:r>
            <a:r>
              <a:rPr lang="en-US" dirty="0" smtClean="0"/>
              <a:t>&lt;&gt;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	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0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 smtClean="0"/>
              <a:t>public:</a:t>
            </a:r>
          </a:p>
          <a:p>
            <a:pPr>
              <a:buNone/>
            </a:pPr>
            <a:r>
              <a:rPr lang="en-US" sz="1600" dirty="0" smtClean="0"/>
              <a:t>        static const </a:t>
            </a:r>
            <a:r>
              <a:rPr lang="en-US" sz="1600" dirty="0" err="1" smtClean="0"/>
              <a:t>int</a:t>
            </a:r>
            <a:r>
              <a:rPr lang="en-US" sz="1600" dirty="0" smtClean="0"/>
              <a:t> BYTE = 8;</a:t>
            </a:r>
          </a:p>
          <a:p>
            <a:pPr>
              <a:buNone/>
            </a:pPr>
            <a:r>
              <a:rPr lang="en-US" sz="1600" dirty="0" smtClean="0"/>
              <a:t>        Command(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&lt;1*BYTE&gt; ID,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&lt;2*BYTE&gt;  value,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&lt;5*BYTE&gt;  message,</a:t>
            </a:r>
          </a:p>
          <a:p>
            <a:pPr>
              <a:buNone/>
            </a:pPr>
            <a:r>
              <a:rPr lang="en-US" sz="1600" dirty="0" smtClean="0"/>
              <a:t>        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&lt;4*BYTE&gt;  longitude,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&lt;4*BYTE&gt;  latitude);</a:t>
            </a:r>
          </a:p>
          <a:p>
            <a:pPr>
              <a:buNone/>
            </a:pPr>
            <a:r>
              <a:rPr lang="en-US" sz="1600" dirty="0" smtClean="0"/>
              <a:t>        virtual ~Command</a:t>
            </a:r>
            <a:r>
              <a:rPr lang="en-US" sz="1600" dirty="0" smtClean="0"/>
              <a:t>();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&lt;1*BYTE&gt; ID</a:t>
            </a:r>
            <a:r>
              <a:rPr lang="en-US" sz="1600" dirty="0" smtClean="0"/>
              <a:t>;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&lt;2*BYTE&gt; value</a:t>
            </a:r>
            <a:r>
              <a:rPr lang="en-US" sz="1600" dirty="0" smtClean="0"/>
              <a:t>;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&lt;5*BYTE&gt; message</a:t>
            </a:r>
            <a:r>
              <a:rPr lang="en-US" sz="1600" dirty="0" smtClean="0"/>
              <a:t>;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&lt;4*BYTE&gt; longitude;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&lt;4*BYTE&gt; latitude</a:t>
            </a:r>
            <a:r>
              <a:rPr lang="en-US" sz="1600" dirty="0" smtClean="0"/>
              <a:t>;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int</a:t>
            </a:r>
            <a:r>
              <a:rPr lang="en-US" sz="1600" dirty="0" smtClean="0"/>
              <a:t> </a:t>
            </a:r>
            <a:r>
              <a:rPr lang="en-US" sz="1600" dirty="0" err="1" smtClean="0"/>
              <a:t>dataSize</a:t>
            </a:r>
            <a:r>
              <a:rPr lang="en-US" sz="1600" dirty="0" smtClean="0"/>
              <a:t>() const;</a:t>
            </a: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bitset</a:t>
            </a:r>
            <a:r>
              <a:rPr lang="en-US" sz="1600" dirty="0" smtClean="0"/>
              <a:t>&lt;16*BYTE&gt; </a:t>
            </a:r>
            <a:r>
              <a:rPr lang="en-US" sz="1600" dirty="0" err="1" smtClean="0"/>
              <a:t>fullCommand</a:t>
            </a:r>
            <a:r>
              <a:rPr lang="en-US" sz="1600" dirty="0" smtClean="0"/>
              <a:t>() const;</a:t>
            </a:r>
          </a:p>
          <a:p>
            <a:pPr>
              <a:buNone/>
            </a:pPr>
            <a:r>
              <a:rPr lang="en-US" sz="1600" dirty="0" smtClean="0"/>
              <a:t>        string </a:t>
            </a:r>
            <a:r>
              <a:rPr lang="en-US" sz="1600" dirty="0" err="1" smtClean="0"/>
              <a:t>fullCommand</a:t>
            </a:r>
            <a:r>
              <a:rPr lang="en-US" sz="1600" dirty="0" smtClean="0"/>
              <a:t>();</a:t>
            </a:r>
          </a:p>
          <a:p>
            <a:pPr>
              <a:buNone/>
            </a:pPr>
            <a:r>
              <a:rPr lang="en-US" sz="1600" dirty="0" smtClean="0"/>
              <a:t>private</a:t>
            </a:r>
            <a:r>
              <a:rPr lang="en-US" sz="1600" dirty="0" smtClean="0"/>
              <a:t>:</a:t>
            </a:r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dirty="0" err="1" smtClean="0"/>
              <a:t>int</a:t>
            </a:r>
            <a:r>
              <a:rPr lang="en-US" sz="1600" dirty="0" smtClean="0"/>
              <a:t> size;</a:t>
            </a:r>
            <a:endParaRPr lang="en-US" sz="1600" dirty="0"/>
          </a:p>
        </p:txBody>
      </p:sp>
      <p:pic>
        <p:nvPicPr>
          <p:cNvPr id="4" name="Content Placeholder 3" descr="commandsL2.png"/>
          <p:cNvPicPr>
            <a:picLocks noChangeAspect="1"/>
          </p:cNvPicPr>
          <p:nvPr/>
        </p:nvPicPr>
        <p:blipFill>
          <a:blip r:embed="rId2" cstate="print"/>
          <a:srcRect l="65660" t="23776" r="3334" b="14802"/>
          <a:stretch>
            <a:fillRect/>
          </a:stretch>
        </p:blipFill>
        <p:spPr>
          <a:xfrm>
            <a:off x="5943600" y="3657600"/>
            <a:ext cx="1676400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 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public:</a:t>
            </a:r>
          </a:p>
          <a:p>
            <a:pPr>
              <a:buNone/>
            </a:pPr>
            <a:r>
              <a:rPr lang="en-US" sz="1800" dirty="0" smtClean="0"/>
              <a:t>        </a:t>
            </a:r>
            <a:r>
              <a:rPr lang="en-US" sz="1800" dirty="0" err="1" smtClean="0"/>
              <a:t>CommandPacket</a:t>
            </a:r>
            <a:r>
              <a:rPr lang="en-US" sz="1800" dirty="0" smtClean="0"/>
              <a:t>(const Command &amp;command);</a:t>
            </a:r>
          </a:p>
          <a:p>
            <a:pPr>
              <a:buNone/>
            </a:pPr>
            <a:r>
              <a:rPr lang="en-US" sz="1800" dirty="0" smtClean="0"/>
              <a:t>        virtual ~</a:t>
            </a:r>
            <a:r>
              <a:rPr lang="en-US" sz="1800" dirty="0" err="1" smtClean="0"/>
              <a:t>CommandPacket</a:t>
            </a:r>
            <a:r>
              <a:rPr lang="en-US" sz="1800" dirty="0" smtClean="0"/>
              <a:t>();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 const std::vector&lt;int8_t&gt; packet();</a:t>
            </a:r>
          </a:p>
          <a:p>
            <a:pPr>
              <a:buNone/>
            </a:pPr>
            <a:r>
              <a:rPr lang="en-US" sz="1800" dirty="0" smtClean="0"/>
              <a:t>        boost::</a:t>
            </a:r>
            <a:r>
              <a:rPr lang="en-US" sz="1800" dirty="0" err="1" smtClean="0"/>
              <a:t>dynamic_bitset</a:t>
            </a:r>
            <a:r>
              <a:rPr lang="en-US" sz="1800" dirty="0" smtClean="0"/>
              <a:t>&lt;&gt; </a:t>
            </a:r>
            <a:r>
              <a:rPr lang="en-US" sz="1800" dirty="0" err="1" smtClean="0"/>
              <a:t>dynamicPacket</a:t>
            </a:r>
            <a:r>
              <a:rPr lang="en-US" sz="1800" dirty="0" smtClean="0"/>
              <a:t>();</a:t>
            </a:r>
          </a:p>
          <a:p>
            <a:pPr>
              <a:buNone/>
            </a:pPr>
            <a:r>
              <a:rPr lang="en-US" sz="1800" dirty="0" smtClean="0"/>
              <a:t>        string </a:t>
            </a:r>
            <a:r>
              <a:rPr lang="en-US" sz="1800" dirty="0" err="1" smtClean="0"/>
              <a:t>stringPacket</a:t>
            </a:r>
            <a:r>
              <a:rPr lang="en-US" sz="1800" dirty="0" smtClean="0"/>
              <a:t>();</a:t>
            </a:r>
          </a:p>
          <a:p>
            <a:pPr>
              <a:buNone/>
            </a:pPr>
            <a:r>
              <a:rPr lang="en-US" sz="1800" dirty="0" smtClean="0"/>
              <a:t>private: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 int16_t </a:t>
            </a:r>
            <a:r>
              <a:rPr lang="en-US" sz="1800" dirty="0" err="1" smtClean="0"/>
              <a:t>createCRC</a:t>
            </a:r>
            <a:r>
              <a:rPr lang="en-US" sz="1800" dirty="0" smtClean="0"/>
              <a:t>();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 </a:t>
            </a:r>
            <a:r>
              <a:rPr lang="en-US" sz="1800" dirty="0" err="1" smtClean="0"/>
              <a:t>bitset</a:t>
            </a:r>
            <a:r>
              <a:rPr lang="en-US" sz="1800" dirty="0" smtClean="0"/>
              <a:t>&lt;1*Command::BYTE&gt; header</a:t>
            </a:r>
            <a:r>
              <a:rPr lang="en-US" sz="1800" dirty="0" smtClean="0"/>
              <a:t>;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 </a:t>
            </a:r>
            <a:r>
              <a:rPr lang="en-US" sz="1800" dirty="0" err="1" smtClean="0"/>
              <a:t>bitset</a:t>
            </a:r>
            <a:r>
              <a:rPr lang="en-US" sz="1800" dirty="0" smtClean="0"/>
              <a:t>&lt;4*Command::BYTE&gt; ID</a:t>
            </a:r>
            <a:r>
              <a:rPr lang="en-US" sz="1800" dirty="0" smtClean="0"/>
              <a:t>;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 </a:t>
            </a:r>
            <a:r>
              <a:rPr lang="en-US" sz="1800" dirty="0" err="1" smtClean="0"/>
              <a:t>bitset</a:t>
            </a:r>
            <a:r>
              <a:rPr lang="en-US" sz="1800" dirty="0" smtClean="0"/>
              <a:t>&lt;2*Command::BYTE&gt; </a:t>
            </a:r>
            <a:r>
              <a:rPr lang="en-US" sz="1800" dirty="0" err="1" smtClean="0"/>
              <a:t>dataSize</a:t>
            </a:r>
            <a:r>
              <a:rPr lang="en-US" sz="1800" dirty="0" smtClean="0"/>
              <a:t>;</a:t>
            </a:r>
          </a:p>
          <a:p>
            <a:pPr>
              <a:buNone/>
            </a:pPr>
            <a:r>
              <a:rPr lang="en-US" sz="1800" dirty="0" smtClean="0"/>
              <a:t>        const Command &amp;command;</a:t>
            </a:r>
          </a:p>
          <a:p>
            <a:pPr>
              <a:buNone/>
            </a:pPr>
            <a:r>
              <a:rPr lang="en-US" sz="1800" dirty="0" smtClean="0"/>
              <a:t>        </a:t>
            </a:r>
            <a:r>
              <a:rPr lang="en-US" sz="1800" dirty="0" err="1" smtClean="0"/>
              <a:t>bitset</a:t>
            </a:r>
            <a:r>
              <a:rPr lang="en-US" sz="1800" dirty="0" smtClean="0"/>
              <a:t>&lt;2*Command::BYTE&gt; CRC;</a:t>
            </a:r>
            <a:endParaRPr lang="en-US" sz="1800" dirty="0"/>
          </a:p>
        </p:txBody>
      </p:sp>
      <p:pic>
        <p:nvPicPr>
          <p:cNvPr id="4" name="Content Placeholder 3" descr="commandsL2.png"/>
          <p:cNvPicPr>
            <a:picLocks noChangeAspect="1"/>
          </p:cNvPicPr>
          <p:nvPr/>
        </p:nvPicPr>
        <p:blipFill>
          <a:blip r:embed="rId2" cstate="print"/>
          <a:srcRect r="63522" b="2564"/>
          <a:stretch>
            <a:fillRect/>
          </a:stretch>
        </p:blipFill>
        <p:spPr>
          <a:xfrm>
            <a:off x="6172200" y="3048000"/>
            <a:ext cx="15240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Payload 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200" dirty="0" smtClean="0"/>
              <a:t>public: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enum</a:t>
            </a:r>
            <a:r>
              <a:rPr lang="en-US" sz="1200" dirty="0" smtClean="0"/>
              <a:t> Data{ Size, Destination, Origin, </a:t>
            </a:r>
            <a:r>
              <a:rPr lang="en-US" sz="1200" dirty="0" err="1" smtClean="0"/>
              <a:t>TransactionID</a:t>
            </a:r>
            <a:r>
              <a:rPr lang="en-US" sz="1200" dirty="0" smtClean="0"/>
              <a:t>, </a:t>
            </a:r>
            <a:r>
              <a:rPr lang="en-US" sz="1200" dirty="0" err="1" smtClean="0"/>
              <a:t>MessageType</a:t>
            </a:r>
            <a:r>
              <a:rPr lang="en-US" sz="1200" dirty="0" smtClean="0"/>
              <a:t> </a:t>
            </a:r>
            <a:r>
              <a:rPr lang="en-US" sz="1200" dirty="0" smtClean="0"/>
              <a:t>};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PayloadPacket</a:t>
            </a:r>
            <a:r>
              <a:rPr lang="en-US" sz="1200" dirty="0" smtClean="0"/>
              <a:t>(): SOF(start) {};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PayloadPacket</a:t>
            </a:r>
            <a:r>
              <a:rPr lang="en-US" sz="1200" dirty="0" smtClean="0"/>
              <a:t>(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destination,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origin,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</a:t>
            </a:r>
            <a:r>
              <a:rPr lang="en-US" sz="1200" dirty="0" err="1" smtClean="0"/>
              <a:t>transactionID</a:t>
            </a:r>
            <a:r>
              <a:rPr lang="en-US" sz="1200" dirty="0" smtClean="0"/>
              <a:t>,</a:t>
            </a:r>
          </a:p>
          <a:p>
            <a:pPr>
              <a:buNone/>
            </a:pPr>
            <a:r>
              <a:rPr lang="en-US" sz="1200" dirty="0" smtClean="0"/>
              <a:t>              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</a:t>
            </a:r>
            <a:r>
              <a:rPr lang="en-US" sz="1200" dirty="0" err="1" smtClean="0"/>
              <a:t>messageType</a:t>
            </a:r>
            <a:r>
              <a:rPr lang="en-US" sz="1200" dirty="0" smtClean="0"/>
              <a:t>, boost::</a:t>
            </a:r>
            <a:r>
              <a:rPr lang="en-US" sz="1200" dirty="0" err="1" smtClean="0"/>
              <a:t>dynamic_bitset</a:t>
            </a:r>
            <a:r>
              <a:rPr lang="en-US" sz="1200" dirty="0" smtClean="0"/>
              <a:t>&lt;&gt; message);</a:t>
            </a:r>
          </a:p>
          <a:p>
            <a:pPr>
              <a:buNone/>
            </a:pPr>
            <a:r>
              <a:rPr lang="en-US" sz="1200" dirty="0" smtClean="0"/>
              <a:t>        virtual ~</a:t>
            </a:r>
            <a:r>
              <a:rPr lang="en-US" sz="1200" dirty="0" err="1" smtClean="0"/>
              <a:t>PayloadPacket</a:t>
            </a:r>
            <a:r>
              <a:rPr lang="en-US" sz="1200" dirty="0" smtClean="0"/>
              <a:t>();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bool</a:t>
            </a:r>
            <a:r>
              <a:rPr lang="en-US" sz="1200" dirty="0" smtClean="0"/>
              <a:t> read(</a:t>
            </a:r>
            <a:r>
              <a:rPr lang="en-US" sz="1200" dirty="0" err="1" smtClean="0"/>
              <a:t>TimeoutSerial</a:t>
            </a:r>
            <a:r>
              <a:rPr lang="en-US" sz="1200" dirty="0" smtClean="0"/>
              <a:t> &amp;serial);</a:t>
            </a:r>
          </a:p>
          <a:p>
            <a:pPr>
              <a:buNone/>
            </a:pPr>
            <a:r>
              <a:rPr lang="en-US" sz="1200" dirty="0" smtClean="0"/>
              <a:t>        void write(</a:t>
            </a:r>
            <a:r>
              <a:rPr lang="en-US" sz="1200" dirty="0" err="1" smtClean="0"/>
              <a:t>TimeoutSerial</a:t>
            </a:r>
            <a:r>
              <a:rPr lang="en-US" sz="1200" dirty="0" smtClean="0"/>
              <a:t> &amp;serial</a:t>
            </a:r>
            <a:r>
              <a:rPr lang="en-US" sz="1200" dirty="0" smtClean="0"/>
              <a:t>);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boost::</a:t>
            </a:r>
            <a:r>
              <a:rPr lang="en-US" sz="1200" dirty="0" err="1" smtClean="0"/>
              <a:t>dynamic_bitset</a:t>
            </a:r>
            <a:r>
              <a:rPr lang="en-US" sz="1200" dirty="0" smtClean="0"/>
              <a:t>&lt;&gt; </a:t>
            </a:r>
            <a:r>
              <a:rPr lang="en-US" sz="1200" dirty="0" err="1" smtClean="0"/>
              <a:t>getMessage</a:t>
            </a:r>
            <a:r>
              <a:rPr lang="en-US" sz="1200" dirty="0" smtClean="0"/>
              <a:t>() { return message; }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</a:t>
            </a:r>
            <a:r>
              <a:rPr lang="en-US" sz="1200" dirty="0" err="1" smtClean="0"/>
              <a:t>getData</a:t>
            </a:r>
            <a:r>
              <a:rPr lang="en-US" sz="1200" dirty="0" smtClean="0"/>
              <a:t>(Data value</a:t>
            </a:r>
            <a:r>
              <a:rPr lang="en-US" sz="1200" dirty="0" smtClean="0"/>
              <a:t>);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private</a:t>
            </a:r>
            <a:r>
              <a:rPr lang="en-US" sz="1200" dirty="0" smtClean="0"/>
              <a:t>:</a:t>
            </a:r>
          </a:p>
          <a:p>
            <a:pPr>
              <a:buNone/>
            </a:pPr>
            <a:r>
              <a:rPr lang="en-US" sz="1200" dirty="0" smtClean="0"/>
              <a:t>        int16_t </a:t>
            </a:r>
            <a:r>
              <a:rPr lang="en-US" sz="1200" dirty="0" err="1" smtClean="0"/>
              <a:t>generateCRC</a:t>
            </a:r>
            <a:r>
              <a:rPr lang="en-US" sz="1200" dirty="0" smtClean="0"/>
              <a:t>();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template&lt;</a:t>
            </a:r>
            <a:r>
              <a:rPr lang="en-US" sz="1200" dirty="0" err="1" smtClean="0"/>
              <a:t>size_t</a:t>
            </a:r>
            <a:r>
              <a:rPr lang="en-US" sz="1200" dirty="0" smtClean="0"/>
              <a:t> N&gt;</a:t>
            </a:r>
          </a:p>
          <a:p>
            <a:pPr>
              <a:buNone/>
            </a:pPr>
            <a:r>
              <a:rPr lang="en-US" sz="1200" dirty="0" smtClean="0"/>
              <a:t>        void </a:t>
            </a:r>
            <a:r>
              <a:rPr lang="en-US" sz="1200" dirty="0" err="1" smtClean="0"/>
              <a:t>readIn</a:t>
            </a:r>
            <a:r>
              <a:rPr lang="en-US" sz="1200" dirty="0" smtClean="0"/>
              <a:t>(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&lt;N&gt;&amp; binary, vector&lt;char&gt;&amp; values, </a:t>
            </a:r>
            <a:r>
              <a:rPr lang="en-US" sz="1200" dirty="0" err="1" smtClean="0"/>
              <a:t>int</a:t>
            </a:r>
            <a:r>
              <a:rPr lang="en-US" sz="1200" dirty="0" smtClean="0"/>
              <a:t> first, </a:t>
            </a:r>
            <a:r>
              <a:rPr lang="en-US" sz="1200" dirty="0" err="1" smtClean="0"/>
              <a:t>int</a:t>
            </a:r>
            <a:r>
              <a:rPr lang="en-US" sz="1200" dirty="0" smtClean="0"/>
              <a:t> last</a:t>
            </a:r>
            <a:r>
              <a:rPr lang="en-US" sz="1200" dirty="0" smtClean="0"/>
              <a:t>);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&lt;byte(1</a:t>
            </a:r>
            <a:r>
              <a:rPr lang="en-US" sz="1200" dirty="0" smtClean="0"/>
              <a:t>)&gt; SOF;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</a:t>
            </a:r>
            <a:r>
              <a:rPr lang="en-US" sz="1200" dirty="0" err="1" smtClean="0"/>
              <a:t>packetSize</a:t>
            </a:r>
            <a:r>
              <a:rPr lang="en-US" sz="1200" dirty="0" smtClean="0"/>
              <a:t>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destination;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origin;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</a:t>
            </a:r>
            <a:r>
              <a:rPr lang="en-US" sz="1200" dirty="0" err="1" smtClean="0"/>
              <a:t>transactionID</a:t>
            </a:r>
            <a:r>
              <a:rPr lang="en-US" sz="1200" dirty="0" smtClean="0"/>
              <a:t>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</a:t>
            </a:r>
            <a:r>
              <a:rPr lang="en-US" sz="1200" dirty="0" err="1" smtClean="0"/>
              <a:t>messageType</a:t>
            </a:r>
            <a:r>
              <a:rPr lang="en-US" sz="1200" dirty="0" smtClean="0"/>
              <a:t>;</a:t>
            </a:r>
          </a:p>
          <a:p>
            <a:pPr>
              <a:buNone/>
            </a:pPr>
            <a:r>
              <a:rPr lang="en-US" sz="1200" dirty="0" smtClean="0"/>
              <a:t>        boost::</a:t>
            </a:r>
            <a:r>
              <a:rPr lang="en-US" sz="1200" dirty="0" err="1" smtClean="0"/>
              <a:t>dynamic_bitset</a:t>
            </a:r>
            <a:r>
              <a:rPr lang="en-US" sz="1200" dirty="0" smtClean="0"/>
              <a:t>&lt;&gt; message;</a:t>
            </a:r>
          </a:p>
          <a:p>
            <a:pPr>
              <a:buNone/>
            </a:pPr>
            <a:r>
              <a:rPr lang="en-US" sz="1200" dirty="0" smtClean="0"/>
              <a:t>        </a:t>
            </a:r>
            <a:r>
              <a:rPr lang="en-US" sz="1200" dirty="0" err="1" smtClean="0"/>
              <a:t>bitset</a:t>
            </a:r>
            <a:r>
              <a:rPr lang="en-US" sz="1200" dirty="0" smtClean="0"/>
              <a:t>&lt;byte(2)&gt; CRC;</a:t>
            </a:r>
            <a:endParaRPr lang="en-US" sz="1200" dirty="0"/>
          </a:p>
        </p:txBody>
      </p:sp>
      <p:pic>
        <p:nvPicPr>
          <p:cNvPr id="4" name="Picture 3" descr="MessageForm.png"/>
          <p:cNvPicPr>
            <a:picLocks noChangeAspect="1"/>
          </p:cNvPicPr>
          <p:nvPr/>
        </p:nvPicPr>
        <p:blipFill>
          <a:blip r:embed="rId2" cstate="print"/>
          <a:srcRect l="19862" t="33898" r="39246" b="3390"/>
          <a:stretch>
            <a:fillRect/>
          </a:stretch>
        </p:blipFill>
        <p:spPr>
          <a:xfrm>
            <a:off x="5867400" y="3352800"/>
            <a:ext cx="2811162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Capstone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en-US" dirty="0" smtClean="0"/>
              <a:t>evelop autonomous control on the </a:t>
            </a:r>
            <a:r>
              <a:rPr lang="en-US" dirty="0" err="1" smtClean="0"/>
              <a:t>WaveGlider</a:t>
            </a:r>
            <a:endParaRPr lang="en-US" dirty="0" smtClean="0"/>
          </a:p>
          <a:p>
            <a:pPr lvl="1"/>
            <a:r>
              <a:rPr lang="en-US" dirty="0" smtClean="0"/>
              <a:t>Interface with </a:t>
            </a:r>
            <a:r>
              <a:rPr lang="en-US" dirty="0" err="1" smtClean="0"/>
              <a:t>WaveGlider</a:t>
            </a:r>
            <a:endParaRPr lang="en-US" dirty="0" smtClean="0"/>
          </a:p>
          <a:p>
            <a:pPr lvl="1"/>
            <a:r>
              <a:rPr lang="en-US" dirty="0" smtClean="0"/>
              <a:t>Read environment/vehicle data</a:t>
            </a:r>
          </a:p>
          <a:p>
            <a:pPr lvl="1"/>
            <a:r>
              <a:rPr lang="en-US" dirty="0" smtClean="0"/>
              <a:t>Send </a:t>
            </a:r>
            <a:r>
              <a:rPr lang="en-US" dirty="0" smtClean="0"/>
              <a:t>commands</a:t>
            </a:r>
          </a:p>
          <a:p>
            <a:pPr lvl="1"/>
            <a:r>
              <a:rPr lang="en-US" dirty="0" smtClean="0"/>
              <a:t>Incorporate autonomous planner</a:t>
            </a:r>
          </a:p>
          <a:p>
            <a:endParaRPr lang="en-US" dirty="0"/>
          </a:p>
        </p:txBody>
      </p:sp>
      <p:pic>
        <p:nvPicPr>
          <p:cNvPr id="1026" name="Picture 2" descr="http://pave.mycpanel.princeton.edu/images/SPADiagr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572000"/>
            <a:ext cx="3253520" cy="2050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 Simple Command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200" dirty="0" smtClean="0">
                <a:latin typeface="+mj-lt"/>
              </a:rPr>
              <a:t>void </a:t>
            </a:r>
            <a:r>
              <a:rPr lang="en-US" sz="1200" dirty="0" err="1" smtClean="0">
                <a:latin typeface="+mj-lt"/>
              </a:rPr>
              <a:t>sendCommand</a:t>
            </a:r>
            <a:r>
              <a:rPr lang="en-US" sz="1200" dirty="0" smtClean="0">
                <a:latin typeface="+mj-lt"/>
              </a:rPr>
              <a:t>(</a:t>
            </a:r>
            <a:r>
              <a:rPr lang="en-US" sz="1200" dirty="0" err="1" smtClean="0">
                <a:latin typeface="+mj-lt"/>
              </a:rPr>
              <a:t>TimeoutSerial</a:t>
            </a:r>
            <a:r>
              <a:rPr lang="en-US" sz="1200" dirty="0" smtClean="0">
                <a:latin typeface="+mj-lt"/>
              </a:rPr>
              <a:t> &amp;serial, </a:t>
            </a:r>
            <a:r>
              <a:rPr lang="en-US" sz="1200" dirty="0" err="1" smtClean="0">
                <a:latin typeface="+mj-lt"/>
              </a:rPr>
              <a:t>PayloadPacket</a:t>
            </a:r>
            <a:r>
              <a:rPr lang="en-US" sz="1200" dirty="0" smtClean="0">
                <a:latin typeface="+mj-lt"/>
              </a:rPr>
              <a:t> &amp;payload, Commands </a:t>
            </a:r>
            <a:r>
              <a:rPr lang="en-US" sz="1200" dirty="0" err="1" smtClean="0">
                <a:latin typeface="+mj-lt"/>
              </a:rPr>
              <a:t>commandValue</a:t>
            </a:r>
            <a:r>
              <a:rPr lang="en-US" sz="1200" dirty="0" smtClean="0">
                <a:latin typeface="+mj-lt"/>
              </a:rPr>
              <a:t>)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&lt;2*Command</a:t>
            </a:r>
            <a:r>
              <a:rPr lang="en-US" sz="1200" dirty="0" smtClean="0">
                <a:latin typeface="+mj-lt"/>
              </a:rPr>
              <a:t>::BYTE&gt; destination (0x0100); 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&lt;2*Command::BYTE&gt; origin(0x0001);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&lt;2*Command::BYTE&gt; </a:t>
            </a:r>
            <a:r>
              <a:rPr lang="en-US" sz="1200" dirty="0" err="1" smtClean="0">
                <a:latin typeface="+mj-lt"/>
              </a:rPr>
              <a:t>transactionID</a:t>
            </a:r>
            <a:r>
              <a:rPr lang="en-US" sz="1200" dirty="0" smtClean="0">
                <a:latin typeface="+mj-lt"/>
              </a:rPr>
              <a:t> = </a:t>
            </a:r>
            <a:r>
              <a:rPr lang="en-US" sz="1200" dirty="0" err="1" smtClean="0">
                <a:latin typeface="+mj-lt"/>
              </a:rPr>
              <a:t>payload.getData</a:t>
            </a:r>
            <a:r>
              <a:rPr lang="en-US" sz="1200" dirty="0" smtClean="0">
                <a:latin typeface="+mj-lt"/>
              </a:rPr>
              <a:t>(</a:t>
            </a:r>
            <a:r>
              <a:rPr lang="en-US" sz="1200" dirty="0" err="1" smtClean="0">
                <a:latin typeface="+mj-lt"/>
              </a:rPr>
              <a:t>PayloadPacket</a:t>
            </a:r>
            <a:r>
              <a:rPr lang="en-US" sz="1200" dirty="0" smtClean="0">
                <a:latin typeface="+mj-lt"/>
              </a:rPr>
              <a:t>::</a:t>
            </a:r>
            <a:r>
              <a:rPr lang="en-US" sz="1200" dirty="0" err="1" smtClean="0">
                <a:latin typeface="+mj-lt"/>
              </a:rPr>
              <a:t>TransactionID</a:t>
            </a:r>
            <a:r>
              <a:rPr lang="en-US" sz="1200" dirty="0" smtClean="0">
                <a:latin typeface="+mj-lt"/>
              </a:rPr>
              <a:t>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&lt;2*Command::BYTE&gt; </a:t>
            </a:r>
            <a:r>
              <a:rPr lang="en-US" sz="1200" dirty="0" err="1" smtClean="0">
                <a:latin typeface="+mj-lt"/>
              </a:rPr>
              <a:t>messageType</a:t>
            </a:r>
            <a:r>
              <a:rPr lang="en-US" sz="1200" dirty="0" smtClean="0">
                <a:latin typeface="+mj-lt"/>
              </a:rPr>
              <a:t>(0x0100);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&lt;4*Command::BYTE&gt; </a:t>
            </a:r>
            <a:r>
              <a:rPr lang="en-US" sz="1200" dirty="0" err="1" smtClean="0">
                <a:latin typeface="+mj-lt"/>
              </a:rPr>
              <a:t>originalMesgType</a:t>
            </a:r>
            <a:r>
              <a:rPr lang="en-US" sz="1200" dirty="0" smtClean="0">
                <a:latin typeface="+mj-lt"/>
              </a:rPr>
              <a:t>(0x40000100);</a:t>
            </a:r>
          </a:p>
          <a:p>
            <a:pPr>
              <a:buNone/>
            </a:pP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    // Creating a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simple command</a:t>
            </a:r>
            <a:endParaRPr lang="en-US" sz="1200" dirty="0" smtClean="0">
              <a:solidFill>
                <a:schemeClr val="accent1"/>
              </a:solidFill>
              <a:latin typeface="+mj-lt"/>
            </a:endParaRP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&lt;1*Command::BYTE&gt; ID (0x10);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&lt;2*Command::BYTE&gt; value (</a:t>
            </a:r>
            <a:r>
              <a:rPr lang="en-US" sz="1200" dirty="0" err="1" smtClean="0">
                <a:latin typeface="+mj-lt"/>
              </a:rPr>
              <a:t>commandValue</a:t>
            </a:r>
            <a:r>
              <a:rPr lang="en-US" sz="1200" dirty="0" smtClean="0">
                <a:latin typeface="+mj-lt"/>
              </a:rPr>
              <a:t>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&lt;5*Command</a:t>
            </a:r>
            <a:r>
              <a:rPr lang="en-US" sz="1200" dirty="0" smtClean="0">
                <a:latin typeface="+mj-lt"/>
              </a:rPr>
              <a:t>::BYTE&gt; message (0x00);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&lt;4*Command::BYTE&gt; longitude (0x0</a:t>
            </a:r>
            <a:r>
              <a:rPr lang="en-US" sz="1200" dirty="0" smtClean="0">
                <a:latin typeface="+mj-lt"/>
              </a:rPr>
              <a:t>);</a:t>
            </a:r>
            <a:endParaRPr lang="en-US" sz="1200" dirty="0" smtClean="0">
              <a:latin typeface="+mj-lt"/>
            </a:endParaRP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bitset</a:t>
            </a:r>
            <a:r>
              <a:rPr lang="en-US" sz="1200" dirty="0" smtClean="0">
                <a:latin typeface="+mj-lt"/>
              </a:rPr>
              <a:t>&lt;4*Command::BYTE&gt; latitude (0x0</a:t>
            </a:r>
            <a:r>
              <a:rPr lang="en-US" sz="1200" dirty="0" smtClean="0">
                <a:latin typeface="+mj-lt"/>
              </a:rPr>
              <a:t>);</a:t>
            </a:r>
            <a:endParaRPr lang="en-US" sz="1200" dirty="0" smtClean="0">
              <a:latin typeface="+mj-lt"/>
            </a:endParaRP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Command level1(ID</a:t>
            </a:r>
            <a:r>
              <a:rPr lang="en-US" sz="1200" dirty="0" smtClean="0">
                <a:latin typeface="+mj-lt"/>
              </a:rPr>
              <a:t>, value, message, longitude, latitude</a:t>
            </a:r>
            <a:r>
              <a:rPr lang="en-US" sz="1200" dirty="0" smtClean="0">
                <a:latin typeface="+mj-lt"/>
              </a:rPr>
              <a:t>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CommandPacket</a:t>
            </a:r>
            <a:r>
              <a:rPr lang="en-US" sz="1200" dirty="0" smtClean="0">
                <a:latin typeface="+mj-lt"/>
              </a:rPr>
              <a:t> command(level1);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// End of creating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command</a:t>
            </a:r>
            <a:endParaRPr lang="en-US" sz="1200" dirty="0" smtClean="0">
              <a:latin typeface="+mj-lt"/>
            </a:endParaRP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string temp = </a:t>
            </a:r>
            <a:r>
              <a:rPr lang="en-US" sz="1200" dirty="0" err="1" smtClean="0">
                <a:latin typeface="+mj-lt"/>
              </a:rPr>
              <a:t>originalMesgType.to_string</a:t>
            </a:r>
            <a:r>
              <a:rPr lang="en-US" sz="1200" dirty="0" smtClean="0">
                <a:latin typeface="+mj-lt"/>
              </a:rPr>
              <a:t>()+</a:t>
            </a:r>
            <a:r>
              <a:rPr lang="en-US" sz="1200" dirty="0" err="1" smtClean="0">
                <a:latin typeface="+mj-lt"/>
              </a:rPr>
              <a:t>command.stringPacket</a:t>
            </a:r>
            <a:r>
              <a:rPr lang="en-US" sz="1200" dirty="0" smtClean="0">
                <a:latin typeface="+mj-lt"/>
              </a:rPr>
              <a:t>();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boost::</a:t>
            </a:r>
            <a:r>
              <a:rPr lang="en-US" sz="1200" dirty="0" err="1" smtClean="0">
                <a:latin typeface="+mj-lt"/>
              </a:rPr>
              <a:t>dynamic_bitset</a:t>
            </a:r>
            <a:r>
              <a:rPr lang="en-US" sz="1200" dirty="0" smtClean="0">
                <a:latin typeface="+mj-lt"/>
              </a:rPr>
              <a:t>&lt;&gt; </a:t>
            </a:r>
            <a:r>
              <a:rPr lang="en-US" sz="1200" dirty="0" err="1" smtClean="0">
                <a:latin typeface="+mj-lt"/>
              </a:rPr>
              <a:t>fullMessage</a:t>
            </a:r>
            <a:r>
              <a:rPr lang="en-US" sz="1200" dirty="0" smtClean="0">
                <a:latin typeface="+mj-lt"/>
              </a:rPr>
              <a:t>(temp</a:t>
            </a:r>
            <a:r>
              <a:rPr lang="en-US" sz="1200" dirty="0" smtClean="0">
                <a:latin typeface="+mj-lt"/>
              </a:rPr>
              <a:t>);</a:t>
            </a:r>
            <a:endParaRPr lang="en-US" sz="1200" dirty="0" smtClean="0">
              <a:latin typeface="+mj-lt"/>
            </a:endParaRP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// Create payload packet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PayloadPacket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packet(destination, origin</a:t>
            </a:r>
            <a:r>
              <a:rPr lang="en-US" sz="1200" dirty="0" smtClean="0">
                <a:latin typeface="+mj-lt"/>
              </a:rPr>
              <a:t>, </a:t>
            </a:r>
            <a:r>
              <a:rPr lang="en-US" sz="1200" dirty="0" err="1" smtClean="0">
                <a:latin typeface="+mj-lt"/>
              </a:rPr>
              <a:t>transactionID</a:t>
            </a:r>
            <a:r>
              <a:rPr lang="en-US" sz="1200" dirty="0" smtClean="0">
                <a:latin typeface="+mj-lt"/>
              </a:rPr>
              <a:t>, </a:t>
            </a:r>
            <a:r>
              <a:rPr lang="en-US" sz="1200" dirty="0" err="1" smtClean="0">
                <a:latin typeface="+mj-lt"/>
              </a:rPr>
              <a:t>messageType</a:t>
            </a:r>
            <a:r>
              <a:rPr lang="en-US" sz="1200" dirty="0" smtClean="0">
                <a:latin typeface="+mj-lt"/>
              </a:rPr>
              <a:t>, </a:t>
            </a:r>
            <a:r>
              <a:rPr lang="en-US" sz="1200" dirty="0" err="1" smtClean="0">
                <a:latin typeface="+mj-lt"/>
              </a:rPr>
              <a:t>fullMessage</a:t>
            </a:r>
            <a:r>
              <a:rPr lang="en-US" sz="1200" dirty="0" smtClean="0">
                <a:latin typeface="+mj-lt"/>
              </a:rPr>
              <a:t>);</a:t>
            </a:r>
          </a:p>
          <a:p>
            <a:pPr>
              <a:buNone/>
            </a:pPr>
            <a:r>
              <a:rPr lang="en-US" sz="1200" dirty="0" smtClean="0">
                <a:latin typeface="+mj-lt"/>
              </a:rPr>
              <a:t>    </a:t>
            </a:r>
            <a:r>
              <a:rPr lang="en-US" sz="1200" dirty="0" err="1" smtClean="0">
                <a:latin typeface="+mj-lt"/>
              </a:rPr>
              <a:t>packet.write</a:t>
            </a:r>
            <a:r>
              <a:rPr lang="en-US" sz="1200" dirty="0" smtClean="0">
                <a:latin typeface="+mj-lt"/>
              </a:rPr>
              <a:t>(serial</a:t>
            </a:r>
            <a:r>
              <a:rPr lang="en-US" sz="1200" dirty="0" smtClean="0">
                <a:latin typeface="+mj-lt"/>
              </a:rPr>
              <a:t>);</a:t>
            </a:r>
            <a:endParaRPr lang="en-US" sz="1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T-REX Integration</a:t>
            </a:r>
            <a:endParaRPr lang="en-US" dirty="0"/>
          </a:p>
        </p:txBody>
      </p:sp>
      <p:pic>
        <p:nvPicPr>
          <p:cNvPr id="4" name="Picture 4" descr="http://sea-technology.com/features/2010/0410/images/AUV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828800"/>
            <a:ext cx="4038600" cy="4544135"/>
          </a:xfrm>
          <a:prstGeom prst="rect">
            <a:avLst/>
          </a:prstGeom>
          <a:noFill/>
        </p:spPr>
      </p:pic>
      <p:grpSp>
        <p:nvGrpSpPr>
          <p:cNvPr id="7" name="Group 6"/>
          <p:cNvGrpSpPr/>
          <p:nvPr/>
        </p:nvGrpSpPr>
        <p:grpSpPr>
          <a:xfrm>
            <a:off x="2667000" y="5410200"/>
            <a:ext cx="4648200" cy="762000"/>
            <a:chOff x="2667000" y="5410200"/>
            <a:chExt cx="4648200" cy="762000"/>
          </a:xfrm>
        </p:grpSpPr>
        <p:sp>
          <p:nvSpPr>
            <p:cNvPr id="5" name="Right Arrow 4"/>
            <p:cNvSpPr/>
            <p:nvPr/>
          </p:nvSpPr>
          <p:spPr>
            <a:xfrm rot="10800000">
              <a:off x="6553200" y="5486400"/>
              <a:ext cx="7620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667000" y="5410200"/>
              <a:ext cx="3657600" cy="762000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</a:t>
            </a:r>
            <a:r>
              <a:rPr lang="en-US" dirty="0" smtClean="0"/>
              <a:t>T-REX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3657600" cy="4389120"/>
          </a:xfrm>
        </p:spPr>
        <p:txBody>
          <a:bodyPr/>
          <a:lstStyle/>
          <a:p>
            <a:r>
              <a:rPr lang="en-US" dirty="0" smtClean="0"/>
              <a:t>Planning Reactor already created within T-REX</a:t>
            </a:r>
          </a:p>
          <a:p>
            <a:endParaRPr lang="en-US" dirty="0" smtClean="0"/>
          </a:p>
          <a:p>
            <a:r>
              <a:rPr lang="en-US" dirty="0" smtClean="0"/>
              <a:t>Navigator </a:t>
            </a:r>
          </a:p>
          <a:p>
            <a:r>
              <a:rPr lang="en-US" dirty="0" smtClean="0"/>
              <a:t>Planning </a:t>
            </a:r>
            <a:r>
              <a:rPr lang="en-US" dirty="0" smtClean="0"/>
              <a:t>models</a:t>
            </a:r>
          </a:p>
          <a:p>
            <a:pPr lvl="1"/>
            <a:r>
              <a:rPr lang="en-US" dirty="0" smtClean="0"/>
              <a:t>Controls </a:t>
            </a:r>
          </a:p>
          <a:p>
            <a:pPr lvl="1"/>
            <a:r>
              <a:rPr lang="en-US" dirty="0" smtClean="0"/>
              <a:t>Environment</a:t>
            </a:r>
            <a:endParaRPr lang="en-US" dirty="0" smtClean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038600" y="1905000"/>
            <a:ext cx="4724400" cy="4544135"/>
            <a:chOff x="2286000" y="1905000"/>
            <a:chExt cx="4724400" cy="4544135"/>
          </a:xfrm>
        </p:grpSpPr>
        <p:pic>
          <p:nvPicPr>
            <p:cNvPr id="4" name="Picture 4" descr="http://sea-technology.com/features/2010/0410/images/AUV_big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6000" y="1905000"/>
              <a:ext cx="4038600" cy="4544135"/>
            </a:xfrm>
            <a:prstGeom prst="rect">
              <a:avLst/>
            </a:prstGeom>
            <a:noFill/>
          </p:spPr>
        </p:pic>
        <p:sp>
          <p:nvSpPr>
            <p:cNvPr id="6" name="Right Arrow 5"/>
            <p:cNvSpPr/>
            <p:nvPr/>
          </p:nvSpPr>
          <p:spPr>
            <a:xfrm rot="10800000">
              <a:off x="6248400" y="4800600"/>
              <a:ext cx="7620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590800" y="4724400"/>
              <a:ext cx="3276600" cy="609600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943600" cy="43891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David and Lucile Packard Foundation</a:t>
            </a:r>
            <a:r>
              <a:rPr lang="en-US" dirty="0" smtClean="0"/>
              <a:t> and MBARI</a:t>
            </a:r>
          </a:p>
          <a:p>
            <a:pPr lvl="1"/>
            <a:r>
              <a:rPr lang="en-US" dirty="0" err="1" smtClean="0"/>
              <a:t>Kanna</a:t>
            </a:r>
            <a:r>
              <a:rPr lang="en-US" dirty="0" smtClean="0"/>
              <a:t> </a:t>
            </a:r>
            <a:r>
              <a:rPr lang="en-US" dirty="0" err="1" smtClean="0"/>
              <a:t>Rajan</a:t>
            </a:r>
            <a:endParaRPr lang="en-US" dirty="0" smtClean="0"/>
          </a:p>
          <a:p>
            <a:pPr lvl="1"/>
            <a:r>
              <a:rPr lang="en-US" dirty="0" smtClean="0"/>
              <a:t>Thom </a:t>
            </a:r>
            <a:r>
              <a:rPr lang="en-US" dirty="0" err="1" smtClean="0"/>
              <a:t>Maughan</a:t>
            </a:r>
            <a:endParaRPr lang="en-US" dirty="0" smtClean="0"/>
          </a:p>
          <a:p>
            <a:r>
              <a:rPr lang="en-US" dirty="0" smtClean="0"/>
              <a:t>Chavez Lab for the loan of the </a:t>
            </a:r>
            <a:r>
              <a:rPr lang="en-US" dirty="0" err="1" smtClean="0"/>
              <a:t>WaveGlider</a:t>
            </a:r>
            <a:r>
              <a:rPr lang="en-US" dirty="0" smtClean="0"/>
              <a:t> </a:t>
            </a:r>
            <a:r>
              <a:rPr lang="en-US" dirty="0" smtClean="0"/>
              <a:t>C&amp;C</a:t>
            </a:r>
            <a:r>
              <a:rPr lang="en-US" dirty="0" smtClean="0"/>
              <a:t> </a:t>
            </a:r>
          </a:p>
          <a:p>
            <a:r>
              <a:rPr lang="en-US" dirty="0" smtClean="0"/>
              <a:t>Undergraduate Research Opportunity Center (UROC)</a:t>
            </a:r>
          </a:p>
          <a:p>
            <a:r>
              <a:rPr lang="en-US" dirty="0" smtClean="0"/>
              <a:t>Capstone advisor: Kate Lockwood</a:t>
            </a:r>
          </a:p>
          <a:p>
            <a:r>
              <a:rPr lang="en-US" dirty="0" smtClean="0"/>
              <a:t>Liquid Robotics</a:t>
            </a:r>
          </a:p>
          <a:p>
            <a:pPr lvl="1"/>
            <a:r>
              <a:rPr lang="en-US" dirty="0" smtClean="0"/>
              <a:t>Mike Cookson</a:t>
            </a:r>
          </a:p>
          <a:p>
            <a:endParaRPr lang="en-US" dirty="0" smtClean="0"/>
          </a:p>
        </p:txBody>
      </p:sp>
      <p:pic>
        <p:nvPicPr>
          <p:cNvPr id="56322" name="Picture 2" descr="http://blog.internshala.com/wp-content/uploads/2011/12/MBA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2057400"/>
            <a:ext cx="1862321" cy="1828800"/>
          </a:xfrm>
          <a:prstGeom prst="rect">
            <a:avLst/>
          </a:prstGeom>
          <a:noFill/>
        </p:spPr>
      </p:pic>
      <p:pic>
        <p:nvPicPr>
          <p:cNvPr id="56324" name="Picture 4" descr="Insert a description of the image her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5257800"/>
            <a:ext cx="2971800" cy="941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908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WaveGlider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419600" cy="43891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Created by Liquid Robotics</a:t>
            </a:r>
          </a:p>
          <a:p>
            <a:r>
              <a:rPr lang="en-US" dirty="0" smtClean="0"/>
              <a:t>Wave and solar powered</a:t>
            </a:r>
            <a:endParaRPr lang="en-US" dirty="0" smtClean="0"/>
          </a:p>
          <a:p>
            <a:r>
              <a:rPr lang="en-US" dirty="0" smtClean="0"/>
              <a:t>Command controlled</a:t>
            </a:r>
          </a:p>
          <a:p>
            <a:pPr lvl="1"/>
            <a:r>
              <a:rPr lang="en-US" dirty="0" smtClean="0"/>
              <a:t>Wave Glider Management </a:t>
            </a:r>
            <a:r>
              <a:rPr lang="en-US" dirty="0" smtClean="0"/>
              <a:t>System(WGMS) online system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Environmental Monitoring</a:t>
            </a:r>
          </a:p>
          <a:p>
            <a:r>
              <a:rPr lang="en-US" dirty="0" smtClean="0"/>
              <a:t>Site Assessment</a:t>
            </a:r>
          </a:p>
          <a:p>
            <a:r>
              <a:rPr lang="en-US" dirty="0" smtClean="0"/>
              <a:t>Global Weather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8" descr="http://www.charterworld.com/news/wp-content/uploads/2011/11/The-Wave-Glider-Technology-Diagr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1550" y="2609850"/>
            <a:ext cx="428625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WaveGlider</a:t>
            </a:r>
            <a:endParaRPr lang="en-US" dirty="0"/>
          </a:p>
        </p:txBody>
      </p:sp>
      <p:pic>
        <p:nvPicPr>
          <p:cNvPr id="5130" name="Picture 10" descr="http://www.oceanfdn.org/blog/wp-content/uploads/2013/01/wavegli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05000"/>
            <a:ext cx="70485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WaveGlider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Pros</a:t>
            </a:r>
          </a:p>
          <a:p>
            <a:pPr lvl="1"/>
            <a:r>
              <a:rPr lang="en-US" dirty="0" smtClean="0"/>
              <a:t>Highly functional</a:t>
            </a:r>
          </a:p>
          <a:p>
            <a:pPr lvl="1"/>
            <a:r>
              <a:rPr lang="en-US" dirty="0" smtClean="0"/>
              <a:t>Enormous potential for ocean research</a:t>
            </a:r>
          </a:p>
          <a:p>
            <a:pPr lvl="1"/>
            <a:r>
              <a:rPr lang="en-US" dirty="0" smtClean="0"/>
              <a:t>Missions lasting months</a:t>
            </a:r>
          </a:p>
          <a:p>
            <a:r>
              <a:rPr lang="en-US" dirty="0" smtClean="0"/>
              <a:t>Cons</a:t>
            </a:r>
          </a:p>
          <a:p>
            <a:pPr lvl="1"/>
            <a:r>
              <a:rPr lang="en-US" dirty="0" smtClean="0"/>
              <a:t>Closed online control system</a:t>
            </a:r>
          </a:p>
          <a:p>
            <a:pPr lvl="1"/>
            <a:r>
              <a:rPr lang="en-US" dirty="0" smtClean="0"/>
              <a:t>Expensive to operate (</a:t>
            </a:r>
            <a:r>
              <a:rPr lang="en-US" dirty="0" smtClean="0"/>
              <a:t>~ $</a:t>
            </a:r>
            <a:r>
              <a:rPr lang="en-US" dirty="0" smtClean="0"/>
              <a:t>60,000 per year)</a:t>
            </a:r>
          </a:p>
          <a:p>
            <a:pPr lvl="1"/>
            <a:r>
              <a:rPr lang="en-US" dirty="0" smtClean="0"/>
              <a:t>Lack of open source code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critical problem </a:t>
            </a:r>
            <a:r>
              <a:rPr lang="en-US" dirty="0" smtClean="0"/>
              <a:t>for the </a:t>
            </a:r>
            <a:r>
              <a:rPr lang="en-US" dirty="0" smtClean="0"/>
              <a:t>vehicle has </a:t>
            </a:r>
            <a:r>
              <a:rPr lang="en-US" dirty="0" smtClean="0"/>
              <a:t>been its lack </a:t>
            </a:r>
            <a:r>
              <a:rPr lang="en-US" dirty="0" smtClean="0"/>
              <a:t>of </a:t>
            </a:r>
            <a:r>
              <a:rPr lang="en-US" dirty="0" smtClean="0"/>
              <a:t>open source autonomy</a:t>
            </a:r>
            <a:r>
              <a:rPr lang="en-US" dirty="0" smtClean="0"/>
              <a:t>; currently every </a:t>
            </a:r>
            <a:r>
              <a:rPr lang="en-US" dirty="0" err="1" smtClean="0"/>
              <a:t>WaveGlider</a:t>
            </a:r>
            <a:r>
              <a:rPr lang="en-US" dirty="0" smtClean="0"/>
              <a:t> </a:t>
            </a:r>
            <a:r>
              <a:rPr lang="en-US" dirty="0" smtClean="0"/>
              <a:t>is </a:t>
            </a:r>
            <a:r>
              <a:rPr lang="en-US" dirty="0" smtClean="0"/>
              <a:t>controlled by an online management system and is piloted </a:t>
            </a:r>
            <a:r>
              <a:rPr lang="en-US" dirty="0" smtClean="0"/>
              <a:t>by human operators from the control center of Liquid </a:t>
            </a:r>
            <a:r>
              <a:rPr lang="en-US" dirty="0" smtClean="0"/>
              <a:t>Robotics.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Capstone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Build an open source autonomous control system</a:t>
            </a:r>
          </a:p>
          <a:p>
            <a:r>
              <a:rPr lang="en-US" dirty="0" smtClean="0"/>
              <a:t>Run onboard the </a:t>
            </a:r>
            <a:r>
              <a:rPr lang="en-US" dirty="0" err="1" smtClean="0"/>
              <a:t>WaveGlider</a:t>
            </a:r>
            <a:endParaRPr lang="en-US" dirty="0" smtClean="0"/>
          </a:p>
          <a:p>
            <a:r>
              <a:rPr lang="en-US" dirty="0" smtClean="0"/>
              <a:t>Use T-REX framework for adaptability and future extensions </a:t>
            </a:r>
          </a:p>
          <a:p>
            <a:endParaRPr lang="en-US" dirty="0" smtClean="0"/>
          </a:p>
          <a:p>
            <a:r>
              <a:rPr lang="en-US" dirty="0" smtClean="0"/>
              <a:t>Pros</a:t>
            </a:r>
            <a:endParaRPr lang="en-US" dirty="0" smtClean="0"/>
          </a:p>
          <a:p>
            <a:pPr lvl="1"/>
            <a:r>
              <a:rPr lang="en-US" dirty="0" smtClean="0"/>
              <a:t>Embedded control system</a:t>
            </a:r>
            <a:endParaRPr lang="en-US" strike="sngStrike" dirty="0" smtClean="0"/>
          </a:p>
          <a:p>
            <a:pPr lvl="1"/>
            <a:r>
              <a:rPr lang="en-US" dirty="0" smtClean="0"/>
              <a:t>Onboard </a:t>
            </a:r>
            <a:r>
              <a:rPr lang="en-US" dirty="0" smtClean="0"/>
              <a:t>autonomy can reduce cost of piloting, which can be </a:t>
            </a:r>
            <a:r>
              <a:rPr lang="en-US" dirty="0" smtClean="0"/>
              <a:t>up to </a:t>
            </a:r>
            <a:r>
              <a:rPr lang="en-US" dirty="0" smtClean="0"/>
              <a:t>$60,000 </a:t>
            </a:r>
            <a:r>
              <a:rPr lang="en-US" dirty="0" smtClean="0"/>
              <a:t>per year </a:t>
            </a:r>
          </a:p>
          <a:p>
            <a:pPr lvl="1"/>
            <a:r>
              <a:rPr lang="en-US" dirty="0" smtClean="0"/>
              <a:t>Open </a:t>
            </a:r>
            <a:r>
              <a:rPr lang="en-US" dirty="0" smtClean="0"/>
              <a:t>source code: </a:t>
            </a:r>
            <a:r>
              <a:rPr lang="en-US" dirty="0" smtClean="0">
                <a:solidFill>
                  <a:schemeClr val="accent2"/>
                </a:solidFill>
              </a:rPr>
              <a:t>https://</a:t>
            </a:r>
            <a:r>
              <a:rPr lang="en-US" dirty="0" smtClean="0">
                <a:solidFill>
                  <a:schemeClr val="accent2"/>
                </a:solidFill>
              </a:rPr>
              <a:t>github.com/pcooksey/TREX-WaveGlider</a:t>
            </a:r>
            <a:endParaRPr lang="en-US" dirty="0" smtClean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1212</TotalTime>
  <Words>997</Words>
  <Application>Microsoft Office PowerPoint</Application>
  <PresentationFormat>On-screen Show (4:3)</PresentationFormat>
  <Paragraphs>207</Paragraphs>
  <Slides>44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Flow</vt:lpstr>
      <vt:lpstr>Fully Autonomous Control for the WaveGlider</vt:lpstr>
      <vt:lpstr>Outline</vt:lpstr>
      <vt:lpstr>Background Information</vt:lpstr>
      <vt:lpstr>Capstone</vt:lpstr>
      <vt:lpstr>WaveGlider</vt:lpstr>
      <vt:lpstr>WaveGlider</vt:lpstr>
      <vt:lpstr>WaveGlider</vt:lpstr>
      <vt:lpstr>Problem Statement</vt:lpstr>
      <vt:lpstr>Capstone Proposal</vt:lpstr>
      <vt:lpstr>Controlling the WaveGlider</vt:lpstr>
      <vt:lpstr>Starting the Communication</vt:lpstr>
      <vt:lpstr>WaveGlider Serial Parameters</vt:lpstr>
      <vt:lpstr>Raw Serial Data</vt:lpstr>
      <vt:lpstr>Processing the Data</vt:lpstr>
      <vt:lpstr>Payload Packet</vt:lpstr>
      <vt:lpstr>Slide 16</vt:lpstr>
      <vt:lpstr>Slide 17</vt:lpstr>
      <vt:lpstr>Slide 18</vt:lpstr>
      <vt:lpstr>Processing the Serial Data</vt:lpstr>
      <vt:lpstr>Request ID/Enumerate (0x0010)</vt:lpstr>
      <vt:lpstr>Enumerate Reply </vt:lpstr>
      <vt:lpstr>Request Status (0x0022)</vt:lpstr>
      <vt:lpstr>Request Status (0x0022)</vt:lpstr>
      <vt:lpstr>ACK Reply Status (0x0001)</vt:lpstr>
      <vt:lpstr>Queued Message (0x0040)</vt:lpstr>
      <vt:lpstr>ACK Reply Message (0x0001)</vt:lpstr>
      <vt:lpstr>Serial Port Message Loop</vt:lpstr>
      <vt:lpstr>Commands</vt:lpstr>
      <vt:lpstr>Example Rudder Command</vt:lpstr>
      <vt:lpstr>Turn Light On</vt:lpstr>
      <vt:lpstr>Hold Station at Waypoint</vt:lpstr>
      <vt:lpstr>Waypoint Control</vt:lpstr>
      <vt:lpstr>Slide 33</vt:lpstr>
      <vt:lpstr>Slide 34</vt:lpstr>
      <vt:lpstr>Slide 35</vt:lpstr>
      <vt:lpstr>Code Details</vt:lpstr>
      <vt:lpstr>Command Class</vt:lpstr>
      <vt:lpstr>Command Packet</vt:lpstr>
      <vt:lpstr>Payload Packet</vt:lpstr>
      <vt:lpstr>Send Simple Command</vt:lpstr>
      <vt:lpstr>T-REX Integration</vt:lpstr>
      <vt:lpstr>Future T-REX Integration</vt:lpstr>
      <vt:lpstr>Thanks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Fully Autonomous Control for the WaveGlider</dc:title>
  <dc:creator>Philip</dc:creator>
  <cp:lastModifiedBy>Philip</cp:lastModifiedBy>
  <cp:revision>64</cp:revision>
  <dcterms:created xsi:type="dcterms:W3CDTF">2014-05-01T00:36:24Z</dcterms:created>
  <dcterms:modified xsi:type="dcterms:W3CDTF">2014-05-01T20:49:00Z</dcterms:modified>
</cp:coreProperties>
</file>