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60" r:id="rId6"/>
    <p:sldId id="258" r:id="rId7"/>
    <p:sldId id="259" r:id="rId8"/>
    <p:sldId id="262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77" y="-4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2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17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0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940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9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1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7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17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0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6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AC194-162C-45B3-9122-493AC305562E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D169D-C5A8-479C-A6CD-A6C155E51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6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aosn.mbari.org/TethysDash/?vehicle=daphn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2014 Spring </a:t>
            </a:r>
            <a:r>
              <a:rPr lang="en-US" dirty="0" err="1" smtClean="0"/>
              <a:t>EcoHAB</a:t>
            </a:r>
            <a:r>
              <a:rPr lang="en-US" dirty="0" smtClean="0"/>
              <a:t> Wave Glider Navigation Tutorial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371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Collected by MRC 4/11/14</a:t>
            </a:r>
          </a:p>
          <a:p>
            <a:pPr algn="l"/>
            <a:r>
              <a:rPr lang="en-US" sz="2400" dirty="0" smtClean="0"/>
              <a:t>Rev. B 14APR14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361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Operating Instructions - Navigation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Liquid Robotics Operational Desk: 408 636-4205</a:t>
            </a:r>
          </a:p>
          <a:p>
            <a:r>
              <a:rPr lang="en-US" sz="1200" dirty="0" smtClean="0"/>
              <a:t>Drive WG back and forth between ESP circles to rendezvous with the LRAUV Daphne.</a:t>
            </a:r>
          </a:p>
          <a:p>
            <a:r>
              <a:rPr lang="en-US" sz="1200" dirty="0" smtClean="0"/>
              <a:t>The Approach waypoints (114, 115, 116, 117) are to provide a clear path to next circle.</a:t>
            </a:r>
            <a:endParaRPr lang="en-US" sz="1200" dirty="0"/>
          </a:p>
          <a:p>
            <a:r>
              <a:rPr lang="en-US" sz="1200" dirty="0" smtClean="0"/>
              <a:t>Use the </a:t>
            </a:r>
            <a:r>
              <a:rPr lang="en-US" sz="1200" b="1" u="sng" dirty="0" smtClean="0"/>
              <a:t>Follow </a:t>
            </a:r>
            <a:r>
              <a:rPr lang="en-US" sz="1200" b="1" u="sng" dirty="0"/>
              <a:t>Sequential Course </a:t>
            </a:r>
            <a:r>
              <a:rPr lang="en-US" sz="1200" b="1" u="sng" dirty="0" smtClean="0"/>
              <a:t>Command</a:t>
            </a:r>
            <a:r>
              <a:rPr lang="en-US" sz="1050" b="1" dirty="0" smtClean="0"/>
              <a:t> </a:t>
            </a:r>
            <a:r>
              <a:rPr lang="en-US" sz="1200" dirty="0" smtClean="0"/>
              <a:t>and enter the following:</a:t>
            </a:r>
          </a:p>
          <a:p>
            <a:r>
              <a:rPr lang="en-US" sz="1200" dirty="0" smtClean="0"/>
              <a:t>1. Target Waypoint: First approach waypoint to have a clear exit from current circle position.</a:t>
            </a:r>
          </a:p>
          <a:p>
            <a:r>
              <a:rPr lang="en-US" sz="1200" dirty="0" smtClean="0"/>
              <a:t>2. From Waypoint: Same as Target Waypoint.</a:t>
            </a:r>
          </a:p>
          <a:p>
            <a:r>
              <a:rPr lang="en-US" sz="1200" dirty="0" smtClean="0"/>
              <a:t>3. To Waypoint: Approach waypoint for the next circle (</a:t>
            </a:r>
            <a:r>
              <a:rPr lang="en-US" sz="1200" i="1" dirty="0" smtClean="0"/>
              <a:t>note, without a new course the WG will cycle between the from and to Waypoints</a:t>
            </a:r>
            <a:r>
              <a:rPr lang="en-US" sz="1200" dirty="0" smtClean="0"/>
              <a:t>).</a:t>
            </a:r>
          </a:p>
          <a:p>
            <a:r>
              <a:rPr lang="en-US" sz="1200" dirty="0" smtClean="0"/>
              <a:t>When the WG is on it’s way and can approach the new circle without any obstruction, then issue a new </a:t>
            </a:r>
            <a:r>
              <a:rPr lang="en-US" sz="1200" b="1" u="sng" dirty="0" smtClean="0"/>
              <a:t>Follow Sequential Course Command :</a:t>
            </a:r>
          </a:p>
          <a:p>
            <a:r>
              <a:rPr lang="en-US" sz="1200" dirty="0" smtClean="0"/>
              <a:t>1. Target Waypoint: First waypoint in the new circle that can be reached from the current position without obstruction.</a:t>
            </a:r>
          </a:p>
          <a:p>
            <a:r>
              <a:rPr lang="en-US" sz="1200" dirty="0" smtClean="0"/>
              <a:t>2. From Waypoint: Lowest number Waypoint in the circle.</a:t>
            </a:r>
          </a:p>
          <a:p>
            <a:r>
              <a:rPr lang="en-US" sz="1200" dirty="0" smtClean="0"/>
              <a:t>3. To Waypoint: Highest number Waypoint for the circle.</a:t>
            </a:r>
          </a:p>
          <a:p>
            <a:pPr marL="0" indent="0">
              <a:buNone/>
            </a:pPr>
            <a:r>
              <a:rPr lang="en-US" sz="1200" i="1" dirty="0" smtClean="0"/>
              <a:t>The WG will enter the circle at the Target Waypoint and advance sequentially through the Waypoint sequence and repeat.</a:t>
            </a:r>
          </a:p>
          <a:p>
            <a:endParaRPr lang="en-US" sz="1200" b="1" u="sng" dirty="0" smtClean="0"/>
          </a:p>
          <a:p>
            <a:pPr marL="400050" lvl="1" indent="0">
              <a:buNone/>
            </a:pPr>
            <a:r>
              <a:rPr lang="en-US" sz="1100" dirty="0" smtClean="0"/>
              <a:t>E.G. to enter the NE (MACK) circle:</a:t>
            </a:r>
          </a:p>
          <a:p>
            <a:pPr marL="400050" lvl="1" indent="0">
              <a:buNone/>
            </a:pPr>
            <a:r>
              <a:rPr lang="en-US" sz="1100" dirty="0" smtClean="0"/>
              <a:t>Target Waypoint: TBD</a:t>
            </a:r>
          </a:p>
          <a:p>
            <a:pPr marL="400050" lvl="1" indent="0">
              <a:buNone/>
            </a:pPr>
            <a:r>
              <a:rPr lang="en-US" sz="1100" dirty="0" smtClean="0"/>
              <a:t>From Waypoint: 12</a:t>
            </a:r>
          </a:p>
          <a:p>
            <a:pPr marL="400050" lvl="1" indent="0">
              <a:buNone/>
            </a:pPr>
            <a:r>
              <a:rPr lang="en-US" sz="1100" dirty="0" smtClean="0"/>
              <a:t>To Waypoint: 19</a:t>
            </a:r>
          </a:p>
          <a:p>
            <a:pPr marL="400050" lvl="1" indent="0">
              <a:buNone/>
            </a:pPr>
            <a:endParaRPr lang="en-US" sz="1100" dirty="0" smtClean="0"/>
          </a:p>
          <a:p>
            <a:pPr marL="400050" lvl="1" indent="0">
              <a:buNone/>
            </a:pPr>
            <a:r>
              <a:rPr lang="en-US" sz="1100" dirty="0" smtClean="0"/>
              <a:t>E.G. to enter the SW (BRUCE) circle:</a:t>
            </a:r>
          </a:p>
          <a:p>
            <a:pPr marL="400050" lvl="1" indent="0">
              <a:buNone/>
            </a:pPr>
            <a:r>
              <a:rPr lang="en-US" sz="1100" dirty="0" smtClean="0"/>
              <a:t>Target Waypoint: TBD</a:t>
            </a:r>
          </a:p>
          <a:p>
            <a:pPr marL="400050" lvl="1" indent="0">
              <a:buNone/>
            </a:pPr>
            <a:r>
              <a:rPr lang="en-US" sz="1100" dirty="0" smtClean="0"/>
              <a:t>From Waypoint: 104</a:t>
            </a:r>
          </a:p>
          <a:p>
            <a:pPr marL="400050" lvl="1" indent="0">
              <a:buNone/>
            </a:pPr>
            <a:r>
              <a:rPr lang="en-US" sz="1100" dirty="0" smtClean="0"/>
              <a:t>To Waypoint: 111</a:t>
            </a:r>
          </a:p>
          <a:p>
            <a:pPr marL="0" indent="0">
              <a:buNone/>
            </a:pPr>
            <a:endParaRPr lang="en-US" sz="1200" dirty="0" smtClean="0"/>
          </a:p>
          <a:p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88040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AUV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211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Use </a:t>
            </a:r>
            <a:r>
              <a:rPr lang="en-US" sz="2400" dirty="0" err="1" smtClean="0"/>
              <a:t>tethys</a:t>
            </a:r>
            <a:r>
              <a:rPr lang="en-US" sz="2400" dirty="0" smtClean="0"/>
              <a:t> dashboard - </a:t>
            </a:r>
            <a:r>
              <a:rPr lang="en-US" sz="2400" dirty="0" smtClean="0">
                <a:hlinkClick r:id="rId2"/>
              </a:rPr>
              <a:t>http://aosn.mbari.org/TethysDash/?vehicle=daphne</a:t>
            </a:r>
            <a:r>
              <a:rPr lang="en-US" sz="2400" dirty="0" smtClean="0"/>
              <a:t> and click on the latest data log file.</a:t>
            </a:r>
          </a:p>
          <a:p>
            <a:r>
              <a:rPr lang="en-US" sz="2400" dirty="0" smtClean="0"/>
              <a:t>Drag or copy the </a:t>
            </a:r>
            <a:r>
              <a:rPr lang="en-US" sz="2400" dirty="0" err="1" smtClean="0"/>
              <a:t>shore.kmz</a:t>
            </a:r>
            <a:r>
              <a:rPr lang="en-US" sz="2400" dirty="0" smtClean="0"/>
              <a:t> file into Google Earth to see where the LRAUV is.</a:t>
            </a:r>
          </a:p>
          <a:p>
            <a:pPr lvl="1"/>
            <a:r>
              <a:rPr lang="en-US" sz="2000" dirty="0" smtClean="0"/>
              <a:t>Note: Green is track starting location and Red is end.</a:t>
            </a:r>
          </a:p>
          <a:p>
            <a:r>
              <a:rPr lang="en-US" sz="2400" dirty="0" smtClean="0"/>
              <a:t>Vector the WG to the appropriate side of the circle (see navigation above).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470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Payload (from Tom)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Autofit/>
          </a:bodyPr>
          <a:lstStyle/>
          <a:p>
            <a:r>
              <a:rPr lang="en-US" sz="1400" dirty="0" smtClean="0"/>
              <a:t>If we need to save power, then turn off the </a:t>
            </a:r>
            <a:r>
              <a:rPr lang="en-US" sz="1400" dirty="0" err="1" smtClean="0"/>
              <a:t>Freewave</a:t>
            </a:r>
            <a:r>
              <a:rPr lang="en-US" sz="1400" dirty="0" smtClean="0"/>
              <a:t> when LRAUV is not in range; </a:t>
            </a:r>
            <a:r>
              <a:rPr lang="en-US" sz="1400" dirty="0" err="1" smtClean="0"/>
              <a:t>ssh</a:t>
            </a:r>
            <a:r>
              <a:rPr lang="en-US" sz="1400" dirty="0" smtClean="0"/>
              <a:t> into hotspot3g and issue "</a:t>
            </a:r>
            <a:r>
              <a:rPr lang="en-US" sz="1400" dirty="0" err="1" smtClean="0"/>
              <a:t>sudo</a:t>
            </a:r>
            <a:r>
              <a:rPr lang="en-US" sz="1400" dirty="0" smtClean="0"/>
              <a:t> </a:t>
            </a:r>
            <a:r>
              <a:rPr lang="en-US" sz="1400" dirty="0" err="1" smtClean="0"/>
              <a:t>fwOff</a:t>
            </a:r>
            <a:r>
              <a:rPr lang="en-US" sz="1400" dirty="0" smtClean="0"/>
              <a:t>".  But leave SMC and CDMA on to allow synching with shore, and interactive sessions with the SMC.</a:t>
            </a:r>
          </a:p>
          <a:p>
            <a:r>
              <a:rPr lang="en-US" sz="1400" dirty="0" smtClean="0"/>
              <a:t>If we need to conserve more power, then turn off the Hotspot SMC; </a:t>
            </a:r>
            <a:r>
              <a:rPr lang="en-US" sz="1400" dirty="0" err="1" smtClean="0"/>
              <a:t>ssh</a:t>
            </a:r>
            <a:r>
              <a:rPr lang="en-US" sz="1400" dirty="0" smtClean="0"/>
              <a:t> into hotspot3g and issue a "</a:t>
            </a:r>
            <a:r>
              <a:rPr lang="en-US" sz="1400" dirty="0" err="1" smtClean="0"/>
              <a:t>sudo</a:t>
            </a:r>
            <a:r>
              <a:rPr lang="en-US" sz="1400" dirty="0" smtClean="0"/>
              <a:t> halt“. Then turn off SMC power through WGMS.  This means no </a:t>
            </a:r>
            <a:r>
              <a:rPr lang="en-US" sz="1400" dirty="0" err="1" smtClean="0"/>
              <a:t>synch'ing</a:t>
            </a:r>
            <a:r>
              <a:rPr lang="en-US" sz="1400" dirty="0" smtClean="0"/>
              <a:t> with shore or AUV. It doesn't make much sense to turn off both the </a:t>
            </a:r>
            <a:r>
              <a:rPr lang="en-US" sz="1400" dirty="0" err="1" smtClean="0"/>
              <a:t>Freewave</a:t>
            </a:r>
            <a:r>
              <a:rPr lang="en-US" sz="1400" dirty="0" smtClean="0"/>
              <a:t> and the CDMA, but leave the SMC running.</a:t>
            </a:r>
          </a:p>
          <a:p>
            <a:endParaRPr lang="en-US" sz="1400" dirty="0" smtClean="0"/>
          </a:p>
          <a:p>
            <a:pPr marL="0" indent="0">
              <a:buNone/>
            </a:pPr>
            <a:r>
              <a:rPr lang="en-US" sz="1400" dirty="0" smtClean="0"/>
              <a:t>	</a:t>
            </a:r>
            <a:r>
              <a:rPr lang="en-US" sz="1400" dirty="0" err="1" smtClean="0"/>
              <a:t>ssh</a:t>
            </a:r>
            <a:r>
              <a:rPr lang="en-US" sz="1400" dirty="0" smtClean="0"/>
              <a:t> hotspot@hotspot3g.mbari.org</a:t>
            </a:r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Login: hotspot</a:t>
            </a:r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Password: **</a:t>
            </a:r>
            <a:r>
              <a:rPr lang="en-US" sz="1400" dirty="0" err="1" smtClean="0"/>
              <a:t>ynner</a:t>
            </a: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	&gt;</a:t>
            </a:r>
            <a:r>
              <a:rPr lang="en-US" sz="1400" dirty="0" err="1" smtClean="0"/>
              <a:t>sudo</a:t>
            </a:r>
            <a:r>
              <a:rPr lang="en-US" sz="1400" dirty="0" smtClean="0"/>
              <a:t> halt</a:t>
            </a:r>
          </a:p>
          <a:p>
            <a:pPr marL="0" indent="0">
              <a:buNone/>
            </a:pPr>
            <a:endParaRPr lang="en-US" sz="1400" dirty="0" smtClean="0"/>
          </a:p>
          <a:p>
            <a:r>
              <a:rPr lang="en-US" sz="1400" dirty="0" smtClean="0"/>
              <a:t>When we need the </a:t>
            </a:r>
            <a:r>
              <a:rPr lang="en-US" sz="1400" dirty="0" err="1" smtClean="0"/>
              <a:t>Freewave</a:t>
            </a:r>
            <a:r>
              <a:rPr lang="en-US" sz="1400" dirty="0" smtClean="0"/>
              <a:t> for LRAUV rendezvous:</a:t>
            </a:r>
          </a:p>
          <a:p>
            <a:r>
              <a:rPr lang="en-US" sz="1400" dirty="0" smtClean="0"/>
              <a:t>a) If SMC is on and CDMA is on, then </a:t>
            </a:r>
            <a:r>
              <a:rPr lang="en-US" sz="1400" dirty="0" err="1" smtClean="0"/>
              <a:t>ssh</a:t>
            </a:r>
            <a:r>
              <a:rPr lang="en-US" sz="1400" dirty="0" smtClean="0"/>
              <a:t> into hotspot3g and issue "</a:t>
            </a:r>
            <a:r>
              <a:rPr lang="en-US" sz="1400" dirty="0" err="1" smtClean="0"/>
              <a:t>sudo</a:t>
            </a:r>
            <a:r>
              <a:rPr lang="en-US" sz="1400" dirty="0" smtClean="0"/>
              <a:t> </a:t>
            </a:r>
            <a:r>
              <a:rPr lang="en-US" sz="1400" dirty="0" err="1" smtClean="0"/>
              <a:t>fwOn</a:t>
            </a:r>
            <a:r>
              <a:rPr lang="en-US" sz="1400" dirty="0" smtClean="0"/>
              <a:t>"</a:t>
            </a:r>
          </a:p>
          <a:p>
            <a:r>
              <a:rPr lang="en-US" sz="1400" dirty="0" smtClean="0"/>
              <a:t>b) If SMC is on but CDMA is off (unlikely), then power-cycle the SMC through WGMS</a:t>
            </a:r>
          </a:p>
          <a:p>
            <a:r>
              <a:rPr lang="en-US" sz="1400" dirty="0" smtClean="0"/>
              <a:t>b) If SMC is off, turn on SMC through </a:t>
            </a:r>
            <a:r>
              <a:rPr lang="en-US" sz="1400" dirty="0"/>
              <a:t>WGMS. B</a:t>
            </a:r>
            <a:r>
              <a:rPr lang="en-US" sz="1400" dirty="0" smtClean="0"/>
              <a:t>oth </a:t>
            </a:r>
            <a:r>
              <a:rPr lang="en-US" sz="1400" dirty="0"/>
              <a:t>the CDMA and the </a:t>
            </a:r>
            <a:r>
              <a:rPr lang="en-US" sz="1400" dirty="0" err="1"/>
              <a:t>Freewave</a:t>
            </a:r>
            <a:r>
              <a:rPr lang="en-US" sz="1400" dirty="0"/>
              <a:t> radios are powered ON automatically when the Hotspot SMC is first turned on.</a:t>
            </a:r>
            <a:endParaRPr lang="en-US" sz="1400" dirty="0" smtClean="0"/>
          </a:p>
          <a:p>
            <a:r>
              <a:rPr lang="en-US" sz="1400" dirty="0" smtClean="0"/>
              <a:t>Whenever the SMC is on, I think it best to have the CDMA on as well if we can afford the power. During last month's sea trials the LR "</a:t>
            </a:r>
            <a:r>
              <a:rPr lang="en-US" sz="1400" dirty="0" err="1" smtClean="0"/>
              <a:t>runshell</a:t>
            </a:r>
            <a:r>
              <a:rPr lang="en-US" sz="1400" dirty="0" smtClean="0"/>
              <a:t>" mechanism proved a very unreliable way of controlling the Hotspot radios, and I have heard nothing from LR regarding a fix for this.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1529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Map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76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15000" y="2133600"/>
            <a:ext cx="5334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ESP MACK</a:t>
            </a:r>
            <a:endParaRPr lang="en-US" sz="5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486400" y="2209800"/>
            <a:ext cx="152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57600" y="3352800"/>
            <a:ext cx="5334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ESP BRUCE</a:t>
            </a:r>
            <a:endParaRPr lang="en-US" sz="5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67200" y="3437438"/>
            <a:ext cx="152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619750" y="2634139"/>
            <a:ext cx="7239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KEEP OUT AREA (MOORING)</a:t>
            </a:r>
            <a:endParaRPr lang="en-US" sz="5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257800" y="2634139"/>
            <a:ext cx="304800" cy="1231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724400" y="28194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24300" y="2376085"/>
            <a:ext cx="5334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APPROACH WAYPOINTS</a:t>
            </a:r>
            <a:endParaRPr lang="en-US" sz="5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4495800" y="2302877"/>
            <a:ext cx="381000" cy="196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457700" y="2590800"/>
            <a:ext cx="38100" cy="2895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37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 Circle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776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15740" y="3124200"/>
            <a:ext cx="5334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ESP MACK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24056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1053197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8837"/>
          </a:xfrm>
        </p:spPr>
        <p:txBody>
          <a:bodyPr/>
          <a:lstStyle/>
          <a:p>
            <a:r>
              <a:rPr lang="en-US" dirty="0" smtClean="0"/>
              <a:t>SW Circle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69080" y="2743200"/>
            <a:ext cx="5334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/>
              <a:t>ESP BRUCE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14151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Follow Sequential Course Command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1" t="13508" r="18437" b="16293"/>
          <a:stretch/>
        </p:blipFill>
        <p:spPr bwMode="auto">
          <a:xfrm>
            <a:off x="304800" y="1163619"/>
            <a:ext cx="8641080" cy="566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6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473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2014 Spring EcoHAB Wave Glider Navigation Tutorial</vt:lpstr>
      <vt:lpstr>Operating Instructions - Navigation</vt:lpstr>
      <vt:lpstr>AUV Location</vt:lpstr>
      <vt:lpstr>Payload (from Tom)</vt:lpstr>
      <vt:lpstr>Overall Map</vt:lpstr>
      <vt:lpstr>NE Circle</vt:lpstr>
      <vt:lpstr>SW Circle</vt:lpstr>
      <vt:lpstr>Follow Sequential Course Command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Navigation Tutorial</dc:title>
  <dc:creator>chma</dc:creator>
  <cp:lastModifiedBy>chma</cp:lastModifiedBy>
  <cp:revision>26</cp:revision>
  <cp:lastPrinted>2014-04-12T02:46:01Z</cp:lastPrinted>
  <dcterms:created xsi:type="dcterms:W3CDTF">2014-04-11T22:20:18Z</dcterms:created>
  <dcterms:modified xsi:type="dcterms:W3CDTF">2014-04-14T18:02:25Z</dcterms:modified>
</cp:coreProperties>
</file>