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mov" ContentType="video/unknown"/>
  <Default Extension="tif" ContentType="image/tif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31"/>
  </p:notesMasterIdLst>
  <p:sldIdLst>
    <p:sldId id="256" r:id="rId2"/>
    <p:sldId id="257" r:id="rId3"/>
    <p:sldId id="276" r:id="rId4"/>
    <p:sldId id="277" r:id="rId5"/>
    <p:sldId id="278" r:id="rId6"/>
    <p:sldId id="279" r:id="rId7"/>
    <p:sldId id="280" r:id="rId8"/>
    <p:sldId id="281" r:id="rId9"/>
    <p:sldId id="282" r:id="rId10"/>
    <p:sldId id="283" r:id="rId11"/>
    <p:sldId id="284" r:id="rId12"/>
    <p:sldId id="266" r:id="rId13"/>
    <p:sldId id="267" r:id="rId14"/>
    <p:sldId id="268" r:id="rId15"/>
    <p:sldId id="269" r:id="rId16"/>
    <p:sldId id="270" r:id="rId17"/>
    <p:sldId id="288" r:id="rId18"/>
    <p:sldId id="289" r:id="rId19"/>
    <p:sldId id="272" r:id="rId20"/>
    <p:sldId id="273" r:id="rId21"/>
    <p:sldId id="274" r:id="rId22"/>
    <p:sldId id="275" r:id="rId23"/>
    <p:sldId id="293" r:id="rId24"/>
    <p:sldId id="287" r:id="rId25"/>
    <p:sldId id="290" r:id="rId26"/>
    <p:sldId id="291" r:id="rId27"/>
    <p:sldId id="292" r:id="rId28"/>
    <p:sldId id="294" r:id="rId29"/>
    <p:sldId id="285" r:id="rId30"/>
  </p:sldIdLst>
  <p:sldSz cx="9144000" cy="6858000" type="screen4x3"/>
  <p:notesSz cx="6858000" cy="9144000"/>
  <p:defaultTex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90651C3A-4460-11DB-9652-00E08161165F}"/>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showGuides="1">
      <p:cViewPr>
        <p:scale>
          <a:sx n="110" d="100"/>
          <a:sy n="110" d="100"/>
        </p:scale>
        <p:origin x="-2000"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
        <p:cNvGrpSpPr/>
        <p:nvPr/>
      </p:nvGrpSpPr>
      <p:grpSpPr>
        <a:xfrm>
          <a:off x="0" y="0"/>
          <a:ext cx="0" cy="0"/>
          <a:chOff x="0" y="0"/>
          <a:chExt cx="0" cy="0"/>
        </a:xfrm>
      </p:grpSpPr>
      <p:sp>
        <p:nvSpPr>
          <p:cNvPr id="2" name="Shape 2"/>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 name="Shape 3"/>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indent="0" algn="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4" name="Shape 4"/>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 name="Shape 5"/>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6" name="Shape 6"/>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7" name="Shape 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lvl1pPr marL="0" marR="0" indent="0" algn="r" rtl="0">
              <a:spcBef>
                <a:spcPts val="0"/>
              </a:spcBef>
              <a:buNone/>
              <a:defRPr sz="1200" b="0" i="0" u="none" strike="noStrike" cap="none" baseline="0">
                <a:solidFill>
                  <a:schemeClr val="dk1"/>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extLst>
      <p:ext uri="{BB962C8B-B14F-4D97-AF65-F5344CB8AC3E}">
        <p14:creationId xmlns:p14="http://schemas.microsoft.com/office/powerpoint/2010/main" val="1433448402"/>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Shape 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88" name="Shape 8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94" name="Shape 9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Teledyne-Benthos makes the DAT,</a:t>
            </a:r>
            <a:r>
              <a:rPr lang="en-US" baseline="0" dirty="0" smtClean="0"/>
              <a:t> which is like a combined USBL-modem. We use the Medium Frequency devices (16-29 KHz), compromising range for smaller size (relative to the LF device). </a:t>
            </a:r>
            <a:r>
              <a:rPr lang="en-US" dirty="0" smtClean="0"/>
              <a:t>We see low acoustic noise levels on the Wave</a:t>
            </a:r>
            <a:r>
              <a:rPr lang="en-US" baseline="0" dirty="0" smtClean="0"/>
              <a:t> Glider – not an issue so far.</a:t>
            </a:r>
          </a:p>
          <a:p>
            <a:r>
              <a:rPr lang="en-US" baseline="0" dirty="0" smtClean="0"/>
              <a:t>Have not encountered multipath problems yet.</a:t>
            </a:r>
          </a:p>
          <a:p>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3</a:t>
            </a:fld>
            <a:endParaRPr lang="en-US"/>
          </a:p>
        </p:txBody>
      </p:sp>
    </p:spTree>
    <p:extLst>
      <p:ext uri="{BB962C8B-B14F-4D97-AF65-F5344CB8AC3E}">
        <p14:creationId xmlns:p14="http://schemas.microsoft.com/office/powerpoint/2010/main" val="570401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Compute target </a:t>
            </a:r>
            <a:r>
              <a:rPr lang="en-US" dirty="0" err="1" smtClean="0"/>
              <a:t>lat</a:t>
            </a:r>
            <a:r>
              <a:rPr lang="en-US" dirty="0" smtClean="0"/>
              <a:t>/</a:t>
            </a:r>
            <a:r>
              <a:rPr lang="en-US" dirty="0" err="1" smtClean="0"/>
              <a:t>lon</a:t>
            </a:r>
            <a:r>
              <a:rPr lang="en-US" dirty="0" smtClean="0"/>
              <a:t> from bearing/range</a:t>
            </a:r>
            <a:r>
              <a:rPr lang="en-US" baseline="0" dirty="0" smtClean="0"/>
              <a:t> (DAT) and Wave Glider </a:t>
            </a:r>
            <a:r>
              <a:rPr lang="en-US" baseline="0" dirty="0" err="1" smtClean="0"/>
              <a:t>lat</a:t>
            </a:r>
            <a:r>
              <a:rPr lang="en-US" baseline="0" dirty="0" smtClean="0"/>
              <a:t>/</a:t>
            </a:r>
            <a:r>
              <a:rPr lang="en-US" baseline="0" dirty="0" err="1" smtClean="0"/>
              <a:t>lon</a:t>
            </a:r>
            <a:r>
              <a:rPr lang="en-US" baseline="0" dirty="0" smtClean="0"/>
              <a:t> (GPS)</a:t>
            </a:r>
          </a:p>
          <a:p>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5</a:t>
            </a:fld>
            <a:endParaRPr lang="en-US"/>
          </a:p>
        </p:txBody>
      </p:sp>
    </p:spTree>
    <p:extLst>
      <p:ext uri="{BB962C8B-B14F-4D97-AF65-F5344CB8AC3E}">
        <p14:creationId xmlns:p14="http://schemas.microsoft.com/office/powerpoint/2010/main" val="2688861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WG</a:t>
            </a:r>
            <a:r>
              <a:rPr lang="en-US" baseline="0" dirty="0" smtClean="0"/>
              <a:t> computes target location for each acoustic response, issues </a:t>
            </a:r>
            <a:r>
              <a:rPr lang="en-US" baseline="0" dirty="0" err="1" smtClean="0"/>
              <a:t>nav</a:t>
            </a:r>
            <a:r>
              <a:rPr lang="en-US" baseline="0" dirty="0" smtClean="0"/>
              <a:t> command to center a 100 meter watch circle on that location. Gets new target location about once every 75 seconds. </a:t>
            </a:r>
            <a:r>
              <a:rPr lang="en-US" dirty="0" smtClean="0"/>
              <a:t>Most ranges in</a:t>
            </a:r>
            <a:r>
              <a:rPr lang="en-US" baseline="0" dirty="0" smtClean="0"/>
              <a:t> 60-153 meter range</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7</a:t>
            </a:fld>
            <a:endParaRPr lang="en-US"/>
          </a:p>
        </p:txBody>
      </p:sp>
    </p:spTree>
    <p:extLst>
      <p:ext uri="{BB962C8B-B14F-4D97-AF65-F5344CB8AC3E}">
        <p14:creationId xmlns:p14="http://schemas.microsoft.com/office/powerpoint/2010/main" val="4159986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Several</a:t>
            </a:r>
            <a:r>
              <a:rPr lang="en-US" baseline="0" dirty="0" smtClean="0"/>
              <a:t> bearing errors &gt; 40 degrees. </a:t>
            </a:r>
            <a:r>
              <a:rPr lang="en-US" dirty="0" smtClean="0"/>
              <a:t>When measured from 100 meters; 30 </a:t>
            </a:r>
            <a:r>
              <a:rPr lang="en-US" dirty="0" err="1" smtClean="0"/>
              <a:t>deg</a:t>
            </a:r>
            <a:r>
              <a:rPr lang="en-US" dirty="0" smtClean="0"/>
              <a:t> bearing</a:t>
            </a:r>
            <a:r>
              <a:rPr lang="en-US" baseline="0" dirty="0" smtClean="0"/>
              <a:t> error -&gt; 50 meters position error, 40 </a:t>
            </a:r>
            <a:r>
              <a:rPr lang="en-US" baseline="0" dirty="0" err="1" smtClean="0"/>
              <a:t>deg</a:t>
            </a:r>
            <a:r>
              <a:rPr lang="en-US" baseline="0" dirty="0" smtClean="0"/>
              <a:t> bearing error -&gt; 64 meters position error</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8</a:t>
            </a:fld>
            <a:endParaRPr lang="en-US"/>
          </a:p>
        </p:txBody>
      </p:sp>
    </p:spTree>
    <p:extLst>
      <p:ext uri="{BB962C8B-B14F-4D97-AF65-F5344CB8AC3E}">
        <p14:creationId xmlns:p14="http://schemas.microsoft.com/office/powerpoint/2010/main" val="4026352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Drifter LRAUV moves with current, servos</a:t>
            </a:r>
            <a:r>
              <a:rPr lang="en-US" baseline="0" dirty="0" smtClean="0"/>
              <a:t> to thermocline or other depth surface using variable buoyancy system. </a:t>
            </a:r>
            <a:r>
              <a:rPr lang="en-US" dirty="0" smtClean="0"/>
              <a:t>Wave Glider</a:t>
            </a:r>
            <a:r>
              <a:rPr lang="en-US" baseline="0" dirty="0" smtClean="0"/>
              <a:t> and profiler LRAUV acoustically determine drifter LRAUV location and circle it. All three vehicles carry science sensors (CTD, fluorescence, backscatter, dissolved oxygen). Crewed ship periodically visits to take water samples for genomic/microscopic/isotopic analysis, uses Wave Glider surface location to easily locate the volume to be sampled.</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10</a:t>
            </a:fld>
            <a:endParaRPr lang="en-US"/>
          </a:p>
        </p:txBody>
      </p:sp>
    </p:spTree>
    <p:extLst>
      <p:ext uri="{BB962C8B-B14F-4D97-AF65-F5344CB8AC3E}">
        <p14:creationId xmlns:p14="http://schemas.microsoft.com/office/powerpoint/2010/main" val="3484519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RV</a:t>
            </a:r>
            <a:r>
              <a:rPr lang="en-US" baseline="0" dirty="0" smtClean="0"/>
              <a:t> Rachel Carson able to easily locate Wave Glider. Acoustic track shows small wiggles which are artifacts – note that we don’t yet account for offsets between DAT, compass, GPS</a:t>
            </a:r>
          </a:p>
          <a:p>
            <a:r>
              <a:rPr lang="en-US" baseline="0" dirty="0" smtClean="0"/>
              <a:t>Autonomous navigation saved operational cost – no need for operator to continually issue commands through WGMS interface</a:t>
            </a:r>
          </a:p>
          <a:p>
            <a:r>
              <a:rPr lang="en-US" baseline="0" dirty="0" smtClean="0"/>
              <a:t>Last Fall navigation commands were issued automatically from on shore following receipt of target location from WG cell; now they issued directly from the Hot Spot payload to the main vehicle computer. </a:t>
            </a:r>
          </a:p>
          <a:p>
            <a:endParaRPr lang="en-US" baseline="0" dirty="0" smtClean="0"/>
          </a:p>
        </p:txBody>
      </p:sp>
      <p:sp>
        <p:nvSpPr>
          <p:cNvPr id="4" name="Slide Number Placeholder 3"/>
          <p:cNvSpPr>
            <a:spLocks noGrp="1"/>
          </p:cNvSpPr>
          <p:nvPr>
            <p:ph type="sldNum" sz="quarter" idx="10"/>
          </p:nvPr>
        </p:nvSpPr>
        <p:spPr/>
        <p:txBody>
          <a:bodyPr/>
          <a:lstStyle/>
          <a:p>
            <a:fld id="{BD6E6CE2-74BA-1D44-A036-27B3D47D7BB9}" type="slidenum">
              <a:rPr lang="en-US" smtClean="0"/>
              <a:t>11</a:t>
            </a:fld>
            <a:endParaRPr lang="en-US"/>
          </a:p>
        </p:txBody>
      </p:sp>
    </p:spTree>
    <p:extLst>
      <p:ext uri="{BB962C8B-B14F-4D97-AF65-F5344CB8AC3E}">
        <p14:creationId xmlns:p14="http://schemas.microsoft.com/office/powerpoint/2010/main" val="3405119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Shape 20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06" name="Shape 20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13" name="Shape 21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Shape 218"/>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19" name="Shape 21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Shape 22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26" name="Shape 22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Shape 23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33" name="Shape 23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Shape 23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r>
              <a:rPr lang="en-US" dirty="0" smtClean="0"/>
              <a:t>Run 9: 1:48:53</a:t>
            </a:r>
            <a:endParaRPr dirty="0"/>
          </a:p>
        </p:txBody>
      </p:sp>
      <p:sp>
        <p:nvSpPr>
          <p:cNvPr id="233" name="Shape 23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Shape 25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53" name="Shape 25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Shape 27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74" name="Shape 27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0" i="0" u="none" strike="noStrike" cap="none" baseline="0">
                <a:solidFill>
                  <a:schemeClr val="dk1"/>
                </a:solidFill>
                <a:latin typeface="Calibri"/>
                <a:ea typeface="Calibri"/>
                <a:cs typeface="Calibri"/>
                <a:sym typeface="Calibri"/>
              </a:rPr>
              <a:t>Here are the different components that make up the Wave Glider Aft drybox. The Licor CO2 gas analyzer measures the partial pressure of CO2 in sea water through the use of an equilibrator which is mounted externally on the hull of the float. The equilibrator is used to bubble air through seawater so that the dissolved gases in the seawater can be measured. A CO2 standard tank is used to ensure that the Licor is making consistent readings. </a:t>
            </a:r>
          </a:p>
        </p:txBody>
      </p:sp>
      <p:sp>
        <p:nvSpPr>
          <p:cNvPr id="275" name="Shape 27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t>20</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Shape 284"/>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85" name="Shape 28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AUV</a:t>
            </a:r>
            <a:r>
              <a:rPr lang="en-US" baseline="0" dirty="0" smtClean="0"/>
              <a:t> surfaces to quickly transfer data over LOS</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23</a:t>
            </a:fld>
            <a:endParaRPr lang="en-US"/>
          </a:p>
        </p:txBody>
      </p:sp>
    </p:spTree>
    <p:extLst>
      <p:ext uri="{BB962C8B-B14F-4D97-AF65-F5344CB8AC3E}">
        <p14:creationId xmlns:p14="http://schemas.microsoft.com/office/powerpoint/2010/main" val="11612805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Rsync</a:t>
            </a:r>
            <a:r>
              <a:rPr lang="en-US" dirty="0" smtClean="0"/>
              <a:t> is included with most Linux</a:t>
            </a:r>
            <a:r>
              <a:rPr lang="en-US" baseline="0" dirty="0" smtClean="0"/>
              <a:t> distributions – no need to install</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24</a:t>
            </a:fld>
            <a:endParaRPr lang="en-US"/>
          </a:p>
        </p:txBody>
      </p:sp>
    </p:spTree>
    <p:extLst>
      <p:ext uri="{BB962C8B-B14F-4D97-AF65-F5344CB8AC3E}">
        <p14:creationId xmlns:p14="http://schemas.microsoft.com/office/powerpoint/2010/main" val="24158475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Console </a:t>
            </a:r>
            <a:r>
              <a:rPr lang="en-US" dirty="0" err="1" smtClean="0"/>
              <a:t>capaibilty</a:t>
            </a:r>
            <a:r>
              <a:rPr lang="en-US" dirty="0" smtClean="0"/>
              <a:t>; through</a:t>
            </a:r>
            <a:r>
              <a:rPr lang="en-US" baseline="0" dirty="0" smtClean="0"/>
              <a:t> </a:t>
            </a:r>
            <a:r>
              <a:rPr lang="en-US" baseline="0" dirty="0" err="1" smtClean="0"/>
              <a:t>ssh</a:t>
            </a:r>
            <a:r>
              <a:rPr lang="en-US" baseline="0" dirty="0" smtClean="0"/>
              <a:t> (cell, </a:t>
            </a:r>
            <a:r>
              <a:rPr lang="en-US" baseline="0" dirty="0" err="1" smtClean="0"/>
              <a:t>Globalstar</a:t>
            </a:r>
            <a:r>
              <a:rPr lang="en-US" baseline="0" dirty="0" smtClean="0"/>
              <a:t>) or Iridium console</a:t>
            </a:r>
          </a:p>
          <a:p>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25</a:t>
            </a:fld>
            <a:endParaRPr lang="en-US"/>
          </a:p>
        </p:txBody>
      </p:sp>
    </p:spTree>
    <p:extLst>
      <p:ext uri="{BB962C8B-B14F-4D97-AF65-F5344CB8AC3E}">
        <p14:creationId xmlns:p14="http://schemas.microsoft.com/office/powerpoint/2010/main" val="9299465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Significant wave</a:t>
            </a:r>
            <a:r>
              <a:rPr lang="en-US" baseline="0" dirty="0" smtClean="0"/>
              <a:t> height ranged from 1.7 – 2.7 meters during these tests</a:t>
            </a:r>
            <a:endParaRPr lang="en-US" dirty="0"/>
          </a:p>
        </p:txBody>
      </p:sp>
      <p:sp>
        <p:nvSpPr>
          <p:cNvPr id="4" name="Slide Number Placeholder 3"/>
          <p:cNvSpPr>
            <a:spLocks noGrp="1"/>
          </p:cNvSpPr>
          <p:nvPr>
            <p:ph type="sldNum" sz="quarter" idx="10"/>
          </p:nvPr>
        </p:nvSpPr>
        <p:spPr/>
        <p:txBody>
          <a:bodyPr/>
          <a:lstStyle/>
          <a:p>
            <a:fld id="{BD6E6CE2-74BA-1D44-A036-27B3D47D7BB9}" type="slidenum">
              <a:rPr lang="en-US" smtClean="0"/>
              <a:t>28</a:t>
            </a:fld>
            <a:endParaRPr lang="en-US"/>
          </a:p>
        </p:txBody>
      </p:sp>
    </p:spTree>
    <p:extLst>
      <p:ext uri="{BB962C8B-B14F-4D97-AF65-F5344CB8AC3E}">
        <p14:creationId xmlns:p14="http://schemas.microsoft.com/office/powerpoint/2010/main" val="1719046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4"/>
        <p:cNvGrpSpPr/>
        <p:nvPr/>
      </p:nvGrpSpPr>
      <p:grpSpPr>
        <a:xfrm>
          <a:off x="0" y="0"/>
          <a:ext cx="0" cy="0"/>
          <a:chOff x="0" y="0"/>
          <a:chExt cx="0" cy="0"/>
        </a:xfrm>
      </p:grpSpPr>
      <p:sp>
        <p:nvSpPr>
          <p:cNvPr id="15" name="Shape 15"/>
          <p:cNvSpPr txBox="1">
            <a:spLocks noGrp="1"/>
          </p:cNvSpPr>
          <p:nvPr>
            <p:ph type="ctrTitle"/>
          </p:nvPr>
        </p:nvSpPr>
        <p:spPr>
          <a:xfrm>
            <a:off x="685800" y="2130425"/>
            <a:ext cx="7772400" cy="1470024"/>
          </a:xfrm>
          <a:prstGeom prst="rect">
            <a:avLst/>
          </a:prstGeom>
          <a:noFill/>
          <a:ln>
            <a:noFill/>
          </a:ln>
        </p:spPr>
        <p:txBody>
          <a:bodyPr lIns="91425" tIns="91425" rIns="91425" bIns="91425" anchor="ctr" anchorCtr="0"/>
          <a:lstStyle>
            <a:lvl1pPr marL="0" marR="0" indent="0" algn="ctr" rtl="0">
              <a:spcBef>
                <a:spcPts val="0"/>
              </a:spcBef>
              <a:buClr>
                <a:schemeClr val="dk1"/>
              </a:buClr>
              <a:buFont typeface="Calibri"/>
              <a:buNone/>
              <a:defRPr/>
            </a:lvl1pPr>
            <a:lvl2pPr marL="0" marR="0" indent="0" algn="l" rtl="0">
              <a:spcBef>
                <a:spcPts val="0"/>
              </a:spcBef>
              <a:defRPr/>
            </a:lvl2pPr>
            <a:lvl3pPr marL="0" marR="0" indent="0" algn="l" rtl="0">
              <a:spcBef>
                <a:spcPts val="0"/>
              </a:spcBef>
              <a:defRPr/>
            </a:lvl3pPr>
            <a:lvl4pPr marL="0" marR="0" indent="0" algn="l" rtl="0">
              <a:spcBef>
                <a:spcPts val="0"/>
              </a:spcBef>
              <a:defRPr/>
            </a:lvl4pPr>
            <a:lvl5pPr marL="0" marR="0" indent="0" algn="l" rtl="0">
              <a:spcBef>
                <a:spcPts val="0"/>
              </a:spcBef>
              <a:defRPr/>
            </a:lvl5pPr>
            <a:lvl6pPr marL="0" marR="0" indent="0" algn="l" rtl="0">
              <a:spcBef>
                <a:spcPts val="0"/>
              </a:spcBef>
              <a:defRPr/>
            </a:lvl6pPr>
            <a:lvl7pPr marL="0" marR="0" indent="0" algn="l" rtl="0">
              <a:spcBef>
                <a:spcPts val="0"/>
              </a:spcBef>
              <a:defRPr/>
            </a:lvl7pPr>
            <a:lvl8pPr marL="0" marR="0" indent="0" algn="l" rtl="0">
              <a:spcBef>
                <a:spcPts val="0"/>
              </a:spcBef>
              <a:defRPr/>
            </a:lvl8pPr>
            <a:lvl9pPr marL="0" marR="0" indent="0" algn="l" rtl="0">
              <a:spcBef>
                <a:spcPts val="0"/>
              </a:spcBef>
              <a:defRPr/>
            </a:lvl9pPr>
          </a:lstStyle>
          <a:p>
            <a:endParaRPr/>
          </a:p>
        </p:txBody>
      </p:sp>
      <p:sp>
        <p:nvSpPr>
          <p:cNvPr id="16" name="Shape 16"/>
          <p:cNvSpPr txBox="1">
            <a:spLocks noGrp="1"/>
          </p:cNvSpPr>
          <p:nvPr>
            <p:ph type="subTitle" idx="1"/>
          </p:nvPr>
        </p:nvSpPr>
        <p:spPr>
          <a:xfrm>
            <a:off x="1371600" y="3886200"/>
            <a:ext cx="6400799" cy="1752600"/>
          </a:xfrm>
          <a:prstGeom prst="rect">
            <a:avLst/>
          </a:prstGeom>
          <a:noFill/>
          <a:ln>
            <a:noFill/>
          </a:ln>
        </p:spPr>
        <p:txBody>
          <a:bodyPr lIns="91425" tIns="91425" rIns="91425" bIns="91425" anchor="t" anchorCtr="0"/>
          <a:lstStyle>
            <a:lvl1pPr marL="0" marR="0" indent="0" algn="ctr" rtl="0">
              <a:spcBef>
                <a:spcPts val="640"/>
              </a:spcBef>
              <a:buClr>
                <a:srgbClr val="888888"/>
              </a:buClr>
              <a:buFont typeface="Arial"/>
              <a:buNone/>
              <a:defRPr/>
            </a:lvl1pPr>
            <a:lvl2pPr marL="457200" marR="0" indent="0" algn="ctr" rtl="0">
              <a:spcBef>
                <a:spcPts val="560"/>
              </a:spcBef>
              <a:buClr>
                <a:srgbClr val="888888"/>
              </a:buClr>
              <a:buFont typeface="Arial"/>
              <a:buNone/>
              <a:defRPr/>
            </a:lvl2pPr>
            <a:lvl3pPr marL="914400" marR="0" indent="0" algn="ctr" rtl="0">
              <a:spcBef>
                <a:spcPts val="480"/>
              </a:spcBef>
              <a:buClr>
                <a:srgbClr val="888888"/>
              </a:buClr>
              <a:buFont typeface="Arial"/>
              <a:buNone/>
              <a:defRPr/>
            </a:lvl3pPr>
            <a:lvl4pPr marL="1371600" marR="0" indent="0" algn="ctr" rtl="0">
              <a:spcBef>
                <a:spcPts val="400"/>
              </a:spcBef>
              <a:buClr>
                <a:srgbClr val="888888"/>
              </a:buClr>
              <a:buFont typeface="Arial"/>
              <a:buNone/>
              <a:defRPr/>
            </a:lvl4pPr>
            <a:lvl5pPr marL="1828800" marR="0" indent="0" algn="ctr" rtl="0">
              <a:spcBef>
                <a:spcPts val="400"/>
              </a:spcBef>
              <a:buClr>
                <a:srgbClr val="888888"/>
              </a:buClr>
              <a:buFont typeface="Arial"/>
              <a:buNone/>
              <a:defRPr/>
            </a:lvl5pPr>
            <a:lvl6pPr marL="2286000" marR="0" indent="0" algn="ctr" rtl="0">
              <a:spcBef>
                <a:spcPts val="400"/>
              </a:spcBef>
              <a:buClr>
                <a:srgbClr val="888888"/>
              </a:buClr>
              <a:buFont typeface="Arial"/>
              <a:buNone/>
              <a:defRPr/>
            </a:lvl6pPr>
            <a:lvl7pPr marL="2743200" marR="0" indent="0" algn="ctr" rtl="0">
              <a:spcBef>
                <a:spcPts val="400"/>
              </a:spcBef>
              <a:buClr>
                <a:srgbClr val="888888"/>
              </a:buClr>
              <a:buFont typeface="Arial"/>
              <a:buNone/>
              <a:defRPr/>
            </a:lvl7pPr>
            <a:lvl8pPr marL="3200400" marR="0" indent="0" algn="ctr" rtl="0">
              <a:spcBef>
                <a:spcPts val="400"/>
              </a:spcBef>
              <a:buClr>
                <a:srgbClr val="888888"/>
              </a:buClr>
              <a:buFont typeface="Arial"/>
              <a:buNone/>
              <a:defRPr/>
            </a:lvl8pPr>
            <a:lvl9pPr marL="3657600" marR="0" indent="0" algn="ctr" rtl="0">
              <a:spcBef>
                <a:spcPts val="400"/>
              </a:spcBef>
              <a:buClr>
                <a:srgbClr val="888888"/>
              </a:buClr>
              <a:buFont typeface="Arial"/>
              <a:buNone/>
              <a:defRPr/>
            </a:lvl9pPr>
          </a:lstStyle>
          <a:p>
            <a:endParaRPr/>
          </a:p>
        </p:txBody>
      </p:sp>
      <p:sp>
        <p:nvSpPr>
          <p:cNvPr id="17" name="Shape 17"/>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18" name="Shape 18"/>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19" name="Shape 19"/>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0"/>
        <p:cNvGrpSpPr/>
        <p:nvPr/>
      </p:nvGrpSpPr>
      <p:grpSpPr>
        <a:xfrm>
          <a:off x="0" y="0"/>
          <a:ext cx="0" cy="0"/>
          <a:chOff x="0" y="0"/>
          <a:chExt cx="0" cy="0"/>
        </a:xfrm>
      </p:grpSpPr>
      <p:sp>
        <p:nvSpPr>
          <p:cNvPr id="21" name="Shape 21"/>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22" name="Shape 22"/>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indent="-139700" algn="l" rtl="0">
              <a:spcBef>
                <a:spcPts val="640"/>
              </a:spcBef>
              <a:buClr>
                <a:schemeClr val="dk1"/>
              </a:buClr>
              <a:buFont typeface="Arial"/>
              <a:buChar char="•"/>
              <a:defRPr/>
            </a:lvl1pPr>
            <a:lvl2pPr marL="742950" indent="-107950" algn="l" rtl="0">
              <a:spcBef>
                <a:spcPts val="560"/>
              </a:spcBef>
              <a:buClr>
                <a:schemeClr val="dk1"/>
              </a:buClr>
              <a:buFont typeface="Arial"/>
              <a:buChar char="–"/>
              <a:defRPr/>
            </a:lvl2pPr>
            <a:lvl3pPr marL="1143000" indent="-76200" algn="l" rtl="0">
              <a:spcBef>
                <a:spcPts val="480"/>
              </a:spcBef>
              <a:buClr>
                <a:schemeClr val="dk1"/>
              </a:buClr>
              <a:buFont typeface="Arial"/>
              <a:buChar char="•"/>
              <a:defRPr/>
            </a:lvl3pPr>
            <a:lvl4pPr marL="1600200" indent="-101600" algn="l" rtl="0">
              <a:spcBef>
                <a:spcPts val="400"/>
              </a:spcBef>
              <a:buClr>
                <a:schemeClr val="dk1"/>
              </a:buClr>
              <a:buFont typeface="Arial"/>
              <a:buChar char="–"/>
              <a:defRPr/>
            </a:lvl4pPr>
            <a:lvl5pPr marL="2057400" indent="-101600" algn="l" rtl="0">
              <a:spcBef>
                <a:spcPts val="400"/>
              </a:spcBef>
              <a:buClr>
                <a:schemeClr val="dk1"/>
              </a:buClr>
              <a:buFont typeface="Arial"/>
              <a:buChar char="»"/>
              <a:defRPr/>
            </a:lvl5pPr>
            <a:lvl6pPr marL="2514600" indent="-101600" algn="l" rtl="0">
              <a:spcBef>
                <a:spcPts val="400"/>
              </a:spcBef>
              <a:buClr>
                <a:schemeClr val="dk1"/>
              </a:buClr>
              <a:buFont typeface="Arial"/>
              <a:buChar char="•"/>
              <a:defRPr/>
            </a:lvl6pPr>
            <a:lvl7pPr marL="2971800" indent="-101600" algn="l" rtl="0">
              <a:spcBef>
                <a:spcPts val="400"/>
              </a:spcBef>
              <a:buClr>
                <a:schemeClr val="dk1"/>
              </a:buClr>
              <a:buFont typeface="Arial"/>
              <a:buChar char="•"/>
              <a:defRPr/>
            </a:lvl7pPr>
            <a:lvl8pPr marL="3429000" indent="-101600" algn="l" rtl="0">
              <a:spcBef>
                <a:spcPts val="400"/>
              </a:spcBef>
              <a:buClr>
                <a:schemeClr val="dk1"/>
              </a:buClr>
              <a:buFont typeface="Arial"/>
              <a:buChar char="•"/>
              <a:defRPr/>
            </a:lvl8pPr>
            <a:lvl9pPr marL="3886200" indent="-101600" algn="l" rtl="0">
              <a:spcBef>
                <a:spcPts val="400"/>
              </a:spcBef>
              <a:buClr>
                <a:schemeClr val="dk1"/>
              </a:buClr>
              <a:buFont typeface="Arial"/>
              <a:buChar char="•"/>
              <a:defRPr/>
            </a:lvl9pPr>
          </a:lstStyle>
          <a:p>
            <a:endParaRPr/>
          </a:p>
        </p:txBody>
      </p:sp>
      <p:sp>
        <p:nvSpPr>
          <p:cNvPr id="23" name="Shape 23"/>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24" name="Shape 24"/>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25" name="Shape 25"/>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26"/>
        <p:cNvGrpSpPr/>
        <p:nvPr/>
      </p:nvGrpSpPr>
      <p:grpSpPr>
        <a:xfrm>
          <a:off x="0" y="0"/>
          <a:ext cx="0" cy="0"/>
          <a:chOff x="0" y="0"/>
          <a:chExt cx="0" cy="0"/>
        </a:xfrm>
      </p:grpSpPr>
      <p:sp>
        <p:nvSpPr>
          <p:cNvPr id="27" name="Shape 27"/>
          <p:cNvSpPr txBox="1">
            <a:spLocks noGrp="1"/>
          </p:cNvSpPr>
          <p:nvPr>
            <p:ph type="title"/>
          </p:nvPr>
        </p:nvSpPr>
        <p:spPr>
          <a:xfrm>
            <a:off x="722312" y="4406900"/>
            <a:ext cx="7772400" cy="1362075"/>
          </a:xfrm>
          <a:prstGeom prst="rect">
            <a:avLst/>
          </a:prstGeom>
          <a:noFill/>
          <a:ln>
            <a:noFill/>
          </a:ln>
        </p:spPr>
        <p:txBody>
          <a:bodyPr lIns="91425" tIns="91425" rIns="91425" bIns="91425" anchor="t" anchorCtr="0"/>
          <a:lstStyle>
            <a:lvl1pPr algn="l"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28" name="Shape 28"/>
          <p:cNvSpPr txBox="1">
            <a:spLocks noGrp="1"/>
          </p:cNvSpPr>
          <p:nvPr>
            <p:ph type="body" idx="1"/>
          </p:nvPr>
        </p:nvSpPr>
        <p:spPr>
          <a:xfrm>
            <a:off x="722312" y="2906713"/>
            <a:ext cx="7772400" cy="1500187"/>
          </a:xfrm>
          <a:prstGeom prst="rect">
            <a:avLst/>
          </a:prstGeom>
          <a:noFill/>
          <a:ln>
            <a:noFill/>
          </a:ln>
        </p:spPr>
        <p:txBody>
          <a:bodyPr lIns="91425" tIns="91425" rIns="91425" bIns="91425" anchor="b" anchorCtr="0"/>
          <a:lstStyle>
            <a:lvl1pPr marL="0" indent="0" rtl="0">
              <a:spcBef>
                <a:spcPts val="0"/>
              </a:spcBef>
              <a:buClr>
                <a:srgbClr val="888888"/>
              </a:buClr>
              <a:buFont typeface="Calibri"/>
              <a:buNone/>
              <a:defRPr/>
            </a:lvl1pPr>
            <a:lvl2pPr marL="457200" indent="0" rtl="0">
              <a:spcBef>
                <a:spcPts val="0"/>
              </a:spcBef>
              <a:buClr>
                <a:srgbClr val="888888"/>
              </a:buClr>
              <a:buFont typeface="Calibri"/>
              <a:buNone/>
              <a:defRPr/>
            </a:lvl2pPr>
            <a:lvl3pPr marL="914400" indent="0" rtl="0">
              <a:spcBef>
                <a:spcPts val="0"/>
              </a:spcBef>
              <a:buClr>
                <a:srgbClr val="888888"/>
              </a:buClr>
              <a:buFont typeface="Calibri"/>
              <a:buNone/>
              <a:defRPr/>
            </a:lvl3pPr>
            <a:lvl4pPr marL="1371600" indent="0" rtl="0">
              <a:spcBef>
                <a:spcPts val="0"/>
              </a:spcBef>
              <a:buClr>
                <a:srgbClr val="888888"/>
              </a:buClr>
              <a:buFont typeface="Calibri"/>
              <a:buNone/>
              <a:defRPr/>
            </a:lvl4pPr>
            <a:lvl5pPr marL="1828800" indent="0" rtl="0">
              <a:spcBef>
                <a:spcPts val="0"/>
              </a:spcBef>
              <a:buClr>
                <a:srgbClr val="888888"/>
              </a:buClr>
              <a:buFont typeface="Calibri"/>
              <a:buNone/>
              <a:defRPr/>
            </a:lvl5pPr>
            <a:lvl6pPr marL="2286000" indent="0" rtl="0">
              <a:spcBef>
                <a:spcPts val="0"/>
              </a:spcBef>
              <a:buClr>
                <a:srgbClr val="888888"/>
              </a:buClr>
              <a:buFont typeface="Calibri"/>
              <a:buNone/>
              <a:defRPr/>
            </a:lvl6pPr>
            <a:lvl7pPr marL="2743200" indent="0" rtl="0">
              <a:spcBef>
                <a:spcPts val="0"/>
              </a:spcBef>
              <a:buClr>
                <a:srgbClr val="888888"/>
              </a:buClr>
              <a:buFont typeface="Calibri"/>
              <a:buNone/>
              <a:defRPr/>
            </a:lvl7pPr>
            <a:lvl8pPr marL="3200400" indent="0" rtl="0">
              <a:spcBef>
                <a:spcPts val="0"/>
              </a:spcBef>
              <a:buClr>
                <a:srgbClr val="888888"/>
              </a:buClr>
              <a:buFont typeface="Calibri"/>
              <a:buNone/>
              <a:defRPr/>
            </a:lvl8pPr>
            <a:lvl9pPr marL="3657600" indent="0" rtl="0">
              <a:spcBef>
                <a:spcPts val="0"/>
              </a:spcBef>
              <a:buClr>
                <a:srgbClr val="888888"/>
              </a:buClr>
              <a:buFont typeface="Calibri"/>
              <a:buNone/>
              <a:defRPr/>
            </a:lvl9pPr>
          </a:lstStyle>
          <a:p>
            <a:endParaRPr/>
          </a:p>
        </p:txBody>
      </p:sp>
      <p:sp>
        <p:nvSpPr>
          <p:cNvPr id="29" name="Shape 29"/>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0" name="Shape 30"/>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1" name="Shape 31"/>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32"/>
        <p:cNvGrpSpPr/>
        <p:nvPr/>
      </p:nvGrpSpPr>
      <p:grpSpPr>
        <a:xfrm>
          <a:off x="0" y="0"/>
          <a:ext cx="0" cy="0"/>
          <a:chOff x="0" y="0"/>
          <a:chExt cx="0" cy="0"/>
        </a:xfrm>
      </p:grpSpPr>
      <p:sp>
        <p:nvSpPr>
          <p:cNvPr id="33" name="Shape 33"/>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4" name="Shape 34"/>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5" name="Shape 35"/>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38" name="Shape 38"/>
          <p:cNvSpPr txBox="1">
            <a:spLocks noGrp="1"/>
          </p:cNvSpPr>
          <p:nvPr>
            <p:ph type="body" idx="1"/>
          </p:nvPr>
        </p:nvSpPr>
        <p:spPr>
          <a:xfrm>
            <a:off x="457200" y="1600200"/>
            <a:ext cx="4038599" cy="4525963"/>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39" name="Shape 39"/>
          <p:cNvSpPr txBox="1">
            <a:spLocks noGrp="1"/>
          </p:cNvSpPr>
          <p:nvPr>
            <p:ph type="body" idx="2"/>
          </p:nvPr>
        </p:nvSpPr>
        <p:spPr>
          <a:xfrm>
            <a:off x="4648200" y="1600200"/>
            <a:ext cx="4038599" cy="4525963"/>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40" name="Shape 40"/>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41" name="Shape 41"/>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42" name="Shape 42"/>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43"/>
        <p:cNvGrpSpPr/>
        <p:nvPr/>
      </p:nvGrpSpPr>
      <p:grpSpPr>
        <a:xfrm>
          <a:off x="0" y="0"/>
          <a:ext cx="0" cy="0"/>
          <a:chOff x="0" y="0"/>
          <a:chExt cx="0" cy="0"/>
        </a:xfrm>
      </p:grpSpPr>
      <p:sp>
        <p:nvSpPr>
          <p:cNvPr id="44" name="Shape 44"/>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45" name="Shape 45"/>
          <p:cNvSpPr txBox="1">
            <a:spLocks noGrp="1"/>
          </p:cNvSpPr>
          <p:nvPr>
            <p:ph type="body" idx="1"/>
          </p:nvPr>
        </p:nvSpPr>
        <p:spPr>
          <a:xfrm>
            <a:off x="457200" y="1535112"/>
            <a:ext cx="4040187" cy="639762"/>
          </a:xfrm>
          <a:prstGeom prst="rect">
            <a:avLst/>
          </a:prstGeom>
          <a:noFill/>
          <a:ln>
            <a:noFill/>
          </a:ln>
        </p:spPr>
        <p:txBody>
          <a:bodyPr lIns="91425" tIns="91425" rIns="91425" bIns="91425" anchor="b" anchorCtr="0"/>
          <a:lstStyle>
            <a:lvl1pPr marL="0" indent="0" rtl="0">
              <a:spcBef>
                <a:spcPts val="0"/>
              </a:spcBef>
              <a:buFont typeface="Calibri"/>
              <a:buNone/>
              <a:defRPr/>
            </a:lvl1pPr>
            <a:lvl2pPr marL="457200" indent="0" rtl="0">
              <a:spcBef>
                <a:spcPts val="0"/>
              </a:spcBef>
              <a:buFont typeface="Calibri"/>
              <a:buNone/>
              <a:defRPr/>
            </a:lvl2pPr>
            <a:lvl3pPr marL="914400" indent="0" rtl="0">
              <a:spcBef>
                <a:spcPts val="0"/>
              </a:spcBef>
              <a:buFont typeface="Calibri"/>
              <a:buNone/>
              <a:defRPr/>
            </a:lvl3pPr>
            <a:lvl4pPr marL="1371600" indent="0" rtl="0">
              <a:spcBef>
                <a:spcPts val="0"/>
              </a:spcBef>
              <a:buFont typeface="Calibri"/>
              <a:buNone/>
              <a:defRPr/>
            </a:lvl4pPr>
            <a:lvl5pPr marL="1828800" indent="0" rtl="0">
              <a:spcBef>
                <a:spcPts val="0"/>
              </a:spcBef>
              <a:buFont typeface="Calibri"/>
              <a:buNone/>
              <a:defRPr/>
            </a:lvl5pPr>
            <a:lvl6pPr marL="2286000" indent="0" rtl="0">
              <a:spcBef>
                <a:spcPts val="0"/>
              </a:spcBef>
              <a:buFont typeface="Calibri"/>
              <a:buNone/>
              <a:defRPr/>
            </a:lvl6pPr>
            <a:lvl7pPr marL="2743200" indent="0" rtl="0">
              <a:spcBef>
                <a:spcPts val="0"/>
              </a:spcBef>
              <a:buFont typeface="Calibri"/>
              <a:buNone/>
              <a:defRPr/>
            </a:lvl7pPr>
            <a:lvl8pPr marL="3200400" indent="0" rtl="0">
              <a:spcBef>
                <a:spcPts val="0"/>
              </a:spcBef>
              <a:buFont typeface="Calibri"/>
              <a:buNone/>
              <a:defRPr/>
            </a:lvl8pPr>
            <a:lvl9pPr marL="3657600" indent="0" rtl="0">
              <a:spcBef>
                <a:spcPts val="0"/>
              </a:spcBef>
              <a:buFont typeface="Calibri"/>
              <a:buNone/>
              <a:defRPr/>
            </a:lvl9pPr>
          </a:lstStyle>
          <a:p>
            <a:endParaRPr/>
          </a:p>
        </p:txBody>
      </p:sp>
      <p:sp>
        <p:nvSpPr>
          <p:cNvPr id="46" name="Shape 46"/>
          <p:cNvSpPr txBox="1">
            <a:spLocks noGrp="1"/>
          </p:cNvSpPr>
          <p:nvPr>
            <p:ph type="body" idx="2"/>
          </p:nvPr>
        </p:nvSpPr>
        <p:spPr>
          <a:xfrm>
            <a:off x="457200" y="2174875"/>
            <a:ext cx="4040187" cy="3951287"/>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47" name="Shape 47"/>
          <p:cNvSpPr txBox="1">
            <a:spLocks noGrp="1"/>
          </p:cNvSpPr>
          <p:nvPr>
            <p:ph type="body" idx="3"/>
          </p:nvPr>
        </p:nvSpPr>
        <p:spPr>
          <a:xfrm>
            <a:off x="4645025" y="1535112"/>
            <a:ext cx="4041774" cy="639762"/>
          </a:xfrm>
          <a:prstGeom prst="rect">
            <a:avLst/>
          </a:prstGeom>
          <a:noFill/>
          <a:ln>
            <a:noFill/>
          </a:ln>
        </p:spPr>
        <p:txBody>
          <a:bodyPr lIns="91425" tIns="91425" rIns="91425" bIns="91425" anchor="b" anchorCtr="0"/>
          <a:lstStyle>
            <a:lvl1pPr marL="0" indent="0" rtl="0">
              <a:spcBef>
                <a:spcPts val="0"/>
              </a:spcBef>
              <a:buFont typeface="Calibri"/>
              <a:buNone/>
              <a:defRPr/>
            </a:lvl1pPr>
            <a:lvl2pPr marL="457200" indent="0" rtl="0">
              <a:spcBef>
                <a:spcPts val="0"/>
              </a:spcBef>
              <a:buFont typeface="Calibri"/>
              <a:buNone/>
              <a:defRPr/>
            </a:lvl2pPr>
            <a:lvl3pPr marL="914400" indent="0" rtl="0">
              <a:spcBef>
                <a:spcPts val="0"/>
              </a:spcBef>
              <a:buFont typeface="Calibri"/>
              <a:buNone/>
              <a:defRPr/>
            </a:lvl3pPr>
            <a:lvl4pPr marL="1371600" indent="0" rtl="0">
              <a:spcBef>
                <a:spcPts val="0"/>
              </a:spcBef>
              <a:buFont typeface="Calibri"/>
              <a:buNone/>
              <a:defRPr/>
            </a:lvl4pPr>
            <a:lvl5pPr marL="1828800" indent="0" rtl="0">
              <a:spcBef>
                <a:spcPts val="0"/>
              </a:spcBef>
              <a:buFont typeface="Calibri"/>
              <a:buNone/>
              <a:defRPr/>
            </a:lvl5pPr>
            <a:lvl6pPr marL="2286000" indent="0" rtl="0">
              <a:spcBef>
                <a:spcPts val="0"/>
              </a:spcBef>
              <a:buFont typeface="Calibri"/>
              <a:buNone/>
              <a:defRPr/>
            </a:lvl6pPr>
            <a:lvl7pPr marL="2743200" indent="0" rtl="0">
              <a:spcBef>
                <a:spcPts val="0"/>
              </a:spcBef>
              <a:buFont typeface="Calibri"/>
              <a:buNone/>
              <a:defRPr/>
            </a:lvl7pPr>
            <a:lvl8pPr marL="3200400" indent="0" rtl="0">
              <a:spcBef>
                <a:spcPts val="0"/>
              </a:spcBef>
              <a:buFont typeface="Calibri"/>
              <a:buNone/>
              <a:defRPr/>
            </a:lvl8pPr>
            <a:lvl9pPr marL="3657600" indent="0" rtl="0">
              <a:spcBef>
                <a:spcPts val="0"/>
              </a:spcBef>
              <a:buFont typeface="Calibri"/>
              <a:buNone/>
              <a:defRPr/>
            </a:lvl9pPr>
          </a:lstStyle>
          <a:p>
            <a:endParaRPr/>
          </a:p>
        </p:txBody>
      </p:sp>
      <p:sp>
        <p:nvSpPr>
          <p:cNvPr id="48" name="Shape 48"/>
          <p:cNvSpPr txBox="1">
            <a:spLocks noGrp="1"/>
          </p:cNvSpPr>
          <p:nvPr>
            <p:ph type="body" idx="4"/>
          </p:nvPr>
        </p:nvSpPr>
        <p:spPr>
          <a:xfrm>
            <a:off x="4645025" y="2174875"/>
            <a:ext cx="4041774" cy="3951287"/>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49" name="Shape 49"/>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50" name="Shape 50"/>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51" name="Shape 51"/>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2"/>
        <p:cNvGrpSpPr/>
        <p:nvPr/>
      </p:nvGrpSpPr>
      <p:grpSpPr>
        <a:xfrm>
          <a:off x="0" y="0"/>
          <a:ext cx="0" cy="0"/>
          <a:chOff x="0" y="0"/>
          <a:chExt cx="0" cy="0"/>
        </a:xfrm>
      </p:grpSpPr>
      <p:sp>
        <p:nvSpPr>
          <p:cNvPr id="53" name="Shape 53"/>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54" name="Shape 54"/>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55" name="Shape 55"/>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56" name="Shape 56"/>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457200" y="273050"/>
            <a:ext cx="3008313" cy="1162049"/>
          </a:xfrm>
          <a:prstGeom prst="rect">
            <a:avLst/>
          </a:prstGeom>
          <a:noFill/>
          <a:ln>
            <a:noFill/>
          </a:ln>
        </p:spPr>
        <p:txBody>
          <a:bodyPr lIns="91425" tIns="91425" rIns="91425" bIns="91425" anchor="b" anchorCtr="0"/>
          <a:lstStyle>
            <a:lvl1pPr algn="l"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59" name="Shape 59"/>
          <p:cNvSpPr txBox="1">
            <a:spLocks noGrp="1"/>
          </p:cNvSpPr>
          <p:nvPr>
            <p:ph type="body" idx="1"/>
          </p:nvPr>
        </p:nvSpPr>
        <p:spPr>
          <a:xfrm>
            <a:off x="3575050" y="273050"/>
            <a:ext cx="5111750" cy="5853112"/>
          </a:xfrm>
          <a:prstGeom prst="rect">
            <a:avLst/>
          </a:prstGeom>
          <a:noFill/>
          <a:ln>
            <a:noFill/>
          </a:ln>
        </p:spPr>
        <p:txBody>
          <a:bodyPr lIns="91425" tIns="91425" rIns="91425" bIns="91425" anchor="t" anchorCtr="0"/>
          <a:lstStyle>
            <a:lvl1pPr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60" name="Shape 60"/>
          <p:cNvSpPr txBox="1">
            <a:spLocks noGrp="1"/>
          </p:cNvSpPr>
          <p:nvPr>
            <p:ph type="body" idx="2"/>
          </p:nvPr>
        </p:nvSpPr>
        <p:spPr>
          <a:xfrm>
            <a:off x="457200" y="1435100"/>
            <a:ext cx="3008313" cy="4691063"/>
          </a:xfrm>
          <a:prstGeom prst="rect">
            <a:avLst/>
          </a:prstGeom>
          <a:noFill/>
          <a:ln>
            <a:noFill/>
          </a:ln>
        </p:spPr>
        <p:txBody>
          <a:bodyPr lIns="91425" tIns="91425" rIns="91425" bIns="91425" anchor="t" anchorCtr="0"/>
          <a:lstStyle>
            <a:lvl1pPr marL="0" indent="0" rtl="0">
              <a:spcBef>
                <a:spcPts val="0"/>
              </a:spcBef>
              <a:buFont typeface="Calibri"/>
              <a:buNone/>
              <a:defRPr/>
            </a:lvl1pPr>
            <a:lvl2pPr marL="457200" indent="0" rtl="0">
              <a:spcBef>
                <a:spcPts val="0"/>
              </a:spcBef>
              <a:buFont typeface="Calibri"/>
              <a:buNone/>
              <a:defRPr/>
            </a:lvl2pPr>
            <a:lvl3pPr marL="914400" indent="0" rtl="0">
              <a:spcBef>
                <a:spcPts val="0"/>
              </a:spcBef>
              <a:buFont typeface="Calibri"/>
              <a:buNone/>
              <a:defRPr/>
            </a:lvl3pPr>
            <a:lvl4pPr marL="1371600" indent="0" rtl="0">
              <a:spcBef>
                <a:spcPts val="0"/>
              </a:spcBef>
              <a:buFont typeface="Calibri"/>
              <a:buNone/>
              <a:defRPr/>
            </a:lvl4pPr>
            <a:lvl5pPr marL="1828800" indent="0" rtl="0">
              <a:spcBef>
                <a:spcPts val="0"/>
              </a:spcBef>
              <a:buFont typeface="Calibri"/>
              <a:buNone/>
              <a:defRPr/>
            </a:lvl5pPr>
            <a:lvl6pPr marL="2286000" indent="0" rtl="0">
              <a:spcBef>
                <a:spcPts val="0"/>
              </a:spcBef>
              <a:buFont typeface="Calibri"/>
              <a:buNone/>
              <a:defRPr/>
            </a:lvl6pPr>
            <a:lvl7pPr marL="2743200" indent="0" rtl="0">
              <a:spcBef>
                <a:spcPts val="0"/>
              </a:spcBef>
              <a:buFont typeface="Calibri"/>
              <a:buNone/>
              <a:defRPr/>
            </a:lvl7pPr>
            <a:lvl8pPr marL="3200400" indent="0" rtl="0">
              <a:spcBef>
                <a:spcPts val="0"/>
              </a:spcBef>
              <a:buFont typeface="Calibri"/>
              <a:buNone/>
              <a:defRPr/>
            </a:lvl8pPr>
            <a:lvl9pPr marL="3657600" indent="0" rtl="0">
              <a:spcBef>
                <a:spcPts val="0"/>
              </a:spcBef>
              <a:buFont typeface="Calibri"/>
              <a:buNone/>
              <a:defRPr/>
            </a:lvl9pPr>
          </a:lstStyle>
          <a:p>
            <a:endParaRPr/>
          </a:p>
        </p:txBody>
      </p:sp>
      <p:sp>
        <p:nvSpPr>
          <p:cNvPr id="61" name="Shape 61"/>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62" name="Shape 62"/>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63" name="Shape 63"/>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1792288" y="4800600"/>
            <a:ext cx="5486399" cy="566737"/>
          </a:xfrm>
          <a:prstGeom prst="rect">
            <a:avLst/>
          </a:prstGeom>
          <a:noFill/>
          <a:ln>
            <a:noFill/>
          </a:ln>
        </p:spPr>
        <p:txBody>
          <a:bodyPr lIns="91425" tIns="91425" rIns="91425" bIns="91425" anchor="b" anchorCtr="0"/>
          <a:lstStyle>
            <a:lvl1pPr algn="l" rtl="0">
              <a:spcBef>
                <a:spcPts val="0"/>
              </a:spcBef>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66" name="Shape 66"/>
          <p:cNvSpPr>
            <a:spLocks noGrp="1"/>
          </p:cNvSpPr>
          <p:nvPr>
            <p:ph type="pic" idx="2"/>
          </p:nvPr>
        </p:nvSpPr>
        <p:spPr>
          <a:xfrm>
            <a:off x="1792288" y="612775"/>
            <a:ext cx="5486399" cy="4114800"/>
          </a:xfrm>
          <a:prstGeom prst="rect">
            <a:avLst/>
          </a:prstGeom>
          <a:noFill/>
          <a:ln>
            <a:noFill/>
          </a:ln>
        </p:spPr>
      </p:sp>
      <p:sp>
        <p:nvSpPr>
          <p:cNvPr id="67" name="Shape 67"/>
          <p:cNvSpPr txBox="1">
            <a:spLocks noGrp="1"/>
          </p:cNvSpPr>
          <p:nvPr>
            <p:ph type="body" idx="1"/>
          </p:nvPr>
        </p:nvSpPr>
        <p:spPr>
          <a:xfrm>
            <a:off x="1792288" y="5367337"/>
            <a:ext cx="5486399" cy="804861"/>
          </a:xfrm>
          <a:prstGeom prst="rect">
            <a:avLst/>
          </a:prstGeom>
          <a:noFill/>
          <a:ln>
            <a:noFill/>
          </a:ln>
        </p:spPr>
        <p:txBody>
          <a:bodyPr lIns="91425" tIns="91425" rIns="91425" bIns="91425" anchor="t" anchorCtr="0"/>
          <a:lstStyle>
            <a:lvl1pPr marL="0" indent="0" rtl="0">
              <a:spcBef>
                <a:spcPts val="0"/>
              </a:spcBef>
              <a:buFont typeface="Calibri"/>
              <a:buNone/>
              <a:defRPr/>
            </a:lvl1pPr>
            <a:lvl2pPr marL="457200" indent="0" rtl="0">
              <a:spcBef>
                <a:spcPts val="0"/>
              </a:spcBef>
              <a:buFont typeface="Calibri"/>
              <a:buNone/>
              <a:defRPr/>
            </a:lvl2pPr>
            <a:lvl3pPr marL="914400" indent="0" rtl="0">
              <a:spcBef>
                <a:spcPts val="0"/>
              </a:spcBef>
              <a:buFont typeface="Calibri"/>
              <a:buNone/>
              <a:defRPr/>
            </a:lvl3pPr>
            <a:lvl4pPr marL="1371600" indent="0" rtl="0">
              <a:spcBef>
                <a:spcPts val="0"/>
              </a:spcBef>
              <a:buFont typeface="Calibri"/>
              <a:buNone/>
              <a:defRPr/>
            </a:lvl4pPr>
            <a:lvl5pPr marL="1828800" indent="0" rtl="0">
              <a:spcBef>
                <a:spcPts val="0"/>
              </a:spcBef>
              <a:buFont typeface="Calibri"/>
              <a:buNone/>
              <a:defRPr/>
            </a:lvl5pPr>
            <a:lvl6pPr marL="2286000" indent="0" rtl="0">
              <a:spcBef>
                <a:spcPts val="0"/>
              </a:spcBef>
              <a:buFont typeface="Calibri"/>
              <a:buNone/>
              <a:defRPr/>
            </a:lvl6pPr>
            <a:lvl7pPr marL="2743200" indent="0" rtl="0">
              <a:spcBef>
                <a:spcPts val="0"/>
              </a:spcBef>
              <a:buFont typeface="Calibri"/>
              <a:buNone/>
              <a:defRPr/>
            </a:lvl7pPr>
            <a:lvl8pPr marL="3200400" indent="0" rtl="0">
              <a:spcBef>
                <a:spcPts val="0"/>
              </a:spcBef>
              <a:buFont typeface="Calibri"/>
              <a:buNone/>
              <a:defRPr/>
            </a:lvl8pPr>
            <a:lvl9pPr marL="3657600" indent="0" rtl="0">
              <a:spcBef>
                <a:spcPts val="0"/>
              </a:spcBef>
              <a:buFont typeface="Calibri"/>
              <a:buNone/>
              <a:defRPr/>
            </a:lvl9pPr>
          </a:lstStyle>
          <a:p>
            <a:endParaRPr/>
          </a:p>
        </p:txBody>
      </p:sp>
      <p:sp>
        <p:nvSpPr>
          <p:cNvPr id="68" name="Shape 68"/>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69" name="Shape 69"/>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70" name="Shape 70"/>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73" name="Shape 73"/>
          <p:cNvSpPr txBox="1">
            <a:spLocks noGrp="1"/>
          </p:cNvSpPr>
          <p:nvPr>
            <p:ph type="body" idx="1"/>
          </p:nvPr>
        </p:nvSpPr>
        <p:spPr>
          <a:xfrm rot="5400000">
            <a:off x="2309018" y="-251618"/>
            <a:ext cx="4525963" cy="8229600"/>
          </a:xfrm>
          <a:prstGeom prst="rect">
            <a:avLst/>
          </a:prstGeom>
          <a:noFill/>
          <a:ln>
            <a:noFill/>
          </a:ln>
        </p:spPr>
        <p:txBody>
          <a:bodyPr lIns="91425" tIns="91425" rIns="91425" bIns="91425" anchor="t" anchorCtr="0"/>
          <a:lstStyle>
            <a:lvl1pPr marL="342900" indent="-139700" algn="l" rtl="0">
              <a:spcBef>
                <a:spcPts val="640"/>
              </a:spcBef>
              <a:buClr>
                <a:schemeClr val="dk1"/>
              </a:buClr>
              <a:buFont typeface="Arial"/>
              <a:buChar char="•"/>
              <a:defRPr/>
            </a:lvl1pPr>
            <a:lvl2pPr marL="742950" indent="-107950" algn="l" rtl="0">
              <a:spcBef>
                <a:spcPts val="560"/>
              </a:spcBef>
              <a:buClr>
                <a:schemeClr val="dk1"/>
              </a:buClr>
              <a:buFont typeface="Arial"/>
              <a:buChar char="–"/>
              <a:defRPr/>
            </a:lvl2pPr>
            <a:lvl3pPr marL="1143000" indent="-76200" algn="l" rtl="0">
              <a:spcBef>
                <a:spcPts val="480"/>
              </a:spcBef>
              <a:buClr>
                <a:schemeClr val="dk1"/>
              </a:buClr>
              <a:buFont typeface="Arial"/>
              <a:buChar char="•"/>
              <a:defRPr/>
            </a:lvl3pPr>
            <a:lvl4pPr marL="1600200" indent="-101600" algn="l" rtl="0">
              <a:spcBef>
                <a:spcPts val="400"/>
              </a:spcBef>
              <a:buClr>
                <a:schemeClr val="dk1"/>
              </a:buClr>
              <a:buFont typeface="Arial"/>
              <a:buChar char="–"/>
              <a:defRPr/>
            </a:lvl4pPr>
            <a:lvl5pPr marL="2057400" indent="-101600" algn="l" rtl="0">
              <a:spcBef>
                <a:spcPts val="400"/>
              </a:spcBef>
              <a:buClr>
                <a:schemeClr val="dk1"/>
              </a:buClr>
              <a:buFont typeface="Arial"/>
              <a:buChar char="»"/>
              <a:defRPr/>
            </a:lvl5pPr>
            <a:lvl6pPr marL="2514600" indent="-101600" algn="l" rtl="0">
              <a:spcBef>
                <a:spcPts val="400"/>
              </a:spcBef>
              <a:buClr>
                <a:schemeClr val="dk1"/>
              </a:buClr>
              <a:buFont typeface="Arial"/>
              <a:buChar char="•"/>
              <a:defRPr/>
            </a:lvl6pPr>
            <a:lvl7pPr marL="2971800" indent="-101600" algn="l" rtl="0">
              <a:spcBef>
                <a:spcPts val="400"/>
              </a:spcBef>
              <a:buClr>
                <a:schemeClr val="dk1"/>
              </a:buClr>
              <a:buFont typeface="Arial"/>
              <a:buChar char="•"/>
              <a:defRPr/>
            </a:lvl7pPr>
            <a:lvl8pPr marL="3429000" indent="-101600" algn="l" rtl="0">
              <a:spcBef>
                <a:spcPts val="400"/>
              </a:spcBef>
              <a:buClr>
                <a:schemeClr val="dk1"/>
              </a:buClr>
              <a:buFont typeface="Arial"/>
              <a:buChar char="•"/>
              <a:defRPr/>
            </a:lvl8pPr>
            <a:lvl9pPr marL="3886200" indent="-101600" algn="l" rtl="0">
              <a:spcBef>
                <a:spcPts val="400"/>
              </a:spcBef>
              <a:buClr>
                <a:schemeClr val="dk1"/>
              </a:buClr>
              <a:buFont typeface="Arial"/>
              <a:buChar char="•"/>
              <a:defRPr/>
            </a:lvl9pPr>
          </a:lstStyle>
          <a:p>
            <a:endParaRPr/>
          </a:p>
        </p:txBody>
      </p:sp>
      <p:sp>
        <p:nvSpPr>
          <p:cNvPr id="74" name="Shape 74"/>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75" name="Shape 75"/>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76" name="Shape 76"/>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77"/>
        <p:cNvGrpSpPr/>
        <p:nvPr/>
      </p:nvGrpSpPr>
      <p:grpSpPr>
        <a:xfrm>
          <a:off x="0" y="0"/>
          <a:ext cx="0" cy="0"/>
          <a:chOff x="0" y="0"/>
          <a:chExt cx="0" cy="0"/>
        </a:xfrm>
      </p:grpSpPr>
      <p:sp>
        <p:nvSpPr>
          <p:cNvPr id="78" name="Shape 78"/>
          <p:cNvSpPr txBox="1">
            <a:spLocks noGrp="1"/>
          </p:cNvSpPr>
          <p:nvPr>
            <p:ph type="title"/>
          </p:nvPr>
        </p:nvSpPr>
        <p:spPr>
          <a:xfrm rot="5400000">
            <a:off x="4732337" y="2171700"/>
            <a:ext cx="5851525" cy="2057400"/>
          </a:xfrm>
          <a:prstGeom prst="rect">
            <a:avLst/>
          </a:prstGeom>
          <a:noFill/>
          <a:ln>
            <a:noFill/>
          </a:ln>
        </p:spPr>
        <p:txBody>
          <a:bodyPr lIns="91425" tIns="91425" rIns="91425" bIns="91425" anchor="ctr" anchorCtr="0"/>
          <a:lstStyle>
            <a:lvl1pPr algn="ctr" rtl="0">
              <a:spcBef>
                <a:spcPts val="0"/>
              </a:spcBef>
              <a:buClr>
                <a:schemeClr val="dk1"/>
              </a:buClr>
              <a:buFont typeface="Calibri"/>
              <a:buNone/>
              <a:defRPr/>
            </a:lvl1pPr>
            <a:lvl2pPr rtl="0">
              <a:spcBef>
                <a:spcPts val="0"/>
              </a:spcBef>
              <a:defRPr/>
            </a:lvl2pPr>
            <a:lvl3pPr rtl="0">
              <a:spcBef>
                <a:spcPts val="0"/>
              </a:spcBef>
              <a:defRPr/>
            </a:lvl3pPr>
            <a:lvl4pPr rtl="0">
              <a:spcBef>
                <a:spcPts val="0"/>
              </a:spcBef>
              <a:defRPr/>
            </a:lvl4pPr>
            <a:lvl5pPr rtl="0">
              <a:spcBef>
                <a:spcPts val="0"/>
              </a:spcBef>
              <a:defRPr/>
            </a:lvl5pPr>
            <a:lvl6pPr rtl="0">
              <a:spcBef>
                <a:spcPts val="0"/>
              </a:spcBef>
              <a:defRPr/>
            </a:lvl6pPr>
            <a:lvl7pPr rtl="0">
              <a:spcBef>
                <a:spcPts val="0"/>
              </a:spcBef>
              <a:defRPr/>
            </a:lvl7pPr>
            <a:lvl8pPr rtl="0">
              <a:spcBef>
                <a:spcPts val="0"/>
              </a:spcBef>
              <a:defRPr/>
            </a:lvl8pPr>
            <a:lvl9pPr rtl="0">
              <a:spcBef>
                <a:spcPts val="0"/>
              </a:spcBef>
              <a:defRPr/>
            </a:lvl9pPr>
          </a:lstStyle>
          <a:p>
            <a:endParaRPr/>
          </a:p>
        </p:txBody>
      </p:sp>
      <p:sp>
        <p:nvSpPr>
          <p:cNvPr id="79" name="Shape 79"/>
          <p:cNvSpPr txBox="1">
            <a:spLocks noGrp="1"/>
          </p:cNvSpPr>
          <p:nvPr>
            <p:ph type="body" idx="1"/>
          </p:nvPr>
        </p:nvSpPr>
        <p:spPr>
          <a:xfrm rot="5400000">
            <a:off x="541337" y="190500"/>
            <a:ext cx="5851525" cy="6019799"/>
          </a:xfrm>
          <a:prstGeom prst="rect">
            <a:avLst/>
          </a:prstGeom>
          <a:noFill/>
          <a:ln>
            <a:noFill/>
          </a:ln>
        </p:spPr>
        <p:txBody>
          <a:bodyPr lIns="91425" tIns="91425" rIns="91425" bIns="91425" anchor="t" anchorCtr="0"/>
          <a:lstStyle>
            <a:lvl1pPr marL="342900" indent="-139700" algn="l" rtl="0">
              <a:spcBef>
                <a:spcPts val="640"/>
              </a:spcBef>
              <a:buClr>
                <a:schemeClr val="dk1"/>
              </a:buClr>
              <a:buFont typeface="Arial"/>
              <a:buChar char="•"/>
              <a:defRPr/>
            </a:lvl1pPr>
            <a:lvl2pPr marL="742950" indent="-107950" algn="l" rtl="0">
              <a:spcBef>
                <a:spcPts val="560"/>
              </a:spcBef>
              <a:buClr>
                <a:schemeClr val="dk1"/>
              </a:buClr>
              <a:buFont typeface="Arial"/>
              <a:buChar char="–"/>
              <a:defRPr/>
            </a:lvl2pPr>
            <a:lvl3pPr marL="1143000" indent="-76200" algn="l" rtl="0">
              <a:spcBef>
                <a:spcPts val="480"/>
              </a:spcBef>
              <a:buClr>
                <a:schemeClr val="dk1"/>
              </a:buClr>
              <a:buFont typeface="Arial"/>
              <a:buChar char="•"/>
              <a:defRPr/>
            </a:lvl3pPr>
            <a:lvl4pPr marL="1600200" indent="-101600" algn="l" rtl="0">
              <a:spcBef>
                <a:spcPts val="400"/>
              </a:spcBef>
              <a:buClr>
                <a:schemeClr val="dk1"/>
              </a:buClr>
              <a:buFont typeface="Arial"/>
              <a:buChar char="–"/>
              <a:defRPr/>
            </a:lvl4pPr>
            <a:lvl5pPr marL="2057400" indent="-101600" algn="l" rtl="0">
              <a:spcBef>
                <a:spcPts val="400"/>
              </a:spcBef>
              <a:buClr>
                <a:schemeClr val="dk1"/>
              </a:buClr>
              <a:buFont typeface="Arial"/>
              <a:buChar char="»"/>
              <a:defRPr/>
            </a:lvl5pPr>
            <a:lvl6pPr marL="2514600" indent="-101600" algn="l" rtl="0">
              <a:spcBef>
                <a:spcPts val="400"/>
              </a:spcBef>
              <a:buClr>
                <a:schemeClr val="dk1"/>
              </a:buClr>
              <a:buFont typeface="Arial"/>
              <a:buChar char="•"/>
              <a:defRPr/>
            </a:lvl6pPr>
            <a:lvl7pPr marL="2971800" indent="-101600" algn="l" rtl="0">
              <a:spcBef>
                <a:spcPts val="400"/>
              </a:spcBef>
              <a:buClr>
                <a:schemeClr val="dk1"/>
              </a:buClr>
              <a:buFont typeface="Arial"/>
              <a:buChar char="•"/>
              <a:defRPr/>
            </a:lvl7pPr>
            <a:lvl8pPr marL="3429000" indent="-101600" algn="l" rtl="0">
              <a:spcBef>
                <a:spcPts val="400"/>
              </a:spcBef>
              <a:buClr>
                <a:schemeClr val="dk1"/>
              </a:buClr>
              <a:buFont typeface="Arial"/>
              <a:buChar char="•"/>
              <a:defRPr/>
            </a:lvl8pPr>
            <a:lvl9pPr marL="3886200" indent="-101600" algn="l" rtl="0">
              <a:spcBef>
                <a:spcPts val="400"/>
              </a:spcBef>
              <a:buClr>
                <a:schemeClr val="dk1"/>
              </a:buClr>
              <a:buFont typeface="Arial"/>
              <a:buChar char="•"/>
              <a:defRPr/>
            </a:lvl9pPr>
          </a:lstStyle>
          <a:p>
            <a:endParaRPr/>
          </a:p>
        </p:txBody>
      </p:sp>
      <p:sp>
        <p:nvSpPr>
          <p:cNvPr id="80" name="Shape 80"/>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81" name="Shape 81"/>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82" name="Shape 82"/>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
        <p:cNvGrpSpPr/>
        <p:nvPr/>
      </p:nvGrpSpPr>
      <p:grpSpPr>
        <a:xfrm>
          <a:off x="0" y="0"/>
          <a:ext cx="0" cy="0"/>
          <a:chOff x="0" y="0"/>
          <a:chExt cx="0" cy="0"/>
        </a:xfrm>
      </p:grpSpPr>
      <p:sp>
        <p:nvSpPr>
          <p:cNvPr id="9" name="Shape 9"/>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indent="0" algn="ctr" rtl="0">
              <a:spcBef>
                <a:spcPts val="0"/>
              </a:spcBef>
              <a:buClr>
                <a:schemeClr val="dk1"/>
              </a:buClr>
              <a:buFont typeface="Calibri"/>
              <a:buNone/>
              <a:defRPr/>
            </a:lvl1pPr>
            <a:lvl2pPr marL="0" marR="0" indent="0" algn="l" rtl="0">
              <a:spcBef>
                <a:spcPts val="0"/>
              </a:spcBef>
              <a:defRPr/>
            </a:lvl2pPr>
            <a:lvl3pPr marL="0" marR="0" indent="0" algn="l" rtl="0">
              <a:spcBef>
                <a:spcPts val="0"/>
              </a:spcBef>
              <a:defRPr/>
            </a:lvl3pPr>
            <a:lvl4pPr marL="0" marR="0" indent="0" algn="l" rtl="0">
              <a:spcBef>
                <a:spcPts val="0"/>
              </a:spcBef>
              <a:defRPr/>
            </a:lvl4pPr>
            <a:lvl5pPr marL="0" marR="0" indent="0" algn="l" rtl="0">
              <a:spcBef>
                <a:spcPts val="0"/>
              </a:spcBef>
              <a:defRPr/>
            </a:lvl5pPr>
            <a:lvl6pPr marL="0" marR="0" indent="0" algn="l" rtl="0">
              <a:spcBef>
                <a:spcPts val="0"/>
              </a:spcBef>
              <a:defRPr/>
            </a:lvl6pPr>
            <a:lvl7pPr marL="0" marR="0" indent="0" algn="l" rtl="0">
              <a:spcBef>
                <a:spcPts val="0"/>
              </a:spcBef>
              <a:defRPr/>
            </a:lvl7pPr>
            <a:lvl8pPr marL="0" marR="0" indent="0" algn="l" rtl="0">
              <a:spcBef>
                <a:spcPts val="0"/>
              </a:spcBef>
              <a:defRPr/>
            </a:lvl8pPr>
            <a:lvl9pPr marL="0" marR="0" indent="0" algn="l" rtl="0">
              <a:spcBef>
                <a:spcPts val="0"/>
              </a:spcBef>
              <a:defRPr/>
            </a:lvl9pPr>
          </a:lstStyle>
          <a:p>
            <a:endParaRPr dirty="0"/>
          </a:p>
        </p:txBody>
      </p:sp>
      <p:sp>
        <p:nvSpPr>
          <p:cNvPr id="10" name="Shape 10"/>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marR="0" indent="-139700" algn="l" rtl="0">
              <a:spcBef>
                <a:spcPts val="640"/>
              </a:spcBef>
              <a:buClr>
                <a:schemeClr val="dk1"/>
              </a:buClr>
              <a:buFont typeface="Arial"/>
              <a:buChar char="•"/>
              <a:defRPr/>
            </a:lvl1pPr>
            <a:lvl2pPr marL="742950" marR="0" indent="-107950" algn="l" rtl="0">
              <a:spcBef>
                <a:spcPts val="560"/>
              </a:spcBef>
              <a:buClr>
                <a:schemeClr val="dk1"/>
              </a:buClr>
              <a:buFont typeface="Arial"/>
              <a:buChar char="–"/>
              <a:defRPr/>
            </a:lvl2pPr>
            <a:lvl3pPr marL="1143000" marR="0" indent="-76200" algn="l" rtl="0">
              <a:spcBef>
                <a:spcPts val="480"/>
              </a:spcBef>
              <a:buClr>
                <a:schemeClr val="dk1"/>
              </a:buClr>
              <a:buFont typeface="Arial"/>
              <a:buChar char="•"/>
              <a:defRPr/>
            </a:lvl3pPr>
            <a:lvl4pPr marL="1600200" marR="0" indent="-101600" algn="l" rtl="0">
              <a:spcBef>
                <a:spcPts val="400"/>
              </a:spcBef>
              <a:buClr>
                <a:schemeClr val="dk1"/>
              </a:buClr>
              <a:buFont typeface="Arial"/>
              <a:buChar char="–"/>
              <a:defRPr/>
            </a:lvl4pPr>
            <a:lvl5pPr marL="2057400" marR="0" indent="-101600" algn="l" rtl="0">
              <a:spcBef>
                <a:spcPts val="400"/>
              </a:spcBef>
              <a:buClr>
                <a:schemeClr val="dk1"/>
              </a:buClr>
              <a:buFont typeface="Arial"/>
              <a:buChar char="»"/>
              <a:defRPr/>
            </a:lvl5pPr>
            <a:lvl6pPr marL="2514600" marR="0" indent="-101600" algn="l" rtl="0">
              <a:spcBef>
                <a:spcPts val="400"/>
              </a:spcBef>
              <a:buClr>
                <a:schemeClr val="dk1"/>
              </a:buClr>
              <a:buFont typeface="Arial"/>
              <a:buChar char="•"/>
              <a:defRPr/>
            </a:lvl6pPr>
            <a:lvl7pPr marL="2971800" marR="0" indent="-101600" algn="l" rtl="0">
              <a:spcBef>
                <a:spcPts val="400"/>
              </a:spcBef>
              <a:buClr>
                <a:schemeClr val="dk1"/>
              </a:buClr>
              <a:buFont typeface="Arial"/>
              <a:buChar char="•"/>
              <a:defRPr/>
            </a:lvl7pPr>
            <a:lvl8pPr marL="3429000" marR="0" indent="-101600" algn="l" rtl="0">
              <a:spcBef>
                <a:spcPts val="400"/>
              </a:spcBef>
              <a:buClr>
                <a:schemeClr val="dk1"/>
              </a:buClr>
              <a:buFont typeface="Arial"/>
              <a:buChar char="•"/>
              <a:defRPr/>
            </a:lvl8pPr>
            <a:lvl9pPr marL="3886200" marR="0" indent="-101600" algn="l" rtl="0">
              <a:spcBef>
                <a:spcPts val="400"/>
              </a:spcBef>
              <a:buClr>
                <a:schemeClr val="dk1"/>
              </a:buClr>
              <a:buFont typeface="Arial"/>
              <a:buChar char="•"/>
              <a:defRPr/>
            </a:lvl9pPr>
          </a:lstStyle>
          <a:p>
            <a:endParaRPr dirty="0"/>
          </a:p>
        </p:txBody>
      </p:sp>
      <p:sp>
        <p:nvSpPr>
          <p:cNvPr id="11" name="Shape 11"/>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indent="0" algn="l"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12" name="Shape 12"/>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indent="0" algn="ctr" rtl="0">
              <a:spcBef>
                <a:spcPts val="0"/>
              </a:spcBef>
              <a:defRPr/>
            </a:lvl1pPr>
            <a:lvl2pPr marL="457200" marR="0" indent="0" algn="l" rtl="0">
              <a:spcBef>
                <a:spcPts val="0"/>
              </a:spcBef>
              <a:defRPr/>
            </a:lvl2pPr>
            <a:lvl3pPr marL="914400" marR="0" indent="0" algn="l" rtl="0">
              <a:spcBef>
                <a:spcPts val="0"/>
              </a:spcBef>
              <a:defRPr/>
            </a:lvl3pPr>
            <a:lvl4pPr marL="1371600" marR="0" indent="0" algn="l" rtl="0">
              <a:spcBef>
                <a:spcPts val="0"/>
              </a:spcBef>
              <a:defRPr/>
            </a:lvl4pPr>
            <a:lvl5pPr marL="1828800" marR="0" indent="0" algn="l" rtl="0">
              <a:spcBef>
                <a:spcPts val="0"/>
              </a:spcBef>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13" name="Shape 13"/>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lvl1pPr marL="0" marR="0" indent="0" algn="r" rtl="0">
              <a:spcBef>
                <a:spcPts val="0"/>
              </a:spcBef>
              <a:buNone/>
              <a:defRPr sz="1200" b="0" i="0" u="none" strike="noStrike" cap="none" baseline="0">
                <a:solidFill>
                  <a:srgbClr val="888888"/>
                </a:solidFill>
                <a:latin typeface="Calibri"/>
                <a:ea typeface="Calibri"/>
                <a:cs typeface="Calibri"/>
                <a:sym typeface="Calibri"/>
              </a:defRPr>
            </a:lvl1pPr>
          </a:lstStyle>
          <a:p>
            <a:pPr marL="0" lvl="0" indent="0">
              <a:spcBef>
                <a:spcPts val="0"/>
              </a:spcBef>
              <a:buSzPct val="25000"/>
              <a:buNone/>
            </a:pPr>
            <a:fld id="{00000000-1234-1234-1234-123412341234}" type="slidenum">
              <a:rPr lang="en-US"/>
              <a:t>‹#›</a:t>
            </a:fld>
            <a:endParaRPr lang="en-US"/>
          </a:p>
        </p:txBody>
      </p:sp>
      <p:pic>
        <p:nvPicPr>
          <p:cNvPr id="7" name="Picture 7" descr="mbarilogo"/>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138113" y="6462181"/>
            <a:ext cx="63817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8"/>
          <p:cNvSpPr>
            <a:spLocks noChangeArrowheads="1"/>
          </p:cNvSpPr>
          <p:nvPr userDrawn="1"/>
        </p:nvSpPr>
        <p:spPr bwMode="auto">
          <a:xfrm>
            <a:off x="3579813" y="6573838"/>
            <a:ext cx="2209800"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sz="1100" dirty="0" smtClean="0">
                <a:solidFill>
                  <a:srgbClr val="08625B"/>
                </a:solidFill>
                <a:latin typeface="Calibri" charset="0"/>
                <a:cs typeface="Times New Roman" charset="0"/>
              </a:rPr>
              <a:t>MARUM</a:t>
            </a:r>
            <a:r>
              <a:rPr lang="en-US" sz="1100" baseline="0" dirty="0" smtClean="0">
                <a:solidFill>
                  <a:srgbClr val="08625B"/>
                </a:solidFill>
                <a:latin typeface="Calibri" charset="0"/>
                <a:cs typeface="Times New Roman" charset="0"/>
              </a:rPr>
              <a:t>  26 May 2015</a:t>
            </a:r>
            <a:endParaRPr lang="en-US" sz="1100" dirty="0">
              <a:solidFill>
                <a:srgbClr val="08625B"/>
              </a:solidFill>
              <a:latin typeface="Times New Roman" charset="0"/>
              <a:cs typeface="Times New Roman" charset="0"/>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algn="l" rtl="0">
        <a:lnSpc>
          <a:spcPct val="100000"/>
        </a:lnSpc>
        <a:spcBef>
          <a:spcPts val="0"/>
        </a:spcBef>
        <a:spcAft>
          <a:spcPts val="0"/>
        </a:spcAft>
      </a:defPPr>
      <a:lvl1pPr marR="0" algn="l" rtl="0">
        <a:lnSpc>
          <a:spcPct val="100000"/>
        </a:lnSpc>
        <a:spcBef>
          <a:spcPts val="0"/>
        </a:spcBef>
        <a:spcAft>
          <a:spcPts val="0"/>
        </a:spcAft>
        <a:buNone/>
        <a:defRPr sz="4400" b="0" i="0" u="none" strike="noStrike" cap="none" baseline="0">
          <a:solidFill>
            <a:srgbClr val="000000"/>
          </a:solidFill>
          <a:latin typeface="Calibri"/>
          <a:ea typeface="Arial"/>
          <a:cs typeface="Calibri"/>
          <a:sym typeface="Arial"/>
          <a:rtl val="0"/>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2pPr>
    </p:titleStyle>
    <p:bodyStyle>
      <a:defPPr marR="0" algn="l" rtl="0">
        <a:lnSpc>
          <a:spcPct val="100000"/>
        </a:lnSpc>
        <a:spcBef>
          <a:spcPts val="0"/>
        </a:spcBef>
        <a:spcAft>
          <a:spcPts val="0"/>
        </a:spcAft>
      </a:defPPr>
      <a:lvl1pPr marL="461963" marR="0" indent="-258763" algn="l" rtl="0">
        <a:lnSpc>
          <a:spcPct val="100000"/>
        </a:lnSpc>
        <a:spcBef>
          <a:spcPts val="0"/>
        </a:spcBef>
        <a:spcAft>
          <a:spcPts val="0"/>
        </a:spcAft>
        <a:buNone/>
        <a:defRPr sz="3200" b="0" i="0" u="none" strike="noStrike" cap="none" baseline="0">
          <a:solidFill>
            <a:srgbClr val="000000"/>
          </a:solidFill>
          <a:latin typeface="Calibri"/>
          <a:ea typeface="Arial"/>
          <a:cs typeface="Calibri"/>
          <a:sym typeface="Arial"/>
          <a:rtl val="0"/>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9pPr>
    </p:bodyStyle>
    <p:other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rtl val="0"/>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4.tiff"/></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4" Type="http://schemas.openxmlformats.org/officeDocument/2006/relationships/image" Target="../media/image16.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0.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4.xml"/><Relationship Id="rId5" Type="http://schemas.openxmlformats.org/officeDocument/2006/relationships/image" Target="../media/image21.png"/><Relationship Id="rId1" Type="http://schemas.microsoft.com/office/2007/relationships/media" Target="../media/media1.mov"/><Relationship Id="rId2" Type="http://schemas.openxmlformats.org/officeDocument/2006/relationships/video" Target="../media/media1.mov"/></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g"/><Relationship Id="rId4" Type="http://schemas.openxmlformats.org/officeDocument/2006/relationships/image" Target="../media/image23.jpg"/><Relationship Id="rId5" Type="http://schemas.openxmlformats.org/officeDocument/2006/relationships/image" Target="../media/image24.jpg"/><Relationship Id="rId6" Type="http://schemas.openxmlformats.org/officeDocument/2006/relationships/image" Target="../media/image25.jpg"/><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27.jpg"/><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g"/><Relationship Id="rId4" Type="http://schemas.openxmlformats.org/officeDocument/2006/relationships/image" Target="../media/image29.png"/><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30.ti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3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tiff"/></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4" Type="http://schemas.openxmlformats.org/officeDocument/2006/relationships/image" Target="../media/image35.png"/><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Shape 84"/>
          <p:cNvSpPr txBox="1">
            <a:spLocks noGrp="1"/>
          </p:cNvSpPr>
          <p:nvPr>
            <p:ph type="ctrTitle"/>
          </p:nvPr>
        </p:nvSpPr>
        <p:spPr>
          <a:xfrm>
            <a:off x="685800" y="237045"/>
            <a:ext cx="7772400" cy="1470024"/>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dirty="0">
                <a:solidFill>
                  <a:schemeClr val="dk1"/>
                </a:solidFill>
                <a:latin typeface="Calibri"/>
                <a:ea typeface="Calibri"/>
                <a:cs typeface="Calibri"/>
                <a:sym typeface="Calibri"/>
              </a:rPr>
              <a:t>Some Wave Glider applications at MBARI</a:t>
            </a:r>
          </a:p>
        </p:txBody>
      </p:sp>
      <p:sp>
        <p:nvSpPr>
          <p:cNvPr id="85" name="Shape 85"/>
          <p:cNvSpPr txBox="1">
            <a:spLocks noGrp="1"/>
          </p:cNvSpPr>
          <p:nvPr>
            <p:ph type="subTitle" idx="1"/>
          </p:nvPr>
        </p:nvSpPr>
        <p:spPr>
          <a:xfrm>
            <a:off x="1371600" y="4798255"/>
            <a:ext cx="6400799" cy="1752600"/>
          </a:xfrm>
          <a:prstGeom prst="rect">
            <a:avLst/>
          </a:prstGeom>
          <a:noFill/>
          <a:ln>
            <a:noFill/>
          </a:ln>
        </p:spPr>
        <p:txBody>
          <a:bodyPr lIns="91425" tIns="45700" rIns="91425" bIns="45700" anchor="t" anchorCtr="0">
            <a:noAutofit/>
          </a:bodyPr>
          <a:lstStyle/>
          <a:p>
            <a:pPr marL="0" marR="0" lvl="0" indent="0" algn="ctr" rtl="0">
              <a:spcBef>
                <a:spcPts val="0"/>
              </a:spcBef>
              <a:buClr>
                <a:srgbClr val="888888"/>
              </a:buClr>
              <a:buFont typeface="Arial"/>
              <a:buNone/>
            </a:pPr>
            <a:r>
              <a:rPr lang="en-US" sz="3200" b="0" i="0" u="none" strike="noStrike" cap="none" baseline="0" dirty="0" smtClean="0">
                <a:solidFill>
                  <a:srgbClr val="888888"/>
                </a:solidFill>
                <a:latin typeface="Calibri"/>
                <a:ea typeface="Calibri"/>
                <a:cs typeface="Calibri"/>
                <a:sym typeface="Calibri"/>
              </a:rPr>
              <a:t>Tom O’Reilly</a:t>
            </a:r>
          </a:p>
          <a:p>
            <a:pPr marL="0" marR="0" lvl="0" indent="0" algn="ctr" rtl="0">
              <a:spcBef>
                <a:spcPts val="0"/>
              </a:spcBef>
              <a:buClr>
                <a:srgbClr val="888888"/>
              </a:buClr>
              <a:buFont typeface="Arial"/>
              <a:buNone/>
            </a:pPr>
            <a:r>
              <a:rPr lang="en-US" sz="3200" dirty="0" smtClean="0">
                <a:solidFill>
                  <a:srgbClr val="888888"/>
                </a:solidFill>
                <a:latin typeface="Calibri"/>
                <a:ea typeface="Calibri"/>
                <a:cs typeface="Calibri"/>
                <a:sym typeface="Calibri"/>
              </a:rPr>
              <a:t>Brian Kieft</a:t>
            </a:r>
          </a:p>
          <a:p>
            <a:pPr marL="0" marR="0" lvl="0" indent="0" algn="ctr" rtl="0">
              <a:spcBef>
                <a:spcPts val="0"/>
              </a:spcBef>
              <a:buClr>
                <a:srgbClr val="888888"/>
              </a:buClr>
              <a:buFont typeface="Arial"/>
              <a:buNone/>
            </a:pPr>
            <a:r>
              <a:rPr lang="en-US" sz="3200" b="0" i="0" u="none" strike="noStrike" cap="none" baseline="0" dirty="0" smtClean="0">
                <a:solidFill>
                  <a:srgbClr val="888888"/>
                </a:solidFill>
                <a:latin typeface="Calibri"/>
                <a:ea typeface="Calibri"/>
                <a:cs typeface="Calibri"/>
                <a:sym typeface="Calibri"/>
              </a:rPr>
              <a:t>Francisco</a:t>
            </a:r>
            <a:r>
              <a:rPr lang="en-US" sz="3200" b="0" i="0" u="none" strike="noStrike" cap="none" dirty="0" smtClean="0">
                <a:solidFill>
                  <a:srgbClr val="888888"/>
                </a:solidFill>
                <a:latin typeface="Calibri"/>
                <a:ea typeface="Calibri"/>
                <a:cs typeface="Calibri"/>
                <a:sym typeface="Calibri"/>
              </a:rPr>
              <a:t> Chavez</a:t>
            </a:r>
          </a:p>
          <a:p>
            <a:pPr marL="0" marR="0" lvl="0" indent="0" algn="ctr" rtl="0">
              <a:spcBef>
                <a:spcPts val="0"/>
              </a:spcBef>
              <a:buClr>
                <a:srgbClr val="888888"/>
              </a:buClr>
              <a:buFont typeface="Arial"/>
              <a:buNone/>
            </a:pPr>
            <a:r>
              <a:rPr lang="en-US" sz="3200" baseline="0" dirty="0" smtClean="0">
                <a:solidFill>
                  <a:srgbClr val="888888"/>
                </a:solidFill>
                <a:latin typeface="Calibri"/>
                <a:ea typeface="Calibri"/>
                <a:cs typeface="Calibri"/>
                <a:sym typeface="Calibri"/>
              </a:rPr>
              <a:t>26 May, 2015</a:t>
            </a:r>
            <a:endParaRPr sz="3200" b="0" i="0" u="none" strike="noStrike" cap="none" baseline="0" dirty="0">
              <a:solidFill>
                <a:srgbClr val="888888"/>
              </a:solidFill>
              <a:latin typeface="Calibri"/>
              <a:ea typeface="Calibri"/>
              <a:cs typeface="Calibri"/>
              <a:sym typeface="Calibri"/>
            </a:endParaRPr>
          </a:p>
        </p:txBody>
      </p:sp>
      <p:pic>
        <p:nvPicPr>
          <p:cNvPr id="5" name="Picture 4" descr="IMG_20140203_160930530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6812" y="2085433"/>
            <a:ext cx="4756727" cy="2677861"/>
          </a:xfrm>
          <a:prstGeom prst="rect">
            <a:avLst/>
          </a:prstGeom>
        </p:spPr>
      </p:pic>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Shape 90"/>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dirty="0">
                <a:solidFill>
                  <a:schemeClr val="dk1"/>
                </a:solidFill>
                <a:latin typeface="Calibri"/>
                <a:ea typeface="Calibri"/>
                <a:cs typeface="Calibri"/>
                <a:sym typeface="Calibri"/>
              </a:rPr>
              <a:t>Applications</a:t>
            </a:r>
          </a:p>
        </p:txBody>
      </p:sp>
      <p:sp>
        <p:nvSpPr>
          <p:cNvPr id="91" name="Shape 91"/>
          <p:cNvSpPr txBox="1">
            <a:spLocks noGrp="1"/>
          </p:cNvSpPr>
          <p:nvPr>
            <p:ph type="body" idx="1"/>
          </p:nvPr>
        </p:nvSpPr>
        <p:spPr>
          <a:xfrm>
            <a:off x="457200" y="1600200"/>
            <a:ext cx="3724870" cy="4525963"/>
          </a:xfrm>
          <a:prstGeom prst="rect">
            <a:avLst/>
          </a:prstGeom>
          <a:noFill/>
          <a:ln>
            <a:noFill/>
          </a:ln>
        </p:spPr>
        <p:txBody>
          <a:bodyPr lIns="91425" tIns="45700" rIns="91425" bIns="45700" anchor="t" anchorCtr="0">
            <a:noAutofit/>
          </a:bodyPr>
          <a:lstStyle/>
          <a:p>
            <a:pPr marL="342900" marR="0" lvl="0" indent="-342900" algn="l" rtl="0">
              <a:spcBef>
                <a:spcPts val="0"/>
              </a:spcBef>
              <a:buClr>
                <a:schemeClr val="dk1"/>
              </a:buClr>
              <a:buSzPct val="100000"/>
              <a:buFont typeface="Arial"/>
              <a:buChar char="•"/>
            </a:pPr>
            <a:r>
              <a:rPr lang="en-US" sz="3200" b="0" i="0" u="none" strike="noStrike" cap="none" baseline="0" dirty="0">
                <a:solidFill>
                  <a:schemeClr val="dk1"/>
                </a:solidFill>
                <a:latin typeface="Calibri"/>
                <a:ea typeface="Calibri"/>
                <a:cs typeface="Calibri"/>
                <a:sym typeface="Calibri"/>
              </a:rPr>
              <a:t>Acoustic location/tracking</a:t>
            </a:r>
          </a:p>
          <a:p>
            <a:pPr marL="742950" marR="0" lvl="1" indent="-285750" algn="l" rtl="0">
              <a:spcBef>
                <a:spcPts val="560"/>
              </a:spcBef>
              <a:buClr>
                <a:schemeClr val="dk1"/>
              </a:buClr>
              <a:buSzPct val="100000"/>
              <a:buFont typeface="Arial"/>
              <a:buChar char="–"/>
            </a:pPr>
            <a:r>
              <a:rPr lang="en-US" sz="2800" dirty="0" smtClean="0">
                <a:solidFill>
                  <a:schemeClr val="dk1"/>
                </a:solidFill>
                <a:latin typeface="Calibri"/>
                <a:ea typeface="Calibri"/>
                <a:cs typeface="Calibri"/>
                <a:sym typeface="Calibri"/>
              </a:rPr>
              <a:t>AUV chasing</a:t>
            </a:r>
            <a:endParaRPr lang="en-US" sz="2800" b="0" i="0" u="none" strike="noStrike" cap="none" baseline="0" dirty="0">
              <a:solidFill>
                <a:schemeClr val="dk1"/>
              </a:solidFill>
              <a:latin typeface="Calibri"/>
              <a:ea typeface="Calibri"/>
              <a:cs typeface="Calibri"/>
              <a:sym typeface="Calibri"/>
            </a:endParaRPr>
          </a:p>
          <a:p>
            <a:pPr marL="742950" marR="0" lvl="1" indent="-285750" algn="l" rtl="0">
              <a:spcBef>
                <a:spcPts val="560"/>
              </a:spcBef>
              <a:buClr>
                <a:schemeClr val="dk1"/>
              </a:buClr>
              <a:buSzPct val="100000"/>
              <a:buFont typeface="Arial"/>
              <a:buChar char="–"/>
            </a:pPr>
            <a:r>
              <a:rPr lang="en-US" sz="2800" b="0" i="0" u="none" strike="noStrike" cap="none" baseline="0" dirty="0">
                <a:solidFill>
                  <a:schemeClr val="dk1"/>
                </a:solidFill>
                <a:latin typeface="Calibri"/>
                <a:ea typeface="Calibri"/>
                <a:cs typeface="Calibri"/>
                <a:sym typeface="Calibri"/>
              </a:rPr>
              <a:t>BED</a:t>
            </a:r>
          </a:p>
          <a:p>
            <a:pPr marL="742950" marR="0" lvl="1" indent="-285750" algn="l" rtl="0">
              <a:spcBef>
                <a:spcPts val="560"/>
              </a:spcBef>
              <a:buClr>
                <a:schemeClr val="dk1"/>
              </a:buClr>
              <a:buSzPct val="100000"/>
              <a:buFont typeface="Arial"/>
              <a:buChar char="–"/>
            </a:pPr>
            <a:r>
              <a:rPr lang="en-US" sz="2800" b="0" i="0" u="none" strike="noStrike" cap="none" baseline="0" dirty="0">
                <a:solidFill>
                  <a:schemeClr val="dk1"/>
                </a:solidFill>
                <a:latin typeface="Calibri"/>
                <a:ea typeface="Calibri"/>
                <a:cs typeface="Calibri"/>
                <a:sym typeface="Calibri"/>
              </a:rPr>
              <a:t>Benthic Rover</a:t>
            </a:r>
          </a:p>
          <a:p>
            <a:pPr marL="342900" marR="0" lvl="0" indent="-342900" algn="l" rtl="0">
              <a:spcBef>
                <a:spcPts val="640"/>
              </a:spcBef>
              <a:buClr>
                <a:schemeClr val="dk1"/>
              </a:buClr>
              <a:buSzPct val="100000"/>
              <a:buFont typeface="Arial"/>
              <a:buChar char="•"/>
            </a:pPr>
            <a:r>
              <a:rPr lang="en-US" sz="3200" b="0" i="0" u="none" strike="noStrike" cap="none" baseline="0" dirty="0" smtClean="0">
                <a:solidFill>
                  <a:schemeClr val="dk1"/>
                </a:solidFill>
                <a:latin typeface="Calibri"/>
                <a:ea typeface="Calibri"/>
                <a:cs typeface="Calibri"/>
                <a:sym typeface="Calibri"/>
              </a:rPr>
              <a:t>Ocean acidification</a:t>
            </a:r>
          </a:p>
          <a:p>
            <a:pPr marL="342900" marR="0" lvl="0" indent="-342900" algn="l" rtl="0">
              <a:spcBef>
                <a:spcPts val="640"/>
              </a:spcBef>
              <a:buClr>
                <a:schemeClr val="dk1"/>
              </a:buClr>
              <a:buSzPct val="100000"/>
              <a:buFont typeface="Arial"/>
              <a:buChar char="•"/>
            </a:pPr>
            <a:r>
              <a:rPr lang="en-US" sz="3200" dirty="0" smtClean="0">
                <a:solidFill>
                  <a:schemeClr val="dk1"/>
                </a:solidFill>
                <a:latin typeface="Calibri"/>
                <a:ea typeface="Calibri"/>
                <a:cs typeface="Calibri"/>
                <a:sym typeface="Calibri"/>
              </a:rPr>
              <a:t>Radio relay</a:t>
            </a:r>
            <a:endParaRPr lang="en-US" sz="3200" b="0" i="0" u="none" strike="noStrike" cap="none" baseline="0" dirty="0">
              <a:solidFill>
                <a:schemeClr val="dk1"/>
              </a:solidFill>
              <a:latin typeface="Calibri"/>
              <a:ea typeface="Calibri"/>
              <a:cs typeface="Calibri"/>
              <a:sym typeface="Calibri"/>
            </a:endParaRPr>
          </a:p>
        </p:txBody>
      </p:sp>
      <p:pic>
        <p:nvPicPr>
          <p:cNvPr id="5" name="Picture 1"/>
          <p:cNvPicPr>
            <a:picLocks noChangeAspect="1"/>
          </p:cNvPicPr>
          <p:nvPr/>
        </p:nvPicPr>
        <p:blipFill>
          <a:blip r:embed="rId3"/>
          <a:srcRect/>
          <a:stretch>
            <a:fillRect/>
          </a:stretch>
        </p:blipFill>
        <p:spPr bwMode="auto">
          <a:xfrm>
            <a:off x="4355245" y="1519385"/>
            <a:ext cx="4360735" cy="4836489"/>
          </a:xfrm>
          <a:prstGeom prst="rect">
            <a:avLst/>
          </a:prstGeom>
          <a:noFill/>
          <a:ln w="9525">
            <a:noFill/>
            <a:miter lim="800000"/>
            <a:headEnd/>
            <a:tailEnd/>
          </a:ln>
        </p:spPr>
      </p:pic>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latin typeface="Calibri"/>
                <a:cs typeface="Calibri"/>
              </a:rPr>
              <a:t>Acoustic applications</a:t>
            </a:r>
            <a:endParaRPr lang="en-US" sz="4400" dirty="0">
              <a:latin typeface="Calibri"/>
              <a:cs typeface="Calibri"/>
            </a:endParaRPr>
          </a:p>
        </p:txBody>
      </p:sp>
      <p:sp>
        <p:nvSpPr>
          <p:cNvPr id="3" name="Content Placeholder 2"/>
          <p:cNvSpPr>
            <a:spLocks noGrp="1"/>
          </p:cNvSpPr>
          <p:nvPr>
            <p:ph idx="1"/>
          </p:nvPr>
        </p:nvSpPr>
        <p:spPr>
          <a:xfrm>
            <a:off x="457200" y="1600200"/>
            <a:ext cx="4091222" cy="4525963"/>
          </a:xfrm>
        </p:spPr>
        <p:txBody>
          <a:bodyPr>
            <a:noAutofit/>
          </a:bodyPr>
          <a:lstStyle/>
          <a:p>
            <a:r>
              <a:rPr lang="en-US" sz="3200" dirty="0" smtClean="0">
                <a:latin typeface="Calibri"/>
                <a:cs typeface="Calibri"/>
              </a:rPr>
              <a:t>Directional </a:t>
            </a:r>
            <a:r>
              <a:rPr lang="en-US" sz="3200" dirty="0" smtClean="0">
                <a:latin typeface="Calibri"/>
                <a:cs typeface="Calibri"/>
              </a:rPr>
              <a:t>Acoustic Transponder (DAT)  mounted on WG </a:t>
            </a:r>
            <a:r>
              <a:rPr lang="en-US" sz="3200" dirty="0" err="1" smtClean="0">
                <a:latin typeface="Calibri"/>
                <a:cs typeface="Calibri"/>
              </a:rPr>
              <a:t>skeg</a:t>
            </a:r>
            <a:r>
              <a:rPr lang="en-US" sz="3200" dirty="0" smtClean="0">
                <a:latin typeface="Calibri"/>
                <a:cs typeface="Calibri"/>
              </a:rPr>
              <a:t> </a:t>
            </a:r>
          </a:p>
          <a:p>
            <a:pPr lvl="1"/>
            <a:r>
              <a:rPr lang="en-US" sz="2800" dirty="0" smtClean="0">
                <a:latin typeface="Calibri"/>
                <a:cs typeface="Calibri"/>
              </a:rPr>
              <a:t>Gives target range, bearing, elevation</a:t>
            </a:r>
          </a:p>
          <a:p>
            <a:r>
              <a:rPr lang="en-US" sz="3200" dirty="0" smtClean="0">
                <a:latin typeface="Calibri"/>
                <a:cs typeface="Calibri"/>
              </a:rPr>
              <a:t>Target (e.g. AUV) carries acoustic modem or DAT</a:t>
            </a:r>
            <a:endParaRPr lang="en-US" sz="3200" dirty="0">
              <a:latin typeface="Calibri"/>
              <a:cs typeface="Calibri"/>
            </a:endParaRPr>
          </a:p>
        </p:txBody>
      </p:sp>
      <p:pic>
        <p:nvPicPr>
          <p:cNvPr id="4" name="Picture 3"/>
          <p:cNvPicPr>
            <a:picLocks noChangeAspect="1"/>
          </p:cNvPicPr>
          <p:nvPr/>
        </p:nvPicPr>
        <p:blipFill>
          <a:blip r:embed="rId3"/>
          <a:stretch>
            <a:fillRect/>
          </a:stretch>
        </p:blipFill>
        <p:spPr>
          <a:xfrm>
            <a:off x="4548422" y="1791386"/>
            <a:ext cx="4210497" cy="4465053"/>
          </a:xfrm>
          <a:prstGeom prst="rect">
            <a:avLst/>
          </a:prstGeom>
        </p:spPr>
      </p:pic>
    </p:spTree>
    <p:extLst>
      <p:ext uri="{BB962C8B-B14F-4D97-AF65-F5344CB8AC3E}">
        <p14:creationId xmlns:p14="http://schemas.microsoft.com/office/powerpoint/2010/main" val="402906148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latin typeface="Calibri"/>
                <a:cs typeface="Calibri"/>
              </a:rPr>
              <a:t>Acoustic Hot Spot applications</a:t>
            </a:r>
            <a:endParaRPr lang="en-US" sz="4400" dirty="0">
              <a:latin typeface="Calibri"/>
              <a:cs typeface="Calibri"/>
            </a:endParaRPr>
          </a:p>
        </p:txBody>
      </p:sp>
      <p:sp>
        <p:nvSpPr>
          <p:cNvPr id="3" name="Content Placeholder 2"/>
          <p:cNvSpPr>
            <a:spLocks noGrp="1"/>
          </p:cNvSpPr>
          <p:nvPr>
            <p:ph idx="1"/>
          </p:nvPr>
        </p:nvSpPr>
        <p:spPr/>
        <p:txBody>
          <a:bodyPr/>
          <a:lstStyle/>
          <a:p>
            <a:r>
              <a:rPr lang="en-US" sz="3200" dirty="0" smtClean="0">
                <a:latin typeface="Calibri"/>
                <a:cs typeface="Calibri"/>
              </a:rPr>
              <a:t>WG chases submerged AUV </a:t>
            </a:r>
          </a:p>
          <a:p>
            <a:r>
              <a:rPr lang="en-US" sz="3200" dirty="0" smtClean="0">
                <a:latin typeface="Calibri"/>
                <a:cs typeface="Calibri"/>
              </a:rPr>
              <a:t>WG homes on, hovers over stationary target (e.g. benthic rover)</a:t>
            </a:r>
          </a:p>
          <a:p>
            <a:r>
              <a:rPr lang="en-US" sz="3200" dirty="0" smtClean="0">
                <a:latin typeface="Calibri"/>
                <a:cs typeface="Calibri"/>
              </a:rPr>
              <a:t>AUV homes on WG (e.g. for data transfer)</a:t>
            </a:r>
            <a:endParaRPr lang="en-US" sz="3200" dirty="0">
              <a:latin typeface="Calibri"/>
              <a:cs typeface="Calibri"/>
            </a:endParaRPr>
          </a:p>
        </p:txBody>
      </p:sp>
      <p:pic>
        <p:nvPicPr>
          <p:cNvPr id="4" name="Picture 3"/>
          <p:cNvPicPr>
            <a:picLocks noChangeAspect="1"/>
          </p:cNvPicPr>
          <p:nvPr/>
        </p:nvPicPr>
        <p:blipFill>
          <a:blip r:embed="rId2"/>
          <a:stretch>
            <a:fillRect/>
          </a:stretch>
        </p:blipFill>
        <p:spPr>
          <a:xfrm>
            <a:off x="457200" y="4129594"/>
            <a:ext cx="3518452" cy="2139219"/>
          </a:xfrm>
          <a:prstGeom prst="rect">
            <a:avLst/>
          </a:prstGeom>
        </p:spPr>
      </p:pic>
      <p:pic>
        <p:nvPicPr>
          <p:cNvPr id="5" name="Picture 4"/>
          <p:cNvPicPr>
            <a:picLocks noChangeAspect="1"/>
          </p:cNvPicPr>
          <p:nvPr/>
        </p:nvPicPr>
        <p:blipFill>
          <a:blip r:embed="rId3"/>
          <a:stretch>
            <a:fillRect/>
          </a:stretch>
        </p:blipFill>
        <p:spPr>
          <a:xfrm>
            <a:off x="4870450" y="3975438"/>
            <a:ext cx="3386239" cy="2408420"/>
          </a:xfrm>
          <a:prstGeom prst="rect">
            <a:avLst/>
          </a:prstGeom>
        </p:spPr>
      </p:pic>
      <p:sp>
        <p:nvSpPr>
          <p:cNvPr id="6" name="TextBox 5"/>
          <p:cNvSpPr txBox="1"/>
          <p:nvPr/>
        </p:nvSpPr>
        <p:spPr>
          <a:xfrm>
            <a:off x="745067" y="6265316"/>
            <a:ext cx="2558250" cy="369332"/>
          </a:xfrm>
          <a:prstGeom prst="rect">
            <a:avLst/>
          </a:prstGeom>
          <a:noFill/>
        </p:spPr>
        <p:txBody>
          <a:bodyPr wrap="none" rtlCol="0">
            <a:spAutoFit/>
          </a:bodyPr>
          <a:lstStyle/>
          <a:p>
            <a:r>
              <a:rPr lang="en-US" dirty="0" smtClean="0"/>
              <a:t>Long Range AUV (LRAUV)</a:t>
            </a:r>
            <a:endParaRPr lang="en-US" dirty="0"/>
          </a:p>
        </p:txBody>
      </p:sp>
      <p:sp>
        <p:nvSpPr>
          <p:cNvPr id="7" name="TextBox 6"/>
          <p:cNvSpPr txBox="1"/>
          <p:nvPr/>
        </p:nvSpPr>
        <p:spPr>
          <a:xfrm>
            <a:off x="5850528" y="6390713"/>
            <a:ext cx="1494369" cy="369332"/>
          </a:xfrm>
          <a:prstGeom prst="rect">
            <a:avLst/>
          </a:prstGeom>
          <a:noFill/>
        </p:spPr>
        <p:txBody>
          <a:bodyPr wrap="none" rtlCol="0">
            <a:spAutoFit/>
          </a:bodyPr>
          <a:lstStyle/>
          <a:p>
            <a:r>
              <a:rPr lang="en-US" dirty="0" smtClean="0"/>
              <a:t>Benthic Rover</a:t>
            </a:r>
            <a:endParaRPr lang="en-US" dirty="0"/>
          </a:p>
        </p:txBody>
      </p:sp>
    </p:spTree>
    <p:extLst>
      <p:ext uri="{BB962C8B-B14F-4D97-AF65-F5344CB8AC3E}">
        <p14:creationId xmlns:p14="http://schemas.microsoft.com/office/powerpoint/2010/main" val="2737234463"/>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967"/>
            <a:ext cx="4052170" cy="1143000"/>
          </a:xfrm>
        </p:spPr>
        <p:txBody>
          <a:bodyPr>
            <a:noAutofit/>
          </a:bodyPr>
          <a:lstStyle/>
          <a:p>
            <a:pPr algn="l"/>
            <a:r>
              <a:rPr lang="en-US" sz="3600" dirty="0" smtClean="0">
                <a:latin typeface="Calibri"/>
                <a:cs typeface="Calibri"/>
              </a:rPr>
              <a:t>Hot Spot “chase” algorithm</a:t>
            </a:r>
            <a:endParaRPr lang="en-US" sz="3600" dirty="0">
              <a:latin typeface="Calibri"/>
              <a:cs typeface="Calibri"/>
            </a:endParaRPr>
          </a:p>
        </p:txBody>
      </p:sp>
      <p:sp>
        <p:nvSpPr>
          <p:cNvPr id="3" name="Content Placeholder 2"/>
          <p:cNvSpPr>
            <a:spLocks noGrp="1"/>
          </p:cNvSpPr>
          <p:nvPr>
            <p:ph idx="1"/>
          </p:nvPr>
        </p:nvSpPr>
        <p:spPr>
          <a:xfrm>
            <a:off x="457200" y="4776858"/>
            <a:ext cx="8229600" cy="1759285"/>
          </a:xfrm>
        </p:spPr>
        <p:txBody>
          <a:bodyPr>
            <a:noAutofit/>
          </a:bodyPr>
          <a:lstStyle/>
          <a:p>
            <a:pPr marL="514350" indent="-514350">
              <a:buFont typeface="+mj-lt"/>
              <a:buAutoNum type="arabicPeriod"/>
            </a:pPr>
            <a:r>
              <a:rPr lang="en-US" sz="2400" dirty="0" smtClean="0">
                <a:latin typeface="Calibri"/>
                <a:cs typeface="Calibri"/>
              </a:rPr>
              <a:t>Get target bearing/range/</a:t>
            </a:r>
            <a:r>
              <a:rPr lang="en-US" sz="2400" dirty="0" err="1" smtClean="0">
                <a:latin typeface="Calibri"/>
                <a:cs typeface="Calibri"/>
              </a:rPr>
              <a:t>elev</a:t>
            </a:r>
            <a:r>
              <a:rPr lang="en-US" sz="2400" dirty="0" smtClean="0">
                <a:latin typeface="Calibri"/>
                <a:cs typeface="Calibri"/>
              </a:rPr>
              <a:t> from DAT</a:t>
            </a:r>
          </a:p>
          <a:p>
            <a:pPr marL="514350" indent="-514350">
              <a:buFont typeface="+mj-lt"/>
              <a:buAutoNum type="arabicPeriod"/>
            </a:pPr>
            <a:r>
              <a:rPr lang="en-US" sz="2400" dirty="0" smtClean="0">
                <a:latin typeface="Calibri"/>
                <a:cs typeface="Calibri"/>
              </a:rPr>
              <a:t>Compute target </a:t>
            </a:r>
            <a:r>
              <a:rPr lang="en-US" sz="2400" dirty="0" err="1" smtClean="0">
                <a:latin typeface="Calibri"/>
                <a:cs typeface="Calibri"/>
              </a:rPr>
              <a:t>lat</a:t>
            </a:r>
            <a:r>
              <a:rPr lang="en-US" sz="2400" dirty="0" smtClean="0">
                <a:latin typeface="Calibri"/>
                <a:cs typeface="Calibri"/>
              </a:rPr>
              <a:t>/</a:t>
            </a:r>
            <a:r>
              <a:rPr lang="en-US" sz="2400" dirty="0" err="1" smtClean="0">
                <a:latin typeface="Calibri"/>
                <a:cs typeface="Calibri"/>
              </a:rPr>
              <a:t>lon</a:t>
            </a:r>
            <a:r>
              <a:rPr lang="en-US" sz="2400" dirty="0" smtClean="0">
                <a:latin typeface="Calibri"/>
                <a:cs typeface="Calibri"/>
              </a:rPr>
              <a:t> </a:t>
            </a:r>
          </a:p>
          <a:p>
            <a:pPr marL="514350" indent="-514350">
              <a:buFont typeface="+mj-lt"/>
              <a:buAutoNum type="arabicPeriod"/>
            </a:pPr>
            <a:r>
              <a:rPr lang="en-US" sz="2400" dirty="0" smtClean="0">
                <a:latin typeface="Calibri"/>
                <a:cs typeface="Calibri"/>
              </a:rPr>
              <a:t>If target location is “safe”, command vehicle to circle target </a:t>
            </a:r>
          </a:p>
          <a:p>
            <a:pPr marL="514350" indent="-514350">
              <a:buFont typeface="+mj-lt"/>
              <a:buAutoNum type="arabicPeriod"/>
            </a:pPr>
            <a:r>
              <a:rPr lang="en-US" sz="2400" dirty="0" smtClean="0">
                <a:latin typeface="Calibri"/>
                <a:cs typeface="Calibri"/>
              </a:rPr>
              <a:t>Repeat every n seconds</a:t>
            </a:r>
            <a:endParaRPr lang="en-US" sz="2400" dirty="0">
              <a:latin typeface="Calibri"/>
              <a:cs typeface="Calibri"/>
            </a:endParaRPr>
          </a:p>
        </p:txBody>
      </p:sp>
      <p:sp>
        <p:nvSpPr>
          <p:cNvPr id="4" name="Rectangle 3"/>
          <p:cNvSpPr/>
          <p:nvPr/>
        </p:nvSpPr>
        <p:spPr>
          <a:xfrm>
            <a:off x="687476" y="1805883"/>
            <a:ext cx="2773204" cy="1328201"/>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Calibri"/>
              <a:cs typeface="Calibri"/>
            </a:endParaRPr>
          </a:p>
        </p:txBody>
      </p:sp>
      <p:sp>
        <p:nvSpPr>
          <p:cNvPr id="5" name="Rectangle 4"/>
          <p:cNvSpPr/>
          <p:nvPr/>
        </p:nvSpPr>
        <p:spPr>
          <a:xfrm>
            <a:off x="5162812" y="1817534"/>
            <a:ext cx="2773204" cy="1328201"/>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latin typeface="Calibri"/>
                <a:cs typeface="Calibri"/>
              </a:rPr>
              <a:t> </a:t>
            </a:r>
          </a:p>
        </p:txBody>
      </p:sp>
      <p:sp>
        <p:nvSpPr>
          <p:cNvPr id="6" name="TextBox 5"/>
          <p:cNvSpPr txBox="1"/>
          <p:nvPr/>
        </p:nvSpPr>
        <p:spPr>
          <a:xfrm>
            <a:off x="5697882" y="1817534"/>
            <a:ext cx="1775546" cy="830997"/>
          </a:xfrm>
          <a:prstGeom prst="rect">
            <a:avLst/>
          </a:prstGeom>
          <a:noFill/>
        </p:spPr>
        <p:txBody>
          <a:bodyPr wrap="none" rtlCol="0">
            <a:spAutoFit/>
          </a:bodyPr>
          <a:lstStyle/>
          <a:p>
            <a:pPr algn="ctr"/>
            <a:r>
              <a:rPr lang="en-US" sz="2400" dirty="0" smtClean="0">
                <a:latin typeface="Calibri"/>
                <a:cs typeface="Calibri"/>
              </a:rPr>
              <a:t>Main vehicle </a:t>
            </a:r>
          </a:p>
          <a:p>
            <a:pPr algn="ctr"/>
            <a:r>
              <a:rPr lang="en-US" sz="2400" dirty="0" smtClean="0">
                <a:latin typeface="Calibri"/>
                <a:cs typeface="Calibri"/>
              </a:rPr>
              <a:t>computer</a:t>
            </a:r>
            <a:endParaRPr lang="en-US" sz="2400" dirty="0">
              <a:latin typeface="Calibri"/>
              <a:cs typeface="Calibri"/>
            </a:endParaRPr>
          </a:p>
        </p:txBody>
      </p:sp>
      <p:sp>
        <p:nvSpPr>
          <p:cNvPr id="7" name="TextBox 6"/>
          <p:cNvSpPr txBox="1"/>
          <p:nvPr/>
        </p:nvSpPr>
        <p:spPr>
          <a:xfrm>
            <a:off x="827304" y="1782580"/>
            <a:ext cx="2574743" cy="461665"/>
          </a:xfrm>
          <a:prstGeom prst="rect">
            <a:avLst/>
          </a:prstGeom>
          <a:noFill/>
        </p:spPr>
        <p:txBody>
          <a:bodyPr wrap="none" rtlCol="0">
            <a:spAutoFit/>
          </a:bodyPr>
          <a:lstStyle/>
          <a:p>
            <a:r>
              <a:rPr lang="en-US" sz="2400" dirty="0" smtClean="0">
                <a:latin typeface="Calibri"/>
                <a:cs typeface="Calibri"/>
              </a:rPr>
              <a:t>Hot Spot computer</a:t>
            </a:r>
            <a:endParaRPr lang="en-US" sz="2400" dirty="0">
              <a:latin typeface="Calibri"/>
              <a:cs typeface="Calibri"/>
            </a:endParaRPr>
          </a:p>
        </p:txBody>
      </p:sp>
      <p:grpSp>
        <p:nvGrpSpPr>
          <p:cNvPr id="11" name="Group 10"/>
          <p:cNvGrpSpPr/>
          <p:nvPr/>
        </p:nvGrpSpPr>
        <p:grpSpPr>
          <a:xfrm>
            <a:off x="7508384" y="3145735"/>
            <a:ext cx="558378" cy="1234160"/>
            <a:chOff x="7473428" y="3495265"/>
            <a:chExt cx="558378" cy="1234160"/>
          </a:xfrm>
        </p:grpSpPr>
        <p:sp>
          <p:nvSpPr>
            <p:cNvPr id="8" name="Rectangle 7"/>
            <p:cNvSpPr/>
            <p:nvPr/>
          </p:nvSpPr>
          <p:spPr>
            <a:xfrm>
              <a:off x="7473428" y="4065325"/>
              <a:ext cx="558378" cy="664100"/>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Calibri"/>
                <a:cs typeface="Calibri"/>
              </a:endParaRPr>
            </a:p>
          </p:txBody>
        </p:sp>
        <p:cxnSp>
          <p:nvCxnSpPr>
            <p:cNvPr id="10" name="Straight Connector 9"/>
            <p:cNvCxnSpPr/>
            <p:nvPr/>
          </p:nvCxnSpPr>
          <p:spPr>
            <a:xfrm flipV="1">
              <a:off x="7473428" y="3495265"/>
              <a:ext cx="0" cy="570060"/>
            </a:xfrm>
            <a:prstGeom prst="line">
              <a:avLst/>
            </a:prstGeom>
          </p:spPr>
          <p:style>
            <a:lnRef idx="2">
              <a:schemeClr val="accent1"/>
            </a:lnRef>
            <a:fillRef idx="0">
              <a:schemeClr val="accent1"/>
            </a:fillRef>
            <a:effectRef idx="1">
              <a:schemeClr val="accent1"/>
            </a:effectRef>
            <a:fontRef idx="minor">
              <a:schemeClr val="tx1"/>
            </a:fontRef>
          </p:style>
        </p:cxnSp>
      </p:grpSp>
      <p:sp>
        <p:nvSpPr>
          <p:cNvPr id="12" name="TextBox 11"/>
          <p:cNvSpPr txBox="1"/>
          <p:nvPr/>
        </p:nvSpPr>
        <p:spPr>
          <a:xfrm>
            <a:off x="7633064" y="3215638"/>
            <a:ext cx="1037514" cy="461665"/>
          </a:xfrm>
          <a:prstGeom prst="rect">
            <a:avLst/>
          </a:prstGeom>
          <a:noFill/>
        </p:spPr>
        <p:txBody>
          <a:bodyPr wrap="none" rtlCol="0">
            <a:spAutoFit/>
          </a:bodyPr>
          <a:lstStyle/>
          <a:p>
            <a:r>
              <a:rPr lang="en-US" sz="2400" dirty="0" smtClean="0">
                <a:latin typeface="Calibri"/>
                <a:cs typeface="Calibri"/>
              </a:rPr>
              <a:t>rudder</a:t>
            </a:r>
            <a:endParaRPr lang="en-US" sz="2400" dirty="0">
              <a:latin typeface="Calibri"/>
              <a:cs typeface="Calibri"/>
            </a:endParaRPr>
          </a:p>
        </p:txBody>
      </p:sp>
      <p:grpSp>
        <p:nvGrpSpPr>
          <p:cNvPr id="16" name="Group 15"/>
          <p:cNvGrpSpPr/>
          <p:nvPr/>
        </p:nvGrpSpPr>
        <p:grpSpPr>
          <a:xfrm>
            <a:off x="2075000" y="3145735"/>
            <a:ext cx="441857" cy="1234160"/>
            <a:chOff x="2075000" y="3495265"/>
            <a:chExt cx="441857" cy="1234160"/>
          </a:xfrm>
        </p:grpSpPr>
        <p:sp>
          <p:nvSpPr>
            <p:cNvPr id="13" name="Rectangle 12"/>
            <p:cNvSpPr/>
            <p:nvPr/>
          </p:nvSpPr>
          <p:spPr>
            <a:xfrm>
              <a:off x="2075000" y="3934499"/>
              <a:ext cx="441857" cy="794926"/>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Calibri"/>
                <a:cs typeface="Calibri"/>
              </a:endParaRPr>
            </a:p>
          </p:txBody>
        </p:sp>
        <p:cxnSp>
          <p:nvCxnSpPr>
            <p:cNvPr id="15" name="Straight Connector 14"/>
            <p:cNvCxnSpPr>
              <a:endCxn id="13" idx="0"/>
            </p:cNvCxnSpPr>
            <p:nvPr/>
          </p:nvCxnSpPr>
          <p:spPr>
            <a:xfrm>
              <a:off x="2283815" y="3495265"/>
              <a:ext cx="12114" cy="439234"/>
            </a:xfrm>
            <a:prstGeom prst="line">
              <a:avLst/>
            </a:prstGeom>
          </p:spPr>
          <p:style>
            <a:lnRef idx="2">
              <a:schemeClr val="accent1"/>
            </a:lnRef>
            <a:fillRef idx="0">
              <a:schemeClr val="accent1"/>
            </a:fillRef>
            <a:effectRef idx="1">
              <a:schemeClr val="accent1"/>
            </a:effectRef>
            <a:fontRef idx="minor">
              <a:schemeClr val="tx1"/>
            </a:fontRef>
          </p:style>
        </p:cxnSp>
      </p:grpSp>
      <p:sp>
        <p:nvSpPr>
          <p:cNvPr id="17" name="TextBox 16"/>
          <p:cNvSpPr txBox="1"/>
          <p:nvPr/>
        </p:nvSpPr>
        <p:spPr>
          <a:xfrm>
            <a:off x="2575119" y="3332147"/>
            <a:ext cx="710451" cy="461665"/>
          </a:xfrm>
          <a:prstGeom prst="rect">
            <a:avLst/>
          </a:prstGeom>
          <a:noFill/>
        </p:spPr>
        <p:txBody>
          <a:bodyPr wrap="none" rtlCol="0">
            <a:spAutoFit/>
          </a:bodyPr>
          <a:lstStyle/>
          <a:p>
            <a:r>
              <a:rPr lang="en-US" sz="2400" dirty="0" smtClean="0">
                <a:latin typeface="Calibri"/>
                <a:cs typeface="Calibri"/>
              </a:rPr>
              <a:t>DAT</a:t>
            </a:r>
            <a:endParaRPr lang="en-US" sz="2400" dirty="0">
              <a:latin typeface="Calibri"/>
              <a:cs typeface="Calibri"/>
            </a:endParaRPr>
          </a:p>
        </p:txBody>
      </p:sp>
      <p:grpSp>
        <p:nvGrpSpPr>
          <p:cNvPr id="18" name="Group 17"/>
          <p:cNvGrpSpPr/>
          <p:nvPr/>
        </p:nvGrpSpPr>
        <p:grpSpPr>
          <a:xfrm rot="10800000">
            <a:off x="7043223" y="571834"/>
            <a:ext cx="441857" cy="1234160"/>
            <a:chOff x="2075000" y="3495265"/>
            <a:chExt cx="441857" cy="1234160"/>
          </a:xfrm>
        </p:grpSpPr>
        <p:sp>
          <p:nvSpPr>
            <p:cNvPr id="19" name="Rectangle 18"/>
            <p:cNvSpPr/>
            <p:nvPr/>
          </p:nvSpPr>
          <p:spPr>
            <a:xfrm>
              <a:off x="2075000" y="3934499"/>
              <a:ext cx="441857" cy="794926"/>
            </a:xfrm>
            <a:prstGeom prst="rect">
              <a:avLst/>
            </a:prstGeom>
            <a:solidFill>
              <a:schemeClr val="bg1">
                <a:lumMod val="8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Calibri"/>
                <a:cs typeface="Calibri"/>
              </a:endParaRPr>
            </a:p>
          </p:txBody>
        </p:sp>
        <p:cxnSp>
          <p:nvCxnSpPr>
            <p:cNvPr id="20" name="Straight Connector 19"/>
            <p:cNvCxnSpPr>
              <a:endCxn id="19" idx="0"/>
            </p:cNvCxnSpPr>
            <p:nvPr/>
          </p:nvCxnSpPr>
          <p:spPr>
            <a:xfrm>
              <a:off x="2283815" y="3495265"/>
              <a:ext cx="12114" cy="439234"/>
            </a:xfrm>
            <a:prstGeom prst="line">
              <a:avLst/>
            </a:prstGeom>
          </p:spPr>
          <p:style>
            <a:lnRef idx="2">
              <a:schemeClr val="accent1"/>
            </a:lnRef>
            <a:fillRef idx="0">
              <a:schemeClr val="accent1"/>
            </a:fillRef>
            <a:effectRef idx="1">
              <a:schemeClr val="accent1"/>
            </a:effectRef>
            <a:fontRef idx="minor">
              <a:schemeClr val="tx1"/>
            </a:fontRef>
          </p:style>
        </p:cxnSp>
      </p:grpSp>
      <p:sp>
        <p:nvSpPr>
          <p:cNvPr id="21" name="TextBox 20"/>
          <p:cNvSpPr txBox="1"/>
          <p:nvPr/>
        </p:nvSpPr>
        <p:spPr>
          <a:xfrm>
            <a:off x="7586456" y="1133740"/>
            <a:ext cx="679242" cy="461665"/>
          </a:xfrm>
          <a:prstGeom prst="rect">
            <a:avLst/>
          </a:prstGeom>
          <a:noFill/>
        </p:spPr>
        <p:txBody>
          <a:bodyPr wrap="none" rtlCol="0">
            <a:spAutoFit/>
          </a:bodyPr>
          <a:lstStyle/>
          <a:p>
            <a:r>
              <a:rPr lang="en-US" sz="2400" dirty="0" smtClean="0">
                <a:latin typeface="Calibri"/>
                <a:cs typeface="Calibri"/>
              </a:rPr>
              <a:t>GPS</a:t>
            </a:r>
            <a:endParaRPr lang="en-US" sz="2400" dirty="0">
              <a:latin typeface="Calibri"/>
              <a:cs typeface="Calibri"/>
            </a:endParaRPr>
          </a:p>
        </p:txBody>
      </p:sp>
      <p:cxnSp>
        <p:nvCxnSpPr>
          <p:cNvPr id="23" name="Straight Arrow Connector 22"/>
          <p:cNvCxnSpPr/>
          <p:nvPr/>
        </p:nvCxnSpPr>
        <p:spPr>
          <a:xfrm flipH="1">
            <a:off x="3460680" y="2027253"/>
            <a:ext cx="1702132" cy="0"/>
          </a:xfrm>
          <a:prstGeom prst="straightConnector1">
            <a:avLst/>
          </a:prstGeom>
          <a:ln>
            <a:tailEnd type="arrow" w="lg" len="lg"/>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flipH="1">
            <a:off x="3484908" y="2668995"/>
            <a:ext cx="1702132" cy="0"/>
          </a:xfrm>
          <a:prstGeom prst="straightConnector1">
            <a:avLst/>
          </a:prstGeom>
          <a:ln>
            <a:headEnd type="arrow" w="lg" len="lg"/>
            <a:tailEnd type="none" w="lg" len="lg"/>
          </a:ln>
        </p:spPr>
        <p:style>
          <a:lnRef idx="2">
            <a:schemeClr val="accent1"/>
          </a:lnRef>
          <a:fillRef idx="0">
            <a:schemeClr val="accent1"/>
          </a:fillRef>
          <a:effectRef idx="1">
            <a:schemeClr val="accent1"/>
          </a:effectRef>
          <a:fontRef idx="minor">
            <a:schemeClr val="tx1"/>
          </a:fontRef>
        </p:style>
      </p:cxnSp>
      <p:sp>
        <p:nvSpPr>
          <p:cNvPr id="26" name="TextBox 25"/>
          <p:cNvSpPr txBox="1"/>
          <p:nvPr/>
        </p:nvSpPr>
        <p:spPr>
          <a:xfrm>
            <a:off x="3658767" y="2703001"/>
            <a:ext cx="1277062" cy="461665"/>
          </a:xfrm>
          <a:prstGeom prst="rect">
            <a:avLst/>
          </a:prstGeom>
          <a:noFill/>
        </p:spPr>
        <p:txBody>
          <a:bodyPr wrap="none" rtlCol="0">
            <a:spAutoFit/>
          </a:bodyPr>
          <a:lstStyle/>
          <a:p>
            <a:r>
              <a:rPr lang="en-US" sz="2400" dirty="0" err="1" smtClean="0">
                <a:latin typeface="Calibri"/>
                <a:cs typeface="Calibri"/>
              </a:rPr>
              <a:t>Nav</a:t>
            </a:r>
            <a:r>
              <a:rPr lang="en-US" sz="2400" dirty="0" smtClean="0">
                <a:latin typeface="Calibri"/>
                <a:cs typeface="Calibri"/>
              </a:rPr>
              <a:t> </a:t>
            </a:r>
            <a:r>
              <a:rPr lang="en-US" sz="2400" dirty="0" err="1" smtClean="0">
                <a:latin typeface="Calibri"/>
                <a:cs typeface="Calibri"/>
              </a:rPr>
              <a:t>cmd</a:t>
            </a:r>
            <a:endParaRPr lang="en-US" sz="2400" dirty="0">
              <a:latin typeface="Calibri"/>
              <a:cs typeface="Calibri"/>
            </a:endParaRPr>
          </a:p>
        </p:txBody>
      </p:sp>
      <p:sp>
        <p:nvSpPr>
          <p:cNvPr id="27" name="TextBox 26"/>
          <p:cNvSpPr txBox="1"/>
          <p:nvPr/>
        </p:nvSpPr>
        <p:spPr>
          <a:xfrm>
            <a:off x="3775287" y="1540097"/>
            <a:ext cx="1111903" cy="461665"/>
          </a:xfrm>
          <a:prstGeom prst="rect">
            <a:avLst/>
          </a:prstGeom>
          <a:noFill/>
        </p:spPr>
        <p:txBody>
          <a:bodyPr wrap="none" rtlCol="0">
            <a:spAutoFit/>
          </a:bodyPr>
          <a:lstStyle/>
          <a:p>
            <a:r>
              <a:rPr lang="en-US" sz="2400" dirty="0" smtClean="0">
                <a:latin typeface="Calibri"/>
                <a:cs typeface="Calibri"/>
              </a:rPr>
              <a:t>GPS </a:t>
            </a:r>
            <a:r>
              <a:rPr lang="en-US" sz="2400" dirty="0" err="1" smtClean="0">
                <a:latin typeface="Calibri"/>
                <a:cs typeface="Calibri"/>
              </a:rPr>
              <a:t>loc</a:t>
            </a:r>
            <a:endParaRPr lang="en-US" sz="2400" dirty="0">
              <a:latin typeface="Calibri"/>
              <a:cs typeface="Calibri"/>
            </a:endParaRPr>
          </a:p>
        </p:txBody>
      </p:sp>
      <p:sp>
        <p:nvSpPr>
          <p:cNvPr id="28" name="TextBox 27"/>
          <p:cNvSpPr txBox="1"/>
          <p:nvPr/>
        </p:nvSpPr>
        <p:spPr>
          <a:xfrm>
            <a:off x="5922039" y="2613578"/>
            <a:ext cx="1384664" cy="400110"/>
          </a:xfrm>
          <a:prstGeom prst="rect">
            <a:avLst/>
          </a:prstGeom>
          <a:noFill/>
        </p:spPr>
        <p:txBody>
          <a:bodyPr wrap="none" rtlCol="0">
            <a:spAutoFit/>
          </a:bodyPr>
          <a:lstStyle/>
          <a:p>
            <a:r>
              <a:rPr lang="en-US" sz="2000" dirty="0" smtClean="0">
                <a:latin typeface="Calibri"/>
                <a:cs typeface="Calibri"/>
              </a:rPr>
              <a:t>“Black box”</a:t>
            </a:r>
            <a:endParaRPr lang="en-US" sz="2000" dirty="0">
              <a:latin typeface="Calibri"/>
              <a:cs typeface="Calibri"/>
            </a:endParaRPr>
          </a:p>
        </p:txBody>
      </p:sp>
    </p:spTree>
    <p:extLst>
      <p:ext uri="{BB962C8B-B14F-4D97-AF65-F5344CB8AC3E}">
        <p14:creationId xmlns:p14="http://schemas.microsoft.com/office/powerpoint/2010/main" val="27539648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latin typeface="Calibri"/>
                <a:cs typeface="Calibri"/>
              </a:rPr>
              <a:t>Target practice</a:t>
            </a:r>
            <a:endParaRPr lang="en-US" sz="4400" dirty="0">
              <a:latin typeface="Calibri"/>
              <a:cs typeface="Calibri"/>
            </a:endParaRPr>
          </a:p>
        </p:txBody>
      </p:sp>
      <p:sp>
        <p:nvSpPr>
          <p:cNvPr id="3" name="Content Placeholder 2"/>
          <p:cNvSpPr>
            <a:spLocks noGrp="1"/>
          </p:cNvSpPr>
          <p:nvPr>
            <p:ph idx="1"/>
          </p:nvPr>
        </p:nvSpPr>
        <p:spPr>
          <a:xfrm>
            <a:off x="457200" y="1600200"/>
            <a:ext cx="4844514" cy="4525963"/>
          </a:xfrm>
        </p:spPr>
        <p:txBody>
          <a:bodyPr>
            <a:noAutofit/>
          </a:bodyPr>
          <a:lstStyle/>
          <a:p>
            <a:r>
              <a:rPr lang="en-US" sz="2800" dirty="0">
                <a:latin typeface="Calibri"/>
                <a:cs typeface="Calibri"/>
              </a:rPr>
              <a:t>M</a:t>
            </a:r>
            <a:r>
              <a:rPr lang="en-US" sz="2800" dirty="0" smtClean="0">
                <a:latin typeface="Calibri"/>
                <a:cs typeface="Calibri"/>
              </a:rPr>
              <a:t>oored </a:t>
            </a:r>
            <a:r>
              <a:rPr lang="en-US" sz="2800" dirty="0">
                <a:latin typeface="Calibri"/>
                <a:cs typeface="Calibri"/>
              </a:rPr>
              <a:t>acoustic modem 10m above sea floor, water depth </a:t>
            </a:r>
            <a:r>
              <a:rPr lang="en-US" sz="2800" dirty="0" smtClean="0">
                <a:latin typeface="Calibri"/>
                <a:cs typeface="Calibri"/>
              </a:rPr>
              <a:t>50m, known </a:t>
            </a:r>
            <a:r>
              <a:rPr lang="en-US" sz="2800" dirty="0" err="1" smtClean="0">
                <a:latin typeface="Calibri"/>
                <a:cs typeface="Calibri"/>
              </a:rPr>
              <a:t>lat</a:t>
            </a:r>
            <a:r>
              <a:rPr lang="en-US" sz="2800" dirty="0" smtClean="0">
                <a:latin typeface="Calibri"/>
                <a:cs typeface="Calibri"/>
              </a:rPr>
              <a:t>/</a:t>
            </a:r>
            <a:r>
              <a:rPr lang="en-US" sz="2800" dirty="0" err="1" smtClean="0">
                <a:latin typeface="Calibri"/>
                <a:cs typeface="Calibri"/>
              </a:rPr>
              <a:t>lon</a:t>
            </a:r>
            <a:endParaRPr lang="en-US" sz="2800" dirty="0" smtClean="0">
              <a:latin typeface="Calibri"/>
              <a:cs typeface="Calibri"/>
            </a:endParaRPr>
          </a:p>
          <a:p>
            <a:r>
              <a:rPr lang="en-US" sz="2800" dirty="0" smtClean="0">
                <a:latin typeface="Calibri"/>
                <a:cs typeface="Calibri"/>
              </a:rPr>
              <a:t>Wave Glider Hot Spot “chases” modem, circle r=100 m</a:t>
            </a:r>
          </a:p>
          <a:p>
            <a:r>
              <a:rPr lang="en-US" sz="2800" dirty="0" smtClean="0">
                <a:latin typeface="Calibri"/>
                <a:cs typeface="Calibri"/>
              </a:rPr>
              <a:t>Compare computed target location to actual</a:t>
            </a:r>
            <a:endParaRPr lang="en-US" sz="2800" dirty="0">
              <a:latin typeface="Calibri"/>
              <a:cs typeface="Calibri"/>
            </a:endParaRPr>
          </a:p>
        </p:txBody>
      </p:sp>
      <p:pic>
        <p:nvPicPr>
          <p:cNvPr id="4" name="Picture 3"/>
          <p:cNvPicPr>
            <a:picLocks noChangeAspect="1"/>
          </p:cNvPicPr>
          <p:nvPr/>
        </p:nvPicPr>
        <p:blipFill>
          <a:blip r:embed="rId2"/>
          <a:stretch>
            <a:fillRect/>
          </a:stretch>
        </p:blipFill>
        <p:spPr>
          <a:xfrm>
            <a:off x="5548752" y="1627168"/>
            <a:ext cx="2700957" cy="4792875"/>
          </a:xfrm>
          <a:prstGeom prst="rect">
            <a:avLst/>
          </a:prstGeom>
        </p:spPr>
      </p:pic>
    </p:spTree>
    <p:extLst>
      <p:ext uri="{BB962C8B-B14F-4D97-AF65-F5344CB8AC3E}">
        <p14:creationId xmlns:p14="http://schemas.microsoft.com/office/powerpoint/2010/main" val="2891457255"/>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dirty="0" smtClean="0">
                <a:latin typeface="Calibri"/>
                <a:cs typeface="Calibri"/>
              </a:rPr>
              <a:t>Acoustic </a:t>
            </a:r>
            <a:r>
              <a:rPr lang="en-US" sz="4400" dirty="0" err="1" smtClean="0">
                <a:latin typeface="Calibri"/>
                <a:cs typeface="Calibri"/>
              </a:rPr>
              <a:t>vs</a:t>
            </a:r>
            <a:r>
              <a:rPr lang="en-US" sz="4400" dirty="0" smtClean="0">
                <a:latin typeface="Calibri"/>
                <a:cs typeface="Calibri"/>
              </a:rPr>
              <a:t> true range</a:t>
            </a:r>
            <a:br>
              <a:rPr lang="en-US" sz="4400" dirty="0" smtClean="0">
                <a:latin typeface="Calibri"/>
                <a:cs typeface="Calibri"/>
              </a:rPr>
            </a:br>
            <a:r>
              <a:rPr lang="en-US" sz="4400" dirty="0" smtClean="0">
                <a:latin typeface="Calibri"/>
                <a:cs typeface="Calibri"/>
              </a:rPr>
              <a:t>to stationary target</a:t>
            </a:r>
            <a:endParaRPr lang="en-US" sz="4400" dirty="0">
              <a:latin typeface="Calibri"/>
              <a:cs typeface="Calibri"/>
            </a:endParaRPr>
          </a:p>
        </p:txBody>
      </p:sp>
      <p:pic>
        <p:nvPicPr>
          <p:cNvPr id="4" name="Content Placeholder 3"/>
          <p:cNvPicPr>
            <a:picLocks noGrp="1" noChangeAspect="1"/>
          </p:cNvPicPr>
          <p:nvPr>
            <p:ph idx="1"/>
          </p:nvPr>
        </p:nvPicPr>
        <p:blipFill>
          <a:blip r:embed="rId3"/>
          <a:srcRect l="-18515" r="-18515"/>
          <a:stretch>
            <a:fillRect/>
          </a:stretch>
        </p:blipFill>
        <p:spPr/>
      </p:pic>
      <p:cxnSp>
        <p:nvCxnSpPr>
          <p:cNvPr id="5" name="Straight Connector 4"/>
          <p:cNvCxnSpPr/>
          <p:nvPr/>
        </p:nvCxnSpPr>
        <p:spPr>
          <a:xfrm flipV="1">
            <a:off x="2146571" y="1646767"/>
            <a:ext cx="5338332" cy="4013200"/>
          </a:xfrm>
          <a:prstGeom prst="line">
            <a:avLst/>
          </a:prstGeom>
          <a:ln w="6350">
            <a:prstDash val="soli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384892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dirty="0" smtClean="0">
                <a:latin typeface="Calibri"/>
                <a:cs typeface="Calibri"/>
              </a:rPr>
              <a:t>Acoustic </a:t>
            </a:r>
            <a:r>
              <a:rPr lang="en-US" sz="4400" dirty="0" err="1" smtClean="0">
                <a:latin typeface="Calibri"/>
                <a:cs typeface="Calibri"/>
              </a:rPr>
              <a:t>vs</a:t>
            </a:r>
            <a:r>
              <a:rPr lang="en-US" sz="4400" dirty="0" smtClean="0">
                <a:latin typeface="Calibri"/>
                <a:cs typeface="Calibri"/>
              </a:rPr>
              <a:t> true bearing</a:t>
            </a:r>
            <a:br>
              <a:rPr lang="en-US" sz="4400" dirty="0" smtClean="0">
                <a:latin typeface="Calibri"/>
                <a:cs typeface="Calibri"/>
              </a:rPr>
            </a:br>
            <a:r>
              <a:rPr lang="en-US" sz="4400" dirty="0" smtClean="0">
                <a:latin typeface="Calibri"/>
                <a:cs typeface="Calibri"/>
              </a:rPr>
              <a:t>to stationary target</a:t>
            </a:r>
            <a:endParaRPr lang="en-US" sz="4400" dirty="0">
              <a:latin typeface="Calibri"/>
              <a:cs typeface="Calibri"/>
            </a:endParaRPr>
          </a:p>
        </p:txBody>
      </p:sp>
      <p:pic>
        <p:nvPicPr>
          <p:cNvPr id="9" name="Content Placeholder 8"/>
          <p:cNvPicPr>
            <a:picLocks noGrp="1" noChangeAspect="1"/>
          </p:cNvPicPr>
          <p:nvPr>
            <p:ph idx="1"/>
          </p:nvPr>
        </p:nvPicPr>
        <p:blipFill>
          <a:blip r:embed="rId3"/>
          <a:srcRect l="-18433" r="-18433"/>
          <a:stretch>
            <a:fillRect/>
          </a:stretch>
        </p:blipFill>
        <p:spPr/>
      </p:pic>
      <p:cxnSp>
        <p:nvCxnSpPr>
          <p:cNvPr id="4" name="Straight Connector 3"/>
          <p:cNvCxnSpPr/>
          <p:nvPr/>
        </p:nvCxnSpPr>
        <p:spPr>
          <a:xfrm flipV="1">
            <a:off x="2146571" y="1646767"/>
            <a:ext cx="5338332" cy="4013200"/>
          </a:xfrm>
          <a:prstGeom prst="line">
            <a:avLst/>
          </a:prstGeom>
          <a:ln w="6350"/>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5484433" y="3732677"/>
            <a:ext cx="2000469" cy="1569660"/>
          </a:xfrm>
          <a:prstGeom prst="rect">
            <a:avLst/>
          </a:prstGeom>
          <a:noFill/>
        </p:spPr>
        <p:txBody>
          <a:bodyPr wrap="square" rtlCol="0">
            <a:spAutoFit/>
          </a:bodyPr>
          <a:lstStyle/>
          <a:p>
            <a:r>
              <a:rPr lang="en-US" sz="2400" dirty="0" smtClean="0">
                <a:latin typeface="Courier New"/>
                <a:cs typeface="Courier New"/>
              </a:rPr>
              <a:t>Mean bearing error: </a:t>
            </a:r>
          </a:p>
          <a:p>
            <a:r>
              <a:rPr lang="en-US" sz="2400" dirty="0" smtClean="0">
                <a:latin typeface="Courier New"/>
                <a:cs typeface="Courier New"/>
              </a:rPr>
              <a:t>26.2 </a:t>
            </a:r>
            <a:r>
              <a:rPr lang="en-US" sz="2400" dirty="0" err="1" smtClean="0">
                <a:latin typeface="Courier New"/>
                <a:cs typeface="Courier New"/>
              </a:rPr>
              <a:t>deg</a:t>
            </a:r>
            <a:endParaRPr lang="en-US" sz="2400" dirty="0">
              <a:latin typeface="Courier New"/>
              <a:cs typeface="Courier New"/>
            </a:endParaRPr>
          </a:p>
        </p:txBody>
      </p:sp>
      <p:grpSp>
        <p:nvGrpSpPr>
          <p:cNvPr id="14" name="Group 13"/>
          <p:cNvGrpSpPr/>
          <p:nvPr/>
        </p:nvGrpSpPr>
        <p:grpSpPr>
          <a:xfrm>
            <a:off x="2146571" y="1646766"/>
            <a:ext cx="2402338" cy="2209415"/>
            <a:chOff x="2146571" y="1646767"/>
            <a:chExt cx="2238704" cy="2018102"/>
          </a:xfrm>
        </p:grpSpPr>
        <p:pic>
          <p:nvPicPr>
            <p:cNvPr id="12" name="Picture 11"/>
            <p:cNvPicPr>
              <a:picLocks noChangeAspect="1"/>
            </p:cNvPicPr>
            <p:nvPr/>
          </p:nvPicPr>
          <p:blipFill>
            <a:blip r:embed="rId4"/>
            <a:stretch>
              <a:fillRect/>
            </a:stretch>
          </p:blipFill>
          <p:spPr>
            <a:xfrm>
              <a:off x="2146571" y="1646767"/>
              <a:ext cx="2238704" cy="2018102"/>
            </a:xfrm>
            <a:prstGeom prst="rect">
              <a:avLst/>
            </a:prstGeom>
          </p:spPr>
        </p:pic>
        <p:sp>
          <p:nvSpPr>
            <p:cNvPr id="13" name="TextBox 12"/>
            <p:cNvSpPr txBox="1"/>
            <p:nvPr/>
          </p:nvSpPr>
          <p:spPr>
            <a:xfrm>
              <a:off x="2303911" y="3220453"/>
              <a:ext cx="772229" cy="369332"/>
            </a:xfrm>
            <a:prstGeom prst="rect">
              <a:avLst/>
            </a:prstGeom>
            <a:noFill/>
          </p:spPr>
          <p:txBody>
            <a:bodyPr wrap="none" rtlCol="0">
              <a:spAutoFit/>
            </a:bodyPr>
            <a:lstStyle/>
            <a:p>
              <a:r>
                <a:rPr lang="en-US" dirty="0" smtClean="0">
                  <a:solidFill>
                    <a:srgbClr val="FFFFFF"/>
                  </a:solidFill>
                </a:rPr>
                <a:t>100 m</a:t>
              </a:r>
              <a:endParaRPr lang="en-US" dirty="0">
                <a:solidFill>
                  <a:srgbClr val="FFFFFF"/>
                </a:solidFill>
              </a:endParaRPr>
            </a:p>
          </p:txBody>
        </p:sp>
      </p:grpSp>
      <p:sp>
        <p:nvSpPr>
          <p:cNvPr id="10" name="TextBox 9"/>
          <p:cNvSpPr txBox="1"/>
          <p:nvPr/>
        </p:nvSpPr>
        <p:spPr>
          <a:xfrm>
            <a:off x="2294681" y="2541613"/>
            <a:ext cx="655235" cy="369332"/>
          </a:xfrm>
          <a:prstGeom prst="rect">
            <a:avLst/>
          </a:prstGeom>
          <a:noFill/>
        </p:spPr>
        <p:txBody>
          <a:bodyPr wrap="none" rtlCol="0">
            <a:spAutoFit/>
          </a:bodyPr>
          <a:lstStyle/>
          <a:p>
            <a:r>
              <a:rPr lang="en-US" dirty="0">
                <a:solidFill>
                  <a:srgbClr val="FFFFFF"/>
                </a:solidFill>
              </a:rPr>
              <a:t>5</a:t>
            </a:r>
            <a:r>
              <a:rPr lang="en-US" dirty="0" smtClean="0">
                <a:solidFill>
                  <a:srgbClr val="FFFFFF"/>
                </a:solidFill>
              </a:rPr>
              <a:t>0 m</a:t>
            </a:r>
            <a:endParaRPr lang="en-US" dirty="0">
              <a:solidFill>
                <a:srgbClr val="FFFFFF"/>
              </a:solidFill>
            </a:endParaRPr>
          </a:p>
        </p:txBody>
      </p:sp>
    </p:spTree>
    <p:extLst>
      <p:ext uri="{BB962C8B-B14F-4D97-AF65-F5344CB8AC3E}">
        <p14:creationId xmlns:p14="http://schemas.microsoft.com/office/powerpoint/2010/main" val="8094289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dissolv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dirty="0" smtClean="0">
                <a:latin typeface="Calibri"/>
                <a:cs typeface="Calibri"/>
              </a:rPr>
              <a:t>Remineralization during phytoplankton bloom</a:t>
            </a:r>
            <a:endParaRPr lang="en-US" sz="4400" dirty="0">
              <a:latin typeface="Calibri"/>
              <a:cs typeface="Calibri"/>
            </a:endParaRPr>
          </a:p>
        </p:txBody>
      </p:sp>
      <p:sp>
        <p:nvSpPr>
          <p:cNvPr id="3" name="Content Placeholder 2"/>
          <p:cNvSpPr>
            <a:spLocks noGrp="1"/>
          </p:cNvSpPr>
          <p:nvPr>
            <p:ph idx="1"/>
          </p:nvPr>
        </p:nvSpPr>
        <p:spPr>
          <a:xfrm>
            <a:off x="457200" y="1600200"/>
            <a:ext cx="8229600" cy="4525963"/>
          </a:xfrm>
        </p:spPr>
        <p:txBody>
          <a:bodyPr>
            <a:normAutofit lnSpcReduction="10000"/>
          </a:bodyPr>
          <a:lstStyle/>
          <a:p>
            <a:pPr marL="519113" indent="-315913"/>
            <a:r>
              <a:rPr lang="en-US" sz="2800" dirty="0" smtClean="0">
                <a:latin typeface="Calibri"/>
                <a:cs typeface="Calibri"/>
              </a:rPr>
              <a:t>Characterize chemistry/biology within </a:t>
            </a:r>
            <a:r>
              <a:rPr lang="en-US" sz="2800" i="1" u="sng" dirty="0" smtClean="0">
                <a:latin typeface="Calibri"/>
                <a:cs typeface="Calibri"/>
              </a:rPr>
              <a:t>drifting</a:t>
            </a:r>
            <a:r>
              <a:rPr lang="en-US" sz="2800" dirty="0" smtClean="0">
                <a:latin typeface="Calibri"/>
                <a:cs typeface="Calibri"/>
              </a:rPr>
              <a:t> water mass, esp. near thermocline </a:t>
            </a:r>
          </a:p>
          <a:p>
            <a:pPr marL="519113" indent="-315913"/>
            <a:r>
              <a:rPr lang="en-US" sz="2800" dirty="0" smtClean="0">
                <a:latin typeface="Calibri"/>
                <a:cs typeface="Calibri"/>
              </a:rPr>
              <a:t>Continuously analyze water mass </a:t>
            </a:r>
            <a:r>
              <a:rPr lang="en-US" sz="2800" i="1" dirty="0" smtClean="0">
                <a:latin typeface="Calibri"/>
                <a:cs typeface="Calibri"/>
              </a:rPr>
              <a:t>in situ </a:t>
            </a:r>
            <a:r>
              <a:rPr lang="en-US" sz="2800" dirty="0" smtClean="0">
                <a:latin typeface="Calibri"/>
                <a:cs typeface="Calibri"/>
              </a:rPr>
              <a:t>with sensors on Wave Glider and AUVs</a:t>
            </a:r>
          </a:p>
          <a:p>
            <a:pPr marL="519113" indent="-315913"/>
            <a:r>
              <a:rPr lang="en-US" sz="2800" dirty="0" smtClean="0">
                <a:latin typeface="Calibri"/>
                <a:cs typeface="Calibri"/>
              </a:rPr>
              <a:t>Visit water mass with crewed ship each day, collect water samples for lab analysis</a:t>
            </a:r>
            <a:endParaRPr lang="en-US" dirty="0" smtClean="0">
              <a:latin typeface="Calibri"/>
              <a:cs typeface="Calibri"/>
            </a:endParaRPr>
          </a:p>
          <a:p>
            <a:pPr marL="519113" indent="-315913"/>
            <a:endParaRPr lang="en-US" dirty="0" smtClean="0">
              <a:latin typeface="Calibri"/>
              <a:cs typeface="Calibri"/>
            </a:endParaRPr>
          </a:p>
          <a:p>
            <a:pPr marL="519113" indent="-315913"/>
            <a:r>
              <a:rPr lang="en-US" sz="3200" dirty="0" smtClean="0">
                <a:latin typeface="Calibri"/>
                <a:cs typeface="Calibri"/>
              </a:rPr>
              <a:t>Sample in </a:t>
            </a:r>
            <a:br>
              <a:rPr lang="en-US" sz="3200" dirty="0" smtClean="0">
                <a:latin typeface="Calibri"/>
                <a:cs typeface="Calibri"/>
              </a:rPr>
            </a:br>
            <a:r>
              <a:rPr lang="en-US" sz="3200" i="1" dirty="0" smtClean="0">
                <a:latin typeface="Calibri"/>
                <a:cs typeface="Calibri"/>
              </a:rPr>
              <a:t>Lagrangian</a:t>
            </a:r>
            <a:r>
              <a:rPr lang="en-US" sz="3200" dirty="0" smtClean="0">
                <a:latin typeface="Calibri"/>
                <a:cs typeface="Calibri"/>
              </a:rPr>
              <a:t> frame</a:t>
            </a:r>
            <a:endParaRPr lang="en-US" sz="3200" dirty="0">
              <a:latin typeface="Calibri"/>
              <a:cs typeface="Calibri"/>
            </a:endParaRPr>
          </a:p>
        </p:txBody>
      </p:sp>
      <p:grpSp>
        <p:nvGrpSpPr>
          <p:cNvPr id="4" name="Group 3"/>
          <p:cNvGrpSpPr/>
          <p:nvPr/>
        </p:nvGrpSpPr>
        <p:grpSpPr>
          <a:xfrm>
            <a:off x="5504063" y="4306293"/>
            <a:ext cx="3518452" cy="2446996"/>
            <a:chOff x="5504063" y="4306293"/>
            <a:chExt cx="3518452" cy="2446996"/>
          </a:xfrm>
        </p:grpSpPr>
        <p:pic>
          <p:nvPicPr>
            <p:cNvPr id="7" name="Picture 6"/>
            <p:cNvPicPr>
              <a:picLocks noChangeAspect="1"/>
            </p:cNvPicPr>
            <p:nvPr/>
          </p:nvPicPr>
          <p:blipFill>
            <a:blip r:embed="rId2"/>
            <a:stretch>
              <a:fillRect/>
            </a:stretch>
          </p:blipFill>
          <p:spPr>
            <a:xfrm>
              <a:off x="5504063" y="4306293"/>
              <a:ext cx="3518452" cy="2139219"/>
            </a:xfrm>
            <a:prstGeom prst="rect">
              <a:avLst/>
            </a:prstGeom>
          </p:spPr>
        </p:pic>
        <p:sp>
          <p:nvSpPr>
            <p:cNvPr id="8" name="TextBox 7"/>
            <p:cNvSpPr txBox="1"/>
            <p:nvPr/>
          </p:nvSpPr>
          <p:spPr>
            <a:xfrm>
              <a:off x="5902340" y="6445512"/>
              <a:ext cx="2030787" cy="307777"/>
            </a:xfrm>
            <a:prstGeom prst="rect">
              <a:avLst/>
            </a:prstGeom>
            <a:noFill/>
          </p:spPr>
          <p:txBody>
            <a:bodyPr wrap="none" rtlCol="0">
              <a:spAutoFit/>
            </a:bodyPr>
            <a:lstStyle/>
            <a:p>
              <a:r>
                <a:rPr lang="en-US" dirty="0" smtClean="0">
                  <a:latin typeface="Calibri"/>
                  <a:cs typeface="Calibri"/>
                </a:rPr>
                <a:t>Long Range AUV (LRAUV)</a:t>
              </a:r>
              <a:endParaRPr lang="en-US" dirty="0">
                <a:latin typeface="Calibri"/>
                <a:cs typeface="Calibri"/>
              </a:endParaRPr>
            </a:p>
          </p:txBody>
        </p:sp>
      </p:grpSp>
    </p:spTree>
    <p:extLst>
      <p:ext uri="{BB962C8B-B14F-4D97-AF65-F5344CB8AC3E}">
        <p14:creationId xmlns:p14="http://schemas.microsoft.com/office/powerpoint/2010/main" val="350573988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dissolv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p:cNvPicPr>
            <a:picLocks noChangeAspect="1"/>
          </p:cNvPicPr>
          <p:nvPr/>
        </p:nvPicPr>
        <p:blipFill>
          <a:blip r:embed="rId3"/>
          <a:stretch>
            <a:fillRect/>
          </a:stretch>
        </p:blipFill>
        <p:spPr>
          <a:xfrm>
            <a:off x="3428798" y="4249794"/>
            <a:ext cx="1764974" cy="1364201"/>
          </a:xfrm>
          <a:prstGeom prst="rect">
            <a:avLst/>
          </a:prstGeom>
        </p:spPr>
      </p:pic>
      <p:sp>
        <p:nvSpPr>
          <p:cNvPr id="4" name="Magnetic Disk 3"/>
          <p:cNvSpPr/>
          <p:nvPr/>
        </p:nvSpPr>
        <p:spPr>
          <a:xfrm>
            <a:off x="414679" y="2580105"/>
            <a:ext cx="8395112" cy="3850106"/>
          </a:xfrm>
          <a:prstGeom prst="flowChartMagneticDisk">
            <a:avLst/>
          </a:prstGeom>
          <a:solidFill>
            <a:schemeClr val="tx2">
              <a:lumMod val="40000"/>
              <a:lumOff val="60000"/>
              <a:alpha val="54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tx1"/>
              </a:solidFill>
              <a:latin typeface="Calibri"/>
              <a:cs typeface="Calibri"/>
            </a:endParaRPr>
          </a:p>
        </p:txBody>
      </p:sp>
      <p:sp>
        <p:nvSpPr>
          <p:cNvPr id="21" name="TextBox 20"/>
          <p:cNvSpPr txBox="1"/>
          <p:nvPr/>
        </p:nvSpPr>
        <p:spPr>
          <a:xfrm>
            <a:off x="4009524" y="5122092"/>
            <a:ext cx="1138102" cy="523220"/>
          </a:xfrm>
          <a:prstGeom prst="rect">
            <a:avLst/>
          </a:prstGeom>
          <a:noFill/>
        </p:spPr>
        <p:txBody>
          <a:bodyPr wrap="none" rtlCol="0">
            <a:spAutoFit/>
          </a:bodyPr>
          <a:lstStyle/>
          <a:p>
            <a:r>
              <a:rPr lang="en-US" sz="2800" dirty="0" smtClean="0">
                <a:latin typeface="Calibri"/>
                <a:cs typeface="Calibri"/>
              </a:rPr>
              <a:t>Drifter</a:t>
            </a:r>
            <a:endParaRPr lang="en-US" sz="2800" dirty="0">
              <a:latin typeface="Calibri"/>
              <a:cs typeface="Calibri"/>
            </a:endParaRPr>
          </a:p>
        </p:txBody>
      </p:sp>
      <p:sp>
        <p:nvSpPr>
          <p:cNvPr id="2" name="Title 1"/>
          <p:cNvSpPr>
            <a:spLocks noGrp="1"/>
          </p:cNvSpPr>
          <p:nvPr>
            <p:ph type="title"/>
          </p:nvPr>
        </p:nvSpPr>
        <p:spPr/>
        <p:txBody>
          <a:bodyPr>
            <a:noAutofit/>
          </a:bodyPr>
          <a:lstStyle/>
          <a:p>
            <a:r>
              <a:rPr lang="en-US" sz="4400" dirty="0" smtClean="0">
                <a:latin typeface="Calibri"/>
                <a:cs typeface="Calibri"/>
              </a:rPr>
              <a:t>Chase application:</a:t>
            </a:r>
            <a:br>
              <a:rPr lang="en-US" sz="4400" dirty="0" smtClean="0">
                <a:latin typeface="Calibri"/>
                <a:cs typeface="Calibri"/>
              </a:rPr>
            </a:br>
            <a:r>
              <a:rPr lang="en-US" sz="4400" dirty="0" smtClean="0">
                <a:latin typeface="Calibri"/>
                <a:cs typeface="Calibri"/>
              </a:rPr>
              <a:t>Lagrangian drift sampling</a:t>
            </a:r>
            <a:endParaRPr lang="en-US" sz="4400" dirty="0">
              <a:latin typeface="Calibri"/>
              <a:cs typeface="Calibri"/>
            </a:endParaRPr>
          </a:p>
        </p:txBody>
      </p:sp>
      <p:grpSp>
        <p:nvGrpSpPr>
          <p:cNvPr id="11" name="Group 10"/>
          <p:cNvGrpSpPr/>
          <p:nvPr/>
        </p:nvGrpSpPr>
        <p:grpSpPr>
          <a:xfrm>
            <a:off x="1176496" y="2202881"/>
            <a:ext cx="5574562" cy="2078663"/>
            <a:chOff x="1176496" y="2202881"/>
            <a:chExt cx="5574562" cy="2078663"/>
          </a:xfrm>
        </p:grpSpPr>
        <p:sp>
          <p:nvSpPr>
            <p:cNvPr id="23" name="Oval 22"/>
            <p:cNvSpPr/>
            <p:nvPr/>
          </p:nvSpPr>
          <p:spPr>
            <a:xfrm>
              <a:off x="2368401" y="2807372"/>
              <a:ext cx="4382657" cy="721895"/>
            </a:xfrm>
            <a:prstGeom prst="ellipse">
              <a:avLst/>
            </a:prstGeom>
            <a:noFill/>
            <a:ln w="22225">
              <a:solidFill>
                <a:srgbClr val="0000FF"/>
              </a:solidFill>
              <a:prstDash val="dash"/>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Calibri"/>
                <a:cs typeface="Calibri"/>
              </a:endParaRPr>
            </a:p>
          </p:txBody>
        </p:sp>
        <p:grpSp>
          <p:nvGrpSpPr>
            <p:cNvPr id="7" name="Group 6"/>
            <p:cNvGrpSpPr/>
            <p:nvPr/>
          </p:nvGrpSpPr>
          <p:grpSpPr>
            <a:xfrm>
              <a:off x="1176496" y="2202881"/>
              <a:ext cx="3386704" cy="2078663"/>
              <a:chOff x="1176496" y="2202881"/>
              <a:chExt cx="3386704" cy="2078663"/>
            </a:xfrm>
          </p:grpSpPr>
          <p:grpSp>
            <p:nvGrpSpPr>
              <p:cNvPr id="37" name="Group 36"/>
              <p:cNvGrpSpPr/>
              <p:nvPr/>
            </p:nvGrpSpPr>
            <p:grpSpPr>
              <a:xfrm>
                <a:off x="2429248" y="2953528"/>
                <a:ext cx="2133952" cy="1328016"/>
                <a:chOff x="4089048" y="1458127"/>
                <a:chExt cx="2662010" cy="1935756"/>
              </a:xfrm>
            </p:grpSpPr>
            <p:grpSp>
              <p:nvGrpSpPr>
                <p:cNvPr id="32" name="Group 31"/>
                <p:cNvGrpSpPr/>
                <p:nvPr/>
              </p:nvGrpSpPr>
              <p:grpSpPr>
                <a:xfrm>
                  <a:off x="4089048" y="1458127"/>
                  <a:ext cx="2662010" cy="1935756"/>
                  <a:chOff x="2700854" y="1316555"/>
                  <a:chExt cx="3914411" cy="2829690"/>
                </a:xfrm>
              </p:grpSpPr>
              <p:pic>
                <p:nvPicPr>
                  <p:cNvPr id="28" name="Picture 27" descr="ASW-31.png"/>
                  <p:cNvPicPr>
                    <a:picLocks noChangeAspect="1"/>
                  </p:cNvPicPr>
                  <p:nvPr/>
                </p:nvPicPr>
                <p:blipFill rotWithShape="1">
                  <a:blip r:embed="rId4">
                    <a:extLst>
                      <a:ext uri="{28A0092B-C50C-407E-A947-70E740481C1C}">
                        <a14:useLocalDpi xmlns:a14="http://schemas.microsoft.com/office/drawing/2010/main" val="0"/>
                      </a:ext>
                    </a:extLst>
                  </a:blip>
                  <a:srcRect r="43362" b="16988"/>
                  <a:stretch/>
                </p:blipFill>
                <p:spPr>
                  <a:xfrm>
                    <a:off x="2700854" y="1316555"/>
                    <a:ext cx="3914411" cy="2829690"/>
                  </a:xfrm>
                  <a:prstGeom prst="rect">
                    <a:avLst/>
                  </a:prstGeom>
                </p:spPr>
              </p:pic>
              <p:sp>
                <p:nvSpPr>
                  <p:cNvPr id="30" name="Rounded Rectangle 29"/>
                  <p:cNvSpPr/>
                  <p:nvPr/>
                </p:nvSpPr>
                <p:spPr>
                  <a:xfrm>
                    <a:off x="3547521" y="2328333"/>
                    <a:ext cx="2489200" cy="177800"/>
                  </a:xfrm>
                  <a:prstGeom prst="roundRect">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Calibri"/>
                      <a:cs typeface="Calibri"/>
                    </a:endParaRPr>
                  </a:p>
                </p:txBody>
              </p:sp>
            </p:grpSp>
            <p:cxnSp>
              <p:nvCxnSpPr>
                <p:cNvPr id="34" name="Straight Connector 33"/>
                <p:cNvCxnSpPr>
                  <a:endCxn id="28" idx="0"/>
                </p:cNvCxnSpPr>
                <p:nvPr/>
              </p:nvCxnSpPr>
              <p:spPr>
                <a:xfrm flipV="1">
                  <a:off x="5410194" y="1458127"/>
                  <a:ext cx="9859" cy="692146"/>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2" name="TextBox 41"/>
              <p:cNvSpPr txBox="1"/>
              <p:nvPr/>
            </p:nvSpPr>
            <p:spPr>
              <a:xfrm>
                <a:off x="1176496" y="2202881"/>
                <a:ext cx="1981958" cy="523220"/>
              </a:xfrm>
              <a:prstGeom prst="rect">
                <a:avLst/>
              </a:prstGeom>
              <a:noFill/>
            </p:spPr>
            <p:txBody>
              <a:bodyPr wrap="none" rtlCol="0">
                <a:spAutoFit/>
              </a:bodyPr>
              <a:lstStyle/>
              <a:p>
                <a:r>
                  <a:rPr lang="en-US" sz="2800" dirty="0" smtClean="0">
                    <a:latin typeface="Calibri"/>
                    <a:cs typeface="Calibri"/>
                  </a:rPr>
                  <a:t>Wave Glider</a:t>
                </a:r>
                <a:endParaRPr lang="en-US" sz="2800" dirty="0">
                  <a:latin typeface="Calibri"/>
                  <a:cs typeface="Calibri"/>
                </a:endParaRPr>
              </a:p>
            </p:txBody>
          </p:sp>
        </p:grpSp>
      </p:grpSp>
      <p:grpSp>
        <p:nvGrpSpPr>
          <p:cNvPr id="3" name="Group 2"/>
          <p:cNvGrpSpPr/>
          <p:nvPr/>
        </p:nvGrpSpPr>
        <p:grpSpPr>
          <a:xfrm>
            <a:off x="401720" y="3510573"/>
            <a:ext cx="8397254" cy="2903623"/>
            <a:chOff x="401720" y="3510573"/>
            <a:chExt cx="8397254" cy="2903623"/>
          </a:xfrm>
        </p:grpSpPr>
        <p:sp>
          <p:nvSpPr>
            <p:cNvPr id="17" name="Freeform 16"/>
            <p:cNvSpPr/>
            <p:nvPr/>
          </p:nvSpPr>
          <p:spPr>
            <a:xfrm>
              <a:off x="401720" y="3561587"/>
              <a:ext cx="8397254" cy="2852609"/>
            </a:xfrm>
            <a:custGeom>
              <a:avLst/>
              <a:gdLst>
                <a:gd name="connsiteX0" fmla="*/ 8397254 w 8397254"/>
                <a:gd name="connsiteY0" fmla="*/ 403549 h 2852609"/>
                <a:gd name="connsiteX1" fmla="*/ 7088423 w 8397254"/>
                <a:gd name="connsiteY1" fmla="*/ 196221 h 2852609"/>
                <a:gd name="connsiteX2" fmla="*/ 4509637 w 8397254"/>
                <a:gd name="connsiteY2" fmla="*/ 2852603 h 2852609"/>
                <a:gd name="connsiteX3" fmla="*/ 1593924 w 8397254"/>
                <a:gd name="connsiteY3" fmla="*/ 222137 h 2852609"/>
                <a:gd name="connsiteX4" fmla="*/ 0 w 8397254"/>
                <a:gd name="connsiteY4" fmla="*/ 973699 h 28526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97254" h="2852609">
                  <a:moveTo>
                    <a:pt x="8397254" y="403549"/>
                  </a:moveTo>
                  <a:cubicBezTo>
                    <a:pt x="8066806" y="95797"/>
                    <a:pt x="7736359" y="-211955"/>
                    <a:pt x="7088423" y="196221"/>
                  </a:cubicBezTo>
                  <a:cubicBezTo>
                    <a:pt x="6440487" y="604397"/>
                    <a:pt x="5425387" y="2848284"/>
                    <a:pt x="4509637" y="2852603"/>
                  </a:cubicBezTo>
                  <a:cubicBezTo>
                    <a:pt x="3593887" y="2856922"/>
                    <a:pt x="2345530" y="535288"/>
                    <a:pt x="1593924" y="222137"/>
                  </a:cubicBezTo>
                  <a:cubicBezTo>
                    <a:pt x="842318" y="-91014"/>
                    <a:pt x="0" y="973699"/>
                    <a:pt x="0" y="973699"/>
                  </a:cubicBezTo>
                </a:path>
              </a:pathLst>
            </a:custGeom>
            <a:ln>
              <a:solidFill>
                <a:srgbClr val="0000FF"/>
              </a:solidFill>
              <a:prstDash val="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latin typeface="Calibri"/>
                <a:cs typeface="Calibri"/>
              </a:endParaRPr>
            </a:p>
          </p:txBody>
        </p:sp>
        <p:pic>
          <p:nvPicPr>
            <p:cNvPr id="19" name="Picture 18"/>
            <p:cNvPicPr>
              <a:picLocks noChangeAspect="1"/>
            </p:cNvPicPr>
            <p:nvPr/>
          </p:nvPicPr>
          <p:blipFill>
            <a:blip r:embed="rId3"/>
            <a:stretch>
              <a:fillRect/>
            </a:stretch>
          </p:blipFill>
          <p:spPr>
            <a:xfrm rot="18362881" flipH="1">
              <a:off x="5973687" y="3710959"/>
              <a:ext cx="1764974" cy="1364201"/>
            </a:xfrm>
            <a:prstGeom prst="rect">
              <a:avLst/>
            </a:prstGeom>
          </p:spPr>
        </p:pic>
        <p:sp>
          <p:nvSpPr>
            <p:cNvPr id="39" name="TextBox 38"/>
            <p:cNvSpPr txBox="1"/>
            <p:nvPr/>
          </p:nvSpPr>
          <p:spPr>
            <a:xfrm>
              <a:off x="7038750" y="4841978"/>
              <a:ext cx="1261007" cy="523220"/>
            </a:xfrm>
            <a:prstGeom prst="rect">
              <a:avLst/>
            </a:prstGeom>
            <a:noFill/>
          </p:spPr>
          <p:txBody>
            <a:bodyPr wrap="none" rtlCol="0">
              <a:spAutoFit/>
            </a:bodyPr>
            <a:lstStyle/>
            <a:p>
              <a:r>
                <a:rPr lang="en-US" sz="2800" dirty="0" smtClean="0">
                  <a:latin typeface="Calibri"/>
                  <a:cs typeface="Calibri"/>
                </a:rPr>
                <a:t>Profiler</a:t>
              </a:r>
              <a:endParaRPr lang="en-US" sz="2800" dirty="0">
                <a:latin typeface="Calibri"/>
                <a:cs typeface="Calibri"/>
              </a:endParaRPr>
            </a:p>
          </p:txBody>
        </p:sp>
      </p:grpSp>
      <p:grpSp>
        <p:nvGrpSpPr>
          <p:cNvPr id="10" name="Group 9"/>
          <p:cNvGrpSpPr/>
          <p:nvPr/>
        </p:nvGrpSpPr>
        <p:grpSpPr>
          <a:xfrm>
            <a:off x="3957896" y="1640789"/>
            <a:ext cx="4180890" cy="1054923"/>
            <a:chOff x="3957896" y="1640789"/>
            <a:chExt cx="4180890" cy="1054923"/>
          </a:xfrm>
        </p:grpSpPr>
        <p:pic>
          <p:nvPicPr>
            <p:cNvPr id="8" name="Picture 7"/>
            <p:cNvPicPr>
              <a:picLocks noChangeAspect="1"/>
            </p:cNvPicPr>
            <p:nvPr/>
          </p:nvPicPr>
          <p:blipFill>
            <a:blip r:embed="rId5"/>
            <a:stretch>
              <a:fillRect/>
            </a:stretch>
          </p:blipFill>
          <p:spPr>
            <a:xfrm>
              <a:off x="3957896" y="1640789"/>
              <a:ext cx="3080854" cy="1054923"/>
            </a:xfrm>
            <a:prstGeom prst="rect">
              <a:avLst/>
            </a:prstGeom>
          </p:spPr>
        </p:pic>
        <p:sp>
          <p:nvSpPr>
            <p:cNvPr id="9" name="TextBox 8"/>
            <p:cNvSpPr txBox="1"/>
            <p:nvPr/>
          </p:nvSpPr>
          <p:spPr>
            <a:xfrm>
              <a:off x="5278783" y="1793100"/>
              <a:ext cx="2860003" cy="523220"/>
            </a:xfrm>
            <a:prstGeom prst="rect">
              <a:avLst/>
            </a:prstGeom>
            <a:solidFill>
              <a:schemeClr val="bg1"/>
            </a:solidFill>
          </p:spPr>
          <p:txBody>
            <a:bodyPr wrap="none" rtlCol="0">
              <a:spAutoFit/>
            </a:bodyPr>
            <a:lstStyle/>
            <a:p>
              <a:r>
                <a:rPr lang="en-US" sz="2800" dirty="0" smtClean="0">
                  <a:latin typeface="Calibri"/>
                  <a:cs typeface="Calibri"/>
                </a:rPr>
                <a:t>R/V Rachel Carson</a:t>
              </a:r>
              <a:endParaRPr lang="en-US" sz="2800" dirty="0">
                <a:latin typeface="Calibri"/>
                <a:cs typeface="Calibri"/>
              </a:endParaRPr>
            </a:p>
          </p:txBody>
        </p:sp>
      </p:grpSp>
    </p:spTree>
    <p:extLst>
      <p:ext uri="{BB962C8B-B14F-4D97-AF65-F5344CB8AC3E}">
        <p14:creationId xmlns:p14="http://schemas.microsoft.com/office/powerpoint/2010/main" val="206539203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noAutofit/>
          </a:bodyPr>
          <a:lstStyle/>
          <a:p>
            <a:r>
              <a:rPr lang="en-US" sz="4400" dirty="0" smtClean="0">
                <a:latin typeface="Calibri"/>
                <a:cs typeface="Calibri"/>
              </a:rPr>
              <a:t>Lagrangian drift sampling:</a:t>
            </a:r>
            <a:br>
              <a:rPr lang="en-US" sz="4400" dirty="0" smtClean="0">
                <a:latin typeface="Calibri"/>
                <a:cs typeface="Calibri"/>
              </a:rPr>
            </a:br>
            <a:r>
              <a:rPr lang="en-US" sz="4400" dirty="0" smtClean="0">
                <a:latin typeface="Calibri"/>
                <a:cs typeface="Calibri"/>
              </a:rPr>
              <a:t>October 2014</a:t>
            </a:r>
            <a:endParaRPr lang="en-US" sz="4400" dirty="0">
              <a:latin typeface="Calibri"/>
              <a:cs typeface="Calibri"/>
            </a:endParaRPr>
          </a:p>
        </p:txBody>
      </p:sp>
      <p:pic>
        <p:nvPicPr>
          <p:cNvPr id="4" name="Content Placeholder 3" descr="figure4-ballet.tiff"/>
          <p:cNvPicPr>
            <a:picLocks noGrp="1" noChangeAspect="1"/>
          </p:cNvPicPr>
          <p:nvPr>
            <p:ph idx="1"/>
          </p:nvPr>
        </p:nvPicPr>
        <p:blipFill>
          <a:blip r:embed="rId3">
            <a:extLst>
              <a:ext uri="{28A0092B-C50C-407E-A947-70E740481C1C}">
                <a14:useLocalDpi xmlns:a14="http://schemas.microsoft.com/office/drawing/2010/main" val="0"/>
              </a:ext>
            </a:extLst>
          </a:blip>
          <a:srcRect t="6238" b="6238"/>
          <a:stretch>
            <a:fillRect/>
          </a:stretch>
        </p:blipFill>
        <p:spPr>
          <a:xfrm>
            <a:off x="474120" y="1605896"/>
            <a:ext cx="8229600" cy="4525963"/>
          </a:xfrm>
        </p:spPr>
      </p:pic>
      <p:grpSp>
        <p:nvGrpSpPr>
          <p:cNvPr id="15" name="Group 14"/>
          <p:cNvGrpSpPr/>
          <p:nvPr/>
        </p:nvGrpSpPr>
        <p:grpSpPr>
          <a:xfrm>
            <a:off x="599118" y="5811324"/>
            <a:ext cx="2570355" cy="338554"/>
            <a:chOff x="736601" y="5362603"/>
            <a:chExt cx="2570355" cy="338554"/>
          </a:xfrm>
        </p:grpSpPr>
        <p:cxnSp>
          <p:nvCxnSpPr>
            <p:cNvPr id="6" name="Straight Connector 5"/>
            <p:cNvCxnSpPr/>
            <p:nvPr/>
          </p:nvCxnSpPr>
          <p:spPr>
            <a:xfrm>
              <a:off x="736601" y="5528733"/>
              <a:ext cx="1151466" cy="0"/>
            </a:xfrm>
            <a:prstGeom prst="line">
              <a:avLst/>
            </a:prstGeom>
            <a:ln>
              <a:solidFill>
                <a:srgbClr val="F79646"/>
              </a:solidFill>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2006600" y="5362603"/>
              <a:ext cx="1300356" cy="338554"/>
            </a:xfrm>
            <a:prstGeom prst="rect">
              <a:avLst/>
            </a:prstGeom>
            <a:noFill/>
          </p:spPr>
          <p:txBody>
            <a:bodyPr wrap="none" rtlCol="0">
              <a:spAutoFit/>
            </a:bodyPr>
            <a:lstStyle/>
            <a:p>
              <a:r>
                <a:rPr lang="en-US" sz="1600" dirty="0">
                  <a:solidFill>
                    <a:schemeClr val="bg1"/>
                  </a:solidFill>
                </a:rPr>
                <a:t>p</a:t>
              </a:r>
              <a:r>
                <a:rPr lang="en-US" sz="1600" dirty="0" smtClean="0">
                  <a:solidFill>
                    <a:schemeClr val="bg1"/>
                  </a:solidFill>
                </a:rPr>
                <a:t>rofiling AUV</a:t>
              </a:r>
              <a:endParaRPr lang="en-US" sz="1600" dirty="0">
                <a:solidFill>
                  <a:schemeClr val="bg1"/>
                </a:solidFill>
              </a:endParaRPr>
            </a:p>
          </p:txBody>
        </p:sp>
      </p:grpSp>
      <p:grpSp>
        <p:nvGrpSpPr>
          <p:cNvPr id="16" name="Group 15"/>
          <p:cNvGrpSpPr/>
          <p:nvPr/>
        </p:nvGrpSpPr>
        <p:grpSpPr>
          <a:xfrm>
            <a:off x="609595" y="5597548"/>
            <a:ext cx="3689818" cy="338554"/>
            <a:chOff x="736595" y="5574272"/>
            <a:chExt cx="3689818" cy="338554"/>
          </a:xfrm>
        </p:grpSpPr>
        <p:cxnSp>
          <p:nvCxnSpPr>
            <p:cNvPr id="8" name="Straight Connector 7"/>
            <p:cNvCxnSpPr/>
            <p:nvPr/>
          </p:nvCxnSpPr>
          <p:spPr>
            <a:xfrm>
              <a:off x="736595" y="5731935"/>
              <a:ext cx="1151466"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1984719" y="5574272"/>
              <a:ext cx="2441694" cy="338554"/>
            </a:xfrm>
            <a:prstGeom prst="rect">
              <a:avLst/>
            </a:prstGeom>
            <a:noFill/>
          </p:spPr>
          <p:txBody>
            <a:bodyPr wrap="none" rtlCol="0">
              <a:spAutoFit/>
            </a:bodyPr>
            <a:lstStyle/>
            <a:p>
              <a:r>
                <a:rPr lang="en-US" sz="1600" dirty="0" smtClean="0">
                  <a:solidFill>
                    <a:schemeClr val="bg1"/>
                  </a:solidFill>
                </a:rPr>
                <a:t>WG, following drifting AUV</a:t>
              </a:r>
              <a:endParaRPr lang="en-US" sz="1600" dirty="0">
                <a:solidFill>
                  <a:schemeClr val="bg1"/>
                </a:solidFill>
              </a:endParaRPr>
            </a:p>
          </p:txBody>
        </p:sp>
      </p:grpSp>
      <p:grpSp>
        <p:nvGrpSpPr>
          <p:cNvPr id="17" name="Group 16"/>
          <p:cNvGrpSpPr/>
          <p:nvPr/>
        </p:nvGrpSpPr>
        <p:grpSpPr>
          <a:xfrm>
            <a:off x="613822" y="5349908"/>
            <a:ext cx="3719554" cy="338554"/>
            <a:chOff x="728122" y="5794408"/>
            <a:chExt cx="3719554" cy="338554"/>
          </a:xfrm>
        </p:grpSpPr>
        <p:cxnSp>
          <p:nvCxnSpPr>
            <p:cNvPr id="9" name="Straight Connector 8"/>
            <p:cNvCxnSpPr/>
            <p:nvPr/>
          </p:nvCxnSpPr>
          <p:spPr>
            <a:xfrm>
              <a:off x="728122" y="5935137"/>
              <a:ext cx="1151466" cy="0"/>
            </a:xfrm>
            <a:prstGeom prst="line">
              <a:avLst/>
            </a:prstGeom>
            <a:ln>
              <a:solidFill>
                <a:srgbClr val="17FF43"/>
              </a:solidFill>
            </a:ln>
          </p:spPr>
          <p:style>
            <a:lnRef idx="2">
              <a:schemeClr val="accent1"/>
            </a:lnRef>
            <a:fillRef idx="0">
              <a:schemeClr val="accent1"/>
            </a:fillRef>
            <a:effectRef idx="1">
              <a:schemeClr val="accent1"/>
            </a:effectRef>
            <a:fontRef idx="minor">
              <a:schemeClr val="tx1"/>
            </a:fontRef>
          </p:style>
        </p:cxnSp>
        <p:sp>
          <p:nvSpPr>
            <p:cNvPr id="14" name="TextBox 13"/>
            <p:cNvSpPr txBox="1"/>
            <p:nvPr/>
          </p:nvSpPr>
          <p:spPr>
            <a:xfrm>
              <a:off x="1972720" y="5794408"/>
              <a:ext cx="2474956" cy="338554"/>
            </a:xfrm>
            <a:prstGeom prst="rect">
              <a:avLst/>
            </a:prstGeom>
            <a:noFill/>
          </p:spPr>
          <p:txBody>
            <a:bodyPr wrap="none" rtlCol="0">
              <a:spAutoFit/>
            </a:bodyPr>
            <a:lstStyle/>
            <a:p>
              <a:r>
                <a:rPr lang="en-US" sz="1600" dirty="0" smtClean="0">
                  <a:solidFill>
                    <a:schemeClr val="bg1"/>
                  </a:solidFill>
                </a:rPr>
                <a:t>drifting AUV at thermocline</a:t>
              </a:r>
              <a:endParaRPr lang="en-US" sz="1600" dirty="0">
                <a:solidFill>
                  <a:schemeClr val="bg1"/>
                </a:solidFill>
              </a:endParaRPr>
            </a:p>
          </p:txBody>
        </p:sp>
      </p:grpSp>
      <p:sp>
        <p:nvSpPr>
          <p:cNvPr id="3" name="TextBox 2"/>
          <p:cNvSpPr txBox="1"/>
          <p:nvPr/>
        </p:nvSpPr>
        <p:spPr>
          <a:xfrm>
            <a:off x="687368" y="1995526"/>
            <a:ext cx="3925937" cy="830997"/>
          </a:xfrm>
          <a:prstGeom prst="rect">
            <a:avLst/>
          </a:prstGeom>
          <a:noFill/>
        </p:spPr>
        <p:txBody>
          <a:bodyPr wrap="square" rtlCol="0">
            <a:spAutoFit/>
          </a:bodyPr>
          <a:lstStyle/>
          <a:p>
            <a:r>
              <a:rPr lang="en-US" sz="2400" dirty="0" smtClean="0">
                <a:solidFill>
                  <a:schemeClr val="bg1"/>
                </a:solidFill>
              </a:rPr>
              <a:t>Wave Glider autonomously chased drifter for 48 hours</a:t>
            </a:r>
            <a:endParaRPr lang="en-US" sz="2400" dirty="0">
              <a:solidFill>
                <a:schemeClr val="bg1"/>
              </a:solidFill>
            </a:endParaRPr>
          </a:p>
        </p:txBody>
      </p:sp>
      <p:grpSp>
        <p:nvGrpSpPr>
          <p:cNvPr id="25" name="Group 24"/>
          <p:cNvGrpSpPr/>
          <p:nvPr/>
        </p:nvGrpSpPr>
        <p:grpSpPr>
          <a:xfrm>
            <a:off x="6557809" y="5490637"/>
            <a:ext cx="1916546" cy="230900"/>
            <a:chOff x="6557809" y="5490637"/>
            <a:chExt cx="1916546" cy="230900"/>
          </a:xfrm>
        </p:grpSpPr>
        <p:cxnSp>
          <p:nvCxnSpPr>
            <p:cNvPr id="21" name="Straight Connector 20"/>
            <p:cNvCxnSpPr/>
            <p:nvPr/>
          </p:nvCxnSpPr>
          <p:spPr>
            <a:xfrm>
              <a:off x="6557809" y="5709991"/>
              <a:ext cx="1916546" cy="11546"/>
            </a:xfrm>
            <a:prstGeom prst="line">
              <a:avLst/>
            </a:prstGeom>
            <a:ln w="127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6557809" y="5490637"/>
              <a:ext cx="0" cy="219354"/>
            </a:xfrm>
            <a:prstGeom prst="line">
              <a:avLst/>
            </a:prstGeom>
            <a:ln w="12700">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p:cNvCxnSpPr/>
            <p:nvPr/>
          </p:nvCxnSpPr>
          <p:spPr>
            <a:xfrm>
              <a:off x="8471137" y="5499115"/>
              <a:ext cx="0" cy="219354"/>
            </a:xfrm>
            <a:prstGeom prst="line">
              <a:avLst/>
            </a:prstGeom>
            <a:ln w="12700">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6" name="TextBox 25"/>
          <p:cNvSpPr txBox="1"/>
          <p:nvPr/>
        </p:nvSpPr>
        <p:spPr>
          <a:xfrm>
            <a:off x="7095062" y="5736178"/>
            <a:ext cx="889223" cy="369332"/>
          </a:xfrm>
          <a:prstGeom prst="rect">
            <a:avLst/>
          </a:prstGeom>
          <a:noFill/>
        </p:spPr>
        <p:txBody>
          <a:bodyPr wrap="none" rtlCol="0">
            <a:spAutoFit/>
          </a:bodyPr>
          <a:lstStyle/>
          <a:p>
            <a:r>
              <a:rPr lang="en-US" dirty="0" smtClean="0">
                <a:solidFill>
                  <a:srgbClr val="FFFFFF"/>
                </a:solidFill>
              </a:rPr>
              <a:t>1000 m</a:t>
            </a:r>
            <a:endParaRPr lang="en-US" dirty="0">
              <a:solidFill>
                <a:srgbClr val="FFFFFF"/>
              </a:solidFill>
            </a:endParaRPr>
          </a:p>
        </p:txBody>
      </p:sp>
    </p:spTree>
    <p:extLst>
      <p:ext uri="{BB962C8B-B14F-4D97-AF65-F5344CB8AC3E}">
        <p14:creationId xmlns:p14="http://schemas.microsoft.com/office/powerpoint/2010/main" val="352636481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Shape 201"/>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dirty="0">
                <a:solidFill>
                  <a:schemeClr val="dk1"/>
                </a:solidFill>
                <a:latin typeface="Calibri"/>
                <a:ea typeface="Calibri"/>
                <a:cs typeface="Calibri"/>
                <a:sym typeface="Calibri"/>
              </a:rPr>
              <a:t>Rover </a:t>
            </a:r>
            <a:r>
              <a:rPr lang="en-US" sz="4400" b="0" i="0" u="none" strike="noStrike" cap="none" baseline="0" dirty="0" smtClean="0">
                <a:solidFill>
                  <a:schemeClr val="dk1"/>
                </a:solidFill>
                <a:latin typeface="Calibri"/>
                <a:ea typeface="Calibri"/>
                <a:cs typeface="Calibri"/>
                <a:sym typeface="Calibri"/>
              </a:rPr>
              <a:t>location at Station M</a:t>
            </a:r>
            <a:endParaRPr lang="en-US" sz="4400" b="0" i="0" u="none" strike="noStrike" cap="none" baseline="0" dirty="0">
              <a:solidFill>
                <a:schemeClr val="dk1"/>
              </a:solidFill>
              <a:latin typeface="Calibri"/>
              <a:ea typeface="Calibri"/>
              <a:cs typeface="Calibri"/>
              <a:sym typeface="Calibri"/>
            </a:endParaRPr>
          </a:p>
        </p:txBody>
      </p:sp>
      <p:pic>
        <p:nvPicPr>
          <p:cNvPr id="202" name="Shape 202"/>
          <p:cNvPicPr preferRelativeResize="0"/>
          <p:nvPr/>
        </p:nvPicPr>
        <p:blipFill rotWithShape="1">
          <a:blip r:embed="rId3">
            <a:alphaModFix/>
          </a:blip>
          <a:srcRect t="4223"/>
          <a:stretch/>
        </p:blipFill>
        <p:spPr>
          <a:xfrm>
            <a:off x="4687455" y="1651007"/>
            <a:ext cx="3613727" cy="2366818"/>
          </a:xfrm>
          <a:prstGeom prst="rect">
            <a:avLst/>
          </a:prstGeom>
          <a:noFill/>
          <a:ln>
            <a:noFill/>
          </a:ln>
        </p:spPr>
      </p:pic>
      <p:sp>
        <p:nvSpPr>
          <p:cNvPr id="203" name="Shape 203"/>
          <p:cNvSpPr txBox="1"/>
          <p:nvPr/>
        </p:nvSpPr>
        <p:spPr>
          <a:xfrm>
            <a:off x="227500" y="1408571"/>
            <a:ext cx="4240591" cy="4627238"/>
          </a:xfrm>
          <a:prstGeom prst="rect">
            <a:avLst/>
          </a:prstGeom>
          <a:noFill/>
          <a:ln>
            <a:noFill/>
          </a:ln>
        </p:spPr>
        <p:txBody>
          <a:bodyPr lIns="91425" tIns="91425" rIns="91425" bIns="91425" anchor="ctr" anchorCtr="0">
            <a:noAutofit/>
          </a:bodyPr>
          <a:lstStyle/>
          <a:p>
            <a:pPr marL="342900" lvl="0" indent="-342900" rtl="0">
              <a:lnSpc>
                <a:spcPct val="90000"/>
              </a:lnSpc>
              <a:spcBef>
                <a:spcPts val="0"/>
              </a:spcBef>
              <a:buClr>
                <a:schemeClr val="dk1"/>
              </a:buClr>
              <a:buSzPct val="100000"/>
              <a:buFont typeface="Arial"/>
              <a:buChar char="•"/>
            </a:pPr>
            <a:r>
              <a:rPr lang="en-US" sz="3200" dirty="0" smtClean="0">
                <a:solidFill>
                  <a:schemeClr val="dk1"/>
                </a:solidFill>
                <a:latin typeface="Calibri"/>
                <a:ea typeface="Calibri"/>
                <a:cs typeface="Calibri"/>
                <a:sym typeface="Calibri"/>
              </a:rPr>
              <a:t>No DAT on WG, </a:t>
            </a:r>
            <a:br>
              <a:rPr lang="en-US" sz="3200" dirty="0" smtClean="0">
                <a:solidFill>
                  <a:schemeClr val="dk1"/>
                </a:solidFill>
                <a:latin typeface="Calibri"/>
                <a:ea typeface="Calibri"/>
                <a:cs typeface="Calibri"/>
                <a:sym typeface="Calibri"/>
              </a:rPr>
            </a:br>
            <a:r>
              <a:rPr lang="en-US" sz="3200" dirty="0" smtClean="0">
                <a:solidFill>
                  <a:schemeClr val="dk1"/>
                </a:solidFill>
                <a:latin typeface="Calibri"/>
                <a:ea typeface="Calibri"/>
                <a:cs typeface="Calibri"/>
                <a:sym typeface="Calibri"/>
              </a:rPr>
              <a:t>LF modem</a:t>
            </a:r>
            <a:endParaRPr lang="en-US" sz="3200" dirty="0">
              <a:solidFill>
                <a:schemeClr val="dk1"/>
              </a:solidFill>
              <a:latin typeface="Calibri"/>
              <a:ea typeface="Calibri"/>
              <a:cs typeface="Calibri"/>
              <a:sym typeface="Calibri"/>
            </a:endParaRPr>
          </a:p>
          <a:p>
            <a:pPr marL="742950" lvl="1" indent="-285750" rtl="0">
              <a:lnSpc>
                <a:spcPct val="90000"/>
              </a:lnSpc>
              <a:spcBef>
                <a:spcPts val="0"/>
              </a:spcBef>
              <a:buClr>
                <a:schemeClr val="dk1"/>
              </a:buClr>
              <a:buSzPct val="87500"/>
              <a:buFont typeface="Arial"/>
              <a:buChar char="–"/>
            </a:pPr>
            <a:r>
              <a:rPr lang="en-US" sz="3200" dirty="0" smtClean="0">
                <a:solidFill>
                  <a:schemeClr val="dk1"/>
                </a:solidFill>
                <a:latin typeface="Calibri"/>
                <a:ea typeface="Calibri"/>
                <a:cs typeface="Calibri"/>
                <a:sym typeface="Calibri"/>
              </a:rPr>
              <a:t>Slant-ranges</a:t>
            </a:r>
            <a:endParaRPr lang="en-US" sz="3200" dirty="0" smtClean="0">
              <a:solidFill>
                <a:schemeClr val="dk1"/>
              </a:solidFill>
              <a:latin typeface="Calibri"/>
              <a:ea typeface="Calibri"/>
              <a:cs typeface="Calibri"/>
              <a:sym typeface="Calibri"/>
            </a:endParaRPr>
          </a:p>
          <a:p>
            <a:pPr marL="742950" lvl="1" indent="-285750" rtl="0">
              <a:lnSpc>
                <a:spcPct val="90000"/>
              </a:lnSpc>
              <a:spcBef>
                <a:spcPts val="0"/>
              </a:spcBef>
              <a:buClr>
                <a:schemeClr val="dk1"/>
              </a:buClr>
              <a:buSzPct val="87500"/>
              <a:buFont typeface="Arial"/>
              <a:buChar char="–"/>
            </a:pPr>
            <a:r>
              <a:rPr lang="en-US" sz="3200" dirty="0" smtClean="0">
                <a:solidFill>
                  <a:schemeClr val="dk1"/>
                </a:solidFill>
                <a:latin typeface="Calibri"/>
                <a:ea typeface="Calibri"/>
                <a:cs typeface="Calibri"/>
                <a:sym typeface="Calibri"/>
              </a:rPr>
              <a:t>Least </a:t>
            </a:r>
            <a:r>
              <a:rPr lang="en-US" sz="3200" dirty="0">
                <a:solidFill>
                  <a:schemeClr val="dk1"/>
                </a:solidFill>
                <a:latin typeface="Calibri"/>
                <a:ea typeface="Calibri"/>
                <a:cs typeface="Calibri"/>
                <a:sym typeface="Calibri"/>
              </a:rPr>
              <a:t>squares fit </a:t>
            </a:r>
          </a:p>
          <a:p>
            <a:pPr marL="0" lvl="0" indent="0" rtl="0">
              <a:lnSpc>
                <a:spcPct val="90000"/>
              </a:lnSpc>
              <a:spcBef>
                <a:spcPts val="560"/>
              </a:spcBef>
              <a:buNone/>
            </a:pPr>
            <a:endParaRPr dirty="0">
              <a:solidFill>
                <a:schemeClr val="dk1"/>
              </a:solidFill>
              <a:latin typeface="Calibri"/>
              <a:cs typeface="Calibri"/>
            </a:endParaRPr>
          </a:p>
          <a:p>
            <a:pPr marL="342900" lvl="0" indent="-342900" rtl="0">
              <a:lnSpc>
                <a:spcPct val="90000"/>
              </a:lnSpc>
              <a:spcBef>
                <a:spcPts val="640"/>
              </a:spcBef>
              <a:buClr>
                <a:schemeClr val="dk1"/>
              </a:buClr>
              <a:buSzPct val="100000"/>
              <a:buFont typeface="Arial"/>
              <a:buChar char="•"/>
            </a:pPr>
            <a:r>
              <a:rPr lang="en-US" sz="3200" dirty="0">
                <a:solidFill>
                  <a:schemeClr val="dk1"/>
                </a:solidFill>
                <a:latin typeface="Calibri"/>
                <a:ea typeface="Calibri"/>
                <a:cs typeface="Calibri"/>
                <a:sym typeface="Calibri"/>
              </a:rPr>
              <a:t>Data </a:t>
            </a:r>
            <a:r>
              <a:rPr lang="en-US" sz="3200" dirty="0" err="1">
                <a:solidFill>
                  <a:schemeClr val="dk1"/>
                </a:solidFill>
                <a:latin typeface="Calibri"/>
                <a:ea typeface="Calibri"/>
                <a:cs typeface="Calibri"/>
                <a:sym typeface="Calibri"/>
              </a:rPr>
              <a:t>Xfer</a:t>
            </a:r>
            <a:endParaRPr lang="en-US" sz="3200" dirty="0">
              <a:solidFill>
                <a:schemeClr val="dk1"/>
              </a:solidFill>
              <a:latin typeface="Calibri"/>
              <a:ea typeface="Calibri"/>
              <a:cs typeface="Calibri"/>
              <a:sym typeface="Calibri"/>
            </a:endParaRPr>
          </a:p>
          <a:p>
            <a:pPr marL="742950" lvl="1" indent="-285750" rtl="0">
              <a:lnSpc>
                <a:spcPct val="90000"/>
              </a:lnSpc>
              <a:spcBef>
                <a:spcPts val="640"/>
              </a:spcBef>
              <a:buClr>
                <a:schemeClr val="dk1"/>
              </a:buClr>
              <a:buSzPct val="87500"/>
              <a:buFont typeface="Arial"/>
              <a:buChar char="–"/>
            </a:pPr>
            <a:r>
              <a:rPr lang="en-US" sz="3200" dirty="0">
                <a:solidFill>
                  <a:schemeClr val="dk1"/>
                </a:solidFill>
                <a:latin typeface="Calibri"/>
                <a:ea typeface="Calibri"/>
                <a:cs typeface="Calibri"/>
                <a:sym typeface="Calibri"/>
              </a:rPr>
              <a:t>Limited </a:t>
            </a:r>
            <a:r>
              <a:rPr lang="en-US" sz="3200" dirty="0" smtClean="0">
                <a:solidFill>
                  <a:schemeClr val="dk1"/>
                </a:solidFill>
                <a:latin typeface="Calibri"/>
                <a:ea typeface="Calibri"/>
                <a:cs typeface="Calibri"/>
                <a:sym typeface="Calibri"/>
              </a:rPr>
              <a:t>bandwidth (100s bits/sec)</a:t>
            </a:r>
            <a:endParaRPr lang="en-US" sz="3200" dirty="0">
              <a:solidFill>
                <a:schemeClr val="dk1"/>
              </a:solidFill>
              <a:latin typeface="Calibri"/>
              <a:ea typeface="Calibri"/>
              <a:cs typeface="Calibri"/>
              <a:sym typeface="Calibri"/>
            </a:endParaRPr>
          </a:p>
          <a:p>
            <a:pPr marL="742950" lvl="1" indent="-285750" rtl="0">
              <a:lnSpc>
                <a:spcPct val="90000"/>
              </a:lnSpc>
              <a:spcBef>
                <a:spcPts val="640"/>
              </a:spcBef>
              <a:buClr>
                <a:schemeClr val="dk1"/>
              </a:buClr>
              <a:buSzPct val="87500"/>
              <a:buFont typeface="Arial"/>
              <a:buChar char="–"/>
            </a:pPr>
            <a:r>
              <a:rPr lang="en-US" sz="3200" dirty="0">
                <a:solidFill>
                  <a:schemeClr val="dk1"/>
                </a:solidFill>
                <a:latin typeface="Calibri"/>
                <a:ea typeface="Calibri"/>
                <a:cs typeface="Calibri"/>
                <a:sym typeface="Calibri"/>
              </a:rPr>
              <a:t>Proof of asset health</a:t>
            </a:r>
          </a:p>
        </p:txBody>
      </p:sp>
      <p:pic>
        <p:nvPicPr>
          <p:cNvPr id="5" name="Shape 99"/>
          <p:cNvPicPr preferRelativeResize="0"/>
          <p:nvPr/>
        </p:nvPicPr>
        <p:blipFill rotWithShape="1">
          <a:blip r:embed="rId4">
            <a:alphaModFix/>
          </a:blip>
          <a:srcRect/>
          <a:stretch/>
        </p:blipFill>
        <p:spPr>
          <a:xfrm>
            <a:off x="4837540" y="4112279"/>
            <a:ext cx="3386239" cy="2408420"/>
          </a:xfrm>
          <a:prstGeom prst="rect">
            <a:avLst/>
          </a:prstGeom>
          <a:noFill/>
          <a:ln>
            <a:noFill/>
          </a:ln>
        </p:spPr>
      </p:pic>
    </p:spTree>
  </p:cSld>
  <p:clrMapOvr>
    <a:masterClrMapping/>
  </p:clrMapOvr>
  <p:transition xmlns:p14="http://schemas.microsoft.com/office/powerpoint/2010/main" spd="slow">
    <p:cu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Shape 208"/>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a:solidFill>
                  <a:schemeClr val="dk1"/>
                </a:solidFill>
                <a:latin typeface="Calibri"/>
                <a:ea typeface="Calibri"/>
                <a:cs typeface="Calibri"/>
                <a:sym typeface="Calibri"/>
              </a:rPr>
              <a:t>BED data relay</a:t>
            </a:r>
          </a:p>
        </p:txBody>
      </p:sp>
      <p:pic>
        <p:nvPicPr>
          <p:cNvPr id="209" name="Shape 209"/>
          <p:cNvPicPr preferRelativeResize="0"/>
          <p:nvPr/>
        </p:nvPicPr>
        <p:blipFill>
          <a:blip r:embed="rId3">
            <a:alphaModFix/>
          </a:blip>
          <a:stretch>
            <a:fillRect/>
          </a:stretch>
        </p:blipFill>
        <p:spPr>
          <a:xfrm>
            <a:off x="5184400" y="2124364"/>
            <a:ext cx="3761524" cy="2819511"/>
          </a:xfrm>
          <a:prstGeom prst="rect">
            <a:avLst/>
          </a:prstGeom>
          <a:noFill/>
          <a:ln>
            <a:noFill/>
          </a:ln>
        </p:spPr>
      </p:pic>
      <p:sp>
        <p:nvSpPr>
          <p:cNvPr id="210" name="Shape 210"/>
          <p:cNvSpPr txBox="1"/>
          <p:nvPr/>
        </p:nvSpPr>
        <p:spPr>
          <a:xfrm>
            <a:off x="227500" y="1214075"/>
            <a:ext cx="4956900" cy="5479799"/>
          </a:xfrm>
          <a:prstGeom prst="rect">
            <a:avLst/>
          </a:prstGeom>
          <a:noFill/>
          <a:ln>
            <a:noFill/>
          </a:ln>
        </p:spPr>
        <p:txBody>
          <a:bodyPr lIns="91425" tIns="91425" rIns="91425" bIns="91425" anchor="ctr" anchorCtr="0">
            <a:noAutofit/>
          </a:bodyPr>
          <a:lstStyle/>
          <a:p>
            <a:pPr marL="342900" lvl="0" indent="-342900" rtl="0">
              <a:lnSpc>
                <a:spcPct val="90000"/>
              </a:lnSpc>
              <a:spcBef>
                <a:spcPts val="0"/>
              </a:spcBef>
              <a:buClr>
                <a:schemeClr val="dk1"/>
              </a:buClr>
              <a:buSzPct val="100000"/>
              <a:buFont typeface="Arial"/>
              <a:buChar char="•"/>
            </a:pPr>
            <a:r>
              <a:rPr lang="en-US" sz="3200" dirty="0">
                <a:solidFill>
                  <a:schemeClr val="dk1"/>
                </a:solidFill>
                <a:latin typeface="Calibri"/>
                <a:ea typeface="Calibri"/>
                <a:cs typeface="Calibri"/>
                <a:sym typeface="Calibri"/>
              </a:rPr>
              <a:t>Benthic Event Detector </a:t>
            </a:r>
          </a:p>
          <a:p>
            <a:pPr marL="742950" lvl="1" indent="-285750" rtl="0">
              <a:lnSpc>
                <a:spcPct val="90000"/>
              </a:lnSpc>
              <a:spcBef>
                <a:spcPts val="0"/>
              </a:spcBef>
              <a:buClr>
                <a:schemeClr val="dk1"/>
              </a:buClr>
              <a:buSzPct val="87500"/>
              <a:buFont typeface="Arial"/>
              <a:buChar char="–"/>
            </a:pPr>
            <a:r>
              <a:rPr lang="en-US" sz="3200" dirty="0">
                <a:solidFill>
                  <a:schemeClr val="dk1"/>
                </a:solidFill>
                <a:latin typeface="Calibri"/>
                <a:ea typeface="Calibri"/>
                <a:cs typeface="Calibri"/>
                <a:sym typeface="Calibri"/>
              </a:rPr>
              <a:t>Logs sediment debris </a:t>
            </a:r>
            <a:r>
              <a:rPr lang="en-US" sz="3200" dirty="0" smtClean="0">
                <a:solidFill>
                  <a:schemeClr val="dk1"/>
                </a:solidFill>
                <a:latin typeface="Calibri"/>
                <a:ea typeface="Calibri"/>
                <a:cs typeface="Calibri"/>
                <a:sym typeface="Calibri"/>
              </a:rPr>
              <a:t>flows (accelerometer)</a:t>
            </a:r>
            <a:endParaRPr lang="en-US" sz="3200" dirty="0">
              <a:solidFill>
                <a:schemeClr val="dk1"/>
              </a:solidFill>
              <a:latin typeface="Calibri"/>
              <a:ea typeface="Calibri"/>
              <a:cs typeface="Calibri"/>
              <a:sym typeface="Calibri"/>
            </a:endParaRPr>
          </a:p>
          <a:p>
            <a:pPr marL="742950" lvl="1" indent="-285750" rtl="0">
              <a:lnSpc>
                <a:spcPct val="90000"/>
              </a:lnSpc>
              <a:spcBef>
                <a:spcPts val="0"/>
              </a:spcBef>
              <a:buClr>
                <a:schemeClr val="dk1"/>
              </a:buClr>
              <a:buSzPct val="87500"/>
              <a:buFont typeface="Arial"/>
              <a:buChar char="–"/>
            </a:pPr>
            <a:r>
              <a:rPr lang="en-US" sz="3200" dirty="0">
                <a:solidFill>
                  <a:schemeClr val="dk1"/>
                </a:solidFill>
                <a:latin typeface="Calibri"/>
                <a:ea typeface="Calibri"/>
                <a:cs typeface="Calibri"/>
                <a:sym typeface="Calibri"/>
              </a:rPr>
              <a:t>Buried in sea-</a:t>
            </a:r>
            <a:r>
              <a:rPr lang="en-US" sz="3200" dirty="0" smtClean="0">
                <a:solidFill>
                  <a:schemeClr val="dk1"/>
                </a:solidFill>
                <a:latin typeface="Calibri"/>
                <a:ea typeface="Calibri"/>
                <a:cs typeface="Calibri"/>
                <a:sym typeface="Calibri"/>
              </a:rPr>
              <a:t>floor</a:t>
            </a:r>
            <a:endParaRPr lang="en-US" sz="3200" dirty="0">
              <a:solidFill>
                <a:schemeClr val="dk1"/>
              </a:solidFill>
              <a:latin typeface="Calibri"/>
              <a:ea typeface="Calibri"/>
              <a:cs typeface="Calibri"/>
              <a:sym typeface="Calibri"/>
            </a:endParaRPr>
          </a:p>
          <a:p>
            <a:pPr marL="742950" lvl="1" indent="-285750" rtl="0">
              <a:lnSpc>
                <a:spcPct val="90000"/>
              </a:lnSpc>
              <a:spcBef>
                <a:spcPts val="0"/>
              </a:spcBef>
              <a:buClr>
                <a:schemeClr val="dk1"/>
              </a:buClr>
              <a:buSzPct val="87500"/>
              <a:buFont typeface="Arial"/>
              <a:buChar char="–"/>
            </a:pPr>
            <a:r>
              <a:rPr lang="en-US" sz="3200" dirty="0" smtClean="0">
                <a:solidFill>
                  <a:schemeClr val="dk1"/>
                </a:solidFill>
                <a:latin typeface="Calibri"/>
                <a:ea typeface="Calibri"/>
                <a:cs typeface="Calibri"/>
                <a:sym typeface="Calibri"/>
              </a:rPr>
              <a:t>Data retrieval via acoustic</a:t>
            </a:r>
            <a:endParaRPr lang="en-US" sz="3200" dirty="0">
              <a:solidFill>
                <a:schemeClr val="dk1"/>
              </a:solidFill>
              <a:latin typeface="Calibri"/>
              <a:ea typeface="Calibri"/>
              <a:cs typeface="Calibri"/>
              <a:sym typeface="Calibri"/>
            </a:endParaRPr>
          </a:p>
          <a:p>
            <a:pPr marL="342900" lvl="0" indent="-342900" rtl="0">
              <a:lnSpc>
                <a:spcPct val="90000"/>
              </a:lnSpc>
              <a:spcBef>
                <a:spcPts val="0"/>
              </a:spcBef>
              <a:buClr>
                <a:schemeClr val="dk1"/>
              </a:buClr>
              <a:buSzPct val="100000"/>
              <a:buFont typeface="Arial"/>
              <a:buChar char="•"/>
            </a:pPr>
            <a:r>
              <a:rPr lang="en-US" sz="3200" dirty="0">
                <a:solidFill>
                  <a:schemeClr val="dk1"/>
                </a:solidFill>
                <a:latin typeface="Calibri"/>
                <a:ea typeface="Calibri"/>
                <a:cs typeface="Calibri"/>
                <a:sym typeface="Calibri"/>
              </a:rPr>
              <a:t>Future </a:t>
            </a:r>
          </a:p>
          <a:p>
            <a:pPr marL="742950" lvl="1" indent="-285750" rtl="0">
              <a:lnSpc>
                <a:spcPct val="90000"/>
              </a:lnSpc>
              <a:spcBef>
                <a:spcPts val="0"/>
              </a:spcBef>
              <a:buClr>
                <a:schemeClr val="dk1"/>
              </a:buClr>
              <a:buSzPct val="87500"/>
              <a:buFont typeface="Arial"/>
              <a:buChar char="–"/>
            </a:pPr>
            <a:r>
              <a:rPr lang="en-US" sz="3200" dirty="0">
                <a:solidFill>
                  <a:schemeClr val="dk1"/>
                </a:solidFill>
                <a:latin typeface="Calibri"/>
                <a:ea typeface="Calibri"/>
                <a:cs typeface="Calibri"/>
                <a:sym typeface="Calibri"/>
              </a:rPr>
              <a:t>USBL geolocation of BEDs (currently done with small boat)</a:t>
            </a:r>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Shape 215"/>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a:solidFill>
                  <a:schemeClr val="dk1"/>
                </a:solidFill>
                <a:latin typeface="Calibri"/>
                <a:ea typeface="Calibri"/>
                <a:cs typeface="Calibri"/>
                <a:sym typeface="Calibri"/>
              </a:rPr>
              <a:t>BED data relay</a:t>
            </a:r>
          </a:p>
        </p:txBody>
      </p:sp>
      <p:pic>
        <p:nvPicPr>
          <p:cNvPr id="216" name="Shape 216"/>
          <p:cNvPicPr preferRelativeResize="0"/>
          <p:nvPr/>
        </p:nvPicPr>
        <p:blipFill>
          <a:blip r:embed="rId3">
            <a:alphaModFix/>
          </a:blip>
          <a:stretch>
            <a:fillRect/>
          </a:stretch>
        </p:blipFill>
        <p:spPr>
          <a:xfrm>
            <a:off x="650425" y="1322725"/>
            <a:ext cx="7843150" cy="5344449"/>
          </a:xfrm>
          <a:prstGeom prst="rect">
            <a:avLst/>
          </a:prstGeom>
          <a:noFill/>
          <a:ln>
            <a:noFill/>
          </a:ln>
        </p:spPr>
      </p:pic>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Shape 221"/>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a:solidFill>
                  <a:schemeClr val="dk1"/>
                </a:solidFill>
                <a:latin typeface="Calibri"/>
                <a:ea typeface="Calibri"/>
                <a:cs typeface="Calibri"/>
                <a:sym typeface="Calibri"/>
              </a:rPr>
              <a:t>Wave Glider AUV dock?</a:t>
            </a:r>
          </a:p>
        </p:txBody>
      </p:sp>
      <p:pic>
        <p:nvPicPr>
          <p:cNvPr id="222" name="Shape 222"/>
          <p:cNvPicPr preferRelativeResize="0"/>
          <p:nvPr/>
        </p:nvPicPr>
        <p:blipFill>
          <a:blip r:embed="rId3">
            <a:alphaModFix/>
          </a:blip>
          <a:stretch>
            <a:fillRect/>
          </a:stretch>
        </p:blipFill>
        <p:spPr>
          <a:xfrm>
            <a:off x="2937998" y="3217000"/>
            <a:ext cx="5872723" cy="3611320"/>
          </a:xfrm>
          <a:prstGeom prst="rect">
            <a:avLst/>
          </a:prstGeom>
          <a:noFill/>
          <a:ln>
            <a:noFill/>
          </a:ln>
        </p:spPr>
      </p:pic>
      <p:sp>
        <p:nvSpPr>
          <p:cNvPr id="223" name="Shape 223"/>
          <p:cNvSpPr txBox="1"/>
          <p:nvPr/>
        </p:nvSpPr>
        <p:spPr>
          <a:xfrm>
            <a:off x="274575" y="1311350"/>
            <a:ext cx="6053999" cy="2123399"/>
          </a:xfrm>
          <a:prstGeom prst="rect">
            <a:avLst/>
          </a:prstGeom>
          <a:noFill/>
          <a:ln>
            <a:noFill/>
          </a:ln>
        </p:spPr>
        <p:txBody>
          <a:bodyPr lIns="91425" tIns="91425" rIns="91425" bIns="91425" anchor="ctr" anchorCtr="0">
            <a:noAutofit/>
          </a:bodyPr>
          <a:lstStyle/>
          <a:p>
            <a:pPr marL="342900" lvl="0" indent="-342900" rtl="0">
              <a:lnSpc>
                <a:spcPct val="90000"/>
              </a:lnSpc>
              <a:spcBef>
                <a:spcPts val="0"/>
              </a:spcBef>
              <a:buClr>
                <a:schemeClr val="dk1"/>
              </a:buClr>
              <a:buSzPct val="100000"/>
              <a:buFont typeface="Arial"/>
              <a:buChar char="•"/>
            </a:pPr>
            <a:r>
              <a:rPr lang="en-US" sz="2800" dirty="0" err="1">
                <a:solidFill>
                  <a:schemeClr val="dk1"/>
                </a:solidFill>
                <a:latin typeface="Calibri"/>
                <a:ea typeface="Calibri"/>
                <a:cs typeface="Calibri"/>
                <a:sym typeface="Calibri"/>
              </a:rPr>
              <a:t>Sucessful</a:t>
            </a:r>
            <a:r>
              <a:rPr lang="en-US" sz="2800" dirty="0">
                <a:solidFill>
                  <a:schemeClr val="dk1"/>
                </a:solidFill>
                <a:latin typeface="Calibri"/>
                <a:ea typeface="Calibri"/>
                <a:cs typeface="Calibri"/>
                <a:sym typeface="Calibri"/>
              </a:rPr>
              <a:t> Homing Tests To Moving SV2 2013 </a:t>
            </a:r>
          </a:p>
          <a:p>
            <a:pPr marL="342900" lvl="0" indent="-342900" rtl="0">
              <a:lnSpc>
                <a:spcPct val="90000"/>
              </a:lnSpc>
              <a:spcBef>
                <a:spcPts val="0"/>
              </a:spcBef>
              <a:buClr>
                <a:schemeClr val="dk1"/>
              </a:buClr>
              <a:buSzPct val="100000"/>
              <a:buFont typeface="Arial"/>
              <a:buChar char="•"/>
            </a:pPr>
            <a:r>
              <a:rPr lang="en-US" sz="2800" dirty="0">
                <a:solidFill>
                  <a:schemeClr val="dk1"/>
                </a:solidFill>
                <a:latin typeface="Calibri"/>
                <a:ea typeface="Calibri"/>
                <a:cs typeface="Calibri"/>
                <a:sym typeface="Calibri"/>
              </a:rPr>
              <a:t>Docking Applications</a:t>
            </a:r>
          </a:p>
          <a:p>
            <a:pPr marL="342900" lvl="0" indent="-342900" rtl="0">
              <a:lnSpc>
                <a:spcPct val="90000"/>
              </a:lnSpc>
              <a:spcBef>
                <a:spcPts val="0"/>
              </a:spcBef>
              <a:buClr>
                <a:schemeClr val="dk1"/>
              </a:buClr>
              <a:buSzPct val="100000"/>
              <a:buFont typeface="Arial"/>
              <a:buChar char="•"/>
            </a:pPr>
            <a:r>
              <a:rPr lang="en-US" sz="2800" dirty="0">
                <a:solidFill>
                  <a:schemeClr val="dk1"/>
                </a:solidFill>
                <a:latin typeface="Calibri"/>
                <a:ea typeface="Calibri"/>
                <a:cs typeface="Calibri"/>
                <a:sym typeface="Calibri"/>
              </a:rPr>
              <a:t>No WG/Dock designed yet </a:t>
            </a:r>
          </a:p>
          <a:p>
            <a:pPr marL="0" lvl="0" indent="0" rtl="0">
              <a:lnSpc>
                <a:spcPct val="90000"/>
              </a:lnSpc>
              <a:spcBef>
                <a:spcPts val="0"/>
              </a:spcBef>
              <a:buNone/>
            </a:pPr>
            <a:endParaRPr sz="2800" dirty="0"/>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Shape 228"/>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a:solidFill>
                  <a:schemeClr val="dk1"/>
                </a:solidFill>
                <a:latin typeface="Calibri"/>
                <a:ea typeface="Calibri"/>
                <a:cs typeface="Calibri"/>
                <a:sym typeface="Calibri"/>
              </a:rPr>
              <a:t>Wave Glider AUV dock?</a:t>
            </a:r>
          </a:p>
        </p:txBody>
      </p:sp>
      <p:pic>
        <p:nvPicPr>
          <p:cNvPr id="230" name="Shape 230"/>
          <p:cNvPicPr preferRelativeResize="0"/>
          <p:nvPr/>
        </p:nvPicPr>
        <p:blipFill>
          <a:blip r:embed="rId3">
            <a:alphaModFix/>
          </a:blip>
          <a:stretch>
            <a:fillRect/>
          </a:stretch>
        </p:blipFill>
        <p:spPr>
          <a:xfrm>
            <a:off x="1688695" y="1673444"/>
            <a:ext cx="5764223" cy="4323174"/>
          </a:xfrm>
          <a:prstGeom prst="rect">
            <a:avLst/>
          </a:prstGeom>
          <a:noFill/>
          <a:ln>
            <a:noFill/>
          </a:ln>
        </p:spPr>
      </p:pic>
      <p:sp>
        <p:nvSpPr>
          <p:cNvPr id="2" name="TextBox 1"/>
          <p:cNvSpPr txBox="1"/>
          <p:nvPr/>
        </p:nvSpPr>
        <p:spPr>
          <a:xfrm>
            <a:off x="1981186" y="4641272"/>
            <a:ext cx="710451" cy="461665"/>
          </a:xfrm>
          <a:prstGeom prst="rect">
            <a:avLst/>
          </a:prstGeom>
          <a:solidFill>
            <a:srgbClr val="FFFFFF"/>
          </a:solidFill>
        </p:spPr>
        <p:txBody>
          <a:bodyPr wrap="none" rtlCol="0">
            <a:spAutoFit/>
          </a:bodyPr>
          <a:lstStyle/>
          <a:p>
            <a:r>
              <a:rPr lang="en-US" sz="2400" dirty="0" smtClean="0">
                <a:latin typeface="Calibri"/>
                <a:cs typeface="Calibri"/>
              </a:rPr>
              <a:t>DAT</a:t>
            </a:r>
            <a:endParaRPr lang="en-US" sz="2400" dirty="0">
              <a:latin typeface="Calibri"/>
              <a:cs typeface="Calibri"/>
            </a:endParaRPr>
          </a:p>
        </p:txBody>
      </p:sp>
      <p:sp>
        <p:nvSpPr>
          <p:cNvPr id="6" name="TextBox 5"/>
          <p:cNvSpPr txBox="1"/>
          <p:nvPr/>
        </p:nvSpPr>
        <p:spPr>
          <a:xfrm>
            <a:off x="2630932" y="4110337"/>
            <a:ext cx="969737" cy="461665"/>
          </a:xfrm>
          <a:prstGeom prst="rect">
            <a:avLst/>
          </a:prstGeom>
          <a:solidFill>
            <a:schemeClr val="bg1"/>
          </a:solidFill>
        </p:spPr>
        <p:txBody>
          <a:bodyPr wrap="none" rtlCol="0">
            <a:spAutoFit/>
          </a:bodyPr>
          <a:lstStyle/>
          <a:p>
            <a:r>
              <a:rPr lang="en-US" sz="2400" dirty="0" err="1" smtClean="0">
                <a:latin typeface="Calibri"/>
                <a:cs typeface="Calibri"/>
              </a:rPr>
              <a:t>GoPro</a:t>
            </a:r>
            <a:endParaRPr lang="en-US" sz="2400" dirty="0">
              <a:latin typeface="Calibri"/>
              <a:cs typeface="Calibri"/>
            </a:endParaRPr>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Shape 228"/>
          <p:cNvSpPr txBox="1">
            <a:spLocks noGrp="1"/>
          </p:cNvSpPr>
          <p:nvPr>
            <p:ph type="title"/>
          </p:nvPr>
        </p:nvSpPr>
        <p:spPr>
          <a:xfrm>
            <a:off x="457200" y="-94803"/>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4400" b="0" i="0" u="none" strike="noStrike" cap="none" baseline="0" dirty="0">
                <a:solidFill>
                  <a:schemeClr val="dk1"/>
                </a:solidFill>
                <a:latin typeface="Calibri"/>
                <a:ea typeface="Calibri"/>
                <a:cs typeface="Calibri"/>
                <a:sym typeface="Calibri"/>
              </a:rPr>
              <a:t>Wave Glider AUV dock?</a:t>
            </a:r>
          </a:p>
        </p:txBody>
      </p:sp>
      <p:pic>
        <p:nvPicPr>
          <p:cNvPr id="2" name="lrauv_gliderhoming.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3569546706"/>
      </p:ext>
    </p:extLst>
  </p:cSld>
  <p:clrMapOvr>
    <a:masterClrMapping/>
  </p:clrMapOvr>
  <p:transition xmlns:p14="http://schemas.microsoft.com/office/powerpoint/2010/main" spd="slow">
    <p:cut/>
  </p:transition>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Ocean acidification payload</a:t>
            </a:r>
            <a:endParaRPr lang="en-US" dirty="0"/>
          </a:p>
        </p:txBody>
      </p:sp>
      <p:sp>
        <p:nvSpPr>
          <p:cNvPr id="3" name="Text Placeholder 2"/>
          <p:cNvSpPr>
            <a:spLocks noGrp="1"/>
          </p:cNvSpPr>
          <p:nvPr>
            <p:ph type="body" idx="1"/>
          </p:nvPr>
        </p:nvSpPr>
        <p:spPr/>
        <p:txBody>
          <a:bodyPr/>
          <a:lstStyle/>
          <a:p>
            <a:pPr marL="519113" indent="-315913"/>
            <a:r>
              <a:rPr lang="en-US" sz="3200" dirty="0" smtClean="0">
                <a:latin typeface="Calibri"/>
                <a:cs typeface="Calibri"/>
              </a:rPr>
              <a:t>pCO</a:t>
            </a:r>
            <a:r>
              <a:rPr lang="en-US" sz="3200" baseline="-25000" dirty="0" smtClean="0">
                <a:latin typeface="Calibri"/>
                <a:cs typeface="Calibri"/>
              </a:rPr>
              <a:t>2</a:t>
            </a:r>
            <a:r>
              <a:rPr lang="en-US" sz="3200" dirty="0" smtClean="0">
                <a:latin typeface="Calibri"/>
                <a:cs typeface="Calibri"/>
              </a:rPr>
              <a:t> NDIR instrument</a:t>
            </a:r>
          </a:p>
          <a:p>
            <a:pPr marL="519113" indent="-315913"/>
            <a:r>
              <a:rPr lang="en-US" sz="3200" dirty="0" err="1" smtClean="0">
                <a:latin typeface="Calibri"/>
                <a:cs typeface="Calibri"/>
              </a:rPr>
              <a:t>DuraFET</a:t>
            </a:r>
            <a:r>
              <a:rPr lang="en-US" sz="3200" dirty="0" smtClean="0">
                <a:latin typeface="Calibri"/>
                <a:cs typeface="Calibri"/>
              </a:rPr>
              <a:t> pH sensor (outside of OA payload box)</a:t>
            </a:r>
          </a:p>
          <a:p>
            <a:pPr marL="519113" indent="-315913"/>
            <a:r>
              <a:rPr lang="en-US" sz="3200" dirty="0" smtClean="0">
                <a:latin typeface="Calibri"/>
                <a:cs typeface="Calibri"/>
              </a:rPr>
              <a:t>CTD, oxygen, backscatter-fluorescence</a:t>
            </a:r>
          </a:p>
          <a:p>
            <a:pPr marL="519113" indent="-315913"/>
            <a:r>
              <a:rPr lang="en-US" sz="3200" dirty="0" smtClean="0">
                <a:latin typeface="Calibri"/>
                <a:cs typeface="Calibri"/>
              </a:rPr>
              <a:t>Sensor data integrated with Wave Glider RT telemetry system</a:t>
            </a:r>
          </a:p>
          <a:p>
            <a:pPr marL="519113" indent="-315913"/>
            <a:endParaRPr lang="en-US" sz="3200" dirty="0">
              <a:latin typeface="Calibri"/>
              <a:cs typeface="Calibri"/>
            </a:endParaRPr>
          </a:p>
          <a:p>
            <a:pPr marL="519113" indent="-315913"/>
            <a:r>
              <a:rPr lang="en-US" sz="3200" dirty="0" smtClean="0">
                <a:latin typeface="Calibri"/>
                <a:cs typeface="Calibri"/>
              </a:rPr>
              <a:t>For further info, contact </a:t>
            </a:r>
            <a:br>
              <a:rPr lang="en-US" sz="3200" dirty="0" smtClean="0">
                <a:latin typeface="Calibri"/>
                <a:cs typeface="Calibri"/>
              </a:rPr>
            </a:br>
            <a:r>
              <a:rPr lang="en-US" sz="3200" dirty="0" err="1" smtClean="0">
                <a:latin typeface="Calibri"/>
                <a:cs typeface="Calibri"/>
              </a:rPr>
              <a:t>Dr</a:t>
            </a:r>
            <a:r>
              <a:rPr lang="en-US" sz="3200" dirty="0" smtClean="0">
                <a:latin typeface="Calibri"/>
                <a:cs typeface="Calibri"/>
              </a:rPr>
              <a:t> Francisco Chavez (</a:t>
            </a:r>
            <a:r>
              <a:rPr lang="en-US" sz="3200" dirty="0" err="1" smtClean="0">
                <a:latin typeface="Calibri"/>
                <a:cs typeface="Calibri"/>
              </a:rPr>
              <a:t>chfr@mbari.org</a:t>
            </a:r>
            <a:r>
              <a:rPr lang="en-US" sz="3200" dirty="0" smtClean="0">
                <a:latin typeface="Calibri"/>
                <a:cs typeface="Calibri"/>
              </a:rPr>
              <a:t>)</a:t>
            </a:r>
          </a:p>
          <a:p>
            <a:pPr marL="519113" indent="-315913"/>
            <a:endParaRPr lang="en-US" sz="3200" dirty="0">
              <a:latin typeface="Calibri"/>
              <a:cs typeface="Calibri"/>
            </a:endParaRPr>
          </a:p>
          <a:p>
            <a:endParaRPr lang="en-US" sz="3200" dirty="0" smtClean="0">
              <a:latin typeface="Calibri"/>
              <a:cs typeface="Calibri"/>
            </a:endParaRPr>
          </a:p>
          <a:p>
            <a:endParaRPr lang="en-US" sz="3200" dirty="0">
              <a:latin typeface="Calibri"/>
              <a:cs typeface="Calibri"/>
            </a:endParaRPr>
          </a:p>
        </p:txBody>
      </p:sp>
    </p:spTree>
    <p:extLst>
      <p:ext uri="{BB962C8B-B14F-4D97-AF65-F5344CB8AC3E}">
        <p14:creationId xmlns:p14="http://schemas.microsoft.com/office/powerpoint/2010/main" val="2952180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Shape 241"/>
          <p:cNvSpPr txBox="1">
            <a:spLocks noGrp="1"/>
          </p:cNvSpPr>
          <p:nvPr>
            <p:ph type="title"/>
          </p:nvPr>
        </p:nvSpPr>
        <p:spPr>
          <a:xfrm>
            <a:off x="457200" y="46038"/>
            <a:ext cx="8229600" cy="715962"/>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US" sz="3600" b="0" i="0" u="none" strike="noStrike" cap="none" baseline="0">
                <a:solidFill>
                  <a:schemeClr val="dk1"/>
                </a:solidFill>
                <a:latin typeface="Calibri"/>
                <a:ea typeface="Calibri"/>
                <a:cs typeface="Calibri"/>
                <a:sym typeface="Calibri"/>
              </a:rPr>
              <a:t>Instrumentation (pCO2)</a:t>
            </a:r>
          </a:p>
        </p:txBody>
      </p:sp>
      <p:sp>
        <p:nvSpPr>
          <p:cNvPr id="242" name="Shape 242"/>
          <p:cNvSpPr/>
          <p:nvPr/>
        </p:nvSpPr>
        <p:spPr>
          <a:xfrm>
            <a:off x="3560473" y="2536482"/>
            <a:ext cx="1987127" cy="503999"/>
          </a:xfrm>
          <a:prstGeom prst="rightArrow">
            <a:avLst>
              <a:gd name="adj1" fmla="val 50000"/>
              <a:gd name="adj2" fmla="val 50000"/>
            </a:avLst>
          </a:prstGeom>
          <a:solidFill>
            <a:schemeClr val="accent1"/>
          </a:solidFill>
          <a:ln w="25400" cap="flat" cmpd="sng">
            <a:solidFill>
              <a:schemeClr val="lt1"/>
            </a:solidFill>
            <a:prstDash val="solid"/>
            <a:round/>
            <a:headEnd type="none" w="med" len="med"/>
            <a:tailEnd type="none" w="med" len="med"/>
          </a:ln>
        </p:spPr>
        <p:txBody>
          <a:bodyPr lIns="91425" tIns="91425" rIns="91425" bIns="91425" anchor="ctr" anchorCtr="0">
            <a:noAutofit/>
          </a:bodyPr>
          <a:lstStyle/>
          <a:p>
            <a:pPr>
              <a:spcBef>
                <a:spcPts val="0"/>
              </a:spcBef>
              <a:buNone/>
            </a:pPr>
            <a:endParaRPr/>
          </a:p>
        </p:txBody>
      </p:sp>
      <p:grpSp>
        <p:nvGrpSpPr>
          <p:cNvPr id="243" name="Shape 243"/>
          <p:cNvGrpSpPr/>
          <p:nvPr/>
        </p:nvGrpSpPr>
        <p:grpSpPr>
          <a:xfrm>
            <a:off x="609600" y="795537"/>
            <a:ext cx="7842555" cy="6117251"/>
            <a:chOff x="355600" y="193675"/>
            <a:chExt cx="8543924" cy="6664324"/>
          </a:xfrm>
        </p:grpSpPr>
        <p:pic>
          <p:nvPicPr>
            <p:cNvPr id="244" name="Shape 244"/>
            <p:cNvPicPr preferRelativeResize="0"/>
            <p:nvPr/>
          </p:nvPicPr>
          <p:blipFill rotWithShape="1">
            <a:blip r:embed="rId3">
              <a:alphaModFix/>
            </a:blip>
            <a:srcRect l="14000" t="18667" r="8000" b="1334"/>
            <a:stretch/>
          </p:blipFill>
          <p:spPr>
            <a:xfrm>
              <a:off x="5548312" y="1336675"/>
              <a:ext cx="3351212" cy="2579688"/>
            </a:xfrm>
            <a:prstGeom prst="rect">
              <a:avLst/>
            </a:prstGeom>
            <a:noFill/>
            <a:ln>
              <a:noFill/>
            </a:ln>
          </p:spPr>
        </p:pic>
        <p:pic>
          <p:nvPicPr>
            <p:cNvPr id="245" name="Shape 245"/>
            <p:cNvPicPr preferRelativeResize="0"/>
            <p:nvPr/>
          </p:nvPicPr>
          <p:blipFill rotWithShape="1">
            <a:blip r:embed="rId4">
              <a:alphaModFix/>
            </a:blip>
            <a:srcRect l="37222" t="14220" r="29230" b="31247"/>
            <a:stretch/>
          </p:blipFill>
          <p:spPr>
            <a:xfrm>
              <a:off x="836612" y="860425"/>
              <a:ext cx="2990849" cy="3646487"/>
            </a:xfrm>
            <a:prstGeom prst="rect">
              <a:avLst/>
            </a:prstGeom>
            <a:noFill/>
            <a:ln>
              <a:noFill/>
            </a:ln>
          </p:spPr>
        </p:pic>
        <p:sp>
          <p:nvSpPr>
            <p:cNvPr id="246" name="Shape 246"/>
            <p:cNvSpPr txBox="1"/>
            <p:nvPr/>
          </p:nvSpPr>
          <p:spPr>
            <a:xfrm>
              <a:off x="355600" y="193675"/>
              <a:ext cx="3987800" cy="646331"/>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MBARI Ocean Acidification (OA) mooring – NSF support</a:t>
              </a:r>
            </a:p>
          </p:txBody>
        </p:sp>
        <p:sp>
          <p:nvSpPr>
            <p:cNvPr id="247" name="Shape 247"/>
            <p:cNvSpPr txBox="1"/>
            <p:nvPr/>
          </p:nvSpPr>
          <p:spPr>
            <a:xfrm>
              <a:off x="5257800" y="239712"/>
              <a:ext cx="3048000" cy="584200"/>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Wave Glider was equipped with the same OA sensors</a:t>
              </a:r>
            </a:p>
          </p:txBody>
        </p:sp>
        <p:pic>
          <p:nvPicPr>
            <p:cNvPr id="248" name="Shape 248"/>
            <p:cNvPicPr preferRelativeResize="0"/>
            <p:nvPr/>
          </p:nvPicPr>
          <p:blipFill rotWithShape="1">
            <a:blip r:embed="rId5">
              <a:alphaModFix/>
            </a:blip>
            <a:srcRect/>
            <a:stretch/>
          </p:blipFill>
          <p:spPr>
            <a:xfrm>
              <a:off x="5426075" y="4032250"/>
              <a:ext cx="2682874" cy="2717799"/>
            </a:xfrm>
            <a:prstGeom prst="rect">
              <a:avLst/>
            </a:prstGeom>
            <a:noFill/>
            <a:ln>
              <a:noFill/>
            </a:ln>
          </p:spPr>
        </p:pic>
        <p:pic>
          <p:nvPicPr>
            <p:cNvPr id="249" name="Shape 249"/>
            <p:cNvPicPr preferRelativeResize="0"/>
            <p:nvPr/>
          </p:nvPicPr>
          <p:blipFill rotWithShape="1">
            <a:blip r:embed="rId6">
              <a:alphaModFix/>
            </a:blip>
            <a:srcRect/>
            <a:stretch/>
          </p:blipFill>
          <p:spPr>
            <a:xfrm>
              <a:off x="2789238" y="3306762"/>
              <a:ext cx="1339850" cy="3551236"/>
            </a:xfrm>
            <a:prstGeom prst="rect">
              <a:avLst/>
            </a:prstGeom>
            <a:noFill/>
            <a:ln>
              <a:noFill/>
            </a:ln>
          </p:spPr>
        </p:pic>
        <p:sp>
          <p:nvSpPr>
            <p:cNvPr id="250" name="Shape 250"/>
            <p:cNvSpPr/>
            <p:nvPr/>
          </p:nvSpPr>
          <p:spPr>
            <a:xfrm>
              <a:off x="4200525" y="4579937"/>
              <a:ext cx="1225550" cy="584200"/>
            </a:xfrm>
            <a:prstGeom prst="rightArrow">
              <a:avLst>
                <a:gd name="adj1" fmla="val 50000"/>
                <a:gd name="adj2" fmla="val 50000"/>
              </a:avLst>
            </a:prstGeom>
            <a:solidFill>
              <a:schemeClr val="accent1"/>
            </a:solidFill>
            <a:ln w="25400" cap="flat" cmpd="sng">
              <a:solidFill>
                <a:schemeClr val="lt1"/>
              </a:solidFill>
              <a:prstDash val="solid"/>
              <a:round/>
              <a:headEnd type="none" w="med" len="med"/>
              <a:tailEnd type="none" w="med" len="med"/>
            </a:ln>
          </p:spPr>
          <p:txBody>
            <a:bodyPr lIns="91425" tIns="91425" rIns="91425" bIns="91425" anchor="ctr" anchorCtr="0">
              <a:noAutofit/>
            </a:bodyPr>
            <a:lstStyle/>
            <a:p>
              <a:pPr>
                <a:spcBef>
                  <a:spcPts val="0"/>
                </a:spcBef>
                <a:buNone/>
              </a:pPr>
              <a:endParaRPr/>
            </a:p>
          </p:txBody>
        </p:sp>
      </p:gr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grpSp>
        <p:nvGrpSpPr>
          <p:cNvPr id="255" name="Shape 255"/>
          <p:cNvGrpSpPr/>
          <p:nvPr/>
        </p:nvGrpSpPr>
        <p:grpSpPr>
          <a:xfrm>
            <a:off x="-152400" y="761999"/>
            <a:ext cx="5132842" cy="4885133"/>
            <a:chOff x="827103" y="534927"/>
            <a:chExt cx="5646667" cy="5484872"/>
          </a:xfrm>
        </p:grpSpPr>
        <p:pic>
          <p:nvPicPr>
            <p:cNvPr id="256" name="Shape 256"/>
            <p:cNvPicPr preferRelativeResize="0"/>
            <p:nvPr/>
          </p:nvPicPr>
          <p:blipFill rotWithShape="1">
            <a:blip r:embed="rId3">
              <a:alphaModFix/>
            </a:blip>
            <a:srcRect/>
            <a:stretch/>
          </p:blipFill>
          <p:spPr>
            <a:xfrm>
              <a:off x="2133600" y="1676400"/>
              <a:ext cx="4285054" cy="4343400"/>
            </a:xfrm>
            <a:prstGeom prst="rect">
              <a:avLst/>
            </a:prstGeom>
            <a:noFill/>
            <a:ln>
              <a:noFill/>
            </a:ln>
          </p:spPr>
        </p:pic>
        <p:sp>
          <p:nvSpPr>
            <p:cNvPr id="257" name="Shape 257"/>
            <p:cNvSpPr/>
            <p:nvPr/>
          </p:nvSpPr>
          <p:spPr>
            <a:xfrm>
              <a:off x="1600200" y="2667000"/>
              <a:ext cx="1066799" cy="152399"/>
            </a:xfrm>
            <a:prstGeom prst="right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58" name="Shape 258"/>
            <p:cNvSpPr/>
            <p:nvPr/>
          </p:nvSpPr>
          <p:spPr>
            <a:xfrm>
              <a:off x="1676400" y="4495800"/>
              <a:ext cx="990599" cy="152399"/>
            </a:xfrm>
            <a:prstGeom prst="right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59" name="Shape 259"/>
            <p:cNvSpPr/>
            <p:nvPr/>
          </p:nvSpPr>
          <p:spPr>
            <a:xfrm>
              <a:off x="3352800" y="1219200"/>
              <a:ext cx="152399" cy="609599"/>
            </a:xfrm>
            <a:prstGeom prst="down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60" name="Shape 260"/>
            <p:cNvSpPr/>
            <p:nvPr/>
          </p:nvSpPr>
          <p:spPr>
            <a:xfrm>
              <a:off x="4495800" y="1295400"/>
              <a:ext cx="152399" cy="838199"/>
            </a:xfrm>
            <a:prstGeom prst="down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61" name="Shape 261"/>
            <p:cNvSpPr txBox="1"/>
            <p:nvPr/>
          </p:nvSpPr>
          <p:spPr>
            <a:xfrm>
              <a:off x="1833039" y="791593"/>
              <a:ext cx="1752600" cy="671430"/>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OASIS Control Board</a:t>
              </a:r>
            </a:p>
          </p:txBody>
        </p:sp>
        <p:sp>
          <p:nvSpPr>
            <p:cNvPr id="262" name="Shape 262"/>
            <p:cNvSpPr txBox="1"/>
            <p:nvPr/>
          </p:nvSpPr>
          <p:spPr>
            <a:xfrm>
              <a:off x="3425771" y="534927"/>
              <a:ext cx="3047999" cy="725680"/>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A to D board and Chamber controller board</a:t>
              </a:r>
            </a:p>
          </p:txBody>
        </p:sp>
        <p:sp>
          <p:nvSpPr>
            <p:cNvPr id="263" name="Shape 263"/>
            <p:cNvSpPr txBox="1"/>
            <p:nvPr/>
          </p:nvSpPr>
          <p:spPr>
            <a:xfrm>
              <a:off x="827103" y="1718623"/>
              <a:ext cx="1295400" cy="959187"/>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CO</a:t>
              </a:r>
              <a:r>
                <a:rPr lang="en-US" sz="1800" b="0" i="0" u="none" strike="noStrike" cap="none" baseline="-25000">
                  <a:solidFill>
                    <a:schemeClr val="dk1"/>
                  </a:solidFill>
                  <a:latin typeface="Calibri"/>
                  <a:ea typeface="Calibri"/>
                  <a:cs typeface="Calibri"/>
                  <a:sym typeface="Calibri"/>
                </a:rPr>
                <a:t>2</a:t>
              </a:r>
              <a:r>
                <a:rPr lang="en-US" sz="1800" b="0" i="0" u="none" strike="noStrike" cap="none" baseline="0">
                  <a:solidFill>
                    <a:schemeClr val="dk1"/>
                  </a:solidFill>
                  <a:latin typeface="Calibri"/>
                  <a:ea typeface="Calibri"/>
                  <a:cs typeface="Calibri"/>
                  <a:sym typeface="Calibri"/>
                </a:rPr>
                <a:t> Standard Tank</a:t>
              </a:r>
            </a:p>
          </p:txBody>
        </p:sp>
        <p:sp>
          <p:nvSpPr>
            <p:cNvPr id="264" name="Shape 264"/>
            <p:cNvSpPr txBox="1"/>
            <p:nvPr/>
          </p:nvSpPr>
          <p:spPr>
            <a:xfrm>
              <a:off x="900342" y="3469403"/>
              <a:ext cx="1143000" cy="959187"/>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LI-820 CO</a:t>
              </a:r>
              <a:r>
                <a:rPr lang="en-US" sz="1800" b="0" i="0" u="none" strike="noStrike" cap="none" baseline="-25000">
                  <a:solidFill>
                    <a:schemeClr val="dk1"/>
                  </a:solidFill>
                  <a:latin typeface="Calibri"/>
                  <a:ea typeface="Calibri"/>
                  <a:cs typeface="Calibri"/>
                  <a:sym typeface="Calibri"/>
                </a:rPr>
                <a:t>2 </a:t>
              </a:r>
              <a:r>
                <a:rPr lang="en-US" sz="1800" b="0" i="0" u="none" strike="noStrike" cap="none" baseline="0">
                  <a:solidFill>
                    <a:schemeClr val="dk1"/>
                  </a:solidFill>
                  <a:latin typeface="Calibri"/>
                  <a:ea typeface="Calibri"/>
                  <a:cs typeface="Calibri"/>
                  <a:sym typeface="Calibri"/>
                </a:rPr>
                <a:t>Gas Analyzer</a:t>
              </a:r>
            </a:p>
          </p:txBody>
        </p:sp>
      </p:grpSp>
      <p:pic>
        <p:nvPicPr>
          <p:cNvPr id="265" name="Shape 265"/>
          <p:cNvPicPr preferRelativeResize="0"/>
          <p:nvPr/>
        </p:nvPicPr>
        <p:blipFill rotWithShape="1">
          <a:blip r:embed="rId4">
            <a:alphaModFix/>
          </a:blip>
          <a:srcRect l="14082" r="9139"/>
          <a:stretch/>
        </p:blipFill>
        <p:spPr>
          <a:xfrm>
            <a:off x="4843871" y="1828800"/>
            <a:ext cx="4300127" cy="3733800"/>
          </a:xfrm>
          <a:prstGeom prst="rect">
            <a:avLst/>
          </a:prstGeom>
          <a:noFill/>
          <a:ln>
            <a:noFill/>
          </a:ln>
        </p:spPr>
      </p:pic>
      <p:sp>
        <p:nvSpPr>
          <p:cNvPr id="266" name="Shape 266"/>
          <p:cNvSpPr txBox="1"/>
          <p:nvPr/>
        </p:nvSpPr>
        <p:spPr>
          <a:xfrm>
            <a:off x="1470662" y="5943600"/>
            <a:ext cx="7274047" cy="46166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2400" b="0" i="0" u="none" strike="noStrike" cap="none" baseline="0">
                <a:solidFill>
                  <a:schemeClr val="dk1"/>
                </a:solidFill>
                <a:latin typeface="Calibri"/>
                <a:ea typeface="Calibri"/>
                <a:cs typeface="Calibri"/>
                <a:sym typeface="Calibri"/>
              </a:rPr>
              <a:t>Old/Based on Mooring              New/Shrunk “instrument”</a:t>
            </a:r>
          </a:p>
        </p:txBody>
      </p:sp>
      <p:sp>
        <p:nvSpPr>
          <p:cNvPr id="267" name="Shape 267"/>
          <p:cNvSpPr/>
          <p:nvPr/>
        </p:nvSpPr>
        <p:spPr>
          <a:xfrm>
            <a:off x="5652667" y="1463251"/>
            <a:ext cx="138532" cy="746547"/>
          </a:xfrm>
          <a:prstGeom prst="down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68" name="Shape 268"/>
          <p:cNvSpPr txBox="1"/>
          <p:nvPr/>
        </p:nvSpPr>
        <p:spPr>
          <a:xfrm>
            <a:off x="4953000" y="801468"/>
            <a:ext cx="1676399" cy="646331"/>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Larger Standard Tank</a:t>
            </a:r>
          </a:p>
        </p:txBody>
      </p:sp>
      <p:sp>
        <p:nvSpPr>
          <p:cNvPr id="269" name="Shape 269"/>
          <p:cNvSpPr txBox="1"/>
          <p:nvPr/>
        </p:nvSpPr>
        <p:spPr>
          <a:xfrm>
            <a:off x="6781800" y="762000"/>
            <a:ext cx="1676399" cy="646331"/>
          </a:xfrm>
          <a:prstGeom prst="rect">
            <a:avLst/>
          </a:prstGeom>
          <a:noFill/>
          <a:ln>
            <a:noFill/>
          </a:ln>
        </p:spPr>
        <p:txBody>
          <a:bodyPr lIns="91425" tIns="45700" rIns="91425" bIns="45700" anchor="t" anchorCtr="0">
            <a:noAutofit/>
          </a:bodyPr>
          <a:lstStyle/>
          <a:p>
            <a:pPr marL="0" marR="0" lvl="0" indent="0" algn="ctr" rtl="0">
              <a:spcBef>
                <a:spcPts val="0"/>
              </a:spcBef>
              <a:buSzPct val="25000"/>
              <a:buNone/>
            </a:pPr>
            <a:r>
              <a:rPr lang="en-US" sz="1800" b="0" i="0" u="none" strike="noStrike" cap="none" baseline="0">
                <a:solidFill>
                  <a:schemeClr val="dk1"/>
                </a:solidFill>
                <a:latin typeface="Calibri"/>
                <a:ea typeface="Calibri"/>
                <a:cs typeface="Calibri"/>
                <a:sym typeface="Calibri"/>
              </a:rPr>
              <a:t>Simpler electronics - PIC</a:t>
            </a:r>
          </a:p>
        </p:txBody>
      </p:sp>
      <p:sp>
        <p:nvSpPr>
          <p:cNvPr id="270" name="Shape 270"/>
          <p:cNvSpPr/>
          <p:nvPr/>
        </p:nvSpPr>
        <p:spPr>
          <a:xfrm>
            <a:off x="7467600" y="1371600"/>
            <a:ext cx="138532" cy="746547"/>
          </a:xfrm>
          <a:prstGeom prst="downArrow">
            <a:avLst>
              <a:gd name="adj1" fmla="val 50000"/>
              <a:gd name="adj2" fmla="val 50000"/>
            </a:avLst>
          </a:prstGeom>
          <a:solidFill>
            <a:schemeClr val="dk1"/>
          </a:solidFill>
          <a:ln w="254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
        <p:nvSpPr>
          <p:cNvPr id="271" name="Shape 271"/>
          <p:cNvSpPr txBox="1"/>
          <p:nvPr/>
        </p:nvSpPr>
        <p:spPr>
          <a:xfrm>
            <a:off x="1524000" y="101023"/>
            <a:ext cx="7308211" cy="58477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3200" b="0" i="0" u="none" strike="noStrike" cap="none" baseline="0">
                <a:solidFill>
                  <a:schemeClr val="dk1"/>
                </a:solidFill>
                <a:latin typeface="Calibri"/>
                <a:ea typeface="Calibri"/>
                <a:cs typeface="Calibri"/>
                <a:sym typeface="Calibri"/>
              </a:rPr>
              <a:t>On SV2 and SV3          Ready to test on SV2</a:t>
            </a:r>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Shape 277"/>
          <p:cNvSpPr txBox="1"/>
          <p:nvPr/>
        </p:nvSpPr>
        <p:spPr>
          <a:xfrm>
            <a:off x="1524000" y="405823"/>
            <a:ext cx="6390892" cy="58477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3200" b="0" i="0" u="none" strike="noStrike" cap="none" baseline="0">
                <a:solidFill>
                  <a:schemeClr val="dk1"/>
                </a:solidFill>
                <a:latin typeface="Calibri"/>
                <a:ea typeface="Calibri"/>
                <a:cs typeface="Calibri"/>
                <a:sym typeface="Calibri"/>
              </a:rPr>
              <a:t>Other pCO</a:t>
            </a:r>
            <a:r>
              <a:rPr lang="en-US" sz="3200" b="0" i="0" u="none" strike="noStrike" cap="none" baseline="-25000">
                <a:solidFill>
                  <a:schemeClr val="dk1"/>
                </a:solidFill>
                <a:latin typeface="Calibri"/>
                <a:ea typeface="Calibri"/>
                <a:cs typeface="Calibri"/>
                <a:sym typeface="Calibri"/>
              </a:rPr>
              <a:t>2</a:t>
            </a:r>
            <a:r>
              <a:rPr lang="en-US" sz="3200" b="0" i="0" u="none" strike="noStrike" cap="none" baseline="0">
                <a:solidFill>
                  <a:schemeClr val="dk1"/>
                </a:solidFill>
                <a:latin typeface="Calibri"/>
                <a:ea typeface="Calibri"/>
                <a:cs typeface="Calibri"/>
                <a:sym typeface="Calibri"/>
              </a:rPr>
              <a:t>/pH sensor developments</a:t>
            </a:r>
          </a:p>
        </p:txBody>
      </p:sp>
      <p:pic>
        <p:nvPicPr>
          <p:cNvPr id="278" name="Shape 278"/>
          <p:cNvPicPr preferRelativeResize="0"/>
          <p:nvPr/>
        </p:nvPicPr>
        <p:blipFill rotWithShape="1">
          <a:blip r:embed="rId3">
            <a:alphaModFix/>
          </a:blip>
          <a:srcRect l="36460" t="37448" r="24379"/>
          <a:stretch/>
        </p:blipFill>
        <p:spPr>
          <a:xfrm>
            <a:off x="990600" y="1524000"/>
            <a:ext cx="3580865" cy="3813184"/>
          </a:xfrm>
          <a:prstGeom prst="rect">
            <a:avLst/>
          </a:prstGeom>
          <a:noFill/>
          <a:ln>
            <a:noFill/>
          </a:ln>
        </p:spPr>
      </p:pic>
      <p:sp>
        <p:nvSpPr>
          <p:cNvPr id="279" name="Shape 279"/>
          <p:cNvSpPr txBox="1"/>
          <p:nvPr/>
        </p:nvSpPr>
        <p:spPr>
          <a:xfrm>
            <a:off x="1066800" y="5562600"/>
            <a:ext cx="3390671" cy="46166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2400" b="0" i="0" u="none" strike="noStrike" cap="none" baseline="0">
                <a:solidFill>
                  <a:schemeClr val="dk1"/>
                </a:solidFill>
                <a:latin typeface="Calibri"/>
                <a:ea typeface="Calibri"/>
                <a:cs typeface="Calibri"/>
                <a:sym typeface="Calibri"/>
              </a:rPr>
              <a:t>New “printed”valve block </a:t>
            </a:r>
          </a:p>
        </p:txBody>
      </p:sp>
      <p:pic>
        <p:nvPicPr>
          <p:cNvPr id="280" name="Shape 280"/>
          <p:cNvPicPr preferRelativeResize="0"/>
          <p:nvPr/>
        </p:nvPicPr>
        <p:blipFill rotWithShape="1">
          <a:blip r:embed="rId4">
            <a:alphaModFix/>
          </a:blip>
          <a:srcRect/>
          <a:stretch/>
        </p:blipFill>
        <p:spPr>
          <a:xfrm>
            <a:off x="4607558" y="1117600"/>
            <a:ext cx="4612640" cy="5283200"/>
          </a:xfrm>
          <a:prstGeom prst="rect">
            <a:avLst/>
          </a:prstGeom>
          <a:noFill/>
          <a:ln>
            <a:noFill/>
          </a:ln>
        </p:spPr>
      </p:pic>
      <p:sp>
        <p:nvSpPr>
          <p:cNvPr id="281" name="Shape 281"/>
          <p:cNvSpPr txBox="1"/>
          <p:nvPr/>
        </p:nvSpPr>
        <p:spPr>
          <a:xfrm>
            <a:off x="4876800" y="3195934"/>
            <a:ext cx="4018647" cy="46166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2400" b="0" i="0" u="none" strike="noStrike" cap="none" baseline="0">
                <a:solidFill>
                  <a:schemeClr val="dk1"/>
                </a:solidFill>
                <a:latin typeface="Calibri"/>
                <a:ea typeface="Calibri"/>
                <a:cs typeface="Calibri"/>
                <a:sym typeface="Calibri"/>
              </a:rPr>
              <a:t>Started design for SV3 payload</a:t>
            </a:r>
          </a:p>
        </p:txBody>
      </p:sp>
      <p:sp>
        <p:nvSpPr>
          <p:cNvPr id="282" name="Shape 282"/>
          <p:cNvSpPr txBox="1"/>
          <p:nvPr/>
        </p:nvSpPr>
        <p:spPr>
          <a:xfrm>
            <a:off x="1248801" y="6182380"/>
            <a:ext cx="6447398" cy="52321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2800" b="0" i="0" u="none" strike="noStrike" cap="none" baseline="0">
                <a:solidFill>
                  <a:schemeClr val="dk1"/>
                </a:solidFill>
                <a:latin typeface="Calibri"/>
                <a:ea typeface="Calibri"/>
                <a:cs typeface="Calibri"/>
                <a:sym typeface="Calibri"/>
              </a:rPr>
              <a:t>Ready to discuss third party manufacturing</a:t>
            </a:r>
          </a:p>
        </p:txBody>
      </p:sp>
    </p:spTree>
  </p:cSld>
  <p:clrMapOvr>
    <a:masterClrMapping/>
  </p:clrMapOvr>
  <p:transition xmlns:p14="http://schemas.microsoft.com/office/powerpoint/2010/main" spd="slow">
    <p:cut/>
  </p:transitio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Radio relay</a:t>
            </a:r>
            <a:endParaRPr lang="en-US" sz="3600" dirty="0"/>
          </a:p>
        </p:txBody>
      </p:sp>
      <p:sp>
        <p:nvSpPr>
          <p:cNvPr id="3" name="Text Placeholder 2"/>
          <p:cNvSpPr>
            <a:spLocks noGrp="1"/>
          </p:cNvSpPr>
          <p:nvPr>
            <p:ph type="body" idx="1"/>
          </p:nvPr>
        </p:nvSpPr>
        <p:spPr/>
        <p:txBody>
          <a:bodyPr/>
          <a:lstStyle/>
          <a:p>
            <a:endParaRPr lang="en-US"/>
          </a:p>
        </p:txBody>
      </p:sp>
      <p:pic>
        <p:nvPicPr>
          <p:cNvPr id="4" name="Picture 1"/>
          <p:cNvPicPr>
            <a:picLocks noChangeAspect="1"/>
          </p:cNvPicPr>
          <p:nvPr/>
        </p:nvPicPr>
        <p:blipFill>
          <a:blip r:embed="rId2"/>
          <a:srcRect/>
          <a:stretch>
            <a:fillRect/>
          </a:stretch>
        </p:blipFill>
        <p:spPr bwMode="auto">
          <a:xfrm>
            <a:off x="2496434" y="1467329"/>
            <a:ext cx="4360735" cy="4836489"/>
          </a:xfrm>
          <a:prstGeom prst="rect">
            <a:avLst/>
          </a:prstGeom>
          <a:noFill/>
          <a:ln w="9525">
            <a:noFill/>
            <a:miter lim="800000"/>
            <a:headEnd/>
            <a:tailEnd/>
          </a:ln>
        </p:spPr>
      </p:pic>
    </p:spTree>
    <p:extLst>
      <p:ext uri="{BB962C8B-B14F-4D97-AF65-F5344CB8AC3E}">
        <p14:creationId xmlns:p14="http://schemas.microsoft.com/office/powerpoint/2010/main" val="3950946189"/>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figure2-network.tif"/>
          <p:cNvPicPr>
            <a:picLocks noGrp="1" noChangeAspect="1"/>
          </p:cNvPicPr>
          <p:nvPr>
            <p:ph idx="1"/>
          </p:nvPr>
        </p:nvPicPr>
        <p:blipFill>
          <a:blip r:embed="rId3">
            <a:extLst>
              <a:ext uri="{28A0092B-C50C-407E-A947-70E740481C1C}">
                <a14:useLocalDpi xmlns:a14="http://schemas.microsoft.com/office/drawing/2010/main" val="0"/>
              </a:ext>
            </a:extLst>
          </a:blip>
          <a:srcRect t="3522" b="3522"/>
          <a:stretch>
            <a:fillRect/>
          </a:stretch>
        </p:blipFill>
        <p:spPr>
          <a:xfrm>
            <a:off x="457200" y="1364202"/>
            <a:ext cx="8229600" cy="4525963"/>
          </a:xfrm>
        </p:spPr>
      </p:pic>
      <p:sp>
        <p:nvSpPr>
          <p:cNvPr id="2" name="Title 1"/>
          <p:cNvSpPr>
            <a:spLocks noGrp="1"/>
          </p:cNvSpPr>
          <p:nvPr>
            <p:ph type="title"/>
          </p:nvPr>
        </p:nvSpPr>
        <p:spPr/>
        <p:txBody>
          <a:bodyPr/>
          <a:lstStyle/>
          <a:p>
            <a:r>
              <a:rPr lang="en-US" dirty="0" smtClean="0"/>
              <a:t>Hot Spot network</a:t>
            </a:r>
            <a:endParaRPr lang="en-US" dirty="0"/>
          </a:p>
        </p:txBody>
      </p:sp>
      <p:sp>
        <p:nvSpPr>
          <p:cNvPr id="4" name="Content Placeholder 2"/>
          <p:cNvSpPr txBox="1">
            <a:spLocks/>
          </p:cNvSpPr>
          <p:nvPr/>
        </p:nvSpPr>
        <p:spPr>
          <a:xfrm>
            <a:off x="100346" y="1691435"/>
            <a:ext cx="4609930" cy="1017825"/>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solidFill>
                  <a:srgbClr val="0000FF"/>
                </a:solidFill>
                <a:latin typeface="Calibri"/>
                <a:cs typeface="Calibri"/>
              </a:rPr>
              <a:t>AUV</a:t>
            </a:r>
            <a:r>
              <a:rPr lang="en-US" sz="2800" dirty="0" smtClean="0">
                <a:solidFill>
                  <a:srgbClr val="0000FF"/>
                </a:solidFill>
              </a:rPr>
              <a:t> and Wave Glider must rendezvous for RF transfer</a:t>
            </a:r>
          </a:p>
        </p:txBody>
      </p:sp>
      <p:sp>
        <p:nvSpPr>
          <p:cNvPr id="5" name="Content Placeholder 2"/>
          <p:cNvSpPr txBox="1">
            <a:spLocks/>
          </p:cNvSpPr>
          <p:nvPr/>
        </p:nvSpPr>
        <p:spPr>
          <a:xfrm>
            <a:off x="100346" y="4072097"/>
            <a:ext cx="4609930" cy="1017825"/>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smtClean="0">
                <a:solidFill>
                  <a:srgbClr val="0000FF"/>
                </a:solidFill>
                <a:latin typeface="Calibri"/>
                <a:cs typeface="Calibri"/>
              </a:rPr>
              <a:t>Links subject to disruption</a:t>
            </a:r>
            <a:endParaRPr lang="en-US" sz="2800" dirty="0" smtClean="0">
              <a:solidFill>
                <a:srgbClr val="0000FF"/>
              </a:solidFill>
            </a:endParaRPr>
          </a:p>
        </p:txBody>
      </p:sp>
    </p:spTree>
    <p:extLst>
      <p:ext uri="{BB962C8B-B14F-4D97-AF65-F5344CB8AC3E}">
        <p14:creationId xmlns:p14="http://schemas.microsoft.com/office/powerpoint/2010/main" val="13978499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latin typeface="Calibri"/>
                <a:cs typeface="Calibri"/>
              </a:rPr>
              <a:t>Disruption tolerance</a:t>
            </a:r>
            <a:endParaRPr lang="en-US" sz="4400" dirty="0">
              <a:latin typeface="Calibri"/>
              <a:cs typeface="Calibri"/>
            </a:endParaRPr>
          </a:p>
        </p:txBody>
      </p:sp>
      <p:sp>
        <p:nvSpPr>
          <p:cNvPr id="3" name="Content Placeholder 2"/>
          <p:cNvSpPr>
            <a:spLocks noGrp="1"/>
          </p:cNvSpPr>
          <p:nvPr>
            <p:ph idx="1"/>
          </p:nvPr>
        </p:nvSpPr>
        <p:spPr/>
        <p:txBody>
          <a:bodyPr>
            <a:normAutofit/>
          </a:bodyPr>
          <a:lstStyle/>
          <a:p>
            <a:pPr marL="457200" lvl="1" indent="0">
              <a:buNone/>
            </a:pPr>
            <a:endParaRPr lang="en-US" dirty="0" smtClean="0">
              <a:latin typeface="Calibri"/>
              <a:cs typeface="Calibri"/>
            </a:endParaRPr>
          </a:p>
          <a:p>
            <a:pPr marL="461963" indent="-258763"/>
            <a:r>
              <a:rPr lang="en-US" sz="3200" dirty="0" err="1">
                <a:latin typeface="Calibri"/>
                <a:cs typeface="Calibri"/>
              </a:rPr>
              <a:t>r</a:t>
            </a:r>
            <a:r>
              <a:rPr lang="en-US" sz="3200" dirty="0" err="1" smtClean="0">
                <a:latin typeface="Calibri"/>
                <a:cs typeface="Calibri"/>
              </a:rPr>
              <a:t>sync</a:t>
            </a:r>
            <a:r>
              <a:rPr lang="en-US" sz="3200" dirty="0" smtClean="0">
                <a:latin typeface="Calibri"/>
                <a:cs typeface="Calibri"/>
              </a:rPr>
              <a:t> file-transfer protocol </a:t>
            </a:r>
          </a:p>
          <a:p>
            <a:pPr marL="969963" lvl="1" indent="-334963"/>
            <a:r>
              <a:rPr lang="en-US" sz="2400" dirty="0" smtClean="0">
                <a:latin typeface="Calibri"/>
                <a:cs typeface="Calibri"/>
              </a:rPr>
              <a:t>It’s everywhere; very robust implementations</a:t>
            </a:r>
          </a:p>
          <a:p>
            <a:pPr marL="969963" lvl="1" indent="-334963"/>
            <a:r>
              <a:rPr lang="en-US" sz="2400" dirty="0" smtClean="0">
                <a:latin typeface="Calibri"/>
                <a:cs typeface="Calibri"/>
              </a:rPr>
              <a:t>Very efficient “delta-transfer” algorithm</a:t>
            </a:r>
          </a:p>
          <a:p>
            <a:pPr marL="969963" lvl="1" indent="-334963"/>
            <a:r>
              <a:rPr lang="en-US" sz="2400" dirty="0" smtClean="0">
                <a:latin typeface="Calibri"/>
                <a:cs typeface="Calibri"/>
              </a:rPr>
              <a:t>Disruption-tolerant; transfer resumes where it left off</a:t>
            </a:r>
          </a:p>
          <a:p>
            <a:pPr marL="969963" lvl="1" indent="-334963"/>
            <a:r>
              <a:rPr lang="en-US" sz="2400" dirty="0" smtClean="0">
                <a:latin typeface="Calibri"/>
                <a:cs typeface="Calibri"/>
              </a:rPr>
              <a:t>Requires TCP/IP link</a:t>
            </a:r>
          </a:p>
          <a:p>
            <a:pPr lvl="1"/>
            <a:endParaRPr lang="en-US" dirty="0" smtClean="0">
              <a:latin typeface="Calibri"/>
              <a:cs typeface="Calibri"/>
            </a:endParaRPr>
          </a:p>
          <a:p>
            <a:pPr lvl="1"/>
            <a:endParaRPr lang="en-US" dirty="0">
              <a:latin typeface="Calibri"/>
              <a:cs typeface="Calibri"/>
            </a:endParaRPr>
          </a:p>
        </p:txBody>
      </p:sp>
    </p:spTree>
    <p:extLst>
      <p:ext uri="{BB962C8B-B14F-4D97-AF65-F5344CB8AC3E}">
        <p14:creationId xmlns:p14="http://schemas.microsoft.com/office/powerpoint/2010/main" val="722875433"/>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Hot Spot radios</a:t>
            </a:r>
            <a:endParaRPr lang="en-US" dirty="0"/>
          </a:p>
        </p:txBody>
      </p:sp>
      <p:sp>
        <p:nvSpPr>
          <p:cNvPr id="3" name="Content Placeholder 2"/>
          <p:cNvSpPr>
            <a:spLocks noGrp="1"/>
          </p:cNvSpPr>
          <p:nvPr>
            <p:ph idx="1"/>
          </p:nvPr>
        </p:nvSpPr>
        <p:spPr>
          <a:xfrm>
            <a:off x="457200" y="1600200"/>
            <a:ext cx="8229600" cy="5257800"/>
          </a:xfrm>
        </p:spPr>
        <p:txBody>
          <a:bodyPr>
            <a:normAutofit/>
          </a:bodyPr>
          <a:lstStyle/>
          <a:p>
            <a:pPr marL="461963" indent="-258763"/>
            <a:r>
              <a:rPr lang="en-US" dirty="0" smtClean="0"/>
              <a:t>Line-of-sight to AUV</a:t>
            </a:r>
          </a:p>
          <a:p>
            <a:pPr marL="912813" lvl="1" indent="-277813"/>
            <a:r>
              <a:rPr lang="en-US" sz="2400" dirty="0" smtClean="0">
                <a:latin typeface="Calibri"/>
                <a:cs typeface="Calibri"/>
              </a:rPr>
              <a:t>802.11 </a:t>
            </a:r>
            <a:r>
              <a:rPr lang="en-US" sz="2400" dirty="0" err="1" smtClean="0">
                <a:latin typeface="Calibri"/>
                <a:cs typeface="Calibri"/>
              </a:rPr>
              <a:t>Wifi</a:t>
            </a:r>
            <a:r>
              <a:rPr lang="en-US" sz="2400" dirty="0" smtClean="0">
                <a:latin typeface="Calibri"/>
                <a:cs typeface="Calibri"/>
              </a:rPr>
              <a:t> (</a:t>
            </a:r>
            <a:r>
              <a:rPr lang="en-US" sz="2400" dirty="0" err="1" smtClean="0">
                <a:latin typeface="Calibri"/>
                <a:cs typeface="Calibri"/>
              </a:rPr>
              <a:t>Ubiquiti</a:t>
            </a:r>
            <a:r>
              <a:rPr lang="en-US" sz="2400" dirty="0" smtClean="0">
                <a:latin typeface="Calibri"/>
                <a:cs typeface="Calibri"/>
              </a:rPr>
              <a:t>)</a:t>
            </a:r>
          </a:p>
          <a:p>
            <a:pPr marL="912813" lvl="1" indent="-277813"/>
            <a:r>
              <a:rPr lang="en-US" sz="2400" dirty="0" smtClean="0">
                <a:latin typeface="Calibri"/>
                <a:cs typeface="Calibri"/>
              </a:rPr>
              <a:t>900 MHz (</a:t>
            </a:r>
            <a:r>
              <a:rPr lang="en-US" sz="2400" dirty="0" err="1" smtClean="0">
                <a:latin typeface="Calibri"/>
                <a:cs typeface="Calibri"/>
              </a:rPr>
              <a:t>Freewave</a:t>
            </a:r>
            <a:r>
              <a:rPr lang="en-US" sz="2400" dirty="0" smtClean="0">
                <a:latin typeface="Calibri"/>
                <a:cs typeface="Calibri"/>
              </a:rPr>
              <a:t>)</a:t>
            </a:r>
          </a:p>
          <a:p>
            <a:pPr marL="461963" indent="-258763"/>
            <a:r>
              <a:rPr lang="en-US" dirty="0" smtClean="0"/>
              <a:t>Link to shore</a:t>
            </a:r>
          </a:p>
          <a:p>
            <a:pPr marL="912813" lvl="1" indent="-277813"/>
            <a:r>
              <a:rPr lang="en-US" sz="2400" dirty="0" smtClean="0">
                <a:latin typeface="Calibri"/>
                <a:cs typeface="Calibri"/>
              </a:rPr>
              <a:t>Cell modem (coastal regions)</a:t>
            </a:r>
          </a:p>
          <a:p>
            <a:pPr marL="912813" lvl="1" indent="-277813"/>
            <a:r>
              <a:rPr lang="en-US" sz="2400" dirty="0" err="1" smtClean="0">
                <a:latin typeface="Calibri"/>
                <a:cs typeface="Calibri"/>
              </a:rPr>
              <a:t>Globalstar</a:t>
            </a:r>
            <a:r>
              <a:rPr lang="en-US" sz="2400" dirty="0" smtClean="0">
                <a:latin typeface="Calibri"/>
                <a:cs typeface="Calibri"/>
              </a:rPr>
              <a:t> satellite (coastal, some open ocean)</a:t>
            </a:r>
          </a:p>
          <a:p>
            <a:pPr marL="912813" lvl="1" indent="-277813"/>
            <a:r>
              <a:rPr lang="en-US" sz="2400" dirty="0" smtClean="0">
                <a:latin typeface="Calibri"/>
                <a:cs typeface="Calibri"/>
              </a:rPr>
              <a:t>Iridium satellite (world-wide)</a:t>
            </a:r>
          </a:p>
          <a:p>
            <a:pPr marL="461963" indent="-258763"/>
            <a:r>
              <a:rPr lang="en-US" dirty="0" smtClean="0"/>
              <a:t>Radio links support TCP/IP </a:t>
            </a:r>
          </a:p>
          <a:p>
            <a:pPr marL="461963" indent="-258763"/>
            <a:r>
              <a:rPr lang="en-US" dirty="0" smtClean="0"/>
              <a:t>“Console” to Hot Spot from shore</a:t>
            </a:r>
          </a:p>
        </p:txBody>
      </p:sp>
      <p:pic>
        <p:nvPicPr>
          <p:cNvPr id="5" name="Content Placeholder 3"/>
          <p:cNvPicPr>
            <a:picLocks noChangeAspect="1"/>
          </p:cNvPicPr>
          <p:nvPr/>
        </p:nvPicPr>
        <p:blipFill>
          <a:blip r:embed="rId3"/>
          <a:srcRect l="-20857" r="-20857"/>
          <a:stretch>
            <a:fillRect/>
          </a:stretch>
        </p:blipFill>
        <p:spPr>
          <a:xfrm>
            <a:off x="4870450" y="1417638"/>
            <a:ext cx="4557974" cy="2506711"/>
          </a:xfrm>
          <a:prstGeom prst="rect">
            <a:avLst/>
          </a:prstGeom>
        </p:spPr>
      </p:pic>
    </p:spTree>
    <p:extLst>
      <p:ext uri="{BB962C8B-B14F-4D97-AF65-F5344CB8AC3E}">
        <p14:creationId xmlns:p14="http://schemas.microsoft.com/office/powerpoint/2010/main" val="17403857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rgbClr val="666666"/>
                                      </p:to>
                                    </p:animClr>
                                  </p:sub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rgbClr val="666666"/>
                                      </p:to>
                                    </p:animClr>
                                  </p:sub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rgbClr val="666666"/>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rgbClr val="666666"/>
                                      </p:to>
                                    </p:animClr>
                                  </p:sub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rgbClr val="666666"/>
                                      </p:to>
                                    </p:animClr>
                                  </p:sub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rgbClr val="666666"/>
                                      </p:to>
                                    </p:animClr>
                                  </p:sub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rgbClr val="666666"/>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rgbClr val="666666"/>
                                      </p:to>
                                    </p:animClr>
                                  </p:sub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8" end="8"/>
                                            </p:txEl>
                                          </p:spTgt>
                                        </p:tgtEl>
                                        <p:attrNameLst>
                                          <p:attrName>ppt_c</p:attrName>
                                        </p:attrNameLst>
                                      </p:cBhvr>
                                      <p:to>
                                        <a:srgbClr val="66666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Hot Spot antennas</a:t>
            </a:r>
            <a:endParaRPr lang="en-US" dirty="0"/>
          </a:p>
        </p:txBody>
      </p:sp>
      <p:pic>
        <p:nvPicPr>
          <p:cNvPr id="6" name="Content Placeholder 5"/>
          <p:cNvPicPr>
            <a:picLocks noGrp="1" noChangeAspect="1"/>
          </p:cNvPicPr>
          <p:nvPr>
            <p:ph idx="1"/>
          </p:nvPr>
        </p:nvPicPr>
        <p:blipFill>
          <a:blip r:embed="rId2"/>
          <a:srcRect t="1155" b="1155"/>
          <a:stretch>
            <a:fillRect/>
          </a:stretch>
        </p:blipFill>
        <p:spPr/>
      </p:pic>
      <p:sp>
        <p:nvSpPr>
          <p:cNvPr id="7" name="TextBox 6"/>
          <p:cNvSpPr txBox="1"/>
          <p:nvPr/>
        </p:nvSpPr>
        <p:spPr>
          <a:xfrm>
            <a:off x="3234262" y="1718726"/>
            <a:ext cx="827908" cy="369332"/>
          </a:xfrm>
          <a:prstGeom prst="rect">
            <a:avLst/>
          </a:prstGeom>
          <a:solidFill>
            <a:schemeClr val="bg1"/>
          </a:solidFill>
        </p:spPr>
        <p:txBody>
          <a:bodyPr wrap="none" rtlCol="0">
            <a:spAutoFit/>
          </a:bodyPr>
          <a:lstStyle/>
          <a:p>
            <a:r>
              <a:rPr lang="en-US" dirty="0" smtClean="0"/>
              <a:t>802.11</a:t>
            </a:r>
            <a:endParaRPr lang="en-US" dirty="0"/>
          </a:p>
        </p:txBody>
      </p:sp>
      <p:sp>
        <p:nvSpPr>
          <p:cNvPr id="8" name="TextBox 7"/>
          <p:cNvSpPr txBox="1"/>
          <p:nvPr/>
        </p:nvSpPr>
        <p:spPr>
          <a:xfrm>
            <a:off x="592316" y="3527646"/>
            <a:ext cx="1924926" cy="369332"/>
          </a:xfrm>
          <a:prstGeom prst="rect">
            <a:avLst/>
          </a:prstGeom>
          <a:solidFill>
            <a:schemeClr val="bg1"/>
          </a:solidFill>
        </p:spPr>
        <p:txBody>
          <a:bodyPr wrap="none" rtlCol="0">
            <a:spAutoFit/>
          </a:bodyPr>
          <a:lstStyle/>
          <a:p>
            <a:r>
              <a:rPr lang="en-US" dirty="0" smtClean="0"/>
              <a:t>Iridium/</a:t>
            </a:r>
            <a:r>
              <a:rPr lang="en-US" dirty="0" err="1" smtClean="0"/>
              <a:t>GlobalStar</a:t>
            </a:r>
            <a:endParaRPr lang="en-US" dirty="0"/>
          </a:p>
        </p:txBody>
      </p:sp>
      <p:sp>
        <p:nvSpPr>
          <p:cNvPr id="9" name="TextBox 8"/>
          <p:cNvSpPr txBox="1"/>
          <p:nvPr/>
        </p:nvSpPr>
        <p:spPr>
          <a:xfrm>
            <a:off x="2226737" y="3005662"/>
            <a:ext cx="528548" cy="369332"/>
          </a:xfrm>
          <a:prstGeom prst="rect">
            <a:avLst/>
          </a:prstGeom>
          <a:solidFill>
            <a:schemeClr val="bg1"/>
          </a:solidFill>
        </p:spPr>
        <p:txBody>
          <a:bodyPr wrap="none" rtlCol="0">
            <a:spAutoFit/>
          </a:bodyPr>
          <a:lstStyle/>
          <a:p>
            <a:r>
              <a:rPr lang="en-US" dirty="0" smtClean="0"/>
              <a:t>Cell</a:t>
            </a:r>
            <a:endParaRPr lang="en-US" dirty="0"/>
          </a:p>
        </p:txBody>
      </p:sp>
      <p:sp>
        <p:nvSpPr>
          <p:cNvPr id="3" name="TextBox 2"/>
          <p:cNvSpPr txBox="1"/>
          <p:nvPr/>
        </p:nvSpPr>
        <p:spPr>
          <a:xfrm>
            <a:off x="3337229" y="2682496"/>
            <a:ext cx="2131438" cy="1200328"/>
          </a:xfrm>
          <a:prstGeom prst="rect">
            <a:avLst/>
          </a:prstGeom>
          <a:noFill/>
        </p:spPr>
        <p:txBody>
          <a:bodyPr wrap="square" rtlCol="0">
            <a:spAutoFit/>
          </a:bodyPr>
          <a:lstStyle/>
          <a:p>
            <a:r>
              <a:rPr lang="en-US" sz="2400" dirty="0" smtClean="0">
                <a:solidFill>
                  <a:schemeClr val="bg1"/>
                </a:solidFill>
              </a:rPr>
              <a:t>Antennas high above water line</a:t>
            </a:r>
            <a:endParaRPr lang="en-US" sz="2400" dirty="0">
              <a:solidFill>
                <a:schemeClr val="bg1"/>
              </a:solidFill>
            </a:endParaRPr>
          </a:p>
        </p:txBody>
      </p:sp>
    </p:spTree>
    <p:extLst>
      <p:ext uri="{BB962C8B-B14F-4D97-AF65-F5344CB8AC3E}">
        <p14:creationId xmlns:p14="http://schemas.microsoft.com/office/powerpoint/2010/main" val="35492526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Cell signal strength at Hot Spot</a:t>
            </a:r>
            <a:endParaRPr lang="en-US" dirty="0"/>
          </a:p>
        </p:txBody>
      </p:sp>
      <p:pic>
        <p:nvPicPr>
          <p:cNvPr id="4" name="Content Placeholder 3" descr="allRssiLocations.tiff"/>
          <p:cNvPicPr>
            <a:picLocks noGrp="1" noChangeAspect="1"/>
          </p:cNvPicPr>
          <p:nvPr>
            <p:ph idx="1"/>
          </p:nvPr>
        </p:nvPicPr>
        <p:blipFill>
          <a:blip r:embed="rId2">
            <a:extLst>
              <a:ext uri="{28A0092B-C50C-407E-A947-70E740481C1C}">
                <a14:useLocalDpi xmlns:a14="http://schemas.microsoft.com/office/drawing/2010/main" val="0"/>
              </a:ext>
            </a:extLst>
          </a:blip>
          <a:srcRect l="-26325" r="-26325"/>
          <a:stretch>
            <a:fillRect/>
          </a:stretch>
        </p:blipFill>
        <p:spPr/>
      </p:pic>
    </p:spTree>
    <p:extLst>
      <p:ext uri="{BB962C8B-B14F-4D97-AF65-F5344CB8AC3E}">
        <p14:creationId xmlns:p14="http://schemas.microsoft.com/office/powerpoint/2010/main" val="2778351772"/>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rsyncs-and-errors.png"/>
          <p:cNvPicPr>
            <a:picLocks noGrp="1" noChangeAspect="1"/>
          </p:cNvPicPr>
          <p:nvPr>
            <p:ph idx="1"/>
          </p:nvPr>
        </p:nvPicPr>
        <p:blipFill>
          <a:blip r:embed="rId3">
            <a:extLst>
              <a:ext uri="{28A0092B-C50C-407E-A947-70E740481C1C}">
                <a14:useLocalDpi xmlns:a14="http://schemas.microsoft.com/office/drawing/2010/main" val="0"/>
              </a:ext>
            </a:extLst>
          </a:blip>
          <a:srcRect l="-41112" r="-41112"/>
          <a:stretch>
            <a:fillRect/>
          </a:stretch>
        </p:blipFill>
        <p:spPr>
          <a:xfrm>
            <a:off x="-1699262" y="0"/>
            <a:ext cx="12469964" cy="6858000"/>
          </a:xfrm>
        </p:spPr>
      </p:pic>
      <p:sp>
        <p:nvSpPr>
          <p:cNvPr id="5" name="TextBox 4"/>
          <p:cNvSpPr txBox="1"/>
          <p:nvPr/>
        </p:nvSpPr>
        <p:spPr>
          <a:xfrm>
            <a:off x="1392711" y="-948"/>
            <a:ext cx="6592069" cy="369332"/>
          </a:xfrm>
          <a:prstGeom prst="rect">
            <a:avLst/>
          </a:prstGeom>
          <a:solidFill>
            <a:schemeClr val="bg1"/>
          </a:solidFill>
        </p:spPr>
        <p:txBody>
          <a:bodyPr wrap="none" rtlCol="0">
            <a:spAutoFit/>
          </a:bodyPr>
          <a:lstStyle/>
          <a:p>
            <a:r>
              <a:rPr lang="en-US" dirty="0" smtClean="0"/>
              <a:t>File transfers via </a:t>
            </a:r>
            <a:r>
              <a:rPr lang="en-US" i="1" dirty="0" err="1" smtClean="0"/>
              <a:t>rsync</a:t>
            </a:r>
            <a:r>
              <a:rPr lang="en-US" dirty="0" smtClean="0"/>
              <a:t> from AUV to Wave Glider over 900 MHz radio</a:t>
            </a:r>
            <a:endParaRPr lang="en-US" dirty="0"/>
          </a:p>
        </p:txBody>
      </p:sp>
      <p:pic>
        <p:nvPicPr>
          <p:cNvPr id="3" name="Picture 2"/>
          <p:cNvPicPr>
            <a:picLocks noChangeAspect="1"/>
          </p:cNvPicPr>
          <p:nvPr/>
        </p:nvPicPr>
        <p:blipFill>
          <a:blip r:embed="rId4"/>
          <a:stretch>
            <a:fillRect/>
          </a:stretch>
        </p:blipFill>
        <p:spPr>
          <a:xfrm>
            <a:off x="1557130" y="4958122"/>
            <a:ext cx="5102087" cy="1558748"/>
          </a:xfrm>
          <a:prstGeom prst="rect">
            <a:avLst/>
          </a:prstGeom>
        </p:spPr>
      </p:pic>
    </p:spTree>
    <p:extLst>
      <p:ext uri="{BB962C8B-B14F-4D97-AF65-F5344CB8AC3E}">
        <p14:creationId xmlns:p14="http://schemas.microsoft.com/office/powerpoint/2010/main" val="69416626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END</a:t>
            </a:r>
            <a:endParaRPr lang="en-US" sz="3600" dirty="0"/>
          </a:p>
        </p:txBody>
      </p:sp>
      <p:sp>
        <p:nvSpPr>
          <p:cNvPr id="3" name="Text Placeholder 2"/>
          <p:cNvSpPr>
            <a:spLocks noGrp="1"/>
          </p:cNvSpPr>
          <p:nvPr>
            <p:ph type="body" idx="1"/>
          </p:nvPr>
        </p:nvSpPr>
        <p:spPr/>
        <p:txBody>
          <a:bodyPr/>
          <a:lstStyle/>
          <a:p>
            <a:endParaRPr lang="en-US"/>
          </a:p>
        </p:txBody>
      </p:sp>
      <p:pic>
        <p:nvPicPr>
          <p:cNvPr id="4" name="Picture 1"/>
          <p:cNvPicPr>
            <a:picLocks noChangeAspect="1"/>
          </p:cNvPicPr>
          <p:nvPr/>
        </p:nvPicPr>
        <p:blipFill>
          <a:blip r:embed="rId2"/>
          <a:srcRect/>
          <a:stretch>
            <a:fillRect/>
          </a:stretch>
        </p:blipFill>
        <p:spPr bwMode="auto">
          <a:xfrm>
            <a:off x="2496434" y="1467329"/>
            <a:ext cx="4360735" cy="4836489"/>
          </a:xfrm>
          <a:prstGeom prst="rect">
            <a:avLst/>
          </a:prstGeom>
          <a:noFill/>
          <a:ln w="9525">
            <a:noFill/>
            <a:miter lim="800000"/>
            <a:headEnd/>
            <a:tailEnd/>
          </a:ln>
        </p:spPr>
      </p:pic>
    </p:spTree>
    <p:extLst>
      <p:ext uri="{BB962C8B-B14F-4D97-AF65-F5344CB8AC3E}">
        <p14:creationId xmlns:p14="http://schemas.microsoft.com/office/powerpoint/2010/main" val="1981325030"/>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765</TotalTime>
  <Words>1128</Words>
  <Application>Microsoft Macintosh PowerPoint</Application>
  <PresentationFormat>On-screen Show (4:3)</PresentationFormat>
  <Paragraphs>167</Paragraphs>
  <Slides>29</Slides>
  <Notes>21</Notes>
  <HiddenSlides>0</HiddenSlides>
  <MMClips>1</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Some Wave Glider applications at MBARI</vt:lpstr>
      <vt:lpstr>Applications</vt:lpstr>
      <vt:lpstr>Acoustic applications</vt:lpstr>
      <vt:lpstr>Acoustic Hot Spot applications</vt:lpstr>
      <vt:lpstr>Hot Spot “chase” algorithm</vt:lpstr>
      <vt:lpstr>Target practice</vt:lpstr>
      <vt:lpstr>Acoustic vs true range to stationary target</vt:lpstr>
      <vt:lpstr>Acoustic vs true bearing to stationary target</vt:lpstr>
      <vt:lpstr>Remineralization during phytoplankton bloom</vt:lpstr>
      <vt:lpstr>Chase application: Lagrangian drift sampling</vt:lpstr>
      <vt:lpstr>Lagrangian drift sampling: October 2014</vt:lpstr>
      <vt:lpstr>Rover location at Station M</vt:lpstr>
      <vt:lpstr>BED data relay</vt:lpstr>
      <vt:lpstr>BED data relay</vt:lpstr>
      <vt:lpstr>Wave Glider AUV dock?</vt:lpstr>
      <vt:lpstr>Wave Glider AUV dock?</vt:lpstr>
      <vt:lpstr>Wave Glider AUV dock?</vt:lpstr>
      <vt:lpstr>Ocean acidification payload</vt:lpstr>
      <vt:lpstr>Instrumentation (pCO2)</vt:lpstr>
      <vt:lpstr>PowerPoint Presentation</vt:lpstr>
      <vt:lpstr>PowerPoint Presentation</vt:lpstr>
      <vt:lpstr>Radio relay</vt:lpstr>
      <vt:lpstr>Hot Spot network</vt:lpstr>
      <vt:lpstr>Disruption tolerance</vt:lpstr>
      <vt:lpstr>Hot Spot radios</vt:lpstr>
      <vt:lpstr>Hot Spot antennas</vt:lpstr>
      <vt:lpstr>Cell signal strength at Hot Spot</vt:lpstr>
      <vt:lpstr>PowerPoint Presentation</vt:lpstr>
      <vt:lpstr>END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Wave Glider applications at MBARI</dc:title>
  <cp:lastModifiedBy>Tom O'Reilly</cp:lastModifiedBy>
  <cp:revision>38</cp:revision>
  <dcterms:modified xsi:type="dcterms:W3CDTF">2015-05-26T09:05:20Z</dcterms:modified>
</cp:coreProperties>
</file>