
<file path=[Content_Types].xml><?xml version="1.0" encoding="utf-8"?>
<Types xmlns="http://schemas.openxmlformats.org/package/2006/content-types">
  <Default Extension="xml" ContentType="application/xml"/>
  <Default Extension="jpeg" ContentType="image/jpeg"/>
  <Default Extension="tiff" ContentType="image/tiff"/>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handoutMasterIdLst>
    <p:handoutMasterId r:id="rId24"/>
  </p:handoutMasterIdLst>
  <p:sldIdLst>
    <p:sldId id="256" r:id="rId2"/>
    <p:sldId id="280" r:id="rId3"/>
    <p:sldId id="268" r:id="rId4"/>
    <p:sldId id="295" r:id="rId5"/>
    <p:sldId id="273" r:id="rId6"/>
    <p:sldId id="282" r:id="rId7"/>
    <p:sldId id="292" r:id="rId8"/>
    <p:sldId id="266" r:id="rId9"/>
    <p:sldId id="257" r:id="rId10"/>
    <p:sldId id="274" r:id="rId11"/>
    <p:sldId id="290" r:id="rId12"/>
    <p:sldId id="291" r:id="rId13"/>
    <p:sldId id="277" r:id="rId14"/>
    <p:sldId id="271" r:id="rId15"/>
    <p:sldId id="296" r:id="rId16"/>
    <p:sldId id="297" r:id="rId17"/>
    <p:sldId id="298" r:id="rId18"/>
    <p:sldId id="299" r:id="rId19"/>
    <p:sldId id="265" r:id="rId20"/>
    <p:sldId id="261" r:id="rId21"/>
    <p:sldId id="293"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showGuides="1">
      <p:cViewPr varScale="1">
        <p:scale>
          <a:sx n="98" d="100"/>
          <a:sy n="98" d="100"/>
        </p:scale>
        <p:origin x="-928" y="-112"/>
      </p:cViewPr>
      <p:guideLst>
        <p:guide orient="horz" pos="2160"/>
        <p:guide pos="3263"/>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handoutMaster" Target="handoutMasters/handoutMaster1.xml"/><Relationship Id="rId25" Type="http://schemas.openxmlformats.org/officeDocument/2006/relationships/printerSettings" Target="printerSettings/printerSettings1.bin"/><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5C25A56-F820-1442-ABCB-95285CC93CFB}" type="datetimeFigureOut">
              <a:rPr lang="en-US" smtClean="0"/>
              <a:t>1/18/2017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C70B8C7-1DDE-9948-8568-7729A5411E12}" type="slidenum">
              <a:rPr lang="en-US" smtClean="0"/>
              <a:t>‹#›</a:t>
            </a:fld>
            <a:endParaRPr lang="en-US"/>
          </a:p>
        </p:txBody>
      </p:sp>
    </p:spTree>
    <p:extLst>
      <p:ext uri="{BB962C8B-B14F-4D97-AF65-F5344CB8AC3E}">
        <p14:creationId xmlns:p14="http://schemas.microsoft.com/office/powerpoint/2010/main" val="249783112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3D0CD-D83C-8248-8D18-F86757D94C40}" type="datetimeFigureOut">
              <a:rPr lang="en-US" smtClean="0"/>
              <a:t>1/18/2017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495151-4F47-1C42-8A0C-0F9EE2AEFFA8}" type="slidenum">
              <a:rPr lang="en-US" smtClean="0"/>
              <a:t>‹#›</a:t>
            </a:fld>
            <a:endParaRPr lang="en-US"/>
          </a:p>
        </p:txBody>
      </p:sp>
    </p:spTree>
    <p:extLst>
      <p:ext uri="{BB962C8B-B14F-4D97-AF65-F5344CB8AC3E}">
        <p14:creationId xmlns:p14="http://schemas.microsoft.com/office/powerpoint/2010/main" val="119541418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495151-4F47-1C42-8A0C-0F9EE2AEFFA8}" type="slidenum">
              <a:rPr lang="en-US" smtClean="0"/>
              <a:t>2</a:t>
            </a:fld>
            <a:endParaRPr lang="en-US"/>
          </a:p>
        </p:txBody>
      </p:sp>
    </p:spTree>
    <p:extLst>
      <p:ext uri="{BB962C8B-B14F-4D97-AF65-F5344CB8AC3E}">
        <p14:creationId xmlns:p14="http://schemas.microsoft.com/office/powerpoint/2010/main" val="24942418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collaboration with Ivan </a:t>
            </a:r>
            <a:r>
              <a:rPr lang="en-US" dirty="0" err="1" smtClean="0"/>
              <a:t>Masmitja</a:t>
            </a:r>
            <a:r>
              <a:rPr lang="en-US" dirty="0" smtClean="0"/>
              <a:t>, Joaquin del Rio at </a:t>
            </a:r>
            <a:r>
              <a:rPr lang="en-US" dirty="0" err="1" smtClean="0"/>
              <a:t>Polytecnic</a:t>
            </a:r>
            <a:r>
              <a:rPr lang="en-US" dirty="0" smtClean="0"/>
              <a:t> University of </a:t>
            </a:r>
            <a:r>
              <a:rPr lang="en-US" dirty="0" err="1" smtClean="0"/>
              <a:t>Catalunya</a:t>
            </a:r>
            <a:endParaRPr lang="en-US" dirty="0" smtClean="0"/>
          </a:p>
          <a:p>
            <a:endParaRPr lang="en-US" dirty="0"/>
          </a:p>
        </p:txBody>
      </p:sp>
      <p:sp>
        <p:nvSpPr>
          <p:cNvPr id="4" name="Slide Number Placeholder 3"/>
          <p:cNvSpPr>
            <a:spLocks noGrp="1"/>
          </p:cNvSpPr>
          <p:nvPr>
            <p:ph type="sldNum" sz="quarter" idx="10"/>
          </p:nvPr>
        </p:nvSpPr>
        <p:spPr/>
        <p:txBody>
          <a:bodyPr/>
          <a:lstStyle/>
          <a:p>
            <a:fld id="{29495151-4F47-1C42-8A0C-0F9EE2AEFFA8}" type="slidenum">
              <a:rPr lang="en-US" smtClean="0"/>
              <a:t>13</a:t>
            </a:fld>
            <a:endParaRPr lang="en-US"/>
          </a:p>
        </p:txBody>
      </p:sp>
    </p:spTree>
    <p:extLst>
      <p:ext uri="{BB962C8B-B14F-4D97-AF65-F5344CB8AC3E}">
        <p14:creationId xmlns:p14="http://schemas.microsoft.com/office/powerpoint/2010/main" val="21223246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Need to periodically check Rover status, position</a:t>
            </a:r>
            <a:r>
              <a:rPr lang="en-US" baseline="0" dirty="0" smtClean="0"/>
              <a:t> via acoustic modem link. </a:t>
            </a:r>
          </a:p>
          <a:p>
            <a:r>
              <a:rPr lang="en-US" baseline="0" dirty="0" smtClean="0"/>
              <a:t>Previously used crewed ship – costing several days</a:t>
            </a:r>
          </a:p>
          <a:p>
            <a:r>
              <a:rPr lang="en-US" baseline="0" dirty="0" smtClean="0"/>
              <a:t>Now using Wave Glider Hot Spot</a:t>
            </a:r>
            <a:endParaRPr lang="en-US" dirty="0"/>
          </a:p>
        </p:txBody>
      </p:sp>
      <p:sp>
        <p:nvSpPr>
          <p:cNvPr id="4" name="Slide Number Placeholder 3"/>
          <p:cNvSpPr>
            <a:spLocks noGrp="1"/>
          </p:cNvSpPr>
          <p:nvPr>
            <p:ph type="sldNum" sz="quarter" idx="10"/>
          </p:nvPr>
        </p:nvSpPr>
        <p:spPr/>
        <p:txBody>
          <a:bodyPr/>
          <a:lstStyle/>
          <a:p>
            <a:fld id="{29495151-4F47-1C42-8A0C-0F9EE2AEFFA8}" type="slidenum">
              <a:rPr lang="en-US" smtClean="0"/>
              <a:t>14</a:t>
            </a:fld>
            <a:endParaRPr lang="en-US"/>
          </a:p>
        </p:txBody>
      </p:sp>
    </p:spTree>
    <p:extLst>
      <p:ext uri="{BB962C8B-B14F-4D97-AF65-F5344CB8AC3E}">
        <p14:creationId xmlns:p14="http://schemas.microsoft.com/office/powerpoint/2010/main" val="7986844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Rsync</a:t>
            </a:r>
            <a:r>
              <a:rPr lang="en-US" dirty="0" smtClean="0"/>
              <a:t> is included with most Linux</a:t>
            </a:r>
            <a:r>
              <a:rPr lang="en-US" baseline="0" dirty="0" smtClean="0"/>
              <a:t> distributions – no need to install</a:t>
            </a:r>
            <a:endParaRPr lang="en-US" dirty="0"/>
          </a:p>
        </p:txBody>
      </p:sp>
      <p:sp>
        <p:nvSpPr>
          <p:cNvPr id="4" name="Slide Number Placeholder 3"/>
          <p:cNvSpPr>
            <a:spLocks noGrp="1"/>
          </p:cNvSpPr>
          <p:nvPr>
            <p:ph type="sldNum" sz="quarter" idx="10"/>
          </p:nvPr>
        </p:nvSpPr>
        <p:spPr/>
        <p:txBody>
          <a:bodyPr/>
          <a:lstStyle/>
          <a:p>
            <a:fld id="{BD6E6CE2-74BA-1D44-A036-27B3D47D7BB9}" type="slidenum">
              <a:rPr lang="en-US" smtClean="0"/>
              <a:t>15</a:t>
            </a:fld>
            <a:endParaRPr lang="en-US"/>
          </a:p>
        </p:txBody>
      </p:sp>
    </p:spTree>
    <p:extLst>
      <p:ext uri="{BB962C8B-B14F-4D97-AF65-F5344CB8AC3E}">
        <p14:creationId xmlns:p14="http://schemas.microsoft.com/office/powerpoint/2010/main" val="24158475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6E6CE2-74BA-1D44-A036-27B3D47D7BB9}" type="slidenum">
              <a:rPr lang="en-US" smtClean="0"/>
              <a:t>16</a:t>
            </a:fld>
            <a:endParaRPr lang="en-US"/>
          </a:p>
        </p:txBody>
      </p:sp>
    </p:spTree>
    <p:extLst>
      <p:ext uri="{BB962C8B-B14F-4D97-AF65-F5344CB8AC3E}">
        <p14:creationId xmlns:p14="http://schemas.microsoft.com/office/powerpoint/2010/main" val="18218443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RF</a:t>
            </a:r>
            <a:r>
              <a:rPr lang="en-US" baseline="0" dirty="0" smtClean="0"/>
              <a:t> link breaks mid-transfer, </a:t>
            </a:r>
            <a:r>
              <a:rPr lang="en-US" baseline="0" dirty="0" err="1" smtClean="0"/>
              <a:t>rsync</a:t>
            </a:r>
            <a:r>
              <a:rPr lang="en-US" baseline="0" dirty="0" smtClean="0"/>
              <a:t> will pick up where it left off on next attempt. If destination link not available, </a:t>
            </a:r>
            <a:r>
              <a:rPr lang="en-US" baseline="0" dirty="0" err="1" smtClean="0"/>
              <a:t>rsync</a:t>
            </a:r>
            <a:r>
              <a:rPr lang="en-US" baseline="0" dirty="0" smtClean="0"/>
              <a:t> will try later; Hot Spot is store-and-forward/data-mule.</a:t>
            </a:r>
          </a:p>
          <a:p>
            <a:r>
              <a:rPr lang="en-US" baseline="0" dirty="0" smtClean="0"/>
              <a:t>Only differences between source and destination are transferred; so if ‘n’ bytes are added to an N-byte file between retrievals, only ‘n’ bytes are transferred</a:t>
            </a:r>
            <a:endParaRPr lang="en-US" dirty="0"/>
          </a:p>
        </p:txBody>
      </p:sp>
      <p:sp>
        <p:nvSpPr>
          <p:cNvPr id="4" name="Slide Number Placeholder 3"/>
          <p:cNvSpPr>
            <a:spLocks noGrp="1"/>
          </p:cNvSpPr>
          <p:nvPr>
            <p:ph type="sldNum" sz="quarter" idx="10"/>
          </p:nvPr>
        </p:nvSpPr>
        <p:spPr/>
        <p:txBody>
          <a:bodyPr/>
          <a:lstStyle/>
          <a:p>
            <a:fld id="{BD6E6CE2-74BA-1D44-A036-27B3D47D7BB9}" type="slidenum">
              <a:rPr lang="en-US" smtClean="0"/>
              <a:t>18</a:t>
            </a:fld>
            <a:endParaRPr lang="en-US"/>
          </a:p>
        </p:txBody>
      </p:sp>
    </p:spTree>
    <p:extLst>
      <p:ext uri="{BB962C8B-B14F-4D97-AF65-F5344CB8AC3E}">
        <p14:creationId xmlns:p14="http://schemas.microsoft.com/office/powerpoint/2010/main" val="1386701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charset="0"/>
              <a:ea typeface="ＭＳ Ｐゴシック" pitchFamily="34" charset="-128"/>
            </a:endParaRPr>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12983" eaLnBrk="0" hangingPunct="0">
              <a:spcBef>
                <a:spcPct val="30000"/>
              </a:spcBef>
              <a:defRPr sz="1100">
                <a:solidFill>
                  <a:schemeClr val="tx1"/>
                </a:solidFill>
                <a:latin typeface="Arial" charset="0"/>
                <a:ea typeface="ＭＳ Ｐゴシック" pitchFamily="34" charset="-128"/>
              </a:defRPr>
            </a:lvl1pPr>
            <a:lvl2pPr marL="702756" indent="-270291" algn="l" defTabSz="912983" eaLnBrk="0" hangingPunct="0">
              <a:spcBef>
                <a:spcPct val="30000"/>
              </a:spcBef>
              <a:defRPr sz="1100">
                <a:solidFill>
                  <a:schemeClr val="tx1"/>
                </a:solidFill>
                <a:latin typeface="Arial" charset="0"/>
                <a:ea typeface="ＭＳ Ｐゴシック" pitchFamily="34" charset="-128"/>
              </a:defRPr>
            </a:lvl2pPr>
            <a:lvl3pPr marL="1081164" indent="-216233" algn="l" defTabSz="912983" eaLnBrk="0" hangingPunct="0">
              <a:spcBef>
                <a:spcPct val="30000"/>
              </a:spcBef>
              <a:defRPr sz="1100">
                <a:solidFill>
                  <a:schemeClr val="tx1"/>
                </a:solidFill>
                <a:latin typeface="Arial" charset="0"/>
                <a:ea typeface="ＭＳ Ｐゴシック" pitchFamily="34" charset="-128"/>
              </a:defRPr>
            </a:lvl3pPr>
            <a:lvl4pPr marL="1513629" indent="-216233" algn="l" defTabSz="912983" eaLnBrk="0" hangingPunct="0">
              <a:spcBef>
                <a:spcPct val="30000"/>
              </a:spcBef>
              <a:defRPr sz="1100">
                <a:solidFill>
                  <a:schemeClr val="tx1"/>
                </a:solidFill>
                <a:latin typeface="Arial" charset="0"/>
                <a:ea typeface="ＭＳ Ｐゴシック" pitchFamily="34" charset="-128"/>
              </a:defRPr>
            </a:lvl4pPr>
            <a:lvl5pPr marL="1946095" indent="-216233" algn="l" defTabSz="912983" eaLnBrk="0" hangingPunct="0">
              <a:spcBef>
                <a:spcPct val="30000"/>
              </a:spcBef>
              <a:defRPr sz="1100">
                <a:solidFill>
                  <a:schemeClr val="tx1"/>
                </a:solidFill>
                <a:latin typeface="Arial" charset="0"/>
                <a:ea typeface="ＭＳ Ｐゴシック" pitchFamily="34" charset="-128"/>
              </a:defRPr>
            </a:lvl5pPr>
            <a:lvl6pPr marL="2378560" indent="-216233" defTabSz="912983" eaLnBrk="0" fontAlgn="base" hangingPunct="0">
              <a:spcBef>
                <a:spcPct val="30000"/>
              </a:spcBef>
              <a:spcAft>
                <a:spcPct val="0"/>
              </a:spcAft>
              <a:defRPr sz="1100">
                <a:solidFill>
                  <a:schemeClr val="tx1"/>
                </a:solidFill>
                <a:latin typeface="Arial" charset="0"/>
                <a:ea typeface="ＭＳ Ｐゴシック" pitchFamily="34" charset="-128"/>
              </a:defRPr>
            </a:lvl6pPr>
            <a:lvl7pPr marL="2811026" indent="-216233" defTabSz="912983" eaLnBrk="0" fontAlgn="base" hangingPunct="0">
              <a:spcBef>
                <a:spcPct val="30000"/>
              </a:spcBef>
              <a:spcAft>
                <a:spcPct val="0"/>
              </a:spcAft>
              <a:defRPr sz="1100">
                <a:solidFill>
                  <a:schemeClr val="tx1"/>
                </a:solidFill>
                <a:latin typeface="Arial" charset="0"/>
                <a:ea typeface="ＭＳ Ｐゴシック" pitchFamily="34" charset="-128"/>
              </a:defRPr>
            </a:lvl7pPr>
            <a:lvl8pPr marL="3243491" indent="-216233" defTabSz="912983" eaLnBrk="0" fontAlgn="base" hangingPunct="0">
              <a:spcBef>
                <a:spcPct val="30000"/>
              </a:spcBef>
              <a:spcAft>
                <a:spcPct val="0"/>
              </a:spcAft>
              <a:defRPr sz="1100">
                <a:solidFill>
                  <a:schemeClr val="tx1"/>
                </a:solidFill>
                <a:latin typeface="Arial" charset="0"/>
                <a:ea typeface="ＭＳ Ｐゴシック" pitchFamily="34" charset="-128"/>
              </a:defRPr>
            </a:lvl8pPr>
            <a:lvl9pPr marL="3675957" indent="-216233" defTabSz="912983" eaLnBrk="0" fontAlgn="base" hangingPunct="0">
              <a:spcBef>
                <a:spcPct val="30000"/>
              </a:spcBef>
              <a:spcAft>
                <a:spcPct val="0"/>
              </a:spcAft>
              <a:defRPr sz="1100">
                <a:solidFill>
                  <a:schemeClr val="tx1"/>
                </a:solidFill>
                <a:latin typeface="Arial" charset="0"/>
                <a:ea typeface="ＭＳ Ｐゴシック" pitchFamily="34" charset="-128"/>
              </a:defRPr>
            </a:lvl9pPr>
          </a:lstStyle>
          <a:p>
            <a:pPr algn="r" eaLnBrk="1" hangingPunct="1">
              <a:spcBef>
                <a:spcPct val="0"/>
              </a:spcBef>
            </a:pPr>
            <a:fld id="{2A192A2A-008C-4365-85DF-524C3C082F01}" type="slidenum">
              <a:rPr lang="en-US" altLang="en-US" smtClean="0"/>
              <a:pPr algn="r" eaLnBrk="1" hangingPunct="1">
                <a:spcBef>
                  <a:spcPct val="0"/>
                </a:spcBef>
              </a:pPr>
              <a:t>3</a:t>
            </a:fld>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Console </a:t>
            </a:r>
            <a:r>
              <a:rPr lang="en-US" dirty="0" err="1" smtClean="0"/>
              <a:t>capaibilty</a:t>
            </a:r>
            <a:r>
              <a:rPr lang="en-US" dirty="0" smtClean="0"/>
              <a:t>; through</a:t>
            </a:r>
            <a:r>
              <a:rPr lang="en-US" baseline="0" dirty="0" smtClean="0"/>
              <a:t> </a:t>
            </a:r>
            <a:r>
              <a:rPr lang="en-US" baseline="0" dirty="0" err="1" smtClean="0"/>
              <a:t>ssh</a:t>
            </a:r>
            <a:r>
              <a:rPr lang="en-US" baseline="0" dirty="0" smtClean="0"/>
              <a:t> (cell, </a:t>
            </a:r>
            <a:r>
              <a:rPr lang="en-US" baseline="0" dirty="0" err="1" smtClean="0"/>
              <a:t>Globalstar</a:t>
            </a:r>
            <a:r>
              <a:rPr lang="en-US" baseline="0" dirty="0" smtClean="0"/>
              <a:t>) or Iridium console</a:t>
            </a:r>
          </a:p>
          <a:p>
            <a:endParaRPr lang="en-US" dirty="0"/>
          </a:p>
        </p:txBody>
      </p:sp>
      <p:sp>
        <p:nvSpPr>
          <p:cNvPr id="4" name="Slide Number Placeholder 3"/>
          <p:cNvSpPr>
            <a:spLocks noGrp="1"/>
          </p:cNvSpPr>
          <p:nvPr>
            <p:ph type="sldNum" sz="quarter" idx="10"/>
          </p:nvPr>
        </p:nvSpPr>
        <p:spPr/>
        <p:txBody>
          <a:bodyPr/>
          <a:lstStyle/>
          <a:p>
            <a:fld id="{BD6E6CE2-74BA-1D44-A036-27B3D47D7BB9}" type="slidenum">
              <a:rPr lang="en-US" smtClean="0"/>
              <a:t>4</a:t>
            </a:fld>
            <a:endParaRPr lang="en-US"/>
          </a:p>
        </p:txBody>
      </p:sp>
    </p:spTree>
    <p:extLst>
      <p:ext uri="{BB962C8B-B14F-4D97-AF65-F5344CB8AC3E}">
        <p14:creationId xmlns:p14="http://schemas.microsoft.com/office/powerpoint/2010/main" val="9299465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User</a:t>
            </a:r>
            <a:r>
              <a:rPr lang="en-US" baseline="0" dirty="0" smtClean="0"/>
              <a:t> logs into Hot Spot via cell or satellite, then accesses onboard RF or acoustic interfaces to connect with vehicles/instruments, get status, other data. Real-time interaction with assets anywhere on Earth. No ship needed</a:t>
            </a:r>
            <a:endParaRPr lang="en-US" dirty="0"/>
          </a:p>
        </p:txBody>
      </p:sp>
      <p:sp>
        <p:nvSpPr>
          <p:cNvPr id="4" name="Slide Number Placeholder 3"/>
          <p:cNvSpPr>
            <a:spLocks noGrp="1"/>
          </p:cNvSpPr>
          <p:nvPr>
            <p:ph type="sldNum" sz="quarter" idx="10"/>
          </p:nvPr>
        </p:nvSpPr>
        <p:spPr/>
        <p:txBody>
          <a:bodyPr/>
          <a:lstStyle/>
          <a:p>
            <a:fld id="{BD6E6CE2-74BA-1D44-A036-27B3D47D7BB9}" type="slidenum">
              <a:rPr lang="en-US" smtClean="0"/>
              <a:t>7</a:t>
            </a:fld>
            <a:endParaRPr lang="en-US"/>
          </a:p>
        </p:txBody>
      </p:sp>
    </p:spTree>
    <p:extLst>
      <p:ext uri="{BB962C8B-B14F-4D97-AF65-F5344CB8AC3E}">
        <p14:creationId xmlns:p14="http://schemas.microsoft.com/office/powerpoint/2010/main" val="11612805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Autonomous navigation apps eliminate</a:t>
            </a:r>
            <a:r>
              <a:rPr lang="en-US" baseline="0" dirty="0" smtClean="0"/>
              <a:t> need for continuous human control through WGMS. </a:t>
            </a:r>
            <a:r>
              <a:rPr lang="en-US" dirty="0" err="1" smtClean="0"/>
              <a:t>Offboard</a:t>
            </a:r>
            <a:r>
              <a:rPr lang="en-US" dirty="0" smtClean="0"/>
              <a:t> commanding is subject to WGMS</a:t>
            </a:r>
            <a:r>
              <a:rPr lang="en-US" baseline="0" dirty="0" smtClean="0"/>
              <a:t> latency. </a:t>
            </a:r>
            <a:endParaRPr lang="en-US" dirty="0"/>
          </a:p>
        </p:txBody>
      </p:sp>
      <p:sp>
        <p:nvSpPr>
          <p:cNvPr id="4" name="Slide Number Placeholder 3"/>
          <p:cNvSpPr>
            <a:spLocks noGrp="1"/>
          </p:cNvSpPr>
          <p:nvPr>
            <p:ph type="sldNum" sz="quarter" idx="10"/>
          </p:nvPr>
        </p:nvSpPr>
        <p:spPr/>
        <p:txBody>
          <a:bodyPr/>
          <a:lstStyle/>
          <a:p>
            <a:fld id="{29495151-4F47-1C42-8A0C-0F9EE2AEFFA8}" type="slidenum">
              <a:rPr lang="en-US" smtClean="0"/>
              <a:t>8</a:t>
            </a:fld>
            <a:endParaRPr lang="en-US"/>
          </a:p>
        </p:txBody>
      </p:sp>
    </p:spTree>
    <p:extLst>
      <p:ext uri="{BB962C8B-B14F-4D97-AF65-F5344CB8AC3E}">
        <p14:creationId xmlns:p14="http://schemas.microsoft.com/office/powerpoint/2010/main" val="36653913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Can issue ANY wave glider command t</a:t>
            </a:r>
            <a:r>
              <a:rPr lang="en-US" baseline="0" dirty="0" smtClean="0"/>
              <a:t>o the CCU</a:t>
            </a:r>
            <a:endParaRPr lang="en-US" dirty="0"/>
          </a:p>
        </p:txBody>
      </p:sp>
      <p:sp>
        <p:nvSpPr>
          <p:cNvPr id="4" name="Slide Number Placeholder 3"/>
          <p:cNvSpPr>
            <a:spLocks noGrp="1"/>
          </p:cNvSpPr>
          <p:nvPr>
            <p:ph type="sldNum" sz="quarter" idx="10"/>
          </p:nvPr>
        </p:nvSpPr>
        <p:spPr/>
        <p:txBody>
          <a:bodyPr/>
          <a:lstStyle/>
          <a:p>
            <a:fld id="{29495151-4F47-1C42-8A0C-0F9EE2AEFFA8}" type="slidenum">
              <a:rPr lang="en-US" smtClean="0"/>
              <a:t>9</a:t>
            </a:fld>
            <a:endParaRPr lang="en-US"/>
          </a:p>
        </p:txBody>
      </p:sp>
    </p:spTree>
    <p:extLst>
      <p:ext uri="{BB962C8B-B14F-4D97-AF65-F5344CB8AC3E}">
        <p14:creationId xmlns:p14="http://schemas.microsoft.com/office/powerpoint/2010/main" val="7004131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Compute target </a:t>
            </a:r>
            <a:r>
              <a:rPr lang="en-US" dirty="0" err="1" smtClean="0"/>
              <a:t>lat</a:t>
            </a:r>
            <a:r>
              <a:rPr lang="en-US" dirty="0" smtClean="0"/>
              <a:t>/</a:t>
            </a:r>
            <a:r>
              <a:rPr lang="en-US" dirty="0" err="1" smtClean="0"/>
              <a:t>lon</a:t>
            </a:r>
            <a:r>
              <a:rPr lang="en-US" dirty="0" smtClean="0"/>
              <a:t> from bearing/range</a:t>
            </a:r>
            <a:r>
              <a:rPr lang="en-US" baseline="0" dirty="0" smtClean="0"/>
              <a:t> (DAT) and Wave Glider </a:t>
            </a:r>
            <a:r>
              <a:rPr lang="en-US" baseline="0" dirty="0" err="1" smtClean="0"/>
              <a:t>lat</a:t>
            </a:r>
            <a:r>
              <a:rPr lang="en-US" baseline="0" dirty="0" smtClean="0"/>
              <a:t>/</a:t>
            </a:r>
            <a:r>
              <a:rPr lang="en-US" baseline="0" dirty="0" err="1" smtClean="0"/>
              <a:t>lon</a:t>
            </a:r>
            <a:r>
              <a:rPr lang="en-US" baseline="0" dirty="0" smtClean="0"/>
              <a:t> (GPS)</a:t>
            </a:r>
          </a:p>
          <a:p>
            <a:endParaRPr lang="en-US" dirty="0"/>
          </a:p>
        </p:txBody>
      </p:sp>
      <p:sp>
        <p:nvSpPr>
          <p:cNvPr id="4" name="Slide Number Placeholder 3"/>
          <p:cNvSpPr>
            <a:spLocks noGrp="1"/>
          </p:cNvSpPr>
          <p:nvPr>
            <p:ph type="sldNum" sz="quarter" idx="10"/>
          </p:nvPr>
        </p:nvSpPr>
        <p:spPr/>
        <p:txBody>
          <a:bodyPr/>
          <a:lstStyle/>
          <a:p>
            <a:fld id="{BD6E6CE2-74BA-1D44-A036-27B3D47D7BB9}" type="slidenum">
              <a:rPr lang="en-US" smtClean="0"/>
              <a:t>10</a:t>
            </a:fld>
            <a:endParaRPr lang="en-US"/>
          </a:p>
        </p:txBody>
      </p:sp>
    </p:spTree>
    <p:extLst>
      <p:ext uri="{BB962C8B-B14F-4D97-AF65-F5344CB8AC3E}">
        <p14:creationId xmlns:p14="http://schemas.microsoft.com/office/powerpoint/2010/main" val="2688861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Drifter LRAUV moves with current, servos</a:t>
            </a:r>
            <a:r>
              <a:rPr lang="en-US" baseline="0" dirty="0" smtClean="0"/>
              <a:t> to thermocline or other depth surface using variable buoyancy system. </a:t>
            </a:r>
            <a:r>
              <a:rPr lang="en-US" dirty="0" smtClean="0"/>
              <a:t>Wave Glider</a:t>
            </a:r>
            <a:r>
              <a:rPr lang="en-US" baseline="0" dirty="0" smtClean="0"/>
              <a:t> and profiler LRAUV acoustically determine drifter LRAUV location and circle it. All three vehicles carry science sensors (CTD, fluorescence, backscatter, dissolved oxygen). Crewed ship periodically visits to take water samples for genomic/microscopic/isotopic analysis, uses Wave Glider surface location to easily locate the volume to be sampled.</a:t>
            </a:r>
            <a:endParaRPr lang="en-US" dirty="0"/>
          </a:p>
        </p:txBody>
      </p:sp>
      <p:sp>
        <p:nvSpPr>
          <p:cNvPr id="4" name="Slide Number Placeholder 3"/>
          <p:cNvSpPr>
            <a:spLocks noGrp="1"/>
          </p:cNvSpPr>
          <p:nvPr>
            <p:ph type="sldNum" sz="quarter" idx="10"/>
          </p:nvPr>
        </p:nvSpPr>
        <p:spPr/>
        <p:txBody>
          <a:bodyPr/>
          <a:lstStyle/>
          <a:p>
            <a:fld id="{BD6E6CE2-74BA-1D44-A036-27B3D47D7BB9}" type="slidenum">
              <a:rPr lang="en-US" smtClean="0"/>
              <a:t>11</a:t>
            </a:fld>
            <a:endParaRPr lang="en-US"/>
          </a:p>
        </p:txBody>
      </p:sp>
    </p:spTree>
    <p:extLst>
      <p:ext uri="{BB962C8B-B14F-4D97-AF65-F5344CB8AC3E}">
        <p14:creationId xmlns:p14="http://schemas.microsoft.com/office/powerpoint/2010/main" val="34845194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RV</a:t>
            </a:r>
            <a:r>
              <a:rPr lang="en-US" baseline="0" dirty="0" smtClean="0"/>
              <a:t> Rachel Carson able to easily locate Wave Glider. Acoustic track shows small wiggles which are artifacts – note that we don’t yet account for offsets between DAT, compass, GPS</a:t>
            </a:r>
          </a:p>
          <a:p>
            <a:r>
              <a:rPr lang="en-US" baseline="0" dirty="0" smtClean="0"/>
              <a:t>Autonomous navigation saved operational cost – no need for operator to continually issue commands through WGMS interface</a:t>
            </a:r>
          </a:p>
          <a:p>
            <a:r>
              <a:rPr lang="en-US" baseline="0" dirty="0" smtClean="0"/>
              <a:t>Last Fall navigation commands were issued automatically from on shore following receipt of target location from WG cell; now they issued directly from the Hot Spot payload to the main vehicle computer. </a:t>
            </a:r>
          </a:p>
          <a:p>
            <a:endParaRPr lang="en-US" baseline="0" dirty="0" smtClean="0"/>
          </a:p>
        </p:txBody>
      </p:sp>
      <p:sp>
        <p:nvSpPr>
          <p:cNvPr id="4" name="Slide Number Placeholder 3"/>
          <p:cNvSpPr>
            <a:spLocks noGrp="1"/>
          </p:cNvSpPr>
          <p:nvPr>
            <p:ph type="sldNum" sz="quarter" idx="10"/>
          </p:nvPr>
        </p:nvSpPr>
        <p:spPr/>
        <p:txBody>
          <a:bodyPr/>
          <a:lstStyle/>
          <a:p>
            <a:fld id="{BD6E6CE2-74BA-1D44-A036-27B3D47D7BB9}" type="slidenum">
              <a:rPr lang="en-US" smtClean="0"/>
              <a:t>12</a:t>
            </a:fld>
            <a:endParaRPr lang="en-US"/>
          </a:p>
        </p:txBody>
      </p:sp>
    </p:spTree>
    <p:extLst>
      <p:ext uri="{BB962C8B-B14F-4D97-AF65-F5344CB8AC3E}">
        <p14:creationId xmlns:p14="http://schemas.microsoft.com/office/powerpoint/2010/main" val="34051190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376C870-A538-E84D-B079-B8E0BD14F281}" type="datetime1">
              <a:rPr lang="en-US" smtClean="0"/>
              <a:t>1/18/2017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B445BA-429B-164C-B3A5-C9A786CDC0D9}" type="slidenum">
              <a:rPr lang="en-US" smtClean="0"/>
              <a:t>‹#›</a:t>
            </a:fld>
            <a:endParaRPr lang="en-US"/>
          </a:p>
        </p:txBody>
      </p:sp>
    </p:spTree>
    <p:extLst>
      <p:ext uri="{BB962C8B-B14F-4D97-AF65-F5344CB8AC3E}">
        <p14:creationId xmlns:p14="http://schemas.microsoft.com/office/powerpoint/2010/main" val="218415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92DAC4-CE37-8A48-B389-2C7609E8EA9B}" type="datetime1">
              <a:rPr lang="en-US" smtClean="0"/>
              <a:t>1/18/2017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B445BA-429B-164C-B3A5-C9A786CDC0D9}" type="slidenum">
              <a:rPr lang="en-US" smtClean="0"/>
              <a:t>‹#›</a:t>
            </a:fld>
            <a:endParaRPr lang="en-US"/>
          </a:p>
        </p:txBody>
      </p:sp>
    </p:spTree>
    <p:extLst>
      <p:ext uri="{BB962C8B-B14F-4D97-AF65-F5344CB8AC3E}">
        <p14:creationId xmlns:p14="http://schemas.microsoft.com/office/powerpoint/2010/main" val="4012438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DD0AA4-B2E4-5742-91C3-5F638C7F1AF2}" type="datetime1">
              <a:rPr lang="en-US" smtClean="0"/>
              <a:t>1/18/2017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B445BA-429B-164C-B3A5-C9A786CDC0D9}" type="slidenum">
              <a:rPr lang="en-US" smtClean="0"/>
              <a:t>‹#›</a:t>
            </a:fld>
            <a:endParaRPr lang="en-US"/>
          </a:p>
        </p:txBody>
      </p:sp>
    </p:spTree>
    <p:extLst>
      <p:ext uri="{BB962C8B-B14F-4D97-AF65-F5344CB8AC3E}">
        <p14:creationId xmlns:p14="http://schemas.microsoft.com/office/powerpoint/2010/main" val="155610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14EA8C-92B3-2747-987B-2107D47A1AED}" type="datetime1">
              <a:rPr lang="en-US" smtClean="0"/>
              <a:t>1/18/2017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B445BA-429B-164C-B3A5-C9A786CDC0D9}" type="slidenum">
              <a:rPr lang="en-US" smtClean="0"/>
              <a:t>‹#›</a:t>
            </a:fld>
            <a:endParaRPr lang="en-US"/>
          </a:p>
        </p:txBody>
      </p:sp>
    </p:spTree>
    <p:extLst>
      <p:ext uri="{BB962C8B-B14F-4D97-AF65-F5344CB8AC3E}">
        <p14:creationId xmlns:p14="http://schemas.microsoft.com/office/powerpoint/2010/main" val="22937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A63D87-5176-784F-87D4-E2C21ADCBC40}" type="datetime1">
              <a:rPr lang="en-US" smtClean="0"/>
              <a:t>1/18/2017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B445BA-429B-164C-B3A5-C9A786CDC0D9}" type="slidenum">
              <a:rPr lang="en-US" smtClean="0"/>
              <a:t>‹#›</a:t>
            </a:fld>
            <a:endParaRPr lang="en-US"/>
          </a:p>
        </p:txBody>
      </p:sp>
    </p:spTree>
    <p:extLst>
      <p:ext uri="{BB962C8B-B14F-4D97-AF65-F5344CB8AC3E}">
        <p14:creationId xmlns:p14="http://schemas.microsoft.com/office/powerpoint/2010/main" val="2689953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097A8F5-5FC0-834B-9A2A-DC9BBD888DA9}" type="datetime1">
              <a:rPr lang="en-US" smtClean="0"/>
              <a:t>1/18/2017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B445BA-429B-164C-B3A5-C9A786CDC0D9}" type="slidenum">
              <a:rPr lang="en-US" smtClean="0"/>
              <a:t>‹#›</a:t>
            </a:fld>
            <a:endParaRPr lang="en-US"/>
          </a:p>
        </p:txBody>
      </p:sp>
    </p:spTree>
    <p:extLst>
      <p:ext uri="{BB962C8B-B14F-4D97-AF65-F5344CB8AC3E}">
        <p14:creationId xmlns:p14="http://schemas.microsoft.com/office/powerpoint/2010/main" val="280981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25FA5DA-7CF1-1341-8220-6ECB72B602B4}" type="datetime1">
              <a:rPr lang="en-US" smtClean="0"/>
              <a:t>1/18/2017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FB445BA-429B-164C-B3A5-C9A786CDC0D9}" type="slidenum">
              <a:rPr lang="en-US" smtClean="0"/>
              <a:t>‹#›</a:t>
            </a:fld>
            <a:endParaRPr lang="en-US"/>
          </a:p>
        </p:txBody>
      </p:sp>
    </p:spTree>
    <p:extLst>
      <p:ext uri="{BB962C8B-B14F-4D97-AF65-F5344CB8AC3E}">
        <p14:creationId xmlns:p14="http://schemas.microsoft.com/office/powerpoint/2010/main" val="2053541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3AA8D28-A720-B745-8E15-CCEDBABBD546}" type="datetime1">
              <a:rPr lang="en-US" smtClean="0"/>
              <a:t>1/18/2017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FB445BA-429B-164C-B3A5-C9A786CDC0D9}" type="slidenum">
              <a:rPr lang="en-US" smtClean="0"/>
              <a:t>‹#›</a:t>
            </a:fld>
            <a:endParaRPr lang="en-US"/>
          </a:p>
        </p:txBody>
      </p:sp>
    </p:spTree>
    <p:extLst>
      <p:ext uri="{BB962C8B-B14F-4D97-AF65-F5344CB8AC3E}">
        <p14:creationId xmlns:p14="http://schemas.microsoft.com/office/powerpoint/2010/main" val="4239924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3A03DC-2E43-924F-BADF-D6A122507DC4}" type="datetime1">
              <a:rPr lang="en-US" smtClean="0"/>
              <a:t>1/18/2017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FB445BA-429B-164C-B3A5-C9A786CDC0D9}" type="slidenum">
              <a:rPr lang="en-US" smtClean="0"/>
              <a:t>‹#›</a:t>
            </a:fld>
            <a:endParaRPr lang="en-US"/>
          </a:p>
        </p:txBody>
      </p:sp>
    </p:spTree>
    <p:extLst>
      <p:ext uri="{BB962C8B-B14F-4D97-AF65-F5344CB8AC3E}">
        <p14:creationId xmlns:p14="http://schemas.microsoft.com/office/powerpoint/2010/main" val="2906865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38E3C7-A712-7C42-8CD5-EF54B537DE37}" type="datetime1">
              <a:rPr lang="en-US" smtClean="0"/>
              <a:t>1/18/2017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B445BA-429B-164C-B3A5-C9A786CDC0D9}" type="slidenum">
              <a:rPr lang="en-US" smtClean="0"/>
              <a:t>‹#›</a:t>
            </a:fld>
            <a:endParaRPr lang="en-US"/>
          </a:p>
        </p:txBody>
      </p:sp>
    </p:spTree>
    <p:extLst>
      <p:ext uri="{BB962C8B-B14F-4D97-AF65-F5344CB8AC3E}">
        <p14:creationId xmlns:p14="http://schemas.microsoft.com/office/powerpoint/2010/main" val="4195318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ED56AE-BE91-D04C-97C7-A857FF7E16F8}" type="datetime1">
              <a:rPr lang="en-US" smtClean="0"/>
              <a:t>1/18/2017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B445BA-429B-164C-B3A5-C9A786CDC0D9}" type="slidenum">
              <a:rPr lang="en-US" smtClean="0"/>
              <a:t>‹#›</a:t>
            </a:fld>
            <a:endParaRPr lang="en-US"/>
          </a:p>
        </p:txBody>
      </p:sp>
    </p:spTree>
    <p:extLst>
      <p:ext uri="{BB962C8B-B14F-4D97-AF65-F5344CB8AC3E}">
        <p14:creationId xmlns:p14="http://schemas.microsoft.com/office/powerpoint/2010/main" val="262480555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73EC64-4234-544E-B828-BF56E23961A3}" type="datetime1">
              <a:rPr lang="en-US" smtClean="0"/>
              <a:t>1/18/2017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rgbClr val="0000FF"/>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B445BA-429B-164C-B3A5-C9A786CDC0D9}" type="slidenum">
              <a:rPr lang="en-US" smtClean="0"/>
              <a:t>‹#›</a:t>
            </a:fld>
            <a:endParaRPr lang="en-US"/>
          </a:p>
        </p:txBody>
      </p:sp>
      <p:pic>
        <p:nvPicPr>
          <p:cNvPr id="7" name="Picture 7" descr="mbarilogo"/>
          <p:cNvPicPr>
            <a:picLocks noChangeAspect="1" noChangeArrowheads="1"/>
          </p:cNvPicPr>
          <p:nvPr userDrawn="1"/>
        </p:nvPicPr>
        <p:blipFill>
          <a:blip r:embed="rId13" cstate="screen">
            <a:extLst>
              <a:ext uri="{28A0092B-C50C-407E-A947-70E740481C1C}">
                <a14:useLocalDpi xmlns:a14="http://schemas.microsoft.com/office/drawing/2010/main"/>
              </a:ext>
            </a:extLst>
          </a:blip>
          <a:srcRect/>
          <a:stretch>
            <a:fillRect/>
          </a:stretch>
        </p:blipFill>
        <p:spPr bwMode="auto">
          <a:xfrm>
            <a:off x="138113" y="6462181"/>
            <a:ext cx="63817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8"/>
          <p:cNvSpPr>
            <a:spLocks noChangeArrowheads="1"/>
          </p:cNvSpPr>
          <p:nvPr userDrawn="1"/>
        </p:nvSpPr>
        <p:spPr bwMode="auto">
          <a:xfrm>
            <a:off x="3312160" y="6573838"/>
            <a:ext cx="2621280"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lang="en-US" sz="1100" baseline="0" dirty="0" smtClean="0">
                <a:solidFill>
                  <a:srgbClr val="08625B"/>
                </a:solidFill>
                <a:latin typeface="Calibri" charset="0"/>
                <a:cs typeface="Times New Roman" charset="0"/>
              </a:rPr>
              <a:t>Presentation for UH, 1/18/2017</a:t>
            </a:r>
            <a:endParaRPr lang="en-US" sz="1100" dirty="0">
              <a:solidFill>
                <a:srgbClr val="08625B"/>
              </a:solidFill>
              <a:latin typeface="Times New Roman" charset="0"/>
              <a:cs typeface="Times New Roman" charset="0"/>
            </a:endParaRPr>
          </a:p>
        </p:txBody>
      </p:sp>
    </p:spTree>
    <p:extLst>
      <p:ext uri="{BB962C8B-B14F-4D97-AF65-F5344CB8AC3E}">
        <p14:creationId xmlns:p14="http://schemas.microsoft.com/office/powerpoint/2010/main" val="10900738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xmlns:p14="http://schemas.microsoft.com/office/powerpoint/2010/main" id="1" dur="indefinite" restart="never" nodeType="tmRoot"/>
      </p:par>
    </p:tnLst>
  </p:timing>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2.tif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3.emf"/></Relationships>
</file>

<file path=ppt/slides/_rels/slide14.xml.rels><?xml version="1.0" encoding="UTF-8" standalone="yes"?>
<Relationships xmlns="http://schemas.openxmlformats.org/package/2006/relationships"><Relationship Id="rId3" Type="http://schemas.openxmlformats.org/officeDocument/2006/relationships/image" Target="../media/image14.emf"/><Relationship Id="rId4" Type="http://schemas.openxmlformats.org/officeDocument/2006/relationships/image" Target="../media/image15.emf"/><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tif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tiff"/><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4428" y="145797"/>
            <a:ext cx="7772400" cy="1470025"/>
          </a:xfrm>
        </p:spPr>
        <p:txBody>
          <a:bodyPr/>
          <a:lstStyle/>
          <a:p>
            <a:r>
              <a:rPr lang="en-US" dirty="0" smtClean="0"/>
              <a:t>MBARI Wave </a:t>
            </a:r>
            <a:r>
              <a:rPr lang="en-US" dirty="0" smtClean="0"/>
              <a:t>Glider “Hot Spot” </a:t>
            </a:r>
            <a:r>
              <a:rPr lang="en-US" dirty="0" smtClean="0"/>
              <a:t>applications  </a:t>
            </a:r>
            <a:endParaRPr lang="en-US" dirty="0"/>
          </a:p>
        </p:txBody>
      </p:sp>
      <p:sp>
        <p:nvSpPr>
          <p:cNvPr id="3" name="Subtitle 2"/>
          <p:cNvSpPr>
            <a:spLocks noGrp="1"/>
          </p:cNvSpPr>
          <p:nvPr>
            <p:ph type="subTitle" idx="1"/>
          </p:nvPr>
        </p:nvSpPr>
        <p:spPr>
          <a:xfrm>
            <a:off x="1459184" y="5693335"/>
            <a:ext cx="6400800" cy="788537"/>
          </a:xfrm>
        </p:spPr>
        <p:txBody>
          <a:bodyPr/>
          <a:lstStyle/>
          <a:p>
            <a:r>
              <a:rPr lang="en-US" dirty="0" smtClean="0"/>
              <a:t>Tom O’Reilly and Brian Kieft</a:t>
            </a:r>
            <a:endParaRPr lang="en-US" dirty="0"/>
          </a:p>
        </p:txBody>
      </p:sp>
      <p:pic>
        <p:nvPicPr>
          <p:cNvPr id="5" name="Picture 6" descr="IMG_20140203_160930530 (2).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634727" y="1649094"/>
            <a:ext cx="6429048" cy="3620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675994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967"/>
            <a:ext cx="5147982" cy="1143000"/>
          </a:xfrm>
        </p:spPr>
        <p:txBody>
          <a:bodyPr>
            <a:normAutofit fontScale="90000"/>
          </a:bodyPr>
          <a:lstStyle/>
          <a:p>
            <a:pPr algn="l"/>
            <a:r>
              <a:rPr lang="en-US" dirty="0" smtClean="0"/>
              <a:t>Hot Spot “stalking” algorithm</a:t>
            </a:r>
            <a:endParaRPr lang="en-US" dirty="0"/>
          </a:p>
        </p:txBody>
      </p:sp>
      <p:sp>
        <p:nvSpPr>
          <p:cNvPr id="3" name="Content Placeholder 2"/>
          <p:cNvSpPr>
            <a:spLocks noGrp="1"/>
          </p:cNvSpPr>
          <p:nvPr>
            <p:ph idx="1"/>
          </p:nvPr>
        </p:nvSpPr>
        <p:spPr>
          <a:xfrm>
            <a:off x="457200" y="4776858"/>
            <a:ext cx="8229600" cy="1759285"/>
          </a:xfrm>
        </p:spPr>
        <p:txBody>
          <a:bodyPr>
            <a:normAutofit fontScale="70000" lnSpcReduction="20000"/>
          </a:bodyPr>
          <a:lstStyle/>
          <a:p>
            <a:pPr marL="514350" indent="-514350">
              <a:buFont typeface="+mj-lt"/>
              <a:buAutoNum type="arabicPeriod"/>
            </a:pPr>
            <a:r>
              <a:rPr lang="en-US" dirty="0" smtClean="0"/>
              <a:t>Get target bearing/range/</a:t>
            </a:r>
            <a:r>
              <a:rPr lang="en-US" dirty="0" err="1" smtClean="0"/>
              <a:t>elev</a:t>
            </a:r>
            <a:r>
              <a:rPr lang="en-US" dirty="0" smtClean="0"/>
              <a:t> from DAT</a:t>
            </a:r>
          </a:p>
          <a:p>
            <a:pPr marL="514350" indent="-514350">
              <a:buFont typeface="+mj-lt"/>
              <a:buAutoNum type="arabicPeriod"/>
            </a:pPr>
            <a:r>
              <a:rPr lang="en-US" dirty="0" smtClean="0"/>
              <a:t>Compute target </a:t>
            </a:r>
            <a:r>
              <a:rPr lang="en-US" dirty="0" err="1" smtClean="0"/>
              <a:t>lat</a:t>
            </a:r>
            <a:r>
              <a:rPr lang="en-US" dirty="0" smtClean="0"/>
              <a:t>/</a:t>
            </a:r>
            <a:r>
              <a:rPr lang="en-US" dirty="0" err="1" smtClean="0"/>
              <a:t>lon</a:t>
            </a:r>
            <a:r>
              <a:rPr lang="en-US" dirty="0" smtClean="0"/>
              <a:t>, depth </a:t>
            </a:r>
          </a:p>
          <a:p>
            <a:pPr marL="514350" indent="-514350">
              <a:buFont typeface="+mj-lt"/>
              <a:buAutoNum type="arabicPeriod"/>
            </a:pPr>
            <a:r>
              <a:rPr lang="en-US" dirty="0" smtClean="0"/>
              <a:t>If target location is “safe”, command vehicle to circle target </a:t>
            </a:r>
          </a:p>
          <a:p>
            <a:pPr marL="514350" indent="-514350">
              <a:buFont typeface="+mj-lt"/>
              <a:buAutoNum type="arabicPeriod"/>
            </a:pPr>
            <a:r>
              <a:rPr lang="en-US" dirty="0" smtClean="0"/>
              <a:t>Repeat every n seconds</a:t>
            </a:r>
            <a:endParaRPr lang="en-US" dirty="0"/>
          </a:p>
        </p:txBody>
      </p:sp>
      <p:sp>
        <p:nvSpPr>
          <p:cNvPr id="4" name="Rectangle 3"/>
          <p:cNvSpPr/>
          <p:nvPr/>
        </p:nvSpPr>
        <p:spPr>
          <a:xfrm>
            <a:off x="687476" y="1805883"/>
            <a:ext cx="2773204" cy="1328201"/>
          </a:xfrm>
          <a:prstGeom prst="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Rectangle 4"/>
          <p:cNvSpPr/>
          <p:nvPr/>
        </p:nvSpPr>
        <p:spPr>
          <a:xfrm>
            <a:off x="5162812" y="1817534"/>
            <a:ext cx="2773204" cy="1328201"/>
          </a:xfrm>
          <a:prstGeom prst="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p>
        </p:txBody>
      </p:sp>
      <p:sp>
        <p:nvSpPr>
          <p:cNvPr id="6" name="TextBox 5"/>
          <p:cNvSpPr txBox="1"/>
          <p:nvPr/>
        </p:nvSpPr>
        <p:spPr>
          <a:xfrm>
            <a:off x="5697882" y="1817534"/>
            <a:ext cx="1775546" cy="830997"/>
          </a:xfrm>
          <a:prstGeom prst="rect">
            <a:avLst/>
          </a:prstGeom>
          <a:noFill/>
        </p:spPr>
        <p:txBody>
          <a:bodyPr wrap="none" rtlCol="0">
            <a:spAutoFit/>
          </a:bodyPr>
          <a:lstStyle/>
          <a:p>
            <a:pPr algn="ctr"/>
            <a:r>
              <a:rPr lang="en-US" sz="2400" dirty="0" smtClean="0"/>
              <a:t>Main vehicle </a:t>
            </a:r>
          </a:p>
          <a:p>
            <a:pPr algn="ctr"/>
            <a:r>
              <a:rPr lang="en-US" sz="2400" dirty="0" smtClean="0"/>
              <a:t>computer</a:t>
            </a:r>
            <a:endParaRPr lang="en-US" sz="2400" dirty="0"/>
          </a:p>
        </p:txBody>
      </p:sp>
      <p:sp>
        <p:nvSpPr>
          <p:cNvPr id="7" name="TextBox 6"/>
          <p:cNvSpPr txBox="1"/>
          <p:nvPr/>
        </p:nvSpPr>
        <p:spPr>
          <a:xfrm>
            <a:off x="1101004" y="1782580"/>
            <a:ext cx="1918163" cy="461665"/>
          </a:xfrm>
          <a:prstGeom prst="rect">
            <a:avLst/>
          </a:prstGeom>
          <a:noFill/>
        </p:spPr>
        <p:txBody>
          <a:bodyPr wrap="none" rtlCol="0">
            <a:spAutoFit/>
          </a:bodyPr>
          <a:lstStyle/>
          <a:p>
            <a:r>
              <a:rPr lang="en-US" sz="2400" dirty="0" smtClean="0"/>
              <a:t>Hot Spot SMC</a:t>
            </a:r>
            <a:endParaRPr lang="en-US" sz="2400" dirty="0"/>
          </a:p>
        </p:txBody>
      </p:sp>
      <p:grpSp>
        <p:nvGrpSpPr>
          <p:cNvPr id="11" name="Group 10"/>
          <p:cNvGrpSpPr/>
          <p:nvPr/>
        </p:nvGrpSpPr>
        <p:grpSpPr>
          <a:xfrm>
            <a:off x="7508384" y="3145735"/>
            <a:ext cx="558378" cy="1234160"/>
            <a:chOff x="7473428" y="3495265"/>
            <a:chExt cx="558378" cy="1234160"/>
          </a:xfrm>
        </p:grpSpPr>
        <p:sp>
          <p:nvSpPr>
            <p:cNvPr id="8" name="Rectangle 7"/>
            <p:cNvSpPr/>
            <p:nvPr/>
          </p:nvSpPr>
          <p:spPr>
            <a:xfrm>
              <a:off x="7473428" y="4065325"/>
              <a:ext cx="558378" cy="664100"/>
            </a:xfrm>
            <a:prstGeom prst="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0" name="Straight Connector 9"/>
            <p:cNvCxnSpPr/>
            <p:nvPr/>
          </p:nvCxnSpPr>
          <p:spPr>
            <a:xfrm flipV="1">
              <a:off x="7473428" y="3495265"/>
              <a:ext cx="0" cy="570060"/>
            </a:xfrm>
            <a:prstGeom prst="line">
              <a:avLst/>
            </a:prstGeom>
          </p:spPr>
          <p:style>
            <a:lnRef idx="2">
              <a:schemeClr val="accent1"/>
            </a:lnRef>
            <a:fillRef idx="0">
              <a:schemeClr val="accent1"/>
            </a:fillRef>
            <a:effectRef idx="1">
              <a:schemeClr val="accent1"/>
            </a:effectRef>
            <a:fontRef idx="minor">
              <a:schemeClr val="tx1"/>
            </a:fontRef>
          </p:style>
        </p:cxnSp>
      </p:grpSp>
      <p:sp>
        <p:nvSpPr>
          <p:cNvPr id="12" name="TextBox 11"/>
          <p:cNvSpPr txBox="1"/>
          <p:nvPr/>
        </p:nvSpPr>
        <p:spPr>
          <a:xfrm>
            <a:off x="7633064" y="3215638"/>
            <a:ext cx="825867" cy="369332"/>
          </a:xfrm>
          <a:prstGeom prst="rect">
            <a:avLst/>
          </a:prstGeom>
          <a:noFill/>
        </p:spPr>
        <p:txBody>
          <a:bodyPr wrap="none" rtlCol="0">
            <a:spAutoFit/>
          </a:bodyPr>
          <a:lstStyle/>
          <a:p>
            <a:r>
              <a:rPr lang="en-US" dirty="0" smtClean="0"/>
              <a:t>rudder</a:t>
            </a:r>
            <a:endParaRPr lang="en-US" dirty="0"/>
          </a:p>
        </p:txBody>
      </p:sp>
      <p:grpSp>
        <p:nvGrpSpPr>
          <p:cNvPr id="16" name="Group 15"/>
          <p:cNvGrpSpPr/>
          <p:nvPr/>
        </p:nvGrpSpPr>
        <p:grpSpPr>
          <a:xfrm>
            <a:off x="2075000" y="3145735"/>
            <a:ext cx="441857" cy="1234160"/>
            <a:chOff x="2075000" y="3495265"/>
            <a:chExt cx="441857" cy="1234160"/>
          </a:xfrm>
        </p:grpSpPr>
        <p:sp>
          <p:nvSpPr>
            <p:cNvPr id="13" name="Rectangle 12"/>
            <p:cNvSpPr/>
            <p:nvPr/>
          </p:nvSpPr>
          <p:spPr>
            <a:xfrm>
              <a:off x="2075000" y="3934499"/>
              <a:ext cx="441857" cy="794926"/>
            </a:xfrm>
            <a:prstGeom prst="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5" name="Straight Connector 14"/>
            <p:cNvCxnSpPr>
              <a:endCxn id="13" idx="0"/>
            </p:cNvCxnSpPr>
            <p:nvPr/>
          </p:nvCxnSpPr>
          <p:spPr>
            <a:xfrm>
              <a:off x="2283815" y="3495265"/>
              <a:ext cx="12114" cy="439234"/>
            </a:xfrm>
            <a:prstGeom prst="line">
              <a:avLst/>
            </a:prstGeom>
          </p:spPr>
          <p:style>
            <a:lnRef idx="2">
              <a:schemeClr val="accent1"/>
            </a:lnRef>
            <a:fillRef idx="0">
              <a:schemeClr val="accent1"/>
            </a:fillRef>
            <a:effectRef idx="1">
              <a:schemeClr val="accent1"/>
            </a:effectRef>
            <a:fontRef idx="minor">
              <a:schemeClr val="tx1"/>
            </a:fontRef>
          </p:style>
        </p:cxnSp>
      </p:grpSp>
      <p:sp>
        <p:nvSpPr>
          <p:cNvPr id="17" name="TextBox 16"/>
          <p:cNvSpPr txBox="1"/>
          <p:nvPr/>
        </p:nvSpPr>
        <p:spPr>
          <a:xfrm>
            <a:off x="2575119" y="3332147"/>
            <a:ext cx="572730" cy="369332"/>
          </a:xfrm>
          <a:prstGeom prst="rect">
            <a:avLst/>
          </a:prstGeom>
          <a:noFill/>
        </p:spPr>
        <p:txBody>
          <a:bodyPr wrap="none" rtlCol="0">
            <a:spAutoFit/>
          </a:bodyPr>
          <a:lstStyle/>
          <a:p>
            <a:r>
              <a:rPr lang="en-US" dirty="0" smtClean="0"/>
              <a:t>DAT</a:t>
            </a:r>
            <a:endParaRPr lang="en-US" dirty="0"/>
          </a:p>
        </p:txBody>
      </p:sp>
      <p:grpSp>
        <p:nvGrpSpPr>
          <p:cNvPr id="18" name="Group 17"/>
          <p:cNvGrpSpPr/>
          <p:nvPr/>
        </p:nvGrpSpPr>
        <p:grpSpPr>
          <a:xfrm rot="10800000">
            <a:off x="7043223" y="571834"/>
            <a:ext cx="441857" cy="1234160"/>
            <a:chOff x="2075000" y="3495265"/>
            <a:chExt cx="441857" cy="1234160"/>
          </a:xfrm>
        </p:grpSpPr>
        <p:sp>
          <p:nvSpPr>
            <p:cNvPr id="19" name="Rectangle 18"/>
            <p:cNvSpPr/>
            <p:nvPr/>
          </p:nvSpPr>
          <p:spPr>
            <a:xfrm>
              <a:off x="2075000" y="3934499"/>
              <a:ext cx="441857" cy="794926"/>
            </a:xfrm>
            <a:prstGeom prst="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20" name="Straight Connector 19"/>
            <p:cNvCxnSpPr>
              <a:endCxn id="19" idx="0"/>
            </p:cNvCxnSpPr>
            <p:nvPr/>
          </p:nvCxnSpPr>
          <p:spPr>
            <a:xfrm>
              <a:off x="2283815" y="3495265"/>
              <a:ext cx="12114" cy="439234"/>
            </a:xfrm>
            <a:prstGeom prst="line">
              <a:avLst/>
            </a:prstGeom>
          </p:spPr>
          <p:style>
            <a:lnRef idx="2">
              <a:schemeClr val="accent1"/>
            </a:lnRef>
            <a:fillRef idx="0">
              <a:schemeClr val="accent1"/>
            </a:fillRef>
            <a:effectRef idx="1">
              <a:schemeClr val="accent1"/>
            </a:effectRef>
            <a:fontRef idx="minor">
              <a:schemeClr val="tx1"/>
            </a:fontRef>
          </p:style>
        </p:cxnSp>
      </p:grpSp>
      <p:sp>
        <p:nvSpPr>
          <p:cNvPr id="21" name="TextBox 20"/>
          <p:cNvSpPr txBox="1"/>
          <p:nvPr/>
        </p:nvSpPr>
        <p:spPr>
          <a:xfrm>
            <a:off x="7586456" y="1133740"/>
            <a:ext cx="556563" cy="369332"/>
          </a:xfrm>
          <a:prstGeom prst="rect">
            <a:avLst/>
          </a:prstGeom>
          <a:noFill/>
        </p:spPr>
        <p:txBody>
          <a:bodyPr wrap="none" rtlCol="0">
            <a:spAutoFit/>
          </a:bodyPr>
          <a:lstStyle/>
          <a:p>
            <a:r>
              <a:rPr lang="en-US" dirty="0" smtClean="0"/>
              <a:t>GPS</a:t>
            </a:r>
            <a:endParaRPr lang="en-US" dirty="0"/>
          </a:p>
        </p:txBody>
      </p:sp>
      <p:cxnSp>
        <p:nvCxnSpPr>
          <p:cNvPr id="23" name="Straight Arrow Connector 22"/>
          <p:cNvCxnSpPr/>
          <p:nvPr/>
        </p:nvCxnSpPr>
        <p:spPr>
          <a:xfrm flipH="1">
            <a:off x="3460680" y="2027253"/>
            <a:ext cx="1702132" cy="0"/>
          </a:xfrm>
          <a:prstGeom prst="straightConnector1">
            <a:avLst/>
          </a:prstGeom>
          <a:ln>
            <a:tailEnd type="arrow" w="lg" len="lg"/>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flipH="1">
            <a:off x="3484908" y="2668995"/>
            <a:ext cx="1702132" cy="0"/>
          </a:xfrm>
          <a:prstGeom prst="straightConnector1">
            <a:avLst/>
          </a:prstGeom>
          <a:ln>
            <a:headEnd type="arrow" w="lg" len="lg"/>
            <a:tailEnd type="none" w="lg" len="lg"/>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3658767" y="2703001"/>
            <a:ext cx="1277062" cy="461665"/>
          </a:xfrm>
          <a:prstGeom prst="rect">
            <a:avLst/>
          </a:prstGeom>
          <a:noFill/>
        </p:spPr>
        <p:txBody>
          <a:bodyPr wrap="none" rtlCol="0">
            <a:spAutoFit/>
          </a:bodyPr>
          <a:lstStyle/>
          <a:p>
            <a:r>
              <a:rPr lang="en-US" sz="2400" dirty="0" err="1" smtClean="0"/>
              <a:t>Nav</a:t>
            </a:r>
            <a:r>
              <a:rPr lang="en-US" sz="2400" dirty="0" smtClean="0"/>
              <a:t> </a:t>
            </a:r>
            <a:r>
              <a:rPr lang="en-US" sz="2400" dirty="0" err="1" smtClean="0"/>
              <a:t>cmd</a:t>
            </a:r>
            <a:endParaRPr lang="en-US" sz="2400" dirty="0"/>
          </a:p>
        </p:txBody>
      </p:sp>
      <p:sp>
        <p:nvSpPr>
          <p:cNvPr id="27" name="TextBox 26"/>
          <p:cNvSpPr txBox="1"/>
          <p:nvPr/>
        </p:nvSpPr>
        <p:spPr>
          <a:xfrm>
            <a:off x="3775287" y="1540097"/>
            <a:ext cx="1111903" cy="461665"/>
          </a:xfrm>
          <a:prstGeom prst="rect">
            <a:avLst/>
          </a:prstGeom>
          <a:noFill/>
        </p:spPr>
        <p:txBody>
          <a:bodyPr wrap="none" rtlCol="0">
            <a:spAutoFit/>
          </a:bodyPr>
          <a:lstStyle/>
          <a:p>
            <a:r>
              <a:rPr lang="en-US" sz="2400" dirty="0" smtClean="0"/>
              <a:t>GPS </a:t>
            </a:r>
            <a:r>
              <a:rPr lang="en-US" sz="2400" dirty="0" err="1" smtClean="0"/>
              <a:t>loc</a:t>
            </a:r>
            <a:endParaRPr lang="en-US" sz="2400" dirty="0"/>
          </a:p>
        </p:txBody>
      </p:sp>
      <p:sp>
        <p:nvSpPr>
          <p:cNvPr id="28" name="TextBox 27"/>
          <p:cNvSpPr txBox="1"/>
          <p:nvPr/>
        </p:nvSpPr>
        <p:spPr>
          <a:xfrm>
            <a:off x="5922039" y="2613578"/>
            <a:ext cx="1384664" cy="400110"/>
          </a:xfrm>
          <a:prstGeom prst="rect">
            <a:avLst/>
          </a:prstGeom>
          <a:noFill/>
        </p:spPr>
        <p:txBody>
          <a:bodyPr wrap="none" rtlCol="0">
            <a:spAutoFit/>
          </a:bodyPr>
          <a:lstStyle/>
          <a:p>
            <a:r>
              <a:rPr lang="en-US" sz="2000" dirty="0" smtClean="0"/>
              <a:t>“Black box”</a:t>
            </a:r>
            <a:endParaRPr lang="en-US" sz="2000" dirty="0"/>
          </a:p>
        </p:txBody>
      </p:sp>
      <p:sp>
        <p:nvSpPr>
          <p:cNvPr id="14" name="Rectangle 13"/>
          <p:cNvSpPr/>
          <p:nvPr/>
        </p:nvSpPr>
        <p:spPr>
          <a:xfrm>
            <a:off x="1445512" y="2244245"/>
            <a:ext cx="1258976" cy="510408"/>
          </a:xfrm>
          <a:prstGeom prst="rect">
            <a:avLst/>
          </a:prstGeom>
          <a:solidFill>
            <a:schemeClr val="accent1">
              <a:lumMod val="40000"/>
              <a:lumOff val="6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application</a:t>
            </a:r>
            <a:endParaRPr lang="en-US" dirty="0">
              <a:solidFill>
                <a:schemeClr val="tx1"/>
              </a:solidFill>
            </a:endParaRPr>
          </a:p>
        </p:txBody>
      </p:sp>
    </p:spTree>
    <p:extLst>
      <p:ext uri="{BB962C8B-B14F-4D97-AF65-F5344CB8AC3E}">
        <p14:creationId xmlns:p14="http://schemas.microsoft.com/office/powerpoint/2010/main" val="223769383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28798" y="4249794"/>
            <a:ext cx="1764974" cy="1364201"/>
          </a:xfrm>
          <a:prstGeom prst="rect">
            <a:avLst/>
          </a:prstGeom>
        </p:spPr>
      </p:pic>
      <p:sp>
        <p:nvSpPr>
          <p:cNvPr id="4" name="Magnetic Disk 3"/>
          <p:cNvSpPr/>
          <p:nvPr/>
        </p:nvSpPr>
        <p:spPr>
          <a:xfrm>
            <a:off x="414679" y="2580105"/>
            <a:ext cx="8395112" cy="3850106"/>
          </a:xfrm>
          <a:prstGeom prst="flowChartMagneticDisk">
            <a:avLst/>
          </a:prstGeom>
          <a:solidFill>
            <a:schemeClr val="tx2">
              <a:lumMod val="40000"/>
              <a:lumOff val="60000"/>
              <a:alpha val="54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1" name="TextBox 20"/>
          <p:cNvSpPr txBox="1"/>
          <p:nvPr/>
        </p:nvSpPr>
        <p:spPr>
          <a:xfrm>
            <a:off x="4009524" y="5122092"/>
            <a:ext cx="1138102" cy="523220"/>
          </a:xfrm>
          <a:prstGeom prst="rect">
            <a:avLst/>
          </a:prstGeom>
          <a:noFill/>
        </p:spPr>
        <p:txBody>
          <a:bodyPr wrap="none" rtlCol="0">
            <a:spAutoFit/>
          </a:bodyPr>
          <a:lstStyle/>
          <a:p>
            <a:r>
              <a:rPr lang="en-US" sz="2800" dirty="0" smtClean="0"/>
              <a:t>Drifter</a:t>
            </a:r>
            <a:endParaRPr lang="en-US" sz="2800" dirty="0"/>
          </a:p>
        </p:txBody>
      </p:sp>
      <p:sp>
        <p:nvSpPr>
          <p:cNvPr id="2" name="Title 1"/>
          <p:cNvSpPr>
            <a:spLocks noGrp="1"/>
          </p:cNvSpPr>
          <p:nvPr>
            <p:ph type="title"/>
          </p:nvPr>
        </p:nvSpPr>
        <p:spPr/>
        <p:txBody>
          <a:bodyPr>
            <a:normAutofit fontScale="90000"/>
          </a:bodyPr>
          <a:lstStyle/>
          <a:p>
            <a:r>
              <a:rPr lang="en-US" dirty="0" smtClean="0"/>
              <a:t>Chase application:</a:t>
            </a:r>
            <a:br>
              <a:rPr lang="en-US" dirty="0" smtClean="0"/>
            </a:br>
            <a:r>
              <a:rPr lang="en-US" dirty="0" smtClean="0"/>
              <a:t>Lagrangian drift sampling</a:t>
            </a:r>
            <a:endParaRPr lang="en-US" dirty="0"/>
          </a:p>
        </p:txBody>
      </p:sp>
      <p:grpSp>
        <p:nvGrpSpPr>
          <p:cNvPr id="11" name="Group 10"/>
          <p:cNvGrpSpPr/>
          <p:nvPr/>
        </p:nvGrpSpPr>
        <p:grpSpPr>
          <a:xfrm>
            <a:off x="1176496" y="2202881"/>
            <a:ext cx="5574562" cy="2078663"/>
            <a:chOff x="1176496" y="2202881"/>
            <a:chExt cx="5574562" cy="2078663"/>
          </a:xfrm>
        </p:grpSpPr>
        <p:sp>
          <p:nvSpPr>
            <p:cNvPr id="23" name="Oval 22"/>
            <p:cNvSpPr/>
            <p:nvPr/>
          </p:nvSpPr>
          <p:spPr>
            <a:xfrm>
              <a:off x="2368401" y="2807372"/>
              <a:ext cx="4382657" cy="721895"/>
            </a:xfrm>
            <a:prstGeom prst="ellipse">
              <a:avLst/>
            </a:prstGeom>
            <a:noFill/>
            <a:ln w="22225">
              <a:solidFill>
                <a:srgbClr val="0000FF"/>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 name="Group 6"/>
            <p:cNvGrpSpPr/>
            <p:nvPr/>
          </p:nvGrpSpPr>
          <p:grpSpPr>
            <a:xfrm>
              <a:off x="1176496" y="2202881"/>
              <a:ext cx="3386704" cy="2078663"/>
              <a:chOff x="1176496" y="2202881"/>
              <a:chExt cx="3386704" cy="2078663"/>
            </a:xfrm>
          </p:grpSpPr>
          <p:grpSp>
            <p:nvGrpSpPr>
              <p:cNvPr id="37" name="Group 36"/>
              <p:cNvGrpSpPr/>
              <p:nvPr/>
            </p:nvGrpSpPr>
            <p:grpSpPr>
              <a:xfrm>
                <a:off x="2429248" y="2953528"/>
                <a:ext cx="2133952" cy="1328016"/>
                <a:chOff x="4089048" y="1458127"/>
                <a:chExt cx="2662010" cy="1935756"/>
              </a:xfrm>
            </p:grpSpPr>
            <p:grpSp>
              <p:nvGrpSpPr>
                <p:cNvPr id="32" name="Group 31"/>
                <p:cNvGrpSpPr/>
                <p:nvPr/>
              </p:nvGrpSpPr>
              <p:grpSpPr>
                <a:xfrm>
                  <a:off x="4089048" y="1458127"/>
                  <a:ext cx="2662010" cy="1935756"/>
                  <a:chOff x="2700854" y="1316555"/>
                  <a:chExt cx="3914411" cy="2829690"/>
                </a:xfrm>
              </p:grpSpPr>
              <p:pic>
                <p:nvPicPr>
                  <p:cNvPr id="28" name="Picture 27" descr="ASW-31.pn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700854" y="1316555"/>
                    <a:ext cx="3914411" cy="2829690"/>
                  </a:xfrm>
                  <a:prstGeom prst="rect">
                    <a:avLst/>
                  </a:prstGeom>
                </p:spPr>
              </p:pic>
              <p:sp>
                <p:nvSpPr>
                  <p:cNvPr id="30" name="Rounded Rectangle 29"/>
                  <p:cNvSpPr/>
                  <p:nvPr/>
                </p:nvSpPr>
                <p:spPr>
                  <a:xfrm>
                    <a:off x="3547521" y="2328333"/>
                    <a:ext cx="2489200" cy="177800"/>
                  </a:xfrm>
                  <a:prstGeom prst="roundRect">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34" name="Straight Connector 33"/>
                <p:cNvCxnSpPr>
                  <a:endCxn id="28" idx="0"/>
                </p:cNvCxnSpPr>
                <p:nvPr/>
              </p:nvCxnSpPr>
              <p:spPr>
                <a:xfrm flipV="1">
                  <a:off x="5410194" y="1458127"/>
                  <a:ext cx="9859" cy="69214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42" name="TextBox 41"/>
              <p:cNvSpPr txBox="1"/>
              <p:nvPr/>
            </p:nvSpPr>
            <p:spPr>
              <a:xfrm>
                <a:off x="1176496" y="2202881"/>
                <a:ext cx="1981958" cy="523220"/>
              </a:xfrm>
              <a:prstGeom prst="rect">
                <a:avLst/>
              </a:prstGeom>
              <a:noFill/>
            </p:spPr>
            <p:txBody>
              <a:bodyPr wrap="none" rtlCol="0">
                <a:spAutoFit/>
              </a:bodyPr>
              <a:lstStyle/>
              <a:p>
                <a:r>
                  <a:rPr lang="en-US" sz="2800" dirty="0" smtClean="0"/>
                  <a:t>Wave Glider</a:t>
                </a:r>
                <a:endParaRPr lang="en-US" sz="2800" dirty="0"/>
              </a:p>
            </p:txBody>
          </p:sp>
        </p:grpSp>
      </p:grpSp>
      <p:grpSp>
        <p:nvGrpSpPr>
          <p:cNvPr id="3" name="Group 2"/>
          <p:cNvGrpSpPr/>
          <p:nvPr/>
        </p:nvGrpSpPr>
        <p:grpSpPr>
          <a:xfrm>
            <a:off x="401720" y="3510573"/>
            <a:ext cx="8397254" cy="2903623"/>
            <a:chOff x="401720" y="3510573"/>
            <a:chExt cx="8397254" cy="2903623"/>
          </a:xfrm>
        </p:grpSpPr>
        <p:sp>
          <p:nvSpPr>
            <p:cNvPr id="17" name="Freeform 16"/>
            <p:cNvSpPr/>
            <p:nvPr/>
          </p:nvSpPr>
          <p:spPr>
            <a:xfrm>
              <a:off x="401720" y="3561587"/>
              <a:ext cx="8397254" cy="2852609"/>
            </a:xfrm>
            <a:custGeom>
              <a:avLst/>
              <a:gdLst>
                <a:gd name="connsiteX0" fmla="*/ 8397254 w 8397254"/>
                <a:gd name="connsiteY0" fmla="*/ 403549 h 2852609"/>
                <a:gd name="connsiteX1" fmla="*/ 7088423 w 8397254"/>
                <a:gd name="connsiteY1" fmla="*/ 196221 h 2852609"/>
                <a:gd name="connsiteX2" fmla="*/ 4509637 w 8397254"/>
                <a:gd name="connsiteY2" fmla="*/ 2852603 h 2852609"/>
                <a:gd name="connsiteX3" fmla="*/ 1593924 w 8397254"/>
                <a:gd name="connsiteY3" fmla="*/ 222137 h 2852609"/>
                <a:gd name="connsiteX4" fmla="*/ 0 w 8397254"/>
                <a:gd name="connsiteY4" fmla="*/ 973699 h 2852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97254" h="2852609">
                  <a:moveTo>
                    <a:pt x="8397254" y="403549"/>
                  </a:moveTo>
                  <a:cubicBezTo>
                    <a:pt x="8066806" y="95797"/>
                    <a:pt x="7736359" y="-211955"/>
                    <a:pt x="7088423" y="196221"/>
                  </a:cubicBezTo>
                  <a:cubicBezTo>
                    <a:pt x="6440487" y="604397"/>
                    <a:pt x="5425387" y="2848284"/>
                    <a:pt x="4509637" y="2852603"/>
                  </a:cubicBezTo>
                  <a:cubicBezTo>
                    <a:pt x="3593887" y="2856922"/>
                    <a:pt x="2345530" y="535288"/>
                    <a:pt x="1593924" y="222137"/>
                  </a:cubicBezTo>
                  <a:cubicBezTo>
                    <a:pt x="842318" y="-91014"/>
                    <a:pt x="0" y="973699"/>
                    <a:pt x="0" y="973699"/>
                  </a:cubicBezTo>
                </a:path>
              </a:pathLst>
            </a:custGeom>
            <a:ln>
              <a:solidFill>
                <a:srgbClr val="0000FF"/>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pic>
          <p:nvPicPr>
            <p:cNvPr id="19" name="Picture 1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8362881" flipH="1">
              <a:off x="5973687" y="3710959"/>
              <a:ext cx="1764974" cy="1364201"/>
            </a:xfrm>
            <a:prstGeom prst="rect">
              <a:avLst/>
            </a:prstGeom>
          </p:spPr>
        </p:pic>
        <p:sp>
          <p:nvSpPr>
            <p:cNvPr id="39" name="TextBox 38"/>
            <p:cNvSpPr txBox="1"/>
            <p:nvPr/>
          </p:nvSpPr>
          <p:spPr>
            <a:xfrm>
              <a:off x="7038750" y="4841978"/>
              <a:ext cx="1261007" cy="523220"/>
            </a:xfrm>
            <a:prstGeom prst="rect">
              <a:avLst/>
            </a:prstGeom>
            <a:noFill/>
          </p:spPr>
          <p:txBody>
            <a:bodyPr wrap="none" rtlCol="0">
              <a:spAutoFit/>
            </a:bodyPr>
            <a:lstStyle/>
            <a:p>
              <a:r>
                <a:rPr lang="en-US" sz="2800" dirty="0" smtClean="0"/>
                <a:t>Profiler</a:t>
              </a:r>
              <a:endParaRPr lang="en-US" sz="2800" dirty="0"/>
            </a:p>
          </p:txBody>
        </p:sp>
      </p:grpSp>
      <p:grpSp>
        <p:nvGrpSpPr>
          <p:cNvPr id="10" name="Group 9"/>
          <p:cNvGrpSpPr/>
          <p:nvPr/>
        </p:nvGrpSpPr>
        <p:grpSpPr>
          <a:xfrm>
            <a:off x="3957896" y="1640789"/>
            <a:ext cx="4180890" cy="1054923"/>
            <a:chOff x="3957896" y="1640789"/>
            <a:chExt cx="4180890" cy="1054923"/>
          </a:xfrm>
        </p:grpSpPr>
        <p:pic>
          <p:nvPicPr>
            <p:cNvPr id="8" name="Picture 7"/>
            <p:cNvPicPr>
              <a:picLocks noChangeAspect="1"/>
            </p:cNvPicPr>
            <p:nvPr/>
          </p:nvPicPr>
          <p:blipFill>
            <a:blip r:embed="rId5"/>
            <a:stretch>
              <a:fillRect/>
            </a:stretch>
          </p:blipFill>
          <p:spPr>
            <a:xfrm>
              <a:off x="3957896" y="1640789"/>
              <a:ext cx="3080854" cy="1054923"/>
            </a:xfrm>
            <a:prstGeom prst="rect">
              <a:avLst/>
            </a:prstGeom>
          </p:spPr>
        </p:pic>
        <p:sp>
          <p:nvSpPr>
            <p:cNvPr id="9" name="TextBox 8"/>
            <p:cNvSpPr txBox="1"/>
            <p:nvPr/>
          </p:nvSpPr>
          <p:spPr>
            <a:xfrm>
              <a:off x="5278783" y="1793100"/>
              <a:ext cx="2860003" cy="523220"/>
            </a:xfrm>
            <a:prstGeom prst="rect">
              <a:avLst/>
            </a:prstGeom>
            <a:solidFill>
              <a:schemeClr val="bg1"/>
            </a:solidFill>
          </p:spPr>
          <p:txBody>
            <a:bodyPr wrap="none" rtlCol="0">
              <a:spAutoFit/>
            </a:bodyPr>
            <a:lstStyle/>
            <a:p>
              <a:r>
                <a:rPr lang="en-US" sz="2800" dirty="0" smtClean="0"/>
                <a:t>R/V Rachel Carson</a:t>
              </a:r>
              <a:endParaRPr lang="en-US" sz="2800" dirty="0"/>
            </a:p>
          </p:txBody>
        </p:sp>
      </p:grpSp>
    </p:spTree>
    <p:extLst>
      <p:ext uri="{BB962C8B-B14F-4D97-AF65-F5344CB8AC3E}">
        <p14:creationId xmlns:p14="http://schemas.microsoft.com/office/powerpoint/2010/main" val="12944214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noFill/>
          </a:ln>
        </p:spPr>
        <p:txBody>
          <a:bodyPr>
            <a:normAutofit fontScale="90000"/>
          </a:bodyPr>
          <a:lstStyle/>
          <a:p>
            <a:r>
              <a:rPr lang="en-US" dirty="0" smtClean="0"/>
              <a:t>Lagrangian drift sampling:</a:t>
            </a:r>
            <a:br>
              <a:rPr lang="en-US" dirty="0" smtClean="0"/>
            </a:br>
            <a:r>
              <a:rPr lang="en-US" dirty="0" smtClean="0"/>
              <a:t>October 2014</a:t>
            </a:r>
            <a:endParaRPr lang="en-US" dirty="0"/>
          </a:p>
        </p:txBody>
      </p:sp>
      <p:pic>
        <p:nvPicPr>
          <p:cNvPr id="4" name="Content Placeholder 3" descr="figure4-ballet.tiff"/>
          <p:cNvPicPr>
            <a:picLocks noGrp="1" noChangeAspect="1"/>
          </p:cNvPicPr>
          <p:nvPr>
            <p:ph idx="1"/>
          </p:nvPr>
        </p:nvPicPr>
        <p:blipFill>
          <a:blip r:embed="rId3" cstate="screen">
            <a:extLst>
              <a:ext uri="{28A0092B-C50C-407E-A947-70E740481C1C}">
                <a14:useLocalDpi xmlns:a14="http://schemas.microsoft.com/office/drawing/2010/main"/>
              </a:ext>
            </a:extLst>
          </a:blip>
          <a:srcRect/>
          <a:stretch>
            <a:fillRect/>
          </a:stretch>
        </p:blipFill>
        <p:spPr>
          <a:xfrm>
            <a:off x="474120" y="1605896"/>
            <a:ext cx="8229600" cy="4525963"/>
          </a:xfrm>
        </p:spPr>
      </p:pic>
      <p:grpSp>
        <p:nvGrpSpPr>
          <p:cNvPr id="15" name="Group 14"/>
          <p:cNvGrpSpPr/>
          <p:nvPr/>
        </p:nvGrpSpPr>
        <p:grpSpPr>
          <a:xfrm>
            <a:off x="599118" y="5811324"/>
            <a:ext cx="2570355" cy="338554"/>
            <a:chOff x="736601" y="5362603"/>
            <a:chExt cx="2570355" cy="338554"/>
          </a:xfrm>
        </p:grpSpPr>
        <p:cxnSp>
          <p:nvCxnSpPr>
            <p:cNvPr id="6" name="Straight Connector 5"/>
            <p:cNvCxnSpPr/>
            <p:nvPr/>
          </p:nvCxnSpPr>
          <p:spPr>
            <a:xfrm>
              <a:off x="736601" y="5528733"/>
              <a:ext cx="1151466" cy="0"/>
            </a:xfrm>
            <a:prstGeom prst="line">
              <a:avLst/>
            </a:prstGeom>
            <a:ln>
              <a:solidFill>
                <a:srgbClr val="F79646"/>
              </a:solidFill>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006600" y="5362603"/>
              <a:ext cx="1300356" cy="338554"/>
            </a:xfrm>
            <a:prstGeom prst="rect">
              <a:avLst/>
            </a:prstGeom>
            <a:noFill/>
          </p:spPr>
          <p:txBody>
            <a:bodyPr wrap="none" rtlCol="0">
              <a:spAutoFit/>
            </a:bodyPr>
            <a:lstStyle/>
            <a:p>
              <a:r>
                <a:rPr lang="en-US" sz="1600" dirty="0">
                  <a:solidFill>
                    <a:schemeClr val="bg1"/>
                  </a:solidFill>
                </a:rPr>
                <a:t>p</a:t>
              </a:r>
              <a:r>
                <a:rPr lang="en-US" sz="1600" dirty="0" smtClean="0">
                  <a:solidFill>
                    <a:schemeClr val="bg1"/>
                  </a:solidFill>
                </a:rPr>
                <a:t>rofiling AUV</a:t>
              </a:r>
              <a:endParaRPr lang="en-US" sz="1600" dirty="0">
                <a:solidFill>
                  <a:schemeClr val="bg1"/>
                </a:solidFill>
              </a:endParaRPr>
            </a:p>
          </p:txBody>
        </p:sp>
      </p:grpSp>
      <p:grpSp>
        <p:nvGrpSpPr>
          <p:cNvPr id="16" name="Group 15"/>
          <p:cNvGrpSpPr/>
          <p:nvPr/>
        </p:nvGrpSpPr>
        <p:grpSpPr>
          <a:xfrm>
            <a:off x="609595" y="5597548"/>
            <a:ext cx="3689818" cy="338554"/>
            <a:chOff x="736595" y="5574272"/>
            <a:chExt cx="3689818" cy="338554"/>
          </a:xfrm>
        </p:grpSpPr>
        <p:cxnSp>
          <p:nvCxnSpPr>
            <p:cNvPr id="8" name="Straight Connector 7"/>
            <p:cNvCxnSpPr/>
            <p:nvPr/>
          </p:nvCxnSpPr>
          <p:spPr>
            <a:xfrm>
              <a:off x="736595" y="5731935"/>
              <a:ext cx="1151466"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1984719" y="5574272"/>
              <a:ext cx="2441694" cy="338554"/>
            </a:xfrm>
            <a:prstGeom prst="rect">
              <a:avLst/>
            </a:prstGeom>
            <a:noFill/>
          </p:spPr>
          <p:txBody>
            <a:bodyPr wrap="none" rtlCol="0">
              <a:spAutoFit/>
            </a:bodyPr>
            <a:lstStyle/>
            <a:p>
              <a:r>
                <a:rPr lang="en-US" sz="1600" dirty="0" smtClean="0">
                  <a:solidFill>
                    <a:schemeClr val="bg1"/>
                  </a:solidFill>
                </a:rPr>
                <a:t>WG, following drifting AUV</a:t>
              </a:r>
              <a:endParaRPr lang="en-US" sz="1600" dirty="0">
                <a:solidFill>
                  <a:schemeClr val="bg1"/>
                </a:solidFill>
              </a:endParaRPr>
            </a:p>
          </p:txBody>
        </p:sp>
      </p:grpSp>
      <p:grpSp>
        <p:nvGrpSpPr>
          <p:cNvPr id="17" name="Group 16"/>
          <p:cNvGrpSpPr/>
          <p:nvPr/>
        </p:nvGrpSpPr>
        <p:grpSpPr>
          <a:xfrm>
            <a:off x="613822" y="5349908"/>
            <a:ext cx="3719554" cy="338554"/>
            <a:chOff x="728122" y="5794408"/>
            <a:chExt cx="3719554" cy="338554"/>
          </a:xfrm>
        </p:grpSpPr>
        <p:cxnSp>
          <p:nvCxnSpPr>
            <p:cNvPr id="9" name="Straight Connector 8"/>
            <p:cNvCxnSpPr/>
            <p:nvPr/>
          </p:nvCxnSpPr>
          <p:spPr>
            <a:xfrm>
              <a:off x="728122" y="5935137"/>
              <a:ext cx="1151466" cy="0"/>
            </a:xfrm>
            <a:prstGeom prst="line">
              <a:avLst/>
            </a:prstGeom>
            <a:ln>
              <a:solidFill>
                <a:srgbClr val="17FF43"/>
              </a:solidFill>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1972720" y="5794408"/>
              <a:ext cx="2474956" cy="338554"/>
            </a:xfrm>
            <a:prstGeom prst="rect">
              <a:avLst/>
            </a:prstGeom>
            <a:noFill/>
          </p:spPr>
          <p:txBody>
            <a:bodyPr wrap="none" rtlCol="0">
              <a:spAutoFit/>
            </a:bodyPr>
            <a:lstStyle/>
            <a:p>
              <a:r>
                <a:rPr lang="en-US" sz="1600" dirty="0" smtClean="0">
                  <a:solidFill>
                    <a:schemeClr val="bg1"/>
                  </a:solidFill>
                </a:rPr>
                <a:t>drifting AUV at thermocline</a:t>
              </a:r>
              <a:endParaRPr lang="en-US" sz="1600" dirty="0">
                <a:solidFill>
                  <a:schemeClr val="bg1"/>
                </a:solidFill>
              </a:endParaRPr>
            </a:p>
          </p:txBody>
        </p:sp>
      </p:grpSp>
      <p:sp>
        <p:nvSpPr>
          <p:cNvPr id="3" name="TextBox 2"/>
          <p:cNvSpPr txBox="1"/>
          <p:nvPr/>
        </p:nvSpPr>
        <p:spPr>
          <a:xfrm>
            <a:off x="687368" y="1995526"/>
            <a:ext cx="3925937" cy="830997"/>
          </a:xfrm>
          <a:prstGeom prst="rect">
            <a:avLst/>
          </a:prstGeom>
          <a:noFill/>
        </p:spPr>
        <p:txBody>
          <a:bodyPr wrap="square" rtlCol="0">
            <a:spAutoFit/>
          </a:bodyPr>
          <a:lstStyle/>
          <a:p>
            <a:r>
              <a:rPr lang="en-US" sz="2400" dirty="0" smtClean="0">
                <a:solidFill>
                  <a:schemeClr val="bg1"/>
                </a:solidFill>
              </a:rPr>
              <a:t>Wave Glider autonomously chased drifter for 48 hours</a:t>
            </a:r>
            <a:endParaRPr lang="en-US" sz="2400" dirty="0">
              <a:solidFill>
                <a:schemeClr val="bg1"/>
              </a:solidFill>
            </a:endParaRPr>
          </a:p>
        </p:txBody>
      </p:sp>
      <p:grpSp>
        <p:nvGrpSpPr>
          <p:cNvPr id="25" name="Group 24"/>
          <p:cNvGrpSpPr/>
          <p:nvPr/>
        </p:nvGrpSpPr>
        <p:grpSpPr>
          <a:xfrm>
            <a:off x="6557809" y="5490637"/>
            <a:ext cx="1916546" cy="230900"/>
            <a:chOff x="6557809" y="5490637"/>
            <a:chExt cx="1916546" cy="230900"/>
          </a:xfrm>
        </p:grpSpPr>
        <p:cxnSp>
          <p:nvCxnSpPr>
            <p:cNvPr id="21" name="Straight Connector 20"/>
            <p:cNvCxnSpPr/>
            <p:nvPr/>
          </p:nvCxnSpPr>
          <p:spPr>
            <a:xfrm>
              <a:off x="6557809" y="5709991"/>
              <a:ext cx="1916546" cy="11546"/>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6557809" y="5490637"/>
              <a:ext cx="0" cy="219354"/>
            </a:xfrm>
            <a:prstGeom prst="line">
              <a:avLst/>
            </a:prstGeom>
            <a:ln w="12700">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8471137" y="5499115"/>
              <a:ext cx="0" cy="219354"/>
            </a:xfrm>
            <a:prstGeom prst="line">
              <a:avLst/>
            </a:prstGeom>
            <a:ln w="12700">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26" name="TextBox 25"/>
          <p:cNvSpPr txBox="1"/>
          <p:nvPr/>
        </p:nvSpPr>
        <p:spPr>
          <a:xfrm>
            <a:off x="7095062" y="5736178"/>
            <a:ext cx="889223" cy="369332"/>
          </a:xfrm>
          <a:prstGeom prst="rect">
            <a:avLst/>
          </a:prstGeom>
          <a:noFill/>
        </p:spPr>
        <p:txBody>
          <a:bodyPr wrap="none" rtlCol="0">
            <a:spAutoFit/>
          </a:bodyPr>
          <a:lstStyle/>
          <a:p>
            <a:r>
              <a:rPr lang="en-US" dirty="0" smtClean="0">
                <a:solidFill>
                  <a:srgbClr val="FFFFFF"/>
                </a:solidFill>
              </a:rPr>
              <a:t>1000 m</a:t>
            </a:r>
            <a:endParaRPr lang="en-US" dirty="0">
              <a:solidFill>
                <a:srgbClr val="FFFFFF"/>
              </a:solidFill>
            </a:endParaRPr>
          </a:p>
        </p:txBody>
      </p:sp>
    </p:spTree>
    <p:extLst>
      <p:ext uri="{BB962C8B-B14F-4D97-AF65-F5344CB8AC3E}">
        <p14:creationId xmlns:p14="http://schemas.microsoft.com/office/powerpoint/2010/main" val="340913208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Range-only geolocation</a:t>
            </a:r>
            <a:endParaRPr lang="en-US" dirty="0"/>
          </a:p>
        </p:txBody>
      </p:sp>
      <p:sp>
        <p:nvSpPr>
          <p:cNvPr id="7" name="Content Placeholder 2"/>
          <p:cNvSpPr txBox="1">
            <a:spLocks/>
          </p:cNvSpPr>
          <p:nvPr/>
        </p:nvSpPr>
        <p:spPr>
          <a:xfrm>
            <a:off x="457200" y="4418071"/>
            <a:ext cx="8229600" cy="234182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smtClean="0"/>
              <a:t>Advantages</a:t>
            </a:r>
          </a:p>
          <a:p>
            <a:pPr lvl="1"/>
            <a:r>
              <a:rPr lang="en-US" sz="2000" dirty="0" smtClean="0"/>
              <a:t>Acoustic modem; relatively cheap, simple gear</a:t>
            </a:r>
          </a:p>
          <a:p>
            <a:r>
              <a:rPr lang="en-US" sz="2000" dirty="0" smtClean="0"/>
              <a:t>Limitations</a:t>
            </a:r>
          </a:p>
          <a:p>
            <a:pPr lvl="1"/>
            <a:r>
              <a:rPr lang="en-US" sz="2000" dirty="0" smtClean="0"/>
              <a:t>Multiple range measurements, energy, time needed</a:t>
            </a:r>
          </a:p>
          <a:p>
            <a:pPr lvl="1"/>
            <a:r>
              <a:rPr lang="en-US" sz="2000" dirty="0" smtClean="0"/>
              <a:t>Best accuracy for stationary/slow targets</a:t>
            </a:r>
          </a:p>
          <a:p>
            <a:pPr marL="457200" lvl="1" indent="0">
              <a:buFont typeface="Arial"/>
              <a:buNone/>
            </a:pPr>
            <a:endParaRPr lang="en-US" sz="2000" dirty="0" smtClean="0"/>
          </a:p>
        </p:txBody>
      </p:sp>
      <p:pic>
        <p:nvPicPr>
          <p:cNvPr id="4" name="Content Placeholder 3"/>
          <p:cNvPicPr>
            <a:picLocks noGrp="1" noChangeAspect="1"/>
          </p:cNvPicPr>
          <p:nvPr>
            <p:ph idx="1"/>
          </p:nvPr>
        </p:nvPicPr>
        <p:blipFill>
          <a:blip r:embed="rId3" cstate="screen">
            <a:extLst>
              <a:ext uri="{28A0092B-C50C-407E-A947-70E740481C1C}">
                <a14:useLocalDpi xmlns:a14="http://schemas.microsoft.com/office/drawing/2010/main"/>
              </a:ext>
            </a:extLst>
          </a:blip>
          <a:srcRect t="-22854" b="-22854"/>
          <a:stretch>
            <a:fillRect/>
          </a:stretch>
        </p:blipFill>
        <p:spPr>
          <a:xfrm>
            <a:off x="216224" y="437949"/>
            <a:ext cx="8809964" cy="4845141"/>
          </a:xfrm>
        </p:spPr>
      </p:pic>
    </p:spTree>
    <p:extLst>
      <p:ext uri="{BB962C8B-B14F-4D97-AF65-F5344CB8AC3E}">
        <p14:creationId xmlns:p14="http://schemas.microsoft.com/office/powerpoint/2010/main" val="5171861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screen">
            <a:extLst>
              <a:ext uri="{28A0092B-C50C-407E-A947-70E740481C1C}">
                <a14:useLocalDpi xmlns:a14="http://schemas.microsoft.com/office/drawing/2010/main"/>
              </a:ext>
            </a:extLst>
          </a:blip>
          <a:srcRect l="-21859" r="-21859"/>
          <a:stretch>
            <a:fillRect/>
          </a:stretch>
        </p:blipFill>
        <p:spPr>
          <a:xfrm>
            <a:off x="1969083" y="423345"/>
            <a:ext cx="8495051" cy="4671951"/>
          </a:xfrm>
        </p:spPr>
      </p:pic>
      <p:sp>
        <p:nvSpPr>
          <p:cNvPr id="3" name="TextBox 2"/>
          <p:cNvSpPr txBox="1"/>
          <p:nvPr/>
        </p:nvSpPr>
        <p:spPr>
          <a:xfrm>
            <a:off x="4075553" y="3417467"/>
            <a:ext cx="696600" cy="369332"/>
          </a:xfrm>
          <a:prstGeom prst="rect">
            <a:avLst/>
          </a:prstGeom>
          <a:noFill/>
        </p:spPr>
        <p:txBody>
          <a:bodyPr wrap="none" rtlCol="0">
            <a:spAutoFit/>
          </a:bodyPr>
          <a:lstStyle/>
          <a:p>
            <a:r>
              <a:rPr lang="en-US" dirty="0" smtClean="0"/>
              <a:t>Test1</a:t>
            </a:r>
            <a:endParaRPr lang="en-US" dirty="0"/>
          </a:p>
        </p:txBody>
      </p:sp>
      <p:sp>
        <p:nvSpPr>
          <p:cNvPr id="6" name="TextBox 5"/>
          <p:cNvSpPr txBox="1"/>
          <p:nvPr/>
        </p:nvSpPr>
        <p:spPr>
          <a:xfrm>
            <a:off x="5069153" y="1085275"/>
            <a:ext cx="696600" cy="369332"/>
          </a:xfrm>
          <a:prstGeom prst="rect">
            <a:avLst/>
          </a:prstGeom>
          <a:noFill/>
        </p:spPr>
        <p:txBody>
          <a:bodyPr wrap="none" rtlCol="0">
            <a:spAutoFit/>
          </a:bodyPr>
          <a:lstStyle/>
          <a:p>
            <a:r>
              <a:rPr lang="en-US" dirty="0" smtClean="0"/>
              <a:t>Test2</a:t>
            </a:r>
            <a:endParaRPr lang="en-US" dirty="0"/>
          </a:p>
        </p:txBody>
      </p:sp>
      <p:pic>
        <p:nvPicPr>
          <p:cNvPr id="7" name="Picture 6"/>
          <p:cNvPicPr>
            <a:picLocks noChangeAspect="1"/>
          </p:cNvPicPr>
          <p:nvPr/>
        </p:nvPicPr>
        <p:blipFill>
          <a:blip r:embed="rId4"/>
          <a:stretch>
            <a:fillRect/>
          </a:stretch>
        </p:blipFill>
        <p:spPr>
          <a:xfrm>
            <a:off x="175168" y="269977"/>
            <a:ext cx="3116157" cy="2379611"/>
          </a:xfrm>
          <a:prstGeom prst="rect">
            <a:avLst/>
          </a:prstGeom>
        </p:spPr>
      </p:pic>
      <p:sp>
        <p:nvSpPr>
          <p:cNvPr id="8" name="TextBox 7"/>
          <p:cNvSpPr txBox="1"/>
          <p:nvPr/>
        </p:nvSpPr>
        <p:spPr>
          <a:xfrm>
            <a:off x="131376" y="2725873"/>
            <a:ext cx="2819101" cy="2062103"/>
          </a:xfrm>
          <a:prstGeom prst="rect">
            <a:avLst/>
          </a:prstGeom>
          <a:noFill/>
        </p:spPr>
        <p:txBody>
          <a:bodyPr wrap="none" rtlCol="0">
            <a:spAutoFit/>
          </a:bodyPr>
          <a:lstStyle/>
          <a:p>
            <a:r>
              <a:rPr lang="en-US" sz="2400" dirty="0" smtClean="0"/>
              <a:t>Benthic Rover</a:t>
            </a:r>
          </a:p>
          <a:p>
            <a:endParaRPr lang="en-US" sz="2400" dirty="0" smtClean="0"/>
          </a:p>
          <a:p>
            <a:r>
              <a:rPr lang="en-US" sz="2000" dirty="0" smtClean="0"/>
              <a:t>Station M, 4000 m depth</a:t>
            </a:r>
          </a:p>
          <a:p>
            <a:r>
              <a:rPr lang="en-US" sz="2000" dirty="0" smtClean="0"/>
              <a:t>Crawl speed: ~3 m/day</a:t>
            </a:r>
          </a:p>
          <a:p>
            <a:r>
              <a:rPr lang="en-US" sz="2000" dirty="0"/>
              <a:t>A</a:t>
            </a:r>
            <a:r>
              <a:rPr lang="en-US" sz="2000" dirty="0" smtClean="0"/>
              <a:t>coustic modem</a:t>
            </a:r>
          </a:p>
          <a:p>
            <a:endParaRPr lang="en-US" sz="2000" dirty="0"/>
          </a:p>
        </p:txBody>
      </p:sp>
      <p:sp>
        <p:nvSpPr>
          <p:cNvPr id="11" name="TextBox 10"/>
          <p:cNvSpPr txBox="1"/>
          <p:nvPr/>
        </p:nvSpPr>
        <p:spPr>
          <a:xfrm>
            <a:off x="93534" y="4942010"/>
            <a:ext cx="7635424" cy="1446550"/>
          </a:xfrm>
          <a:prstGeom prst="rect">
            <a:avLst/>
          </a:prstGeom>
          <a:noFill/>
        </p:spPr>
        <p:txBody>
          <a:bodyPr wrap="none" rtlCol="0">
            <a:spAutoFit/>
          </a:bodyPr>
          <a:lstStyle/>
          <a:p>
            <a:r>
              <a:rPr lang="en-US" sz="2200" dirty="0" smtClean="0"/>
              <a:t>WG </a:t>
            </a:r>
            <a:r>
              <a:rPr lang="en-US" sz="2200" smtClean="0"/>
              <a:t>Hot Spot application</a:t>
            </a:r>
            <a:endParaRPr lang="en-US" sz="2200" dirty="0" smtClean="0"/>
          </a:p>
          <a:p>
            <a:pPr marL="285750" indent="-285750">
              <a:buFont typeface="Arial"/>
              <a:buChar char="•"/>
            </a:pPr>
            <a:r>
              <a:rPr lang="en-US" sz="2200" dirty="0" smtClean="0"/>
              <a:t>Navigates WG in specified pattern centered on specified point</a:t>
            </a:r>
          </a:p>
          <a:p>
            <a:pPr marL="285750" indent="-285750">
              <a:buFont typeface="Arial"/>
              <a:buChar char="•"/>
            </a:pPr>
            <a:r>
              <a:rPr lang="en-US" sz="2200" dirty="0" smtClean="0"/>
              <a:t>Acquires acoustic target range at specified interval</a:t>
            </a:r>
          </a:p>
          <a:p>
            <a:pPr marL="285750" indent="-285750">
              <a:buFont typeface="Arial"/>
              <a:buChar char="•"/>
            </a:pPr>
            <a:r>
              <a:rPr lang="en-US" sz="2200" dirty="0" smtClean="0"/>
              <a:t>Computes target location (x, y, z)</a:t>
            </a:r>
            <a:endParaRPr lang="en-US" sz="2200" dirty="0"/>
          </a:p>
        </p:txBody>
      </p:sp>
      <p:sp>
        <p:nvSpPr>
          <p:cNvPr id="12" name="TextBox 11"/>
          <p:cNvSpPr txBox="1"/>
          <p:nvPr/>
        </p:nvSpPr>
        <p:spPr>
          <a:xfrm>
            <a:off x="4981147" y="3897706"/>
            <a:ext cx="4074666" cy="1477328"/>
          </a:xfrm>
          <a:prstGeom prst="rect">
            <a:avLst/>
          </a:prstGeom>
          <a:solidFill>
            <a:srgbClr val="FFFF00"/>
          </a:solidFill>
          <a:effectLst>
            <a:outerShdw blurRad="50800" dist="38100" dir="2700000" algn="tl" rotWithShape="0">
              <a:srgbClr val="000000">
                <a:alpha val="43000"/>
              </a:srgbClr>
            </a:outerShdw>
          </a:effectLst>
        </p:spPr>
        <p:txBody>
          <a:bodyPr wrap="none" rtlCol="0">
            <a:spAutoFit/>
          </a:bodyPr>
          <a:lstStyle/>
          <a:p>
            <a:r>
              <a:rPr lang="en-US" dirty="0" err="1"/>
              <a:t>Masmitja</a:t>
            </a:r>
            <a:r>
              <a:rPr lang="en-US" dirty="0"/>
              <a:t>, Kieft, </a:t>
            </a:r>
            <a:r>
              <a:rPr lang="en-US" dirty="0" err="1"/>
              <a:t>Gomariz</a:t>
            </a:r>
            <a:r>
              <a:rPr lang="en-US" dirty="0"/>
              <a:t>, del Rio, O’Reilly</a:t>
            </a:r>
          </a:p>
          <a:p>
            <a:r>
              <a:rPr lang="en-US" dirty="0"/>
              <a:t>Session 212</a:t>
            </a:r>
          </a:p>
          <a:p>
            <a:r>
              <a:rPr lang="en-US" dirty="0"/>
              <a:t>Marriot Santa Barbara room</a:t>
            </a:r>
          </a:p>
          <a:p>
            <a:r>
              <a:rPr lang="en-US" dirty="0"/>
              <a:t>Tuesday 3:30-5:00 pm</a:t>
            </a:r>
          </a:p>
          <a:p>
            <a:endParaRPr lang="en-US" dirty="0"/>
          </a:p>
        </p:txBody>
      </p:sp>
      <p:sp>
        <p:nvSpPr>
          <p:cNvPr id="14" name="Rectangle 13"/>
          <p:cNvSpPr/>
          <p:nvPr/>
        </p:nvSpPr>
        <p:spPr>
          <a:xfrm>
            <a:off x="3437553" y="215314"/>
            <a:ext cx="5618260" cy="49516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058097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xit" presetSubtype="0" fill="hold" grpId="0" nodeType="clickEffect">
                                  <p:stCondLst>
                                    <p:cond delay="0"/>
                                  </p:stCondLst>
                                  <p:childTnLst>
                                    <p:animEffect transition="out" filter="dissolve">
                                      <p:cBhvr>
                                        <p:cTn id="10" dur="500"/>
                                        <p:tgtEl>
                                          <p:spTgt spid="14"/>
                                        </p:tgtEl>
                                      </p:cBhvr>
                                    </p:animEffect>
                                    <p:set>
                                      <p:cBhvr>
                                        <p:cTn id="11" dur="1" fill="hold">
                                          <p:stCondLst>
                                            <p:cond delay="499"/>
                                          </p:stCondLst>
                                        </p:cTn>
                                        <p:tgtEl>
                                          <p:spTgt spid="14"/>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Disruption </a:t>
            </a:r>
            <a:r>
              <a:rPr lang="en-US" dirty="0" smtClean="0"/>
              <a:t>tolerant ‘data mule’</a:t>
            </a:r>
            <a:endParaRPr lang="en-US" dirty="0"/>
          </a:p>
        </p:txBody>
      </p:sp>
      <p:sp>
        <p:nvSpPr>
          <p:cNvPr id="3" name="Content Placeholder 2"/>
          <p:cNvSpPr>
            <a:spLocks noGrp="1"/>
          </p:cNvSpPr>
          <p:nvPr>
            <p:ph idx="1"/>
          </p:nvPr>
        </p:nvSpPr>
        <p:spPr/>
        <p:txBody>
          <a:bodyPr>
            <a:normAutofit lnSpcReduction="10000"/>
          </a:bodyPr>
          <a:lstStyle/>
          <a:p>
            <a:pPr marL="457200" lvl="1" indent="0">
              <a:buNone/>
            </a:pPr>
            <a:endParaRPr lang="en-US" dirty="0" smtClean="0"/>
          </a:p>
          <a:p>
            <a:r>
              <a:rPr lang="en-US" dirty="0" smtClean="0"/>
              <a:t>Hot Spot automatic store-and-forward dat</a:t>
            </a:r>
            <a:r>
              <a:rPr lang="en-US" dirty="0" smtClean="0"/>
              <a:t>a between vehicles, shore</a:t>
            </a:r>
            <a:endParaRPr lang="en-US" dirty="0" smtClean="0"/>
          </a:p>
          <a:p>
            <a:r>
              <a:rPr lang="en-US" dirty="0" err="1" smtClean="0"/>
              <a:t>rsync</a:t>
            </a:r>
            <a:r>
              <a:rPr lang="en-US" dirty="0" smtClean="0"/>
              <a:t> </a:t>
            </a:r>
            <a:r>
              <a:rPr lang="en-US" dirty="0" smtClean="0"/>
              <a:t>file-transfer protocol </a:t>
            </a:r>
          </a:p>
          <a:p>
            <a:pPr lvl="1"/>
            <a:r>
              <a:rPr lang="en-US" dirty="0" smtClean="0"/>
              <a:t>It’s everywhere; very robust implementations</a:t>
            </a:r>
          </a:p>
          <a:p>
            <a:pPr lvl="1"/>
            <a:r>
              <a:rPr lang="en-US" dirty="0" smtClean="0"/>
              <a:t>Very efficient “delta-transfer” algorithm</a:t>
            </a:r>
          </a:p>
          <a:p>
            <a:pPr lvl="1"/>
            <a:r>
              <a:rPr lang="en-US" dirty="0" smtClean="0"/>
              <a:t>Disruption-tolerant; transfer resumes where it left off</a:t>
            </a:r>
          </a:p>
          <a:p>
            <a:pPr lvl="1"/>
            <a:r>
              <a:rPr lang="en-US" dirty="0" smtClean="0"/>
              <a:t>Requires TCP/IP link</a:t>
            </a:r>
          </a:p>
          <a:p>
            <a:pPr lvl="1"/>
            <a:endParaRPr lang="en-US" dirty="0" smtClean="0"/>
          </a:p>
          <a:p>
            <a:pPr lvl="1"/>
            <a:endParaRPr lang="en-US" dirty="0"/>
          </a:p>
        </p:txBody>
      </p:sp>
    </p:spTree>
    <p:extLst>
      <p:ext uri="{BB962C8B-B14F-4D97-AF65-F5344CB8AC3E}">
        <p14:creationId xmlns:p14="http://schemas.microsoft.com/office/powerpoint/2010/main" val="355796154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Arrow Connector 6"/>
          <p:cNvCxnSpPr/>
          <p:nvPr/>
        </p:nvCxnSpPr>
        <p:spPr>
          <a:xfrm flipV="1">
            <a:off x="5416359" y="3283896"/>
            <a:ext cx="1730747" cy="635057"/>
          </a:xfrm>
          <a:prstGeom prst="straightConnector1">
            <a:avLst/>
          </a:prstGeom>
          <a:ln>
            <a:headEnd type="arrow" w="lg" len="lg"/>
            <a:tailEnd type="arrow" w="lg" len="lg"/>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933322" y="3642779"/>
            <a:ext cx="893844" cy="369332"/>
          </a:xfrm>
          <a:prstGeom prst="rect">
            <a:avLst/>
          </a:prstGeom>
          <a:noFill/>
        </p:spPr>
        <p:txBody>
          <a:bodyPr wrap="none" rtlCol="0">
            <a:spAutoFit/>
          </a:bodyPr>
          <a:lstStyle/>
          <a:p>
            <a:r>
              <a:rPr lang="en-US" dirty="0" smtClean="0">
                <a:latin typeface="+mj-lt"/>
                <a:cs typeface="Times New Roman"/>
              </a:rPr>
              <a:t>Cellular</a:t>
            </a:r>
            <a:endParaRPr lang="en-US" dirty="0">
              <a:latin typeface="+mj-lt"/>
              <a:cs typeface="Times New Roman"/>
            </a:endParaRPr>
          </a:p>
        </p:txBody>
      </p:sp>
      <p:grpSp>
        <p:nvGrpSpPr>
          <p:cNvPr id="6" name="Group 5"/>
          <p:cNvGrpSpPr/>
          <p:nvPr/>
        </p:nvGrpSpPr>
        <p:grpSpPr>
          <a:xfrm>
            <a:off x="1600200" y="4449586"/>
            <a:ext cx="1828800" cy="408801"/>
            <a:chOff x="1600200" y="4449586"/>
            <a:chExt cx="1828800" cy="408801"/>
          </a:xfrm>
        </p:grpSpPr>
        <p:cxnSp>
          <p:nvCxnSpPr>
            <p:cNvPr id="51" name="Straight Arrow Connector 50"/>
            <p:cNvCxnSpPr/>
            <p:nvPr/>
          </p:nvCxnSpPr>
          <p:spPr>
            <a:xfrm>
              <a:off x="1600200" y="4449586"/>
              <a:ext cx="1828800" cy="0"/>
            </a:xfrm>
            <a:prstGeom prst="straightConnector1">
              <a:avLst/>
            </a:prstGeom>
            <a:ln>
              <a:headEnd type="arrow" w="lg" len="lg"/>
              <a:tailEnd type="arrow" w="lg" len="lg"/>
            </a:ln>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1955918" y="4489055"/>
              <a:ext cx="827908" cy="369332"/>
            </a:xfrm>
            <a:prstGeom prst="rect">
              <a:avLst/>
            </a:prstGeom>
            <a:noFill/>
          </p:spPr>
          <p:txBody>
            <a:bodyPr wrap="none" rtlCol="0">
              <a:spAutoFit/>
            </a:bodyPr>
            <a:lstStyle/>
            <a:p>
              <a:r>
                <a:rPr lang="en-US" dirty="0" smtClean="0">
                  <a:cs typeface="Times New Roman"/>
                </a:rPr>
                <a:t>802.11</a:t>
              </a:r>
              <a:endParaRPr lang="en-US" dirty="0">
                <a:cs typeface="Times New Roman"/>
              </a:endParaRPr>
            </a:p>
          </p:txBody>
        </p:sp>
      </p:grpSp>
      <p:sp>
        <p:nvSpPr>
          <p:cNvPr id="3" name="Magnetic Disk 2"/>
          <p:cNvSpPr/>
          <p:nvPr/>
        </p:nvSpPr>
        <p:spPr>
          <a:xfrm>
            <a:off x="3735430" y="4989840"/>
            <a:ext cx="1449514" cy="945293"/>
          </a:xfrm>
          <a:prstGeom prst="flowChartMagneticDisk">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cache</a:t>
            </a:r>
            <a:endParaRPr lang="en-US" dirty="0">
              <a:solidFill>
                <a:schemeClr val="tx1"/>
              </a:solidFill>
            </a:endParaRPr>
          </a:p>
        </p:txBody>
      </p:sp>
      <p:sp>
        <p:nvSpPr>
          <p:cNvPr id="22" name="Magnetic Disk 21"/>
          <p:cNvSpPr/>
          <p:nvPr/>
        </p:nvSpPr>
        <p:spPr>
          <a:xfrm>
            <a:off x="7362882" y="3827445"/>
            <a:ext cx="1449514" cy="547893"/>
          </a:xfrm>
          <a:prstGeom prst="flowChartMagneticDisk">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incoming</a:t>
            </a:r>
            <a:endParaRPr lang="en-US" dirty="0">
              <a:solidFill>
                <a:schemeClr val="tx1"/>
              </a:solidFill>
            </a:endParaRPr>
          </a:p>
        </p:txBody>
      </p:sp>
      <p:sp>
        <p:nvSpPr>
          <p:cNvPr id="23" name="Magnetic Disk 22"/>
          <p:cNvSpPr/>
          <p:nvPr/>
        </p:nvSpPr>
        <p:spPr>
          <a:xfrm>
            <a:off x="7362882" y="4411486"/>
            <a:ext cx="1449514" cy="547893"/>
          </a:xfrm>
          <a:prstGeom prst="flowChartMagneticDisk">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outgoing</a:t>
            </a:r>
            <a:endParaRPr lang="en-US" dirty="0">
              <a:solidFill>
                <a:schemeClr val="tx1"/>
              </a:solidFill>
            </a:endParaRPr>
          </a:p>
        </p:txBody>
      </p:sp>
      <p:grpSp>
        <p:nvGrpSpPr>
          <p:cNvPr id="2" name="Group 1"/>
          <p:cNvGrpSpPr/>
          <p:nvPr/>
        </p:nvGrpSpPr>
        <p:grpSpPr>
          <a:xfrm>
            <a:off x="150686" y="4347988"/>
            <a:ext cx="1449514" cy="1469378"/>
            <a:chOff x="150686" y="4347988"/>
            <a:chExt cx="1449514" cy="1469378"/>
          </a:xfrm>
        </p:grpSpPr>
        <p:grpSp>
          <p:nvGrpSpPr>
            <p:cNvPr id="8" name="Group 16"/>
            <p:cNvGrpSpPr>
              <a:grpSpLocks/>
            </p:cNvGrpSpPr>
            <p:nvPr/>
          </p:nvGrpSpPr>
          <p:grpSpPr bwMode="auto">
            <a:xfrm>
              <a:off x="228600" y="4347988"/>
              <a:ext cx="1295400" cy="228600"/>
              <a:chOff x="2304" y="1844"/>
              <a:chExt cx="816" cy="144"/>
            </a:xfrm>
          </p:grpSpPr>
          <p:grpSp>
            <p:nvGrpSpPr>
              <p:cNvPr id="9" name="Group 32"/>
              <p:cNvGrpSpPr>
                <a:grpSpLocks/>
              </p:cNvGrpSpPr>
              <p:nvPr/>
            </p:nvGrpSpPr>
            <p:grpSpPr bwMode="auto">
              <a:xfrm>
                <a:off x="2304" y="1844"/>
                <a:ext cx="816" cy="144"/>
                <a:chOff x="1344" y="2064"/>
                <a:chExt cx="1536" cy="384"/>
              </a:xfrm>
            </p:grpSpPr>
            <p:sp>
              <p:nvSpPr>
                <p:cNvPr id="11" name="Oval 33"/>
                <p:cNvSpPr>
                  <a:spLocks noChangeArrowheads="1"/>
                </p:cNvSpPr>
                <p:nvPr/>
              </p:nvSpPr>
              <p:spPr bwMode="auto">
                <a:xfrm>
                  <a:off x="1392" y="2256"/>
                  <a:ext cx="1344" cy="192"/>
                </a:xfrm>
                <a:prstGeom prst="ellipse">
                  <a:avLst/>
                </a:prstGeom>
                <a:solidFill>
                  <a:srgbClr val="FF3300"/>
                </a:solidFill>
                <a:ln w="9525">
                  <a:solidFill>
                    <a:schemeClr val="tx1"/>
                  </a:solidFill>
                  <a:round/>
                  <a:headEnd/>
                  <a:tailEnd/>
                </a:ln>
              </p:spPr>
              <p:txBody>
                <a:bodyPr wrap="none" anchor="ctr"/>
                <a:lstStyle/>
                <a:p>
                  <a:endParaRPr lang="en-US" sz="1600">
                    <a:latin typeface="Times New Roman" panose="02020603050405020304" pitchFamily="18" charset="0"/>
                    <a:cs typeface="Times New Roman" panose="02020603050405020304" pitchFamily="18" charset="0"/>
                  </a:endParaRPr>
                </a:p>
              </p:txBody>
            </p:sp>
            <p:sp>
              <p:nvSpPr>
                <p:cNvPr id="12" name="Oval 34"/>
                <p:cNvSpPr>
                  <a:spLocks noChangeArrowheads="1"/>
                </p:cNvSpPr>
                <p:nvPr/>
              </p:nvSpPr>
              <p:spPr bwMode="auto">
                <a:xfrm>
                  <a:off x="1344" y="2256"/>
                  <a:ext cx="48" cy="192"/>
                </a:xfrm>
                <a:prstGeom prst="ellipse">
                  <a:avLst/>
                </a:prstGeom>
                <a:solidFill>
                  <a:srgbClr val="FFCC00"/>
                </a:solidFill>
                <a:ln w="9525">
                  <a:solidFill>
                    <a:schemeClr val="tx1"/>
                  </a:solidFill>
                  <a:round/>
                  <a:headEnd/>
                  <a:tailEnd/>
                </a:ln>
              </p:spPr>
              <p:txBody>
                <a:bodyPr wrap="none" anchor="ctr"/>
                <a:lstStyle/>
                <a:p>
                  <a:endParaRPr lang="en-US" sz="1600">
                    <a:latin typeface="Times New Roman" panose="02020603050405020304" pitchFamily="18" charset="0"/>
                    <a:cs typeface="Times New Roman" panose="02020603050405020304" pitchFamily="18" charset="0"/>
                  </a:endParaRPr>
                </a:p>
              </p:txBody>
            </p:sp>
            <p:sp>
              <p:nvSpPr>
                <p:cNvPr id="13" name="Oval 35"/>
                <p:cNvSpPr>
                  <a:spLocks noChangeArrowheads="1"/>
                </p:cNvSpPr>
                <p:nvPr/>
              </p:nvSpPr>
              <p:spPr bwMode="auto">
                <a:xfrm>
                  <a:off x="2304" y="2256"/>
                  <a:ext cx="576" cy="192"/>
                </a:xfrm>
                <a:prstGeom prst="ellipse">
                  <a:avLst/>
                </a:prstGeom>
                <a:solidFill>
                  <a:srgbClr val="FF3300"/>
                </a:solidFill>
                <a:ln w="9525">
                  <a:solidFill>
                    <a:schemeClr val="tx1"/>
                  </a:solidFill>
                  <a:round/>
                  <a:headEnd/>
                  <a:tailEnd/>
                </a:ln>
              </p:spPr>
              <p:txBody>
                <a:bodyPr wrap="none" anchor="ctr"/>
                <a:lstStyle/>
                <a:p>
                  <a:endParaRPr lang="en-US" sz="1600">
                    <a:latin typeface="Times New Roman" panose="02020603050405020304" pitchFamily="18" charset="0"/>
                    <a:cs typeface="Times New Roman" panose="02020603050405020304" pitchFamily="18" charset="0"/>
                  </a:endParaRPr>
                </a:p>
              </p:txBody>
            </p:sp>
            <p:sp>
              <p:nvSpPr>
                <p:cNvPr id="14" name="Line 36"/>
                <p:cNvSpPr>
                  <a:spLocks noChangeShapeType="1"/>
                </p:cNvSpPr>
                <p:nvPr/>
              </p:nvSpPr>
              <p:spPr bwMode="auto">
                <a:xfrm flipH="1" flipV="1">
                  <a:off x="2160" y="2064"/>
                  <a:ext cx="96" cy="240"/>
                </a:xfrm>
                <a:prstGeom prst="line">
                  <a:avLst/>
                </a:prstGeom>
                <a:noFill/>
                <a:ln w="76200">
                  <a:solidFill>
                    <a:srgbClr val="FF6600"/>
                  </a:solidFill>
                  <a:round/>
                  <a:headEnd/>
                  <a:tailEnd/>
                </a:ln>
              </p:spPr>
              <p:txBody>
                <a:bodyPr/>
                <a:lstStyle/>
                <a:p>
                  <a:endParaRPr lang="en-US" sz="1600">
                    <a:latin typeface="Times New Roman" panose="02020603050405020304" pitchFamily="18" charset="0"/>
                    <a:cs typeface="Times New Roman" panose="02020603050405020304" pitchFamily="18" charset="0"/>
                  </a:endParaRPr>
                </a:p>
              </p:txBody>
            </p:sp>
          </p:grpSp>
          <p:sp>
            <p:nvSpPr>
              <p:cNvPr id="10" name="Rectangle 37"/>
              <p:cNvSpPr>
                <a:spLocks noChangeArrowheads="1"/>
              </p:cNvSpPr>
              <p:nvPr/>
            </p:nvSpPr>
            <p:spPr bwMode="auto">
              <a:xfrm>
                <a:off x="2610" y="1916"/>
                <a:ext cx="383" cy="72"/>
              </a:xfrm>
              <a:prstGeom prst="rect">
                <a:avLst/>
              </a:prstGeom>
              <a:solidFill>
                <a:srgbClr val="FFCC00"/>
              </a:solidFill>
              <a:ln w="9525">
                <a:solidFill>
                  <a:schemeClr val="tx1"/>
                </a:solidFill>
                <a:miter lim="800000"/>
                <a:headEnd/>
                <a:tailEnd/>
              </a:ln>
            </p:spPr>
            <p:txBody>
              <a:bodyPr wrap="none" anchor="ctr"/>
              <a:lstStyle/>
              <a:p>
                <a:endParaRPr lang="en-US" sz="1600">
                  <a:solidFill>
                    <a:srgbClr val="FFCC00"/>
                  </a:solidFill>
                  <a:latin typeface="Times New Roman" panose="02020603050405020304" pitchFamily="18" charset="0"/>
                  <a:cs typeface="Times New Roman" panose="02020603050405020304" pitchFamily="18" charset="0"/>
                </a:endParaRPr>
              </a:p>
            </p:txBody>
          </p:sp>
        </p:grpSp>
        <p:sp>
          <p:nvSpPr>
            <p:cNvPr id="25" name="Magnetic Disk 24"/>
            <p:cNvSpPr/>
            <p:nvPr/>
          </p:nvSpPr>
          <p:spPr>
            <a:xfrm>
              <a:off x="150686" y="4685432"/>
              <a:ext cx="1449514" cy="547893"/>
            </a:xfrm>
            <a:prstGeom prst="flowChartMagneticDisk">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incoming</a:t>
              </a:r>
              <a:endParaRPr lang="en-US" dirty="0">
                <a:solidFill>
                  <a:schemeClr val="tx1"/>
                </a:solidFill>
              </a:endParaRPr>
            </a:p>
          </p:txBody>
        </p:sp>
        <p:sp>
          <p:nvSpPr>
            <p:cNvPr id="26" name="Magnetic Disk 25"/>
            <p:cNvSpPr/>
            <p:nvPr/>
          </p:nvSpPr>
          <p:spPr>
            <a:xfrm>
              <a:off x="150686" y="5269473"/>
              <a:ext cx="1449514" cy="547893"/>
            </a:xfrm>
            <a:prstGeom prst="flowChartMagneticDisk">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outgoing</a:t>
              </a:r>
              <a:endParaRPr lang="en-US" dirty="0">
                <a:solidFill>
                  <a:schemeClr val="tx1"/>
                </a:solidFill>
              </a:endParaRPr>
            </a:p>
          </p:txBody>
        </p:sp>
      </p:grpSp>
      <p:sp>
        <p:nvSpPr>
          <p:cNvPr id="28" name="Title 1"/>
          <p:cNvSpPr txBox="1">
            <a:spLocks/>
          </p:cNvSpPr>
          <p:nvPr/>
        </p:nvSpPr>
        <p:spPr>
          <a:xfrm>
            <a:off x="457200" y="274638"/>
            <a:ext cx="8229600" cy="114300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Hot Spot store-and-forward exchange using </a:t>
            </a:r>
            <a:r>
              <a:rPr lang="en-US" i="1" dirty="0" err="1" smtClean="0"/>
              <a:t>rsync</a:t>
            </a:r>
            <a:r>
              <a:rPr lang="en-US" i="1" dirty="0" smtClean="0"/>
              <a:t> </a:t>
            </a:r>
            <a:endParaRPr lang="en-US" i="1" dirty="0"/>
          </a:p>
        </p:txBody>
      </p:sp>
      <p:grpSp>
        <p:nvGrpSpPr>
          <p:cNvPr id="36" name="Group 35"/>
          <p:cNvGrpSpPr/>
          <p:nvPr/>
        </p:nvGrpSpPr>
        <p:grpSpPr>
          <a:xfrm>
            <a:off x="1495693" y="5543420"/>
            <a:ext cx="2239737" cy="831634"/>
            <a:chOff x="1495693" y="5543420"/>
            <a:chExt cx="2239737" cy="831634"/>
          </a:xfrm>
        </p:grpSpPr>
        <p:cxnSp>
          <p:nvCxnSpPr>
            <p:cNvPr id="16" name="Straight Arrow Connector 15"/>
            <p:cNvCxnSpPr>
              <a:stCxn id="26" idx="4"/>
            </p:cNvCxnSpPr>
            <p:nvPr/>
          </p:nvCxnSpPr>
          <p:spPr>
            <a:xfrm>
              <a:off x="1600200" y="5543420"/>
              <a:ext cx="2135230" cy="163113"/>
            </a:xfrm>
            <a:prstGeom prst="straightConnector1">
              <a:avLst/>
            </a:prstGeom>
            <a:ln>
              <a:tailEnd type="arrow" w="lg" len="lg"/>
            </a:ln>
          </p:spPr>
          <p:style>
            <a:lnRef idx="2">
              <a:schemeClr val="accent1"/>
            </a:lnRef>
            <a:fillRef idx="0">
              <a:schemeClr val="accent1"/>
            </a:fillRef>
            <a:effectRef idx="1">
              <a:schemeClr val="accent1"/>
            </a:effectRef>
            <a:fontRef idx="minor">
              <a:schemeClr val="tx1"/>
            </a:fontRef>
          </p:style>
        </p:cxnSp>
        <p:sp>
          <p:nvSpPr>
            <p:cNvPr id="33" name="TextBox 32"/>
            <p:cNvSpPr txBox="1"/>
            <p:nvPr/>
          </p:nvSpPr>
          <p:spPr>
            <a:xfrm>
              <a:off x="1495693" y="5728723"/>
              <a:ext cx="2221177" cy="646331"/>
            </a:xfrm>
            <a:prstGeom prst="rect">
              <a:avLst/>
            </a:prstGeom>
            <a:noFill/>
          </p:spPr>
          <p:txBody>
            <a:bodyPr wrap="square" rtlCol="0">
              <a:spAutoFit/>
            </a:bodyPr>
            <a:lstStyle/>
            <a:p>
              <a:r>
                <a:rPr lang="en-US" dirty="0" smtClean="0"/>
                <a:t>Pull outgoing files from AUV  into cache</a:t>
              </a:r>
              <a:endParaRPr lang="en-US" dirty="0"/>
            </a:p>
          </p:txBody>
        </p:sp>
      </p:grpSp>
      <p:sp>
        <p:nvSpPr>
          <p:cNvPr id="44" name="Oval 43"/>
          <p:cNvSpPr/>
          <p:nvPr/>
        </p:nvSpPr>
        <p:spPr>
          <a:xfrm>
            <a:off x="3571549" y="3446817"/>
            <a:ext cx="1755944" cy="145996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sp>
        <p:nvSpPr>
          <p:cNvPr id="46" name="TextBox 45"/>
          <p:cNvSpPr txBox="1"/>
          <p:nvPr/>
        </p:nvSpPr>
        <p:spPr>
          <a:xfrm>
            <a:off x="3902038" y="3916207"/>
            <a:ext cx="1177782" cy="369332"/>
          </a:xfrm>
          <a:prstGeom prst="rect">
            <a:avLst/>
          </a:prstGeom>
          <a:noFill/>
        </p:spPr>
        <p:txBody>
          <a:bodyPr wrap="square" rtlCol="0">
            <a:spAutoFit/>
          </a:bodyPr>
          <a:lstStyle/>
          <a:p>
            <a:r>
              <a:rPr lang="en-US" dirty="0" smtClean="0">
                <a:latin typeface="Calibri"/>
                <a:cs typeface="Calibri"/>
              </a:rPr>
              <a:t>HOT SPOT</a:t>
            </a:r>
            <a:endParaRPr lang="en-US" dirty="0">
              <a:latin typeface="Calibri"/>
              <a:cs typeface="Calibri"/>
            </a:endParaRPr>
          </a:p>
        </p:txBody>
      </p:sp>
      <p:sp>
        <p:nvSpPr>
          <p:cNvPr id="47" name="TextBox 46"/>
          <p:cNvSpPr txBox="1"/>
          <p:nvPr/>
        </p:nvSpPr>
        <p:spPr>
          <a:xfrm>
            <a:off x="7606741" y="2661319"/>
            <a:ext cx="1121684" cy="369332"/>
          </a:xfrm>
          <a:prstGeom prst="rect">
            <a:avLst/>
          </a:prstGeom>
          <a:noFill/>
        </p:spPr>
        <p:txBody>
          <a:bodyPr wrap="square" rtlCol="0">
            <a:spAutoFit/>
          </a:bodyPr>
          <a:lstStyle/>
          <a:p>
            <a:r>
              <a:rPr lang="en-US" dirty="0" smtClean="0">
                <a:latin typeface="Calibri"/>
                <a:cs typeface="Calibri"/>
              </a:rPr>
              <a:t>SHORE</a:t>
            </a:r>
            <a:endParaRPr lang="en-US" dirty="0">
              <a:latin typeface="Calibri"/>
              <a:cs typeface="Calibri"/>
            </a:endParaRPr>
          </a:p>
        </p:txBody>
      </p:sp>
      <p:sp>
        <p:nvSpPr>
          <p:cNvPr id="48" name="Oval 47"/>
          <p:cNvSpPr/>
          <p:nvPr/>
        </p:nvSpPr>
        <p:spPr>
          <a:xfrm>
            <a:off x="7173024" y="2248834"/>
            <a:ext cx="1755944" cy="145996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47707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1"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wipe(left)">
                                      <p:cBhvr>
                                        <p:cTn id="14"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3571549" y="3446817"/>
            <a:ext cx="1755944" cy="145996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sp>
        <p:nvSpPr>
          <p:cNvPr id="34" name="TextBox 33"/>
          <p:cNvSpPr txBox="1"/>
          <p:nvPr/>
        </p:nvSpPr>
        <p:spPr>
          <a:xfrm>
            <a:off x="3902038" y="3916207"/>
            <a:ext cx="1177782" cy="369332"/>
          </a:xfrm>
          <a:prstGeom prst="rect">
            <a:avLst/>
          </a:prstGeom>
          <a:noFill/>
        </p:spPr>
        <p:txBody>
          <a:bodyPr wrap="square" rtlCol="0">
            <a:spAutoFit/>
          </a:bodyPr>
          <a:lstStyle/>
          <a:p>
            <a:r>
              <a:rPr lang="en-US" dirty="0" smtClean="0">
                <a:latin typeface="Calibri"/>
                <a:cs typeface="Calibri"/>
              </a:rPr>
              <a:t>HOT SPOT</a:t>
            </a:r>
            <a:endParaRPr lang="en-US" dirty="0">
              <a:latin typeface="Calibri"/>
              <a:cs typeface="Calibri"/>
            </a:endParaRPr>
          </a:p>
        </p:txBody>
      </p:sp>
      <p:sp>
        <p:nvSpPr>
          <p:cNvPr id="49" name="TextBox 48"/>
          <p:cNvSpPr txBox="1"/>
          <p:nvPr/>
        </p:nvSpPr>
        <p:spPr>
          <a:xfrm>
            <a:off x="7606741" y="2661319"/>
            <a:ext cx="1121684" cy="369332"/>
          </a:xfrm>
          <a:prstGeom prst="rect">
            <a:avLst/>
          </a:prstGeom>
          <a:noFill/>
        </p:spPr>
        <p:txBody>
          <a:bodyPr wrap="square" rtlCol="0">
            <a:spAutoFit/>
          </a:bodyPr>
          <a:lstStyle/>
          <a:p>
            <a:r>
              <a:rPr lang="en-US" dirty="0" smtClean="0">
                <a:latin typeface="Calibri"/>
                <a:cs typeface="Calibri"/>
              </a:rPr>
              <a:t>SHORE</a:t>
            </a:r>
            <a:endParaRPr lang="en-US" dirty="0">
              <a:latin typeface="Calibri"/>
              <a:cs typeface="Calibri"/>
            </a:endParaRPr>
          </a:p>
        </p:txBody>
      </p:sp>
      <p:cxnSp>
        <p:nvCxnSpPr>
          <p:cNvPr id="7" name="Straight Arrow Connector 6"/>
          <p:cNvCxnSpPr/>
          <p:nvPr/>
        </p:nvCxnSpPr>
        <p:spPr>
          <a:xfrm flipV="1">
            <a:off x="5416359" y="3283896"/>
            <a:ext cx="1730747" cy="635057"/>
          </a:xfrm>
          <a:prstGeom prst="straightConnector1">
            <a:avLst/>
          </a:prstGeom>
          <a:ln>
            <a:headEnd type="arrow" w="lg" len="lg"/>
            <a:tailEnd type="arrow" w="lg" len="lg"/>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933322" y="3642779"/>
            <a:ext cx="893844" cy="369332"/>
          </a:xfrm>
          <a:prstGeom prst="rect">
            <a:avLst/>
          </a:prstGeom>
          <a:noFill/>
        </p:spPr>
        <p:txBody>
          <a:bodyPr wrap="none" rtlCol="0">
            <a:spAutoFit/>
          </a:bodyPr>
          <a:lstStyle/>
          <a:p>
            <a:r>
              <a:rPr lang="en-US" dirty="0" smtClean="0">
                <a:latin typeface="+mj-lt"/>
                <a:cs typeface="Times New Roman"/>
              </a:rPr>
              <a:t>Cellular</a:t>
            </a:r>
            <a:endParaRPr lang="en-US" dirty="0">
              <a:latin typeface="+mj-lt"/>
              <a:cs typeface="Times New Roman"/>
            </a:endParaRPr>
          </a:p>
        </p:txBody>
      </p:sp>
      <p:sp>
        <p:nvSpPr>
          <p:cNvPr id="3" name="Magnetic Disk 2"/>
          <p:cNvSpPr/>
          <p:nvPr/>
        </p:nvSpPr>
        <p:spPr>
          <a:xfrm>
            <a:off x="3735430" y="4989840"/>
            <a:ext cx="1449514" cy="945293"/>
          </a:xfrm>
          <a:prstGeom prst="flowChartMagneticDisk">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cache</a:t>
            </a:r>
            <a:endParaRPr lang="en-US" dirty="0">
              <a:solidFill>
                <a:schemeClr val="tx1"/>
              </a:solidFill>
            </a:endParaRPr>
          </a:p>
        </p:txBody>
      </p:sp>
      <p:sp>
        <p:nvSpPr>
          <p:cNvPr id="22" name="Magnetic Disk 21"/>
          <p:cNvSpPr/>
          <p:nvPr/>
        </p:nvSpPr>
        <p:spPr>
          <a:xfrm>
            <a:off x="7362882" y="3827445"/>
            <a:ext cx="1449514" cy="547893"/>
          </a:xfrm>
          <a:prstGeom prst="flowChartMagneticDisk">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incoming</a:t>
            </a:r>
            <a:endParaRPr lang="en-US" dirty="0">
              <a:solidFill>
                <a:schemeClr val="tx1"/>
              </a:solidFill>
            </a:endParaRPr>
          </a:p>
        </p:txBody>
      </p:sp>
      <p:sp>
        <p:nvSpPr>
          <p:cNvPr id="23" name="Magnetic Disk 22"/>
          <p:cNvSpPr/>
          <p:nvPr/>
        </p:nvSpPr>
        <p:spPr>
          <a:xfrm>
            <a:off x="7362882" y="4411486"/>
            <a:ext cx="1449514" cy="547893"/>
          </a:xfrm>
          <a:prstGeom prst="flowChartMagneticDisk">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outgoing</a:t>
            </a:r>
            <a:endParaRPr lang="en-US" dirty="0">
              <a:solidFill>
                <a:schemeClr val="tx1"/>
              </a:solidFill>
            </a:endParaRPr>
          </a:p>
        </p:txBody>
      </p:sp>
      <p:grpSp>
        <p:nvGrpSpPr>
          <p:cNvPr id="18" name="Group 17"/>
          <p:cNvGrpSpPr/>
          <p:nvPr/>
        </p:nvGrpSpPr>
        <p:grpSpPr>
          <a:xfrm>
            <a:off x="150686" y="4347988"/>
            <a:ext cx="3278314" cy="1469378"/>
            <a:chOff x="150686" y="4347988"/>
            <a:chExt cx="3278314" cy="1469378"/>
          </a:xfrm>
        </p:grpSpPr>
        <p:grpSp>
          <p:nvGrpSpPr>
            <p:cNvPr id="6" name="Group 5"/>
            <p:cNvGrpSpPr/>
            <p:nvPr/>
          </p:nvGrpSpPr>
          <p:grpSpPr>
            <a:xfrm>
              <a:off x="1600200" y="4449586"/>
              <a:ext cx="1828800" cy="408801"/>
              <a:chOff x="1600200" y="4449586"/>
              <a:chExt cx="1828800" cy="408801"/>
            </a:xfrm>
          </p:grpSpPr>
          <p:cxnSp>
            <p:nvCxnSpPr>
              <p:cNvPr id="51" name="Straight Arrow Connector 50"/>
              <p:cNvCxnSpPr/>
              <p:nvPr/>
            </p:nvCxnSpPr>
            <p:spPr>
              <a:xfrm>
                <a:off x="1600200" y="4449586"/>
                <a:ext cx="1828800" cy="0"/>
              </a:xfrm>
              <a:prstGeom prst="straightConnector1">
                <a:avLst/>
              </a:prstGeom>
              <a:ln>
                <a:headEnd type="arrow" w="lg" len="lg"/>
                <a:tailEnd type="arrow" w="lg" len="lg"/>
              </a:ln>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1955918" y="4489055"/>
                <a:ext cx="827908" cy="369332"/>
              </a:xfrm>
              <a:prstGeom prst="rect">
                <a:avLst/>
              </a:prstGeom>
              <a:noFill/>
            </p:spPr>
            <p:txBody>
              <a:bodyPr wrap="none" rtlCol="0">
                <a:spAutoFit/>
              </a:bodyPr>
              <a:lstStyle/>
              <a:p>
                <a:r>
                  <a:rPr lang="en-US" dirty="0" smtClean="0">
                    <a:cs typeface="Times New Roman"/>
                  </a:rPr>
                  <a:t>802.11</a:t>
                </a:r>
                <a:endParaRPr lang="en-US" dirty="0">
                  <a:cs typeface="Times New Roman"/>
                </a:endParaRPr>
              </a:p>
            </p:txBody>
          </p:sp>
        </p:grpSp>
        <p:grpSp>
          <p:nvGrpSpPr>
            <p:cNvPr id="2" name="Group 1"/>
            <p:cNvGrpSpPr/>
            <p:nvPr/>
          </p:nvGrpSpPr>
          <p:grpSpPr>
            <a:xfrm>
              <a:off x="150686" y="4347988"/>
              <a:ext cx="1449514" cy="1469378"/>
              <a:chOff x="150686" y="4347988"/>
              <a:chExt cx="1449514" cy="1469378"/>
            </a:xfrm>
          </p:grpSpPr>
          <p:grpSp>
            <p:nvGrpSpPr>
              <p:cNvPr id="8" name="Group 16"/>
              <p:cNvGrpSpPr>
                <a:grpSpLocks/>
              </p:cNvGrpSpPr>
              <p:nvPr/>
            </p:nvGrpSpPr>
            <p:grpSpPr bwMode="auto">
              <a:xfrm>
                <a:off x="228600" y="4347988"/>
                <a:ext cx="1295400" cy="228600"/>
                <a:chOff x="2304" y="1844"/>
                <a:chExt cx="816" cy="144"/>
              </a:xfrm>
            </p:grpSpPr>
            <p:grpSp>
              <p:nvGrpSpPr>
                <p:cNvPr id="9" name="Group 32"/>
                <p:cNvGrpSpPr>
                  <a:grpSpLocks/>
                </p:cNvGrpSpPr>
                <p:nvPr/>
              </p:nvGrpSpPr>
              <p:grpSpPr bwMode="auto">
                <a:xfrm>
                  <a:off x="2304" y="1844"/>
                  <a:ext cx="816" cy="144"/>
                  <a:chOff x="1344" y="2064"/>
                  <a:chExt cx="1536" cy="384"/>
                </a:xfrm>
              </p:grpSpPr>
              <p:sp>
                <p:nvSpPr>
                  <p:cNvPr id="11" name="Oval 33"/>
                  <p:cNvSpPr>
                    <a:spLocks noChangeArrowheads="1"/>
                  </p:cNvSpPr>
                  <p:nvPr/>
                </p:nvSpPr>
                <p:spPr bwMode="auto">
                  <a:xfrm>
                    <a:off x="1392" y="2256"/>
                    <a:ext cx="1344" cy="192"/>
                  </a:xfrm>
                  <a:prstGeom prst="ellipse">
                    <a:avLst/>
                  </a:prstGeom>
                  <a:solidFill>
                    <a:srgbClr val="FF3300"/>
                  </a:solidFill>
                  <a:ln w="9525">
                    <a:solidFill>
                      <a:schemeClr val="tx1"/>
                    </a:solidFill>
                    <a:round/>
                    <a:headEnd/>
                    <a:tailEnd/>
                  </a:ln>
                </p:spPr>
                <p:txBody>
                  <a:bodyPr wrap="none" anchor="ctr"/>
                  <a:lstStyle/>
                  <a:p>
                    <a:endParaRPr lang="en-US" sz="1600">
                      <a:latin typeface="Times New Roman" panose="02020603050405020304" pitchFamily="18" charset="0"/>
                      <a:cs typeface="Times New Roman" panose="02020603050405020304" pitchFamily="18" charset="0"/>
                    </a:endParaRPr>
                  </a:p>
                </p:txBody>
              </p:sp>
              <p:sp>
                <p:nvSpPr>
                  <p:cNvPr id="12" name="Oval 34"/>
                  <p:cNvSpPr>
                    <a:spLocks noChangeArrowheads="1"/>
                  </p:cNvSpPr>
                  <p:nvPr/>
                </p:nvSpPr>
                <p:spPr bwMode="auto">
                  <a:xfrm>
                    <a:off x="1344" y="2256"/>
                    <a:ext cx="48" cy="192"/>
                  </a:xfrm>
                  <a:prstGeom prst="ellipse">
                    <a:avLst/>
                  </a:prstGeom>
                  <a:solidFill>
                    <a:srgbClr val="FFCC00"/>
                  </a:solidFill>
                  <a:ln w="9525">
                    <a:solidFill>
                      <a:schemeClr val="tx1"/>
                    </a:solidFill>
                    <a:round/>
                    <a:headEnd/>
                    <a:tailEnd/>
                  </a:ln>
                </p:spPr>
                <p:txBody>
                  <a:bodyPr wrap="none" anchor="ctr"/>
                  <a:lstStyle/>
                  <a:p>
                    <a:endParaRPr lang="en-US" sz="1600">
                      <a:latin typeface="Times New Roman" panose="02020603050405020304" pitchFamily="18" charset="0"/>
                      <a:cs typeface="Times New Roman" panose="02020603050405020304" pitchFamily="18" charset="0"/>
                    </a:endParaRPr>
                  </a:p>
                </p:txBody>
              </p:sp>
              <p:sp>
                <p:nvSpPr>
                  <p:cNvPr id="13" name="Oval 35"/>
                  <p:cNvSpPr>
                    <a:spLocks noChangeArrowheads="1"/>
                  </p:cNvSpPr>
                  <p:nvPr/>
                </p:nvSpPr>
                <p:spPr bwMode="auto">
                  <a:xfrm>
                    <a:off x="2304" y="2256"/>
                    <a:ext cx="576" cy="192"/>
                  </a:xfrm>
                  <a:prstGeom prst="ellipse">
                    <a:avLst/>
                  </a:prstGeom>
                  <a:solidFill>
                    <a:srgbClr val="FF3300"/>
                  </a:solidFill>
                  <a:ln w="9525">
                    <a:solidFill>
                      <a:schemeClr val="tx1"/>
                    </a:solidFill>
                    <a:round/>
                    <a:headEnd/>
                    <a:tailEnd/>
                  </a:ln>
                </p:spPr>
                <p:txBody>
                  <a:bodyPr wrap="none" anchor="ctr"/>
                  <a:lstStyle/>
                  <a:p>
                    <a:endParaRPr lang="en-US" sz="1600">
                      <a:latin typeface="Times New Roman" panose="02020603050405020304" pitchFamily="18" charset="0"/>
                      <a:cs typeface="Times New Roman" panose="02020603050405020304" pitchFamily="18" charset="0"/>
                    </a:endParaRPr>
                  </a:p>
                </p:txBody>
              </p:sp>
              <p:sp>
                <p:nvSpPr>
                  <p:cNvPr id="14" name="Line 36"/>
                  <p:cNvSpPr>
                    <a:spLocks noChangeShapeType="1"/>
                  </p:cNvSpPr>
                  <p:nvPr/>
                </p:nvSpPr>
                <p:spPr bwMode="auto">
                  <a:xfrm flipH="1" flipV="1">
                    <a:off x="2160" y="2064"/>
                    <a:ext cx="96" cy="240"/>
                  </a:xfrm>
                  <a:prstGeom prst="line">
                    <a:avLst/>
                  </a:prstGeom>
                  <a:noFill/>
                  <a:ln w="76200">
                    <a:solidFill>
                      <a:srgbClr val="FF6600"/>
                    </a:solidFill>
                    <a:round/>
                    <a:headEnd/>
                    <a:tailEnd/>
                  </a:ln>
                </p:spPr>
                <p:txBody>
                  <a:bodyPr/>
                  <a:lstStyle/>
                  <a:p>
                    <a:endParaRPr lang="en-US" sz="1600">
                      <a:latin typeface="Times New Roman" panose="02020603050405020304" pitchFamily="18" charset="0"/>
                      <a:cs typeface="Times New Roman" panose="02020603050405020304" pitchFamily="18" charset="0"/>
                    </a:endParaRPr>
                  </a:p>
                </p:txBody>
              </p:sp>
            </p:grpSp>
            <p:sp>
              <p:nvSpPr>
                <p:cNvPr id="10" name="Rectangle 37"/>
                <p:cNvSpPr>
                  <a:spLocks noChangeArrowheads="1"/>
                </p:cNvSpPr>
                <p:nvPr/>
              </p:nvSpPr>
              <p:spPr bwMode="auto">
                <a:xfrm>
                  <a:off x="2610" y="1916"/>
                  <a:ext cx="383" cy="72"/>
                </a:xfrm>
                <a:prstGeom prst="rect">
                  <a:avLst/>
                </a:prstGeom>
                <a:solidFill>
                  <a:srgbClr val="FFCC00"/>
                </a:solidFill>
                <a:ln w="9525">
                  <a:solidFill>
                    <a:schemeClr val="tx1"/>
                  </a:solidFill>
                  <a:miter lim="800000"/>
                  <a:headEnd/>
                  <a:tailEnd/>
                </a:ln>
              </p:spPr>
              <p:txBody>
                <a:bodyPr wrap="none" anchor="ctr"/>
                <a:lstStyle/>
                <a:p>
                  <a:endParaRPr lang="en-US" sz="1600">
                    <a:solidFill>
                      <a:srgbClr val="FFCC00"/>
                    </a:solidFill>
                    <a:latin typeface="Times New Roman" panose="02020603050405020304" pitchFamily="18" charset="0"/>
                    <a:cs typeface="Times New Roman" panose="02020603050405020304" pitchFamily="18" charset="0"/>
                  </a:endParaRPr>
                </a:p>
              </p:txBody>
            </p:sp>
          </p:grpSp>
          <p:sp>
            <p:nvSpPr>
              <p:cNvPr id="25" name="Magnetic Disk 24"/>
              <p:cNvSpPr/>
              <p:nvPr/>
            </p:nvSpPr>
            <p:spPr>
              <a:xfrm>
                <a:off x="150686" y="4685432"/>
                <a:ext cx="1449514" cy="547893"/>
              </a:xfrm>
              <a:prstGeom prst="flowChartMagneticDisk">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incoming</a:t>
                </a:r>
                <a:endParaRPr lang="en-US" dirty="0">
                  <a:solidFill>
                    <a:schemeClr val="tx1"/>
                  </a:solidFill>
                </a:endParaRPr>
              </a:p>
            </p:txBody>
          </p:sp>
          <p:sp>
            <p:nvSpPr>
              <p:cNvPr id="26" name="Magnetic Disk 25"/>
              <p:cNvSpPr/>
              <p:nvPr/>
            </p:nvSpPr>
            <p:spPr>
              <a:xfrm>
                <a:off x="150686" y="5269473"/>
                <a:ext cx="1449514" cy="547893"/>
              </a:xfrm>
              <a:prstGeom prst="flowChartMagneticDisk">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outgoing</a:t>
                </a:r>
                <a:endParaRPr lang="en-US" dirty="0">
                  <a:solidFill>
                    <a:schemeClr val="tx1"/>
                  </a:solidFill>
                </a:endParaRPr>
              </a:p>
            </p:txBody>
          </p:sp>
        </p:grpSp>
      </p:grpSp>
      <p:grpSp>
        <p:nvGrpSpPr>
          <p:cNvPr id="4" name="Group 3"/>
          <p:cNvGrpSpPr/>
          <p:nvPr/>
        </p:nvGrpSpPr>
        <p:grpSpPr>
          <a:xfrm>
            <a:off x="1600200" y="4959379"/>
            <a:ext cx="2294477" cy="1305604"/>
            <a:chOff x="1600200" y="4959379"/>
            <a:chExt cx="2294477" cy="1305604"/>
          </a:xfrm>
        </p:grpSpPr>
        <p:cxnSp>
          <p:nvCxnSpPr>
            <p:cNvPr id="31" name="Straight Arrow Connector 30"/>
            <p:cNvCxnSpPr>
              <a:stCxn id="25" idx="4"/>
            </p:cNvCxnSpPr>
            <p:nvPr/>
          </p:nvCxnSpPr>
          <p:spPr>
            <a:xfrm>
              <a:off x="1600200" y="4959379"/>
              <a:ext cx="2135230" cy="247621"/>
            </a:xfrm>
            <a:prstGeom prst="straightConnector1">
              <a:avLst/>
            </a:prstGeom>
            <a:ln>
              <a:headEnd type="arrow" w="lg" len="lg"/>
              <a:tailEnd type="none"/>
            </a:ln>
          </p:spPr>
          <p:style>
            <a:lnRef idx="2">
              <a:schemeClr val="accent1"/>
            </a:lnRef>
            <a:fillRef idx="0">
              <a:schemeClr val="accent1"/>
            </a:fillRef>
            <a:effectRef idx="1">
              <a:schemeClr val="accent1"/>
            </a:effectRef>
            <a:fontRef idx="minor">
              <a:schemeClr val="tx1"/>
            </a:fontRef>
          </p:style>
        </p:cxnSp>
        <p:sp>
          <p:nvSpPr>
            <p:cNvPr id="33" name="TextBox 32"/>
            <p:cNvSpPr txBox="1"/>
            <p:nvPr/>
          </p:nvSpPr>
          <p:spPr>
            <a:xfrm>
              <a:off x="1673500" y="5618652"/>
              <a:ext cx="2221177" cy="646331"/>
            </a:xfrm>
            <a:prstGeom prst="rect">
              <a:avLst/>
            </a:prstGeom>
            <a:noFill/>
          </p:spPr>
          <p:txBody>
            <a:bodyPr wrap="square" rtlCol="0">
              <a:spAutoFit/>
            </a:bodyPr>
            <a:lstStyle/>
            <a:p>
              <a:r>
                <a:rPr lang="en-US" dirty="0" smtClean="0"/>
                <a:t>Push cached files destined for AUV</a:t>
              </a:r>
              <a:endParaRPr lang="en-US" dirty="0"/>
            </a:p>
          </p:txBody>
        </p:sp>
      </p:grpSp>
      <p:grpSp>
        <p:nvGrpSpPr>
          <p:cNvPr id="17" name="Group 16"/>
          <p:cNvGrpSpPr/>
          <p:nvPr/>
        </p:nvGrpSpPr>
        <p:grpSpPr>
          <a:xfrm>
            <a:off x="5184944" y="4685433"/>
            <a:ext cx="3640323" cy="1214685"/>
            <a:chOff x="5184944" y="4685433"/>
            <a:chExt cx="3640323" cy="1214685"/>
          </a:xfrm>
        </p:grpSpPr>
        <p:cxnSp>
          <p:nvCxnSpPr>
            <p:cNvPr id="35" name="Straight Arrow Connector 34"/>
            <p:cNvCxnSpPr>
              <a:endCxn id="23" idx="2"/>
            </p:cNvCxnSpPr>
            <p:nvPr/>
          </p:nvCxnSpPr>
          <p:spPr>
            <a:xfrm flipV="1">
              <a:off x="5184944" y="4685433"/>
              <a:ext cx="2177938" cy="1021100"/>
            </a:xfrm>
            <a:prstGeom prst="straightConnector1">
              <a:avLst/>
            </a:prstGeom>
            <a:ln>
              <a:headEnd type="arrow" w="lg" len="lg"/>
              <a:tailEnd type="none"/>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6065058" y="5253787"/>
              <a:ext cx="2760209" cy="646331"/>
            </a:xfrm>
            <a:prstGeom prst="rect">
              <a:avLst/>
            </a:prstGeom>
            <a:noFill/>
          </p:spPr>
          <p:txBody>
            <a:bodyPr wrap="square" rtlCol="0">
              <a:spAutoFit/>
            </a:bodyPr>
            <a:lstStyle/>
            <a:p>
              <a:r>
                <a:rPr lang="en-US" dirty="0" smtClean="0"/>
                <a:t>Pull outgoing files from shore into cache</a:t>
              </a:r>
              <a:endParaRPr lang="en-US" dirty="0"/>
            </a:p>
          </p:txBody>
        </p:sp>
      </p:grpSp>
      <p:sp>
        <p:nvSpPr>
          <p:cNvPr id="36" name="Oval 35"/>
          <p:cNvSpPr/>
          <p:nvPr/>
        </p:nvSpPr>
        <p:spPr>
          <a:xfrm>
            <a:off x="7173024" y="2248834"/>
            <a:ext cx="1755944" cy="145996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sp>
        <p:nvSpPr>
          <p:cNvPr id="37" name="Title 1"/>
          <p:cNvSpPr txBox="1">
            <a:spLocks/>
          </p:cNvSpPr>
          <p:nvPr/>
        </p:nvSpPr>
        <p:spPr>
          <a:xfrm>
            <a:off x="457200" y="274638"/>
            <a:ext cx="8229600" cy="114300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Hot Spot store-and-forward exchange using </a:t>
            </a:r>
            <a:r>
              <a:rPr lang="en-US" i="1" dirty="0" err="1" smtClean="0"/>
              <a:t>rsync</a:t>
            </a:r>
            <a:endParaRPr lang="en-US" i="1" dirty="0"/>
          </a:p>
        </p:txBody>
      </p:sp>
    </p:spTree>
    <p:extLst>
      <p:ext uri="{BB962C8B-B14F-4D97-AF65-F5344CB8AC3E}">
        <p14:creationId xmlns:p14="http://schemas.microsoft.com/office/powerpoint/2010/main" val="379464285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22" presetClass="exit" presetSubtype="1" fill="hold" nodeType="clickEffect">
                                  <p:stCondLst>
                                    <p:cond delay="0"/>
                                  </p:stCondLst>
                                  <p:childTnLst>
                                    <p:animEffect transition="out" filter="wipe(up)">
                                      <p:cBhvr>
                                        <p:cTn id="10" dur="500"/>
                                        <p:tgtEl>
                                          <p:spTgt spid="18"/>
                                        </p:tgtEl>
                                      </p:cBhvr>
                                    </p:animEffect>
                                    <p:set>
                                      <p:cBhvr>
                                        <p:cTn id="11" dur="1" fill="hold">
                                          <p:stCondLst>
                                            <p:cond delay="499"/>
                                          </p:stCondLst>
                                        </p:cTn>
                                        <p:tgtEl>
                                          <p:spTgt spid="18"/>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right)">
                                      <p:cBhvr>
                                        <p:cTn id="1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Arrow Connector 6"/>
          <p:cNvCxnSpPr/>
          <p:nvPr/>
        </p:nvCxnSpPr>
        <p:spPr>
          <a:xfrm flipV="1">
            <a:off x="5416359" y="3283896"/>
            <a:ext cx="1730747" cy="635057"/>
          </a:xfrm>
          <a:prstGeom prst="straightConnector1">
            <a:avLst/>
          </a:prstGeom>
          <a:ln>
            <a:headEnd type="arrow" w="lg" len="lg"/>
            <a:tailEnd type="arrow" w="lg" len="lg"/>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933322" y="3642779"/>
            <a:ext cx="893844" cy="369332"/>
          </a:xfrm>
          <a:prstGeom prst="rect">
            <a:avLst/>
          </a:prstGeom>
          <a:noFill/>
        </p:spPr>
        <p:txBody>
          <a:bodyPr wrap="none" rtlCol="0">
            <a:spAutoFit/>
          </a:bodyPr>
          <a:lstStyle/>
          <a:p>
            <a:r>
              <a:rPr lang="en-US" dirty="0" smtClean="0">
                <a:latin typeface="+mj-lt"/>
                <a:cs typeface="Times New Roman"/>
              </a:rPr>
              <a:t>Cellular</a:t>
            </a:r>
            <a:endParaRPr lang="en-US" dirty="0">
              <a:latin typeface="+mj-lt"/>
              <a:cs typeface="Times New Roman"/>
            </a:endParaRPr>
          </a:p>
        </p:txBody>
      </p:sp>
      <p:sp>
        <p:nvSpPr>
          <p:cNvPr id="3" name="Magnetic Disk 2"/>
          <p:cNvSpPr/>
          <p:nvPr/>
        </p:nvSpPr>
        <p:spPr>
          <a:xfrm>
            <a:off x="3735430" y="4989840"/>
            <a:ext cx="1449514" cy="945293"/>
          </a:xfrm>
          <a:prstGeom prst="flowChartMagneticDisk">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cache</a:t>
            </a:r>
            <a:endParaRPr lang="en-US" dirty="0">
              <a:solidFill>
                <a:schemeClr val="tx1"/>
              </a:solidFill>
            </a:endParaRPr>
          </a:p>
        </p:txBody>
      </p:sp>
      <p:sp>
        <p:nvSpPr>
          <p:cNvPr id="22" name="Magnetic Disk 21"/>
          <p:cNvSpPr/>
          <p:nvPr/>
        </p:nvSpPr>
        <p:spPr>
          <a:xfrm>
            <a:off x="7362882" y="3827445"/>
            <a:ext cx="1449514" cy="547893"/>
          </a:xfrm>
          <a:prstGeom prst="flowChartMagneticDisk">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incoming</a:t>
            </a:r>
            <a:endParaRPr lang="en-US" dirty="0">
              <a:solidFill>
                <a:schemeClr val="tx1"/>
              </a:solidFill>
            </a:endParaRPr>
          </a:p>
        </p:txBody>
      </p:sp>
      <p:sp>
        <p:nvSpPr>
          <p:cNvPr id="23" name="Magnetic Disk 22"/>
          <p:cNvSpPr/>
          <p:nvPr/>
        </p:nvSpPr>
        <p:spPr>
          <a:xfrm>
            <a:off x="7362882" y="4411486"/>
            <a:ext cx="1449514" cy="547893"/>
          </a:xfrm>
          <a:prstGeom prst="flowChartMagneticDisk">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outgoing</a:t>
            </a:r>
            <a:endParaRPr lang="en-US" dirty="0">
              <a:solidFill>
                <a:schemeClr val="tx1"/>
              </a:solidFill>
            </a:endParaRPr>
          </a:p>
        </p:txBody>
      </p:sp>
      <p:grpSp>
        <p:nvGrpSpPr>
          <p:cNvPr id="16" name="Group 15"/>
          <p:cNvGrpSpPr/>
          <p:nvPr/>
        </p:nvGrpSpPr>
        <p:grpSpPr>
          <a:xfrm>
            <a:off x="5184944" y="4229158"/>
            <a:ext cx="2901301" cy="1522608"/>
            <a:chOff x="5184944" y="4229158"/>
            <a:chExt cx="2901301" cy="1522608"/>
          </a:xfrm>
        </p:grpSpPr>
        <p:cxnSp>
          <p:nvCxnSpPr>
            <p:cNvPr id="38" name="Straight Arrow Connector 37"/>
            <p:cNvCxnSpPr/>
            <p:nvPr/>
          </p:nvCxnSpPr>
          <p:spPr>
            <a:xfrm flipV="1">
              <a:off x="5184944" y="4229158"/>
              <a:ext cx="2177938" cy="1021100"/>
            </a:xfrm>
            <a:prstGeom prst="straightConnector1">
              <a:avLst/>
            </a:prstGeom>
            <a:ln>
              <a:headEnd type="none" w="lg" len="lg"/>
              <a:tailEnd type="arrow" w="lg" len="lg"/>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5585211" y="5105435"/>
              <a:ext cx="2501034" cy="646331"/>
            </a:xfrm>
            <a:prstGeom prst="rect">
              <a:avLst/>
            </a:prstGeom>
            <a:noFill/>
          </p:spPr>
          <p:txBody>
            <a:bodyPr wrap="square" rtlCol="0">
              <a:spAutoFit/>
            </a:bodyPr>
            <a:lstStyle/>
            <a:p>
              <a:r>
                <a:rPr lang="en-US" dirty="0" smtClean="0"/>
                <a:t>Push cached files destined for shore</a:t>
              </a:r>
              <a:endParaRPr lang="en-US" dirty="0"/>
            </a:p>
          </p:txBody>
        </p:sp>
      </p:grpSp>
      <p:sp>
        <p:nvSpPr>
          <p:cNvPr id="32" name="Oval 31"/>
          <p:cNvSpPr/>
          <p:nvPr/>
        </p:nvSpPr>
        <p:spPr>
          <a:xfrm>
            <a:off x="3571549" y="3446817"/>
            <a:ext cx="1755944" cy="145996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sp>
        <p:nvSpPr>
          <p:cNvPr id="36" name="TextBox 35"/>
          <p:cNvSpPr txBox="1"/>
          <p:nvPr/>
        </p:nvSpPr>
        <p:spPr>
          <a:xfrm>
            <a:off x="3902038" y="3916207"/>
            <a:ext cx="1177782" cy="369332"/>
          </a:xfrm>
          <a:prstGeom prst="rect">
            <a:avLst/>
          </a:prstGeom>
          <a:noFill/>
        </p:spPr>
        <p:txBody>
          <a:bodyPr wrap="square" rtlCol="0">
            <a:spAutoFit/>
          </a:bodyPr>
          <a:lstStyle/>
          <a:p>
            <a:r>
              <a:rPr lang="en-US" dirty="0" smtClean="0">
                <a:latin typeface="Calibri"/>
                <a:cs typeface="Calibri"/>
              </a:rPr>
              <a:t>HOT SPOT</a:t>
            </a:r>
            <a:endParaRPr lang="en-US" dirty="0">
              <a:latin typeface="Calibri"/>
              <a:cs typeface="Calibri"/>
            </a:endParaRPr>
          </a:p>
        </p:txBody>
      </p:sp>
      <p:sp>
        <p:nvSpPr>
          <p:cNvPr id="37" name="TextBox 36"/>
          <p:cNvSpPr txBox="1"/>
          <p:nvPr/>
        </p:nvSpPr>
        <p:spPr>
          <a:xfrm>
            <a:off x="7606741" y="2661319"/>
            <a:ext cx="1121684" cy="369332"/>
          </a:xfrm>
          <a:prstGeom prst="rect">
            <a:avLst/>
          </a:prstGeom>
          <a:noFill/>
        </p:spPr>
        <p:txBody>
          <a:bodyPr wrap="square" rtlCol="0">
            <a:spAutoFit/>
          </a:bodyPr>
          <a:lstStyle/>
          <a:p>
            <a:r>
              <a:rPr lang="en-US" dirty="0" smtClean="0">
                <a:latin typeface="Calibri"/>
                <a:cs typeface="Calibri"/>
              </a:rPr>
              <a:t>SHORE</a:t>
            </a:r>
            <a:endParaRPr lang="en-US" dirty="0">
              <a:latin typeface="Calibri"/>
              <a:cs typeface="Calibri"/>
            </a:endParaRPr>
          </a:p>
        </p:txBody>
      </p:sp>
      <p:sp>
        <p:nvSpPr>
          <p:cNvPr id="39" name="Oval 38"/>
          <p:cNvSpPr/>
          <p:nvPr/>
        </p:nvSpPr>
        <p:spPr>
          <a:xfrm>
            <a:off x="7173024" y="2248834"/>
            <a:ext cx="1755944" cy="145996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sp>
        <p:nvSpPr>
          <p:cNvPr id="40" name="Title 1"/>
          <p:cNvSpPr txBox="1">
            <a:spLocks/>
          </p:cNvSpPr>
          <p:nvPr/>
        </p:nvSpPr>
        <p:spPr>
          <a:xfrm>
            <a:off x="457200" y="274638"/>
            <a:ext cx="8229600" cy="114300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Hot Spot store-and-forward exchange using </a:t>
            </a:r>
            <a:r>
              <a:rPr lang="en-US" i="1" dirty="0" err="1" smtClean="0"/>
              <a:t>rsync</a:t>
            </a:r>
            <a:endParaRPr lang="en-US" i="1" dirty="0"/>
          </a:p>
        </p:txBody>
      </p:sp>
    </p:spTree>
    <p:extLst>
      <p:ext uri="{BB962C8B-B14F-4D97-AF65-F5344CB8AC3E}">
        <p14:creationId xmlns:p14="http://schemas.microsoft.com/office/powerpoint/2010/main" val="14600087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576334" cy="1143000"/>
          </a:xfrm>
        </p:spPr>
        <p:txBody>
          <a:bodyPr/>
          <a:lstStyle/>
          <a:p>
            <a:r>
              <a:rPr lang="en-US" dirty="0"/>
              <a:t>C</a:t>
            </a:r>
            <a:r>
              <a:rPr lang="en-US" dirty="0" smtClean="0"/>
              <a:t>ollision</a:t>
            </a:r>
            <a:endParaRPr lang="en-US" dirty="0"/>
          </a:p>
        </p:txBody>
      </p:sp>
      <p:sp>
        <p:nvSpPr>
          <p:cNvPr id="3" name="Content Placeholder 2"/>
          <p:cNvSpPr>
            <a:spLocks noGrp="1"/>
          </p:cNvSpPr>
          <p:nvPr>
            <p:ph idx="1"/>
          </p:nvPr>
        </p:nvSpPr>
        <p:spPr>
          <a:xfrm>
            <a:off x="457201" y="1600200"/>
            <a:ext cx="4576334" cy="4525963"/>
          </a:xfrm>
        </p:spPr>
        <p:txBody>
          <a:bodyPr>
            <a:normAutofit fontScale="85000" lnSpcReduction="10000"/>
          </a:bodyPr>
          <a:lstStyle/>
          <a:p>
            <a:r>
              <a:rPr lang="en-US" dirty="0" smtClean="0"/>
              <a:t>WG running tests for several days, 3 km from harbor mouth</a:t>
            </a:r>
          </a:p>
          <a:p>
            <a:r>
              <a:rPr lang="en-US" dirty="0" smtClean="0"/>
              <a:t>Light, radar target enhancer on</a:t>
            </a:r>
          </a:p>
          <a:p>
            <a:r>
              <a:rPr lang="en-US" dirty="0" smtClean="0"/>
              <a:t>Ship AIS avoidance enabled</a:t>
            </a:r>
          </a:p>
          <a:p>
            <a:r>
              <a:rPr lang="en-US" dirty="0" smtClean="0"/>
              <a:t>Hit by object not carrying AIS</a:t>
            </a:r>
          </a:p>
          <a:p>
            <a:pPr lvl="1"/>
            <a:r>
              <a:rPr lang="en-US" dirty="0" smtClean="0"/>
              <a:t>15:00 local time – daylight</a:t>
            </a:r>
          </a:p>
          <a:p>
            <a:pPr lvl="1"/>
            <a:r>
              <a:rPr lang="en-US" dirty="0" smtClean="0"/>
              <a:t>Cracked solar panels, broken antennas/masts, float damage</a:t>
            </a: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33534" y="274638"/>
            <a:ext cx="3944258" cy="6137159"/>
          </a:xfrm>
          <a:prstGeom prst="rect">
            <a:avLst/>
          </a:prstGeom>
        </p:spPr>
      </p:pic>
    </p:spTree>
    <p:extLst>
      <p:ext uri="{BB962C8B-B14F-4D97-AF65-F5344CB8AC3E}">
        <p14:creationId xmlns:p14="http://schemas.microsoft.com/office/powerpoint/2010/main" val="231543292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Hot Spot payload </a:t>
            </a:r>
            <a:endParaRPr lang="en-US" dirty="0"/>
          </a:p>
        </p:txBody>
      </p:sp>
      <p:sp>
        <p:nvSpPr>
          <p:cNvPr id="3" name="Content Placeholder 2"/>
          <p:cNvSpPr>
            <a:spLocks noGrp="1"/>
          </p:cNvSpPr>
          <p:nvPr>
            <p:ph idx="1"/>
          </p:nvPr>
        </p:nvSpPr>
        <p:spPr>
          <a:xfrm>
            <a:off x="380567" y="1448583"/>
            <a:ext cx="8229600" cy="4525963"/>
          </a:xfrm>
        </p:spPr>
        <p:txBody>
          <a:bodyPr>
            <a:normAutofit/>
          </a:bodyPr>
          <a:lstStyle/>
          <a:p>
            <a:r>
              <a:rPr lang="en-US" sz="2400" dirty="0" smtClean="0"/>
              <a:t>Relay data between autonomous sensor platforms, shore; </a:t>
            </a:r>
            <a:r>
              <a:rPr lang="en-US" sz="2400" dirty="0" err="1" smtClean="0"/>
              <a:t>geolocate</a:t>
            </a:r>
            <a:r>
              <a:rPr lang="en-US" sz="2400" dirty="0" smtClean="0"/>
              <a:t>/track assets, features</a:t>
            </a:r>
          </a:p>
          <a:p>
            <a:r>
              <a:rPr lang="en-US" sz="2400" dirty="0" smtClean="0"/>
              <a:t>Acoustic modem, directional acoustic transponder</a:t>
            </a:r>
          </a:p>
          <a:p>
            <a:r>
              <a:rPr lang="en-US" sz="2400" dirty="0"/>
              <a:t>Cellular, satellite, </a:t>
            </a:r>
            <a:r>
              <a:rPr lang="en-US" sz="2400" dirty="0" err="1"/>
              <a:t>WiFi</a:t>
            </a:r>
            <a:r>
              <a:rPr lang="en-US" sz="2400" dirty="0"/>
              <a:t>, 900 </a:t>
            </a:r>
            <a:r>
              <a:rPr lang="en-US" sz="2400" dirty="0" smtClean="0"/>
              <a:t>MHz, </a:t>
            </a:r>
            <a:r>
              <a:rPr lang="en-US" sz="2400" dirty="0"/>
              <a:t>antennas – distinct from Wave Glider “core” </a:t>
            </a:r>
            <a:r>
              <a:rPr lang="en-US" sz="2400" dirty="0" smtClean="0"/>
              <a:t>radios</a:t>
            </a:r>
          </a:p>
          <a:p>
            <a:r>
              <a:rPr lang="en-US" sz="2400" dirty="0"/>
              <a:t>A</a:t>
            </a:r>
            <a:r>
              <a:rPr lang="en-US" sz="2400" dirty="0" smtClean="0"/>
              <a:t>pplication software on SMC</a:t>
            </a:r>
          </a:p>
          <a:p>
            <a:pPr marL="0" indent="0">
              <a:buNone/>
            </a:pPr>
            <a:endParaRPr lang="en-US" sz="2400" dirty="0"/>
          </a:p>
          <a:p>
            <a:endParaRPr lang="en-US" sz="2400" dirty="0" smtClean="0"/>
          </a:p>
          <a:p>
            <a:endParaRPr lang="en-US" sz="2400" dirty="0" smtClean="0"/>
          </a:p>
        </p:txBody>
      </p:sp>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77345" y="4179888"/>
            <a:ext cx="4938382" cy="2401681"/>
          </a:xfrm>
          <a:prstGeom prst="rect">
            <a:avLst/>
          </a:prstGeom>
        </p:spPr>
      </p:pic>
      <p:sp>
        <p:nvSpPr>
          <p:cNvPr id="10" name="TextBox 9"/>
          <p:cNvSpPr txBox="1"/>
          <p:nvPr/>
        </p:nvSpPr>
        <p:spPr>
          <a:xfrm>
            <a:off x="7050268" y="3525475"/>
            <a:ext cx="1959626" cy="2031325"/>
          </a:xfrm>
          <a:prstGeom prst="rect">
            <a:avLst/>
          </a:prstGeom>
          <a:solidFill>
            <a:srgbClr val="FFFF00"/>
          </a:solidFill>
          <a:effectLst>
            <a:outerShdw blurRad="50800" dist="38100" dir="2700000" algn="tl" rotWithShape="0">
              <a:srgbClr val="000000">
                <a:alpha val="43000"/>
              </a:srgbClr>
            </a:outerShdw>
          </a:effectLst>
        </p:spPr>
        <p:txBody>
          <a:bodyPr wrap="square" rtlCol="0">
            <a:spAutoFit/>
          </a:bodyPr>
          <a:lstStyle/>
          <a:p>
            <a:r>
              <a:rPr lang="en-US" dirty="0"/>
              <a:t>Inspired by work of </a:t>
            </a:r>
            <a:r>
              <a:rPr lang="en-US" dirty="0" err="1"/>
              <a:t>Rajan</a:t>
            </a:r>
            <a:r>
              <a:rPr lang="en-US" dirty="0"/>
              <a:t>, Borges de Sousa, Pinto, Martins et al (University of Porto LSTS)</a:t>
            </a:r>
          </a:p>
          <a:p>
            <a:endParaRPr lang="en-US" dirty="0"/>
          </a:p>
        </p:txBody>
      </p:sp>
    </p:spTree>
    <p:extLst>
      <p:ext uri="{BB962C8B-B14F-4D97-AF65-F5344CB8AC3E}">
        <p14:creationId xmlns:p14="http://schemas.microsoft.com/office/powerpoint/2010/main" val="226663743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808080"/>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808080"/>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808080"/>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rgbClr val="808080"/>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t>
            </a:r>
            <a:r>
              <a:rPr lang="en-US" dirty="0" smtClean="0"/>
              <a:t>ollision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Smoke from Big Sur fire limited visibility to few hundred meters</a:t>
            </a:r>
          </a:p>
          <a:p>
            <a:r>
              <a:rPr lang="en-US" dirty="0" smtClean="0"/>
              <a:t>Hot Spot onboard autonomous navigation was running, but ship avoidance was enabled, no AIS signal detected</a:t>
            </a:r>
          </a:p>
          <a:p>
            <a:r>
              <a:rPr lang="en-US" dirty="0" smtClean="0"/>
              <a:t>Repairs cost $14K, 33 days – but collision occurred after 380 sea days, 20,000 km</a:t>
            </a:r>
          </a:p>
          <a:p>
            <a:r>
              <a:rPr lang="en-US" dirty="0" smtClean="0"/>
              <a:t>Lessons: </a:t>
            </a:r>
          </a:p>
          <a:p>
            <a:pPr lvl="1"/>
            <a:r>
              <a:rPr lang="en-US" dirty="0" smtClean="0"/>
              <a:t>Spending time near harbor mouth may increase risk</a:t>
            </a:r>
          </a:p>
          <a:p>
            <a:pPr lvl="1"/>
            <a:r>
              <a:rPr lang="en-US" dirty="0" smtClean="0"/>
              <a:t>Significant risk from non-AIS vessels</a:t>
            </a:r>
            <a:endParaRPr lang="en-US" dirty="0"/>
          </a:p>
        </p:txBody>
      </p:sp>
    </p:spTree>
    <p:extLst>
      <p:ext uri="{BB962C8B-B14F-4D97-AF65-F5344CB8AC3E}">
        <p14:creationId xmlns:p14="http://schemas.microsoft.com/office/powerpoint/2010/main" val="255983388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endParaRPr lang="en-US"/>
          </a:p>
        </p:txBody>
      </p:sp>
      <p:pic>
        <p:nvPicPr>
          <p:cNvPr id="5" name="Picture 1"/>
          <p:cNvPicPr>
            <a:picLocks noChangeAspect="1"/>
          </p:cNvPicPr>
          <p:nvPr/>
        </p:nvPicPr>
        <p:blipFill>
          <a:blip r:embed="rId2"/>
          <a:srcRect/>
          <a:stretch>
            <a:fillRect/>
          </a:stretch>
        </p:blipFill>
        <p:spPr bwMode="auto">
          <a:xfrm>
            <a:off x="2346115" y="1467329"/>
            <a:ext cx="4402602" cy="4882924"/>
          </a:xfrm>
          <a:prstGeom prst="rect">
            <a:avLst/>
          </a:prstGeom>
          <a:noFill/>
          <a:ln w="9525">
            <a:noFill/>
            <a:miter lim="800000"/>
            <a:headEnd/>
            <a:tailEnd/>
          </a:ln>
        </p:spPr>
      </p:pic>
    </p:spTree>
    <p:extLst>
      <p:ext uri="{BB962C8B-B14F-4D97-AF65-F5344CB8AC3E}">
        <p14:creationId xmlns:p14="http://schemas.microsoft.com/office/powerpoint/2010/main" val="309197180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bwMode="auto">
          <a:xfrm>
            <a:off x="257191" y="218980"/>
            <a:ext cx="86868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en-US" altLang="en-US" dirty="0" smtClean="0">
                <a:ea typeface="ＭＳ Ｐゴシック" pitchFamily="34" charset="-128"/>
              </a:rPr>
              <a:t>Hot Spot Acoustics</a:t>
            </a:r>
          </a:p>
        </p:txBody>
      </p:sp>
      <p:sp>
        <p:nvSpPr>
          <p:cNvPr id="18435" name="Content Placeholder 2"/>
          <p:cNvSpPr>
            <a:spLocks noGrp="1"/>
          </p:cNvSpPr>
          <p:nvPr>
            <p:ph idx="1"/>
          </p:nvPr>
        </p:nvSpPr>
        <p:spPr bwMode="auto">
          <a:xfrm>
            <a:off x="271084" y="1600200"/>
            <a:ext cx="4090988"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en-US" altLang="en-US" sz="3200" dirty="0" smtClean="0">
                <a:latin typeface="Calibri" pitchFamily="34" charset="0"/>
                <a:ea typeface="ＭＳ Ｐゴシック" pitchFamily="34" charset="-128"/>
              </a:rPr>
              <a:t>Acoustic modem – range, data exchange</a:t>
            </a:r>
          </a:p>
          <a:p>
            <a:r>
              <a:rPr lang="en-US" altLang="en-US" sz="3200" dirty="0" smtClean="0">
                <a:latin typeface="Calibri" pitchFamily="34" charset="0"/>
                <a:ea typeface="ＭＳ Ｐゴシック" pitchFamily="34" charset="-128"/>
              </a:rPr>
              <a:t>Directional Acoustic Transponder (DAT) – bearing/range/</a:t>
            </a:r>
            <a:r>
              <a:rPr lang="en-US" altLang="en-US" sz="3200" dirty="0" err="1" smtClean="0">
                <a:latin typeface="Calibri" pitchFamily="34" charset="0"/>
                <a:ea typeface="ＭＳ Ｐゴシック" pitchFamily="34" charset="-128"/>
              </a:rPr>
              <a:t>elev</a:t>
            </a:r>
            <a:endParaRPr lang="en-US" altLang="en-US" sz="3200" dirty="0" smtClean="0">
              <a:latin typeface="Calibri" pitchFamily="34" charset="0"/>
              <a:ea typeface="ＭＳ Ｐゴシック" pitchFamily="34" charset="-128"/>
            </a:endParaRPr>
          </a:p>
          <a:p>
            <a:r>
              <a:rPr lang="en-US" altLang="en-US" sz="3200" dirty="0" smtClean="0">
                <a:latin typeface="Calibri" pitchFamily="34" charset="0"/>
                <a:ea typeface="ＭＳ Ｐゴシック" pitchFamily="34" charset="-128"/>
              </a:rPr>
              <a:t>Target (e.g. AUV) carries acoustic modem or DAT</a:t>
            </a:r>
          </a:p>
        </p:txBody>
      </p:sp>
      <p:pic>
        <p:nvPicPr>
          <p:cNvPr id="18436" name="Picture 4"/>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515344" y="1692159"/>
            <a:ext cx="4210050" cy="446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79727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43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43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Hot Spot radios</a:t>
            </a:r>
            <a:endParaRPr lang="en-US" dirty="0"/>
          </a:p>
        </p:txBody>
      </p:sp>
      <p:sp>
        <p:nvSpPr>
          <p:cNvPr id="3" name="Content Placeholder 2"/>
          <p:cNvSpPr>
            <a:spLocks noGrp="1"/>
          </p:cNvSpPr>
          <p:nvPr>
            <p:ph idx="1"/>
          </p:nvPr>
        </p:nvSpPr>
        <p:spPr>
          <a:xfrm>
            <a:off x="457200" y="2114803"/>
            <a:ext cx="8229600" cy="5257800"/>
          </a:xfrm>
        </p:spPr>
        <p:txBody>
          <a:bodyPr>
            <a:normAutofit/>
          </a:bodyPr>
          <a:lstStyle/>
          <a:p>
            <a:r>
              <a:rPr lang="en-US" dirty="0" smtClean="0"/>
              <a:t>Line-of-sight to AUV</a:t>
            </a:r>
          </a:p>
          <a:p>
            <a:pPr lvl="1"/>
            <a:r>
              <a:rPr lang="en-US" dirty="0" smtClean="0"/>
              <a:t>802.11 </a:t>
            </a:r>
            <a:r>
              <a:rPr lang="en-US" dirty="0" err="1" smtClean="0"/>
              <a:t>Wifi</a:t>
            </a:r>
            <a:r>
              <a:rPr lang="en-US" dirty="0" smtClean="0"/>
              <a:t> (</a:t>
            </a:r>
            <a:r>
              <a:rPr lang="en-US" dirty="0" err="1" smtClean="0"/>
              <a:t>Ubiquiti</a:t>
            </a:r>
            <a:r>
              <a:rPr lang="en-US" dirty="0" smtClean="0"/>
              <a:t>)</a:t>
            </a:r>
          </a:p>
          <a:p>
            <a:pPr lvl="1"/>
            <a:r>
              <a:rPr lang="en-US" dirty="0" smtClean="0"/>
              <a:t>900 MHz (</a:t>
            </a:r>
            <a:r>
              <a:rPr lang="en-US" dirty="0" err="1" smtClean="0"/>
              <a:t>Freewave</a:t>
            </a:r>
            <a:r>
              <a:rPr lang="en-US" dirty="0" smtClean="0"/>
              <a:t>)</a:t>
            </a:r>
          </a:p>
          <a:p>
            <a:r>
              <a:rPr lang="en-US" dirty="0" smtClean="0"/>
              <a:t>Link to shore</a:t>
            </a:r>
          </a:p>
          <a:p>
            <a:pPr lvl="1"/>
            <a:r>
              <a:rPr lang="en-US" dirty="0" smtClean="0"/>
              <a:t>Cell modem (coastal regions)</a:t>
            </a:r>
          </a:p>
          <a:p>
            <a:pPr lvl="1"/>
            <a:r>
              <a:rPr lang="en-US" dirty="0" err="1" smtClean="0"/>
              <a:t>Globalstar</a:t>
            </a:r>
            <a:r>
              <a:rPr lang="en-US" dirty="0" smtClean="0"/>
              <a:t> satellite (coastal, some open ocean)</a:t>
            </a:r>
          </a:p>
          <a:p>
            <a:pPr lvl="1"/>
            <a:r>
              <a:rPr lang="en-US" dirty="0" smtClean="0"/>
              <a:t>Iridium satellite (world-wide)</a:t>
            </a:r>
          </a:p>
        </p:txBody>
      </p:sp>
      <p:pic>
        <p:nvPicPr>
          <p:cNvPr id="5" name="Content Placeholder 3"/>
          <p:cNvPicPr>
            <a:picLocks noChangeAspect="1"/>
          </p:cNvPicPr>
          <p:nvPr/>
        </p:nvPicPr>
        <p:blipFill>
          <a:blip r:embed="rId3" cstate="screen">
            <a:extLst>
              <a:ext uri="{28A0092B-C50C-407E-A947-70E740481C1C}">
                <a14:useLocalDpi xmlns:a14="http://schemas.microsoft.com/office/drawing/2010/main"/>
              </a:ext>
            </a:extLst>
          </a:blip>
          <a:srcRect l="-20857" r="-20857"/>
          <a:stretch>
            <a:fillRect/>
          </a:stretch>
        </p:blipFill>
        <p:spPr>
          <a:xfrm>
            <a:off x="4281769" y="1417638"/>
            <a:ext cx="5146655" cy="2830463"/>
          </a:xfrm>
          <a:prstGeom prst="rect">
            <a:avLst/>
          </a:prstGeom>
        </p:spPr>
      </p:pic>
    </p:spTree>
    <p:extLst>
      <p:ext uri="{BB962C8B-B14F-4D97-AF65-F5344CB8AC3E}">
        <p14:creationId xmlns:p14="http://schemas.microsoft.com/office/powerpoint/2010/main" val="154324288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666666"/>
                                      </p:to>
                                    </p:animClr>
                                  </p:sub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666666"/>
                                      </p:to>
                                    </p:animClr>
                                  </p:sub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666666"/>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rgbClr val="666666"/>
                                      </p:to>
                                    </p:animClr>
                                  </p:sub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rgbClr val="666666"/>
                                      </p:to>
                                    </p:animClr>
                                  </p:sub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5" end="5"/>
                                            </p:txEl>
                                          </p:spTgt>
                                        </p:tgtEl>
                                        <p:attrNameLst>
                                          <p:attrName>ppt_c</p:attrName>
                                        </p:attrNameLst>
                                      </p:cBhvr>
                                      <p:to>
                                        <a:srgbClr val="666666"/>
                                      </p:to>
                                    </p:animClr>
                                  </p:sub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6" end="6"/>
                                            </p:txEl>
                                          </p:spTgt>
                                        </p:tgtEl>
                                        <p:attrNameLst>
                                          <p:attrName>ppt_c</p:attrName>
                                        </p:attrNameLst>
                                      </p:cBhvr>
                                      <p:to>
                                        <a:srgbClr val="66666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Cell signal strength at Hot Spot</a:t>
            </a:r>
            <a:endParaRPr lang="en-US" dirty="0"/>
          </a:p>
        </p:txBody>
      </p:sp>
      <p:pic>
        <p:nvPicPr>
          <p:cNvPr id="4" name="Content Placeholder 3" descr="allRssiLocations.tiff"/>
          <p:cNvPicPr>
            <a:picLocks noGrp="1" noChangeAspect="1"/>
          </p:cNvPicPr>
          <p:nvPr>
            <p:ph idx="1"/>
          </p:nvPr>
        </p:nvPicPr>
        <p:blipFill>
          <a:blip r:embed="rId2" cstate="screen">
            <a:extLst>
              <a:ext uri="{28A0092B-C50C-407E-A947-70E740481C1C}">
                <a14:useLocalDpi xmlns:a14="http://schemas.microsoft.com/office/drawing/2010/main"/>
              </a:ext>
            </a:extLst>
          </a:blip>
          <a:srcRect l="-26325" r="-26325"/>
          <a:stretch>
            <a:fillRect/>
          </a:stretch>
        </p:blipFill>
        <p:spPr/>
      </p:pic>
    </p:spTree>
    <p:extLst>
      <p:ext uri="{BB962C8B-B14F-4D97-AF65-F5344CB8AC3E}">
        <p14:creationId xmlns:p14="http://schemas.microsoft.com/office/powerpoint/2010/main" val="355114261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Hot Spot applications</a:t>
            </a:r>
            <a:endParaRPr lang="en-US" dirty="0"/>
          </a:p>
        </p:txBody>
      </p:sp>
      <p:sp>
        <p:nvSpPr>
          <p:cNvPr id="3" name="Content Placeholder 2"/>
          <p:cNvSpPr>
            <a:spLocks noGrp="1"/>
          </p:cNvSpPr>
          <p:nvPr>
            <p:ph idx="1"/>
          </p:nvPr>
        </p:nvSpPr>
        <p:spPr/>
        <p:txBody>
          <a:bodyPr>
            <a:normAutofit lnSpcReduction="10000"/>
          </a:bodyPr>
          <a:lstStyle/>
          <a:p>
            <a:r>
              <a:rPr lang="en-US" dirty="0" smtClean="0"/>
              <a:t>Gateway console applications</a:t>
            </a:r>
          </a:p>
          <a:p>
            <a:pPr lvl="1"/>
            <a:r>
              <a:rPr lang="en-US" dirty="0" smtClean="0"/>
              <a:t>User </a:t>
            </a:r>
            <a:r>
              <a:rPr lang="en-US" dirty="0" err="1" smtClean="0"/>
              <a:t>ssh</a:t>
            </a:r>
            <a:r>
              <a:rPr lang="en-US" dirty="0" smtClean="0"/>
              <a:t>/dial-in to Hot Spot via satellite or cell, then connect to asset via RF or </a:t>
            </a:r>
            <a:r>
              <a:rPr lang="en-US" dirty="0" smtClean="0"/>
              <a:t>acoustic</a:t>
            </a:r>
          </a:p>
          <a:p>
            <a:pPr lvl="1"/>
            <a:r>
              <a:rPr lang="en-US" dirty="0" smtClean="0"/>
              <a:t>Data retrieval, trouble-shooting, reconfiguration...</a:t>
            </a:r>
            <a:endParaRPr lang="en-US" dirty="0" smtClean="0"/>
          </a:p>
          <a:p>
            <a:pPr marL="457200" lvl="1" indent="0">
              <a:buNone/>
            </a:pPr>
            <a:endParaRPr lang="en-US" dirty="0" smtClean="0"/>
          </a:p>
          <a:p>
            <a:r>
              <a:rPr lang="en-US" dirty="0" smtClean="0"/>
              <a:t>Autonomous applications</a:t>
            </a:r>
          </a:p>
          <a:p>
            <a:pPr lvl="1"/>
            <a:r>
              <a:rPr lang="en-US" dirty="0" smtClean="0"/>
              <a:t>Acoustic geolocation</a:t>
            </a:r>
          </a:p>
          <a:p>
            <a:pPr lvl="1"/>
            <a:r>
              <a:rPr lang="en-US" dirty="0" smtClean="0"/>
              <a:t>AUV navigation, target tracking/stalking</a:t>
            </a:r>
          </a:p>
          <a:p>
            <a:pPr lvl="1"/>
            <a:r>
              <a:rPr lang="en-US" dirty="0" smtClean="0"/>
              <a:t>AUV command/telemetry relay</a:t>
            </a:r>
          </a:p>
          <a:p>
            <a:pPr lvl="1"/>
            <a:endParaRPr lang="en-US" dirty="0" smtClean="0"/>
          </a:p>
          <a:p>
            <a:pPr lvl="1"/>
            <a:endParaRPr lang="en-US" dirty="0"/>
          </a:p>
        </p:txBody>
      </p:sp>
    </p:spTree>
    <p:extLst>
      <p:ext uri="{BB962C8B-B14F-4D97-AF65-F5344CB8AC3E}">
        <p14:creationId xmlns:p14="http://schemas.microsoft.com/office/powerpoint/2010/main" val="11980078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figure2-network.tif"/>
          <p:cNvPicPr>
            <a:picLocks noGrp="1" noChangeAspect="1"/>
          </p:cNvPicPr>
          <p:nvPr>
            <p:ph idx="1"/>
          </p:nvPr>
        </p:nvPicPr>
        <p:blipFill>
          <a:blip r:embed="rId3" cstate="screen">
            <a:extLst>
              <a:ext uri="{28A0092B-C50C-407E-A947-70E740481C1C}">
                <a14:useLocalDpi xmlns:a14="http://schemas.microsoft.com/office/drawing/2010/main"/>
              </a:ext>
            </a:extLst>
          </a:blip>
          <a:srcRect/>
          <a:stretch>
            <a:fillRect/>
          </a:stretch>
        </p:blipFill>
        <p:spPr>
          <a:xfrm>
            <a:off x="457200" y="1944499"/>
            <a:ext cx="8229600" cy="4525963"/>
          </a:xfrm>
        </p:spPr>
      </p:pic>
      <p:sp>
        <p:nvSpPr>
          <p:cNvPr id="2" name="Title 1"/>
          <p:cNvSpPr>
            <a:spLocks noGrp="1"/>
          </p:cNvSpPr>
          <p:nvPr>
            <p:ph type="title"/>
          </p:nvPr>
        </p:nvSpPr>
        <p:spPr>
          <a:xfrm>
            <a:off x="457200" y="11862"/>
            <a:ext cx="8229600" cy="1143000"/>
          </a:xfrm>
        </p:spPr>
        <p:txBody>
          <a:bodyPr/>
          <a:lstStyle/>
          <a:p>
            <a:r>
              <a:rPr lang="en-US" dirty="0" smtClean="0"/>
              <a:t>Hot Spot gateway console</a:t>
            </a:r>
            <a:endParaRPr lang="en-US" dirty="0"/>
          </a:p>
        </p:txBody>
      </p:sp>
      <p:sp>
        <p:nvSpPr>
          <p:cNvPr id="3" name="TextBox 2"/>
          <p:cNvSpPr txBox="1"/>
          <p:nvPr/>
        </p:nvSpPr>
        <p:spPr>
          <a:xfrm>
            <a:off x="656861" y="3295573"/>
            <a:ext cx="2123974" cy="369332"/>
          </a:xfrm>
          <a:prstGeom prst="rect">
            <a:avLst/>
          </a:prstGeom>
          <a:noFill/>
        </p:spPr>
        <p:txBody>
          <a:bodyPr wrap="none" rtlCol="0">
            <a:spAutoFit/>
          </a:bodyPr>
          <a:lstStyle/>
          <a:p>
            <a:r>
              <a:rPr lang="en-US" dirty="0" smtClean="0">
                <a:latin typeface="Courier New"/>
                <a:cs typeface="Courier New"/>
              </a:rPr>
              <a:t>AUV on surface</a:t>
            </a:r>
            <a:endParaRPr lang="en-US" dirty="0">
              <a:latin typeface="Courier New"/>
              <a:cs typeface="Courier New"/>
            </a:endParaRPr>
          </a:p>
        </p:txBody>
      </p:sp>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243463" y="1152235"/>
            <a:ext cx="1114148" cy="1114148"/>
          </a:xfrm>
          <a:prstGeom prst="rect">
            <a:avLst/>
          </a:prstGeom>
        </p:spPr>
      </p:pic>
      <p:sp>
        <p:nvSpPr>
          <p:cNvPr id="9" name="TextBox 8"/>
          <p:cNvSpPr txBox="1"/>
          <p:nvPr/>
        </p:nvSpPr>
        <p:spPr>
          <a:xfrm>
            <a:off x="5834219" y="6020921"/>
            <a:ext cx="2852581" cy="646331"/>
          </a:xfrm>
          <a:prstGeom prst="rect">
            <a:avLst/>
          </a:prstGeom>
          <a:noFill/>
        </p:spPr>
        <p:txBody>
          <a:bodyPr wrap="square" rtlCol="0">
            <a:spAutoFit/>
          </a:bodyPr>
          <a:lstStyle/>
          <a:p>
            <a:r>
              <a:rPr lang="en-US" dirty="0" smtClean="0">
                <a:latin typeface="Courier New"/>
                <a:cs typeface="Courier New"/>
              </a:rPr>
              <a:t>AUV, benthic instruments</a:t>
            </a:r>
            <a:endParaRPr lang="en-US" dirty="0">
              <a:latin typeface="Courier New"/>
              <a:cs typeface="Courier New"/>
            </a:endParaRPr>
          </a:p>
        </p:txBody>
      </p:sp>
    </p:spTree>
    <p:extLst>
      <p:ext uri="{BB962C8B-B14F-4D97-AF65-F5344CB8AC3E}">
        <p14:creationId xmlns:p14="http://schemas.microsoft.com/office/powerpoint/2010/main" val="200098307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Autonomous navigation apps</a:t>
            </a:r>
            <a:endParaRPr lang="en-US" dirty="0"/>
          </a:p>
        </p:txBody>
      </p:sp>
      <p:sp>
        <p:nvSpPr>
          <p:cNvPr id="3" name="Content Placeholder 2"/>
          <p:cNvSpPr>
            <a:spLocks noGrp="1"/>
          </p:cNvSpPr>
          <p:nvPr>
            <p:ph idx="1"/>
          </p:nvPr>
        </p:nvSpPr>
        <p:spPr/>
        <p:txBody>
          <a:bodyPr/>
          <a:lstStyle/>
          <a:p>
            <a:r>
              <a:rPr lang="en-US" dirty="0" err="1" smtClean="0"/>
              <a:t>Offboard</a:t>
            </a:r>
            <a:r>
              <a:rPr lang="en-US" dirty="0" smtClean="0"/>
              <a:t> (from shore)</a:t>
            </a:r>
          </a:p>
          <a:p>
            <a:pPr lvl="1"/>
            <a:r>
              <a:rPr lang="en-US" dirty="0" smtClean="0"/>
              <a:t>Invoke LR </a:t>
            </a:r>
            <a:r>
              <a:rPr lang="en-US" i="1" dirty="0" err="1" smtClean="0"/>
              <a:t>wcs</a:t>
            </a:r>
            <a:r>
              <a:rPr lang="en-US" dirty="0" smtClean="0"/>
              <a:t> script to send WG commands</a:t>
            </a:r>
          </a:p>
          <a:p>
            <a:r>
              <a:rPr lang="en-US" dirty="0" smtClean="0"/>
              <a:t>Onboard (from SMC)</a:t>
            </a:r>
          </a:p>
          <a:p>
            <a:pPr lvl="1"/>
            <a:r>
              <a:rPr lang="en-US" dirty="0" smtClean="0"/>
              <a:t>Send commands to CCU through LR interface </a:t>
            </a:r>
          </a:p>
          <a:p>
            <a:r>
              <a:rPr lang="en-US" dirty="0" smtClean="0"/>
              <a:t>Applications:</a:t>
            </a:r>
          </a:p>
          <a:p>
            <a:pPr lvl="1"/>
            <a:r>
              <a:rPr lang="en-US" dirty="0" err="1" smtClean="0"/>
              <a:t>Geolocate</a:t>
            </a:r>
            <a:r>
              <a:rPr lang="en-US" dirty="0" smtClean="0"/>
              <a:t>, follow vehicles/instruments</a:t>
            </a:r>
          </a:p>
          <a:p>
            <a:pPr lvl="1"/>
            <a:r>
              <a:rPr lang="en-US" dirty="0" smtClean="0"/>
              <a:t>Adaptive sampling, front detection</a:t>
            </a:r>
          </a:p>
          <a:p>
            <a:pPr lvl="1"/>
            <a:endParaRPr lang="en-US" dirty="0"/>
          </a:p>
        </p:txBody>
      </p:sp>
    </p:spTree>
    <p:extLst>
      <p:ext uri="{BB962C8B-B14F-4D97-AF65-F5344CB8AC3E}">
        <p14:creationId xmlns:p14="http://schemas.microsoft.com/office/powerpoint/2010/main" val="42681764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Autonomous </a:t>
            </a:r>
            <a:r>
              <a:rPr lang="en-US" u="sng" dirty="0" smtClean="0"/>
              <a:t>onboard</a:t>
            </a:r>
            <a:r>
              <a:rPr lang="en-US" dirty="0" smtClean="0"/>
              <a:t> navigation apps</a:t>
            </a:r>
            <a:endParaRPr lang="en-US" dirty="0"/>
          </a:p>
        </p:txBody>
      </p:sp>
      <p:sp>
        <p:nvSpPr>
          <p:cNvPr id="3" name="Content Placeholder 2"/>
          <p:cNvSpPr>
            <a:spLocks noGrp="1"/>
          </p:cNvSpPr>
          <p:nvPr>
            <p:ph idx="1"/>
          </p:nvPr>
        </p:nvSpPr>
        <p:spPr/>
        <p:txBody>
          <a:bodyPr>
            <a:normAutofit lnSpcReduction="10000"/>
          </a:bodyPr>
          <a:lstStyle/>
          <a:p>
            <a:r>
              <a:rPr lang="en-US" dirty="0" smtClean="0"/>
              <a:t>Requires </a:t>
            </a:r>
            <a:r>
              <a:rPr lang="en-US" dirty="0" err="1" smtClean="0"/>
              <a:t>Regulus</a:t>
            </a:r>
            <a:r>
              <a:rPr lang="en-US" dirty="0" smtClean="0"/>
              <a:t>, Python, Java on SMC</a:t>
            </a:r>
          </a:p>
          <a:p>
            <a:r>
              <a:rPr lang="en-US" dirty="0" smtClean="0"/>
              <a:t>Issue </a:t>
            </a:r>
            <a:r>
              <a:rPr lang="en-US" i="1" dirty="0" err="1" smtClean="0"/>
              <a:t>gotoWatch</a:t>
            </a:r>
            <a:r>
              <a:rPr lang="en-US" i="1" dirty="0" smtClean="0"/>
              <a:t>() </a:t>
            </a:r>
            <a:r>
              <a:rPr lang="en-US" dirty="0" smtClean="0"/>
              <a:t>command to CCU through CORBA interface</a:t>
            </a:r>
          </a:p>
          <a:p>
            <a:pPr lvl="1"/>
            <a:r>
              <a:rPr lang="en-US" dirty="0" smtClean="0"/>
              <a:t>CCU ship avoidance </a:t>
            </a:r>
            <a:r>
              <a:rPr lang="en-US" dirty="0" err="1" smtClean="0"/>
              <a:t>supercedes</a:t>
            </a:r>
            <a:r>
              <a:rPr lang="en-US" dirty="0" smtClean="0"/>
              <a:t> navigation commands</a:t>
            </a:r>
          </a:p>
          <a:p>
            <a:r>
              <a:rPr lang="en-US" dirty="0" smtClean="0"/>
              <a:t>Issue alarms/events, any other WG command to CCU as appropriate</a:t>
            </a:r>
          </a:p>
          <a:p>
            <a:r>
              <a:rPr lang="en-US" dirty="0" smtClean="0"/>
              <a:t>Commands reflected in </a:t>
            </a:r>
            <a:r>
              <a:rPr lang="en-US" dirty="0" err="1" smtClean="0"/>
              <a:t>wgms</a:t>
            </a:r>
            <a:r>
              <a:rPr lang="en-US" dirty="0" smtClean="0"/>
              <a:t> ‘commands history’ </a:t>
            </a:r>
          </a:p>
          <a:p>
            <a:endParaRPr lang="en-US" dirty="0"/>
          </a:p>
        </p:txBody>
      </p:sp>
    </p:spTree>
    <p:extLst>
      <p:ext uri="{BB962C8B-B14F-4D97-AF65-F5344CB8AC3E}">
        <p14:creationId xmlns:p14="http://schemas.microsoft.com/office/powerpoint/2010/main" val="1042628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14163</TotalTime>
  <Words>1183</Words>
  <Application>Microsoft Macintosh PowerPoint</Application>
  <PresentationFormat>On-screen Show (4:3)</PresentationFormat>
  <Paragraphs>180</Paragraphs>
  <Slides>21</Slides>
  <Notes>14</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MBARI Wave Glider “Hot Spot” applications  </vt:lpstr>
      <vt:lpstr>Hot Spot payload </vt:lpstr>
      <vt:lpstr>Hot Spot Acoustics</vt:lpstr>
      <vt:lpstr>Hot Spot radios</vt:lpstr>
      <vt:lpstr>Cell signal strength at Hot Spot</vt:lpstr>
      <vt:lpstr>Hot Spot applications</vt:lpstr>
      <vt:lpstr>Hot Spot gateway console</vt:lpstr>
      <vt:lpstr>Autonomous navigation apps</vt:lpstr>
      <vt:lpstr>Autonomous onboard navigation apps</vt:lpstr>
      <vt:lpstr>Hot Spot “stalking” algorithm</vt:lpstr>
      <vt:lpstr>Chase application: Lagrangian drift sampling</vt:lpstr>
      <vt:lpstr>Lagrangian drift sampling: October 2014</vt:lpstr>
      <vt:lpstr>Range-only geolocation</vt:lpstr>
      <vt:lpstr>PowerPoint Presentation</vt:lpstr>
      <vt:lpstr>Disruption tolerant ‘data mule’</vt:lpstr>
      <vt:lpstr>PowerPoint Presentation</vt:lpstr>
      <vt:lpstr>PowerPoint Presentation</vt:lpstr>
      <vt:lpstr>PowerPoint Presentation</vt:lpstr>
      <vt:lpstr>Collision</vt:lpstr>
      <vt:lpstr>Collision</vt:lpstr>
      <vt:lpstr>Questions?</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Tom O'Reilly</dc:creator>
  <cp:lastModifiedBy>Tom O'Reilly</cp:lastModifiedBy>
  <cp:revision>143</cp:revision>
  <dcterms:created xsi:type="dcterms:W3CDTF">2016-09-07T22:43:28Z</dcterms:created>
  <dcterms:modified xsi:type="dcterms:W3CDTF">2017-01-18T20:33:43Z</dcterms:modified>
</cp:coreProperties>
</file>