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6" r:id="rId3"/>
    <p:sldId id="259" r:id="rId4"/>
    <p:sldId id="261" r:id="rId5"/>
    <p:sldId id="263" r:id="rId6"/>
    <p:sldId id="272" r:id="rId7"/>
    <p:sldId id="273" r:id="rId8"/>
    <p:sldId id="276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270" r:id="rId31"/>
    <p:sldId id="271" r:id="rId32"/>
    <p:sldId id="266" r:id="rId33"/>
    <p:sldId id="274" r:id="rId34"/>
    <p:sldId id="268" r:id="rId35"/>
    <p:sldId id="269" r:id="rId36"/>
    <p:sldId id="275" r:id="rId37"/>
    <p:sldId id="257" r:id="rId38"/>
    <p:sldId id="25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 O'Reilly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2" autoAdjust="0"/>
    <p:restoredTop sz="86439" autoAdjust="0"/>
  </p:normalViewPr>
  <p:slideViewPr>
    <p:cSldViewPr>
      <p:cViewPr varScale="1">
        <p:scale>
          <a:sx n="106" d="100"/>
          <a:sy n="106" d="100"/>
        </p:scale>
        <p:origin x="-7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commentAuthors" Target="commentAuthors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3-29T10:45:23.325" idx="2">
    <p:pos x="1064" y="3643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0795A-EE47-41A2-9D5F-64D40D8A82DA}" type="datetimeFigureOut">
              <a:rPr lang="en-US" smtClean="0"/>
              <a:t>4/8/2013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39805-E60E-4381-BF9D-80E6057CA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99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© MBARI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2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9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93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3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75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1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46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41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9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69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79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064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23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716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3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1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94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7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3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9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8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3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April 8,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MBARI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E36F5-56A5-47EF-AF7F-58575638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3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7909F-EC8E-4798-9966-3255A3BBE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8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Mobile Hotspot Preliminary* Design Review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Tom O’Reilly / Mark Chaffey 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* “The aim of the preliminary design review is that from now on the team is working on a single ‘point’ design…”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85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DTN compared with </a:t>
            </a:r>
            <a:r>
              <a:rPr lang="en-US" dirty="0" err="1" smtClean="0"/>
              <a:t>rsync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39262"/>
              </p:ext>
            </p:extLst>
          </p:nvPr>
        </p:nvGraphicFramePr>
        <p:xfrm>
          <a:off x="629715" y="1344520"/>
          <a:ext cx="8057085" cy="51562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85695"/>
                <a:gridCol w="2685695"/>
                <a:gridCol w="268569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DTN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rsync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Bent pipe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Dynamic endpoint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Non-IP support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Integrated</a:t>
                      </a:r>
                      <a:r>
                        <a:rPr lang="en-US" baseline="0" dirty="0" smtClean="0"/>
                        <a:t> CLA interface, s</a:t>
                      </a:r>
                      <a:r>
                        <a:rPr lang="en-US" dirty="0" smtClean="0"/>
                        <a:t>ome existing CLA drivers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Design/implement</a:t>
                      </a:r>
                      <a:r>
                        <a:rPr lang="en-US" baseline="0" dirty="0" smtClean="0"/>
                        <a:t> non-IP driver interface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Multi-hop</a:t>
                      </a:r>
                      <a:r>
                        <a:rPr lang="en-US" baseline="0" dirty="0" smtClean="0"/>
                        <a:t> routing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Tolerant to link disconnect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(‘-partial’ option)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Reliability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DTN daemon issues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very</a:t>
                      </a:r>
                      <a:r>
                        <a:rPr lang="en-US" baseline="0" dirty="0" smtClean="0"/>
                        <a:t> reliable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Configuration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Complex, poorly documented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Straightforward; well-documented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Documentation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poor</a:t>
                      </a:r>
                      <a:r>
                        <a:rPr lang="en-US" baseline="0" dirty="0" smtClean="0"/>
                        <a:t>ly organized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extensive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Development effort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Debug existing DTN C++</a:t>
                      </a:r>
                      <a:r>
                        <a:rPr lang="en-US" baseline="0" dirty="0" smtClean="0"/>
                        <a:t> code, develop scripts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Develop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rsync</a:t>
                      </a:r>
                      <a:r>
                        <a:rPr lang="en-US" baseline="0" dirty="0" smtClean="0"/>
                        <a:t> scripts, configuration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Wider adoption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Experimental; No known operational applications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Pervasive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33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 pipe </a:t>
            </a:r>
            <a:r>
              <a:rPr lang="en-US" dirty="0" err="1" smtClean="0"/>
              <a:t>vs</a:t>
            </a:r>
            <a:r>
              <a:rPr lang="en-US" dirty="0" smtClean="0"/>
              <a:t> store-and-forward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Bent pipe</a:t>
            </a:r>
          </a:p>
          <a:p>
            <a:pPr lvl="1"/>
            <a:r>
              <a:rPr lang="en-US" dirty="0"/>
              <a:t>HS relays each message to destination as it receives it from source</a:t>
            </a:r>
          </a:p>
          <a:p>
            <a:pPr lvl="1"/>
            <a:r>
              <a:rPr lang="en-US" dirty="0"/>
              <a:t>Source and destination links are simultaneously active</a:t>
            </a:r>
          </a:p>
          <a:p>
            <a:pPr lvl="1"/>
            <a:endParaRPr lang="en-US" dirty="0"/>
          </a:p>
          <a:p>
            <a:r>
              <a:rPr lang="en-US" dirty="0" smtClean="0"/>
              <a:t>Store and forward</a:t>
            </a:r>
          </a:p>
          <a:p>
            <a:pPr lvl="1"/>
            <a:r>
              <a:rPr lang="en-US" dirty="0" smtClean="0"/>
              <a:t>HS gets messages from source, stores them in a file, later sends file to destination</a:t>
            </a:r>
          </a:p>
          <a:p>
            <a:pPr lvl="1"/>
            <a:r>
              <a:rPr lang="en-US" dirty="0" smtClean="0"/>
              <a:t>One link active at a time</a:t>
            </a:r>
          </a:p>
          <a:p>
            <a:endParaRPr lang="en-US" dirty="0" smtClean="0"/>
          </a:p>
          <a:p>
            <a:r>
              <a:rPr lang="en-US" dirty="0" smtClean="0"/>
              <a:t>NOTE: Store and forward is REQUIRED, in case a link segment is down!</a:t>
            </a:r>
          </a:p>
        </p:txBody>
      </p:sp>
    </p:spTree>
    <p:extLst>
      <p:ext uri="{BB962C8B-B14F-4D97-AF65-F5344CB8AC3E}">
        <p14:creationId xmlns:p14="http://schemas.microsoft.com/office/powerpoint/2010/main" val="745343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transfer airtime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Assume radios on AUV and HS with bit rates 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fast</a:t>
            </a:r>
            <a:r>
              <a:rPr lang="en-US" sz="2800" dirty="0" smtClean="0"/>
              <a:t> and 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slow</a:t>
            </a:r>
            <a:endParaRPr lang="en-US" sz="2800" baseline="-25000" dirty="0" smtClean="0"/>
          </a:p>
          <a:p>
            <a:r>
              <a:rPr lang="en-US" sz="2800" dirty="0" smtClean="0"/>
              <a:t>Assume transfer file of size </a:t>
            </a:r>
            <a:r>
              <a:rPr lang="en-US" sz="2800" dirty="0" err="1" smtClean="0"/>
              <a:t>V</a:t>
            </a:r>
            <a:r>
              <a:rPr lang="en-US" sz="2800" baseline="-25000" dirty="0" err="1" smtClean="0"/>
              <a:t>file</a:t>
            </a:r>
            <a:r>
              <a:rPr lang="en-US" sz="2800" baseline="-25000" dirty="0" smtClean="0"/>
              <a:t> </a:t>
            </a:r>
            <a:r>
              <a:rPr lang="en-US" sz="2800" dirty="0" smtClean="0"/>
              <a:t>from AUV to HS to shore</a:t>
            </a:r>
          </a:p>
          <a:p>
            <a:endParaRPr lang="en-US" sz="2800" dirty="0" smtClean="0"/>
          </a:p>
          <a:p>
            <a:r>
              <a:rPr lang="en-US" sz="2800" dirty="0" smtClean="0"/>
              <a:t>File transfer airtime T</a:t>
            </a:r>
          </a:p>
          <a:p>
            <a:endParaRPr lang="en-US" sz="2000" dirty="0" smtClean="0"/>
          </a:p>
          <a:p>
            <a:pPr lvl="1"/>
            <a:r>
              <a:rPr lang="en-US" dirty="0" smtClean="0"/>
              <a:t>Store and forward:   T =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file</a:t>
            </a:r>
            <a:r>
              <a:rPr lang="en-US" baseline="-25000" dirty="0" smtClean="0"/>
              <a:t> </a:t>
            </a:r>
            <a:r>
              <a:rPr lang="en-US" dirty="0" smtClean="0"/>
              <a:t>* 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fast</a:t>
            </a:r>
            <a:r>
              <a:rPr lang="en-US" dirty="0" smtClean="0"/>
              <a:t> +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slow</a:t>
            </a:r>
            <a:r>
              <a:rPr lang="en-US" dirty="0" smtClean="0"/>
              <a:t>)</a:t>
            </a:r>
            <a:r>
              <a:rPr lang="en-US" baseline="-25000" dirty="0" smtClean="0"/>
              <a:t> </a:t>
            </a:r>
          </a:p>
          <a:p>
            <a:pPr lvl="1"/>
            <a:endParaRPr lang="en-US" baseline="-25000" dirty="0" smtClean="0"/>
          </a:p>
          <a:p>
            <a:pPr lvl="1"/>
            <a:r>
              <a:rPr lang="en-US" dirty="0" smtClean="0"/>
              <a:t>Bent pipe:                   T =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slow</a:t>
            </a:r>
            <a:r>
              <a:rPr lang="en-US" dirty="0" smtClean="0"/>
              <a:t>*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file</a:t>
            </a:r>
            <a:r>
              <a:rPr lang="en-US" dirty="0" smtClean="0"/>
              <a:t> </a:t>
            </a:r>
          </a:p>
          <a:p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919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transfer airtime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333039"/>
            <a:ext cx="8117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r>
              <a:rPr lang="en-US" sz="2000" dirty="0" smtClean="0"/>
              <a:t>Assuming </a:t>
            </a:r>
            <a:r>
              <a:rPr lang="en-US" sz="2000" dirty="0" err="1" smtClean="0"/>
              <a:t>V</a:t>
            </a:r>
            <a:r>
              <a:rPr lang="en-US" sz="2000" baseline="-25000" dirty="0" err="1" smtClean="0"/>
              <a:t>file</a:t>
            </a:r>
            <a:r>
              <a:rPr lang="en-US" sz="2000" dirty="0" smtClean="0"/>
              <a:t> = 500 KB:</a:t>
            </a:r>
            <a:endParaRPr lang="en-US" sz="2000" dirty="0"/>
          </a:p>
          <a:p>
            <a:pPr lvl="1"/>
            <a:endParaRPr lang="en-US" sz="2000" dirty="0" smtClean="0"/>
          </a:p>
          <a:p>
            <a:endParaRPr lang="en-US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020218"/>
              </p:ext>
            </p:extLst>
          </p:nvPr>
        </p:nvGraphicFramePr>
        <p:xfrm>
          <a:off x="1492499" y="2356608"/>
          <a:ext cx="6096000" cy="21234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Freewave</a:t>
                      </a:r>
                      <a:r>
                        <a:rPr lang="en-US" baseline="0" dirty="0" smtClean="0"/>
                        <a:t> + RUDICS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Freewave</a:t>
                      </a:r>
                      <a:r>
                        <a:rPr lang="en-US" dirty="0" smtClean="0"/>
                        <a:t> + 3G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Freewave</a:t>
                      </a:r>
                      <a:r>
                        <a:rPr lang="en-US" dirty="0" smtClean="0"/>
                        <a:t> + </a:t>
                      </a:r>
                      <a:r>
                        <a:rPr lang="en-US" dirty="0" err="1" smtClean="0"/>
                        <a:t>Globalstar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</a:t>
                      </a:r>
                      <a:r>
                        <a:rPr lang="en-US" baseline="-25000" dirty="0" err="1" smtClean="0"/>
                        <a:t>fast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 </a:t>
                      </a:r>
                      <a:r>
                        <a:rPr lang="en-US" dirty="0" err="1" smtClean="0"/>
                        <a:t>kbit</a:t>
                      </a:r>
                      <a:r>
                        <a:rPr lang="en-US" dirty="0" smtClean="0"/>
                        <a:t>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200 </a:t>
                      </a:r>
                      <a:r>
                        <a:rPr lang="en-US" dirty="0" err="1" smtClean="0"/>
                        <a:t>kbit</a:t>
                      </a:r>
                      <a:r>
                        <a:rPr lang="en-US" dirty="0" smtClean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 </a:t>
                      </a:r>
                      <a:r>
                        <a:rPr lang="en-US" dirty="0" err="1" smtClean="0"/>
                        <a:t>kbit</a:t>
                      </a:r>
                      <a:r>
                        <a:rPr lang="en-US" dirty="0" smtClean="0"/>
                        <a:t>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</a:t>
                      </a:r>
                      <a:r>
                        <a:rPr lang="en-US" baseline="-25000" dirty="0" err="1" smtClean="0"/>
                        <a:t>slow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</a:t>
                      </a:r>
                      <a:r>
                        <a:rPr lang="en-US" dirty="0" err="1" smtClean="0"/>
                        <a:t>bit</a:t>
                      </a:r>
                      <a:r>
                        <a:rPr lang="en-US" dirty="0" smtClean="0"/>
                        <a:t>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96 </a:t>
                      </a:r>
                      <a:r>
                        <a:rPr lang="en-US" dirty="0" err="1" smtClean="0"/>
                        <a:t>kbit</a:t>
                      </a:r>
                      <a:r>
                        <a:rPr lang="en-US" dirty="0" smtClean="0"/>
                        <a:t>/sec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7.8 </a:t>
                      </a:r>
                      <a:r>
                        <a:rPr lang="en-US" dirty="0" err="1" smtClean="0"/>
                        <a:t>kbit</a:t>
                      </a:r>
                      <a:r>
                        <a:rPr lang="en-US" dirty="0" smtClean="0"/>
                        <a:t>/s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 (bent pipe)</a:t>
                      </a:r>
                      <a:endParaRPr lang="en-US" baseline="-25000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1667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513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 (store-</a:t>
                      </a:r>
                      <a:r>
                        <a:rPr lang="en-US" baseline="0" dirty="0" err="1" smtClean="0"/>
                        <a:t>fwd</a:t>
                      </a:r>
                      <a:r>
                        <a:rPr lang="en-US" baseline="0" dirty="0" smtClean="0"/>
                        <a:t>)</a:t>
                      </a:r>
                      <a:endParaRPr lang="en-US" baseline="-25000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1709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62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554 s</a:t>
                      </a:r>
                      <a:endParaRPr lang="en-US" dirty="0">
                        <a:solidFill>
                          <a:srgbClr val="3366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4870269"/>
            <a:ext cx="8229600" cy="1255894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additional store-</a:t>
            </a:r>
            <a:r>
              <a:rPr lang="en-US" sz="2400" dirty="0" err="1" smtClean="0"/>
              <a:t>fwd</a:t>
            </a:r>
            <a:r>
              <a:rPr lang="en-US" sz="2400" dirty="0" smtClean="0"/>
              <a:t> time is incurred over the faster link</a:t>
            </a:r>
          </a:p>
          <a:p>
            <a:r>
              <a:rPr lang="en-US" sz="2400" dirty="0" smtClean="0"/>
              <a:t>The additional store-</a:t>
            </a:r>
            <a:r>
              <a:rPr lang="en-US" sz="2400" dirty="0" err="1" smtClean="0"/>
              <a:t>fwd</a:t>
            </a:r>
            <a:r>
              <a:rPr lang="en-US" sz="2400" dirty="0" smtClean="0"/>
              <a:t> cost is 10s of seconds in this example</a:t>
            </a:r>
          </a:p>
          <a:p>
            <a:r>
              <a:rPr lang="en-US" sz="2400" dirty="0" smtClean="0"/>
              <a:t>Store-and-</a:t>
            </a:r>
            <a:r>
              <a:rPr lang="en-US" sz="2400" dirty="0" err="1" smtClean="0"/>
              <a:t>fwd</a:t>
            </a:r>
            <a:r>
              <a:rPr lang="en-US" sz="2400" dirty="0" smtClean="0"/>
              <a:t> incurs additional latency due to link scheduling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269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Always-on link - e.g. </a:t>
            </a:r>
            <a:r>
              <a:rPr lang="en-US" dirty="0" err="1" smtClean="0"/>
              <a:t>Freewave</a:t>
            </a:r>
            <a:r>
              <a:rPr lang="en-US" dirty="0" smtClean="0"/>
              <a:t> listens for AUV</a:t>
            </a:r>
          </a:p>
          <a:p>
            <a:r>
              <a:rPr lang="en-US" dirty="0" smtClean="0"/>
              <a:t>Scheduled link - e.g. periodically connect satellite modem to shore</a:t>
            </a:r>
          </a:p>
          <a:p>
            <a:pPr lvl="1"/>
            <a:r>
              <a:rPr lang="en-US" dirty="0" smtClean="0"/>
              <a:t>Control radio power when possible</a:t>
            </a:r>
          </a:p>
          <a:p>
            <a:pPr lvl="1"/>
            <a:r>
              <a:rPr lang="en-US" dirty="0" smtClean="0"/>
              <a:t>Adjustable schedule</a:t>
            </a:r>
          </a:p>
          <a:p>
            <a:pPr lvl="1"/>
            <a:r>
              <a:rPr lang="en-US" dirty="0" smtClean="0"/>
              <a:t>But must coordinate with AUV schedules (radio, surfacing)</a:t>
            </a:r>
          </a:p>
          <a:p>
            <a:r>
              <a:rPr lang="en-US" dirty="0" smtClean="0"/>
              <a:t>Auto-selected link – e.g. use either cellular or satellite, depending on signal strength</a:t>
            </a:r>
          </a:p>
        </p:txBody>
      </p:sp>
    </p:spTree>
    <p:extLst>
      <p:ext uri="{BB962C8B-B14F-4D97-AF65-F5344CB8AC3E}">
        <p14:creationId xmlns:p14="http://schemas.microsoft.com/office/powerpoint/2010/main" val="4005810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940"/>
            <a:ext cx="82296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On-demand: connect link in response to asynchronous event</a:t>
            </a:r>
          </a:p>
          <a:p>
            <a:pPr lvl="1"/>
            <a:r>
              <a:rPr lang="en-US" dirty="0" smtClean="0"/>
              <a:t>Requires connection “rules”, e.g. “Connect to shore immediately after data received from Dorado”</a:t>
            </a:r>
          </a:p>
          <a:p>
            <a:pPr lvl="1"/>
            <a:r>
              <a:rPr lang="en-US" dirty="0" smtClean="0"/>
              <a:t>Minimizes store-and-</a:t>
            </a:r>
            <a:r>
              <a:rPr lang="en-US" dirty="0" err="1" smtClean="0"/>
              <a:t>fwd</a:t>
            </a:r>
            <a:r>
              <a:rPr lang="en-US" dirty="0" smtClean="0"/>
              <a:t> latency</a:t>
            </a:r>
          </a:p>
          <a:p>
            <a:pPr lvl="1"/>
            <a:r>
              <a:rPr lang="en-US" dirty="0" smtClean="0"/>
              <a:t>Not required for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52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HS-AUV link management: </a:t>
            </a:r>
            <a:br>
              <a:rPr lang="en-US" dirty="0" smtClean="0"/>
            </a:br>
            <a:r>
              <a:rPr lang="en-US" dirty="0" smtClean="0"/>
              <a:t>HS radio always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Endpoint turns on radio, negotiates with HS to establish link</a:t>
            </a:r>
          </a:p>
          <a:p>
            <a:r>
              <a:rPr lang="en-US" dirty="0" smtClean="0"/>
              <a:t>Endpoint turns radio off after </a:t>
            </a:r>
            <a:r>
              <a:rPr lang="en-US" i="1" dirty="0" smtClean="0"/>
              <a:t>n</a:t>
            </a:r>
            <a:r>
              <a:rPr lang="en-US" dirty="0" smtClean="0"/>
              <a:t> minutes</a:t>
            </a:r>
          </a:p>
          <a:p>
            <a:pPr lvl="1"/>
            <a:r>
              <a:rPr lang="en-US" dirty="0" smtClean="0"/>
              <a:t>Unaware of data retrieval process; no need for “closing handshake”</a:t>
            </a:r>
          </a:p>
          <a:p>
            <a:pPr lvl="1"/>
            <a:r>
              <a:rPr lang="en-US" dirty="0" smtClean="0"/>
              <a:t>Partially-transferred file will be resumed on next </a:t>
            </a:r>
            <a:r>
              <a:rPr lang="en-US" dirty="0" err="1" smtClean="0"/>
              <a:t>comms</a:t>
            </a:r>
            <a:r>
              <a:rPr lang="en-US" dirty="0" smtClean="0"/>
              <a:t> session (“</a:t>
            </a:r>
            <a:r>
              <a:rPr lang="en-US" dirty="0" err="1" smtClean="0"/>
              <a:t>rsync</a:t>
            </a:r>
            <a:r>
              <a:rPr lang="en-US" dirty="0" smtClean="0"/>
              <a:t> –partial” option)</a:t>
            </a:r>
          </a:p>
          <a:p>
            <a:pPr lvl="1"/>
            <a:r>
              <a:rPr lang="en-US" dirty="0" smtClean="0"/>
              <a:t>Specify ‘</a:t>
            </a:r>
            <a:r>
              <a:rPr lang="en-US" i="1" dirty="0" smtClean="0"/>
              <a:t>n</a:t>
            </a:r>
            <a:r>
              <a:rPr lang="en-US" dirty="0" smtClean="0"/>
              <a:t>’ to balance on-surface time against average file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33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sync</a:t>
            </a:r>
            <a:r>
              <a:rPr lang="en-US" dirty="0" smtClean="0"/>
              <a:t> store-and-</a:t>
            </a:r>
            <a:r>
              <a:rPr lang="en-US" dirty="0" err="1" smtClean="0"/>
              <a:t>fwd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7429" y="1406514"/>
            <a:ext cx="8774041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Every endpoint has this structure in its file system: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/outgoing/endpoint1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/outgoing/endpoint2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...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/incoming/endpoint1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/incoming/endpoint2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...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“endpoint1”, “endpoint2”, ... represent mnemonically useful host names, e.g. “dorado-gulper”, “</a:t>
            </a:r>
            <a:r>
              <a:rPr lang="en-US" dirty="0" err="1" smtClean="0">
                <a:latin typeface="Courier New"/>
                <a:cs typeface="Courier New"/>
              </a:rPr>
              <a:t>tethys</a:t>
            </a:r>
            <a:r>
              <a:rPr lang="en-US" dirty="0" smtClean="0">
                <a:latin typeface="Courier New"/>
                <a:cs typeface="Courier New"/>
              </a:rPr>
              <a:t>”, etc.</a:t>
            </a:r>
          </a:p>
          <a:p>
            <a:pPr lvl="1"/>
            <a:endParaRPr lang="en-US" dirty="0">
              <a:latin typeface="Courier New"/>
              <a:cs typeface="Courier New"/>
            </a:endParaRPr>
          </a:p>
          <a:p>
            <a:r>
              <a:rPr lang="en-US" dirty="0" err="1" smtClean="0">
                <a:latin typeface="Courier New"/>
                <a:cs typeface="Courier New"/>
              </a:rPr>
              <a:t>HotSpot</a:t>
            </a:r>
            <a:r>
              <a:rPr lang="en-US" dirty="0" smtClean="0">
                <a:latin typeface="Courier New"/>
                <a:cs typeface="Courier New"/>
              </a:rPr>
              <a:t> file system has this structure: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/endpoint1/outgoing/endpoint2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/endpoint2/outgoing/endpoint1</a:t>
            </a: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...</a:t>
            </a:r>
          </a:p>
          <a:p>
            <a:endParaRPr lang="en-US" dirty="0" smtClean="0">
              <a:latin typeface="Courier New"/>
              <a:cs typeface="Courier New"/>
            </a:endParaRPr>
          </a:p>
          <a:p>
            <a:endParaRPr lang="en-US" dirty="0">
              <a:latin typeface="Courier New"/>
              <a:cs typeface="Courier New"/>
            </a:endParaRPr>
          </a:p>
          <a:p>
            <a:endParaRPr lang="en-US" dirty="0" smtClean="0">
              <a:latin typeface="Courier New"/>
              <a:cs typeface="Courier New"/>
            </a:endParaRPr>
          </a:p>
          <a:p>
            <a:endParaRPr lang="en-US" dirty="0">
              <a:latin typeface="Courier New"/>
              <a:cs typeface="Courier New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7429" y="5742609"/>
            <a:ext cx="8229600" cy="1115391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Destination endpoint specified by subdirectory name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Shore treated like any other endpoint</a:t>
            </a:r>
          </a:p>
          <a:p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97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</a:t>
            </a:r>
            <a:r>
              <a:rPr lang="en-US" dirty="0" err="1" smtClean="0"/>
              <a:t>sync</a:t>
            </a:r>
            <a:r>
              <a:rPr lang="en-US" dirty="0" smtClean="0"/>
              <a:t> store-and-</a:t>
            </a:r>
            <a:r>
              <a:rPr lang="en-US" dirty="0" err="1" smtClean="0"/>
              <a:t>fwd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6099" y="1579711"/>
            <a:ext cx="90579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When connection established with endpoint “</a:t>
            </a:r>
            <a:r>
              <a:rPr lang="en-US" dirty="0" err="1" smtClean="0">
                <a:latin typeface="Courier New"/>
                <a:cs typeface="Courier New"/>
              </a:rPr>
              <a:t>eConnected</a:t>
            </a:r>
            <a:r>
              <a:rPr lang="en-US" dirty="0" smtClean="0">
                <a:latin typeface="Courier New"/>
                <a:cs typeface="Courier New"/>
              </a:rPr>
              <a:t>”</a:t>
            </a:r>
          </a:p>
          <a:p>
            <a:endParaRPr lang="en-US" dirty="0" smtClean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# Pull outgoing from 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 err="1">
                <a:latin typeface="Courier New"/>
                <a:cs typeface="Courier New"/>
              </a:rPr>
              <a:t>rsync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r>
              <a:rPr lang="en-US" dirty="0">
                <a:latin typeface="Courier New"/>
                <a:cs typeface="Courier New"/>
              </a:rPr>
              <a:t>:/outgoing </a:t>
            </a:r>
            <a:r>
              <a:rPr lang="en-US" dirty="0" smtClean="0">
                <a:latin typeface="Courier New"/>
                <a:cs typeface="Courier New"/>
              </a:rPr>
              <a:t>to local</a:t>
            </a:r>
            <a:r>
              <a:rPr lang="en-US" dirty="0">
                <a:latin typeface="Courier New"/>
                <a:cs typeface="Courier New"/>
              </a:rPr>
              <a:t>:/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r>
              <a:rPr lang="en-US" dirty="0">
                <a:latin typeface="Courier New"/>
                <a:cs typeface="Courier New"/>
              </a:rPr>
              <a:t>/outgoing</a:t>
            </a:r>
          </a:p>
          <a:p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# Push incoming to 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for each endpoint other than 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r>
              <a:rPr lang="en-US" dirty="0" smtClean="0">
                <a:latin typeface="Courier New"/>
                <a:cs typeface="Courier New"/>
              </a:rPr>
              <a:t>:</a:t>
            </a:r>
          </a:p>
          <a:p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 err="1" smtClean="0">
                <a:latin typeface="Courier New"/>
                <a:cs typeface="Courier New"/>
              </a:rPr>
              <a:t>rsync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>
                <a:latin typeface="Courier New"/>
                <a:cs typeface="Courier New"/>
              </a:rPr>
              <a:t>local:/endpoint[</a:t>
            </a:r>
            <a:r>
              <a:rPr lang="en-US" dirty="0" err="1">
                <a:latin typeface="Courier New"/>
                <a:cs typeface="Courier New"/>
              </a:rPr>
              <a:t>i</a:t>
            </a:r>
            <a:r>
              <a:rPr lang="en-US" dirty="0">
                <a:latin typeface="Courier New"/>
                <a:cs typeface="Courier New"/>
              </a:rPr>
              <a:t>]/outgoing/</a:t>
            </a:r>
            <a:r>
              <a:rPr lang="en-US" dirty="0" err="1">
                <a:latin typeface="Courier New"/>
                <a:cs typeface="Courier New"/>
              </a:rPr>
              <a:t>eConnected</a:t>
            </a:r>
            <a:r>
              <a:rPr lang="en-US" dirty="0">
                <a:latin typeface="Courier New"/>
                <a:cs typeface="Courier New"/>
              </a:rPr>
              <a:t> </a:t>
            </a:r>
            <a:endParaRPr lang="en-US" dirty="0" smtClean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      </a:t>
            </a:r>
            <a:r>
              <a:rPr lang="en-US" dirty="0" err="1" smtClean="0">
                <a:latin typeface="Courier New"/>
                <a:cs typeface="Courier New"/>
              </a:rPr>
              <a:t>eConnected</a:t>
            </a:r>
            <a:r>
              <a:rPr lang="en-US" dirty="0">
                <a:latin typeface="Courier New"/>
                <a:cs typeface="Courier New"/>
              </a:rPr>
              <a:t>:/incoming/endpoint[</a:t>
            </a:r>
            <a:r>
              <a:rPr lang="en-US" dirty="0" err="1">
                <a:latin typeface="Courier New"/>
                <a:cs typeface="Courier New"/>
              </a:rPr>
              <a:t>i</a:t>
            </a:r>
            <a:r>
              <a:rPr lang="en-US" dirty="0" smtClean="0">
                <a:latin typeface="Courier New"/>
                <a:cs typeface="Courier New"/>
              </a:rPr>
              <a:t>]</a:t>
            </a:r>
          </a:p>
          <a:p>
            <a:endParaRPr lang="en-US" dirty="0">
              <a:latin typeface="Courier New"/>
              <a:cs typeface="Courier New"/>
            </a:endParaRPr>
          </a:p>
          <a:p>
            <a:r>
              <a:rPr lang="en-US" dirty="0" smtClean="0">
                <a:latin typeface="Courier New"/>
                <a:cs typeface="Courier New"/>
              </a:rPr>
              <a:t>  if (success) remove local:/endpoint[</a:t>
            </a:r>
            <a:r>
              <a:rPr lang="en-US" dirty="0" err="1" smtClean="0">
                <a:latin typeface="Courier New"/>
                <a:cs typeface="Courier New"/>
              </a:rPr>
              <a:t>i</a:t>
            </a:r>
            <a:r>
              <a:rPr lang="en-US" dirty="0" smtClean="0">
                <a:latin typeface="Courier New"/>
                <a:cs typeface="Courier New"/>
              </a:rPr>
              <a:t>]/outgoing/</a:t>
            </a:r>
            <a:r>
              <a:rPr lang="en-US" dirty="0" err="1" smtClean="0">
                <a:latin typeface="Courier New"/>
                <a:cs typeface="Courier New"/>
              </a:rPr>
              <a:t>eConnected</a:t>
            </a:r>
            <a:r>
              <a:rPr lang="en-US" dirty="0" smtClean="0">
                <a:latin typeface="Courier New"/>
                <a:cs typeface="Courier New"/>
              </a:rPr>
              <a:t> </a:t>
            </a:r>
          </a:p>
          <a:p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endParaRPr lang="en-US" dirty="0">
              <a:latin typeface="Courier New"/>
              <a:cs typeface="Courier New"/>
            </a:endParaRPr>
          </a:p>
          <a:p>
            <a:endParaRPr lang="en-US" dirty="0" smtClean="0">
              <a:latin typeface="Courier New"/>
              <a:cs typeface="Courier New"/>
            </a:endParaRPr>
          </a:p>
          <a:p>
            <a:endParaRPr lang="en-US" dirty="0">
              <a:latin typeface="Courier New"/>
              <a:cs typeface="Courier New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6099" y="5145004"/>
            <a:ext cx="8969553" cy="171299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Run </a:t>
            </a:r>
            <a:r>
              <a:rPr lang="en-US" sz="2400" dirty="0" smtClean="0">
                <a:solidFill>
                  <a:srgbClr val="0000FF"/>
                </a:solidFill>
              </a:rPr>
              <a:t>periodically </a:t>
            </a:r>
            <a:r>
              <a:rPr lang="en-US" sz="2400" dirty="0">
                <a:solidFill>
                  <a:srgbClr val="0000FF"/>
                </a:solidFill>
              </a:rPr>
              <a:t>for always-on links, or when </a:t>
            </a:r>
            <a:r>
              <a:rPr lang="en-US" sz="2400" dirty="0" smtClean="0">
                <a:solidFill>
                  <a:srgbClr val="0000FF"/>
                </a:solidFill>
              </a:rPr>
              <a:t>intermittent link connects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Use </a:t>
            </a:r>
            <a:r>
              <a:rPr lang="en-US" sz="2400" dirty="0" err="1">
                <a:solidFill>
                  <a:srgbClr val="0000FF"/>
                </a:solidFill>
              </a:rPr>
              <a:t>rsync</a:t>
            </a:r>
            <a:r>
              <a:rPr lang="en-US" sz="2400" dirty="0">
                <a:solidFill>
                  <a:srgbClr val="0000FF"/>
                </a:solidFill>
              </a:rPr>
              <a:t> “-partial” option to resume file transfer after network disruption – transfers single file over multiple sessions </a:t>
            </a:r>
          </a:p>
          <a:p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73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sync</a:t>
            </a:r>
            <a:r>
              <a:rPr lang="en-US" dirty="0" smtClean="0"/>
              <a:t> store-and-</a:t>
            </a:r>
            <a:r>
              <a:rPr lang="en-US" dirty="0" err="1" smtClean="0"/>
              <a:t>fwd</a:t>
            </a:r>
            <a:r>
              <a:rPr lang="en-US" dirty="0" smtClean="0"/>
              <a:t>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Endpoint can detect new files with periodic scan of /incoming subdirectories, or via </a:t>
            </a:r>
            <a:r>
              <a:rPr lang="en-US" i="1" dirty="0" err="1" smtClean="0"/>
              <a:t>inotify</a:t>
            </a:r>
            <a:endParaRPr lang="en-US" i="1" dirty="0" smtClean="0"/>
          </a:p>
          <a:p>
            <a:endParaRPr lang="en-US" smtClean="0"/>
          </a:p>
          <a:p>
            <a:r>
              <a:rPr lang="en-US" smtClean="0"/>
              <a:t>Interpretation </a:t>
            </a:r>
            <a:r>
              <a:rPr lang="en-US" dirty="0" smtClean="0"/>
              <a:t>of files is beyond </a:t>
            </a:r>
            <a:r>
              <a:rPr lang="en-US" dirty="0" err="1" smtClean="0"/>
              <a:t>HotSpot</a:t>
            </a:r>
            <a:r>
              <a:rPr lang="en-US" dirty="0" smtClean="0"/>
              <a:t> scope</a:t>
            </a:r>
          </a:p>
          <a:p>
            <a:pPr lvl="1"/>
            <a:r>
              <a:rPr lang="en-US" dirty="0" smtClean="0"/>
              <a:t>Could use file-naming naming convention, subdirectory structure,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73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44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Wave Glider (WG) </a:t>
            </a:r>
            <a:r>
              <a:rPr lang="en-US" sz="3200" dirty="0" err="1" smtClean="0"/>
              <a:t>HotSpot</a:t>
            </a:r>
            <a:r>
              <a:rPr lang="en-US" sz="3200" dirty="0" smtClean="0"/>
              <a:t> Functional Requirements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Support 2013 Autonomy field </a:t>
            </a:r>
            <a:r>
              <a:rPr lang="en-US" dirty="0" smtClean="0"/>
              <a:t>trials and the 2013 </a:t>
            </a:r>
            <a:r>
              <a:rPr lang="en-US" dirty="0"/>
              <a:t>CANON fall experiment.</a:t>
            </a:r>
          </a:p>
          <a:p>
            <a:pPr lvl="1"/>
            <a:r>
              <a:rPr lang="en-US" dirty="0" smtClean="0"/>
              <a:t>Provide data transfer from mobile platforms to MBARI servers </a:t>
            </a:r>
            <a:r>
              <a:rPr lang="en-US" baseline="0" dirty="0" smtClean="0"/>
              <a:t>with minimum latency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Provide bidirectional data transfer with:</a:t>
            </a:r>
          </a:p>
          <a:p>
            <a:pPr lvl="1"/>
            <a:r>
              <a:rPr lang="en-US" dirty="0" smtClean="0"/>
              <a:t>Significantly higher resolution than the current capability using AUV based Iridium satellite modems.*</a:t>
            </a:r>
          </a:p>
          <a:p>
            <a:pPr lvl="1"/>
            <a:r>
              <a:rPr lang="en-US" dirty="0" smtClean="0"/>
              <a:t>Minimum platform surface time.</a:t>
            </a:r>
          </a:p>
          <a:p>
            <a:r>
              <a:rPr lang="en-US" baseline="0" dirty="0" smtClean="0"/>
              <a:t>Provide these capabilities anywhere along the California coast where MBARI may conduct field operations.</a:t>
            </a:r>
          </a:p>
          <a:p>
            <a:r>
              <a:rPr lang="en-US" dirty="0" smtClean="0"/>
              <a:t>Simple </a:t>
            </a:r>
            <a:r>
              <a:rPr lang="en-US" dirty="0"/>
              <a:t>configuration and </a:t>
            </a:r>
            <a:r>
              <a:rPr lang="en-US" dirty="0" smtClean="0"/>
              <a:t>operation.</a:t>
            </a:r>
          </a:p>
          <a:p>
            <a:r>
              <a:rPr lang="en-US" dirty="0"/>
              <a:t>Don’t restrict </a:t>
            </a:r>
            <a:r>
              <a:rPr lang="en-US" dirty="0" err="1"/>
              <a:t>HotSpot</a:t>
            </a:r>
            <a:r>
              <a:rPr lang="en-US" dirty="0"/>
              <a:t> platform to </a:t>
            </a:r>
            <a:r>
              <a:rPr lang="en-US" dirty="0" smtClean="0"/>
              <a:t>WG.</a:t>
            </a:r>
            <a:endParaRPr lang="en-US" dirty="0"/>
          </a:p>
          <a:p>
            <a:pPr lvl="1"/>
            <a:r>
              <a:rPr lang="en-US" dirty="0"/>
              <a:t>Loose coupling to WG </a:t>
            </a:r>
            <a:r>
              <a:rPr lang="en-US" dirty="0" smtClean="0"/>
              <a:t>infrastructure</a:t>
            </a:r>
            <a:endParaRPr lang="en-US" baseline="0" dirty="0" smtClean="0"/>
          </a:p>
          <a:p>
            <a:r>
              <a:rPr lang="en-US" baseline="0" dirty="0" smtClean="0"/>
              <a:t>Allow future expansion to acoustic communications.</a:t>
            </a:r>
          </a:p>
          <a:p>
            <a:r>
              <a:rPr lang="en-US" dirty="0"/>
              <a:t>Don’t re-invent existing </a:t>
            </a:r>
            <a:r>
              <a:rPr lang="en-US" dirty="0" smtClean="0"/>
              <a:t>solutions.</a:t>
            </a:r>
            <a:endParaRPr lang="en-US" baseline="0" dirty="0" smtClean="0"/>
          </a:p>
          <a:p>
            <a:endParaRPr lang="en-US" baseline="0" dirty="0" smtClean="0"/>
          </a:p>
          <a:p>
            <a:pPr marL="0" indent="0">
              <a:buNone/>
            </a:pPr>
            <a:r>
              <a:rPr lang="en-US" sz="2900" i="1" dirty="0" smtClean="0"/>
              <a:t>* An AUV generates ~ 10MB of data per hour and the current feasible data return during the mission is several hundreds of bytes per hour. </a:t>
            </a:r>
            <a:endParaRPr lang="en-US" sz="2900" i="1" baseline="0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8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sync</a:t>
            </a:r>
            <a:r>
              <a:rPr lang="en-US" dirty="0" smtClean="0"/>
              <a:t> store-and-</a:t>
            </a:r>
            <a:r>
              <a:rPr lang="en-US" dirty="0" err="1" smtClean="0"/>
              <a:t>fwd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Endpoint must have TCP/IP stack</a:t>
            </a:r>
          </a:p>
          <a:p>
            <a:r>
              <a:rPr lang="en-US" dirty="0" smtClean="0"/>
              <a:t>Endpoint must run </a:t>
            </a:r>
            <a:r>
              <a:rPr lang="en-US" dirty="0" err="1" smtClean="0"/>
              <a:t>rsync</a:t>
            </a:r>
            <a:r>
              <a:rPr lang="en-US" dirty="0" smtClean="0"/>
              <a:t> daemon</a:t>
            </a:r>
          </a:p>
          <a:p>
            <a:r>
              <a:rPr lang="en-US" dirty="0" smtClean="0"/>
              <a:t>Endpoint must provide account for HS access</a:t>
            </a:r>
          </a:p>
          <a:p>
            <a:r>
              <a:rPr lang="en-US" dirty="0"/>
              <a:t>A</a:t>
            </a:r>
            <a:r>
              <a:rPr lang="en-US" dirty="0" smtClean="0"/>
              <a:t>ll endpoints must agree on valid endpoint names; each endpoint must provide its name to </a:t>
            </a:r>
            <a:r>
              <a:rPr lang="en-US" dirty="0" err="1" smtClean="0"/>
              <a:t>HotSpot</a:t>
            </a:r>
            <a:r>
              <a:rPr lang="en-US" dirty="0" smtClean="0"/>
              <a:t> (e.g. via </a:t>
            </a:r>
            <a:r>
              <a:rPr lang="en-US" dirty="0" err="1" smtClean="0"/>
              <a:t>ZeroConf</a:t>
            </a:r>
            <a:r>
              <a:rPr lang="en-US" dirty="0"/>
              <a:t> </a:t>
            </a:r>
            <a:r>
              <a:rPr lang="en-US" dirty="0" smtClean="0"/>
              <a:t>or during </a:t>
            </a:r>
            <a:r>
              <a:rPr lang="en-US" dirty="0" err="1" smtClean="0"/>
              <a:t>ppp</a:t>
            </a:r>
            <a:r>
              <a:rPr lang="en-US" dirty="0" smtClean="0"/>
              <a:t> link negotiation)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9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174435" y="4177516"/>
            <a:ext cx="3831349" cy="2117267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3408" y="5794618"/>
            <a:ext cx="212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urier New"/>
                <a:cs typeface="Courier New"/>
              </a:rPr>
              <a:t>WaveGlider</a:t>
            </a:r>
            <a:r>
              <a:rPr lang="en-US" dirty="0" smtClean="0">
                <a:latin typeface="Courier New"/>
                <a:cs typeface="Courier New"/>
              </a:rPr>
              <a:t> SMC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67844" y="3343275"/>
            <a:ext cx="312231" cy="6977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68101" y="3345163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256705" y="3356458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0576" y="3390307"/>
            <a:ext cx="1015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802.11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5214" y="3381968"/>
            <a:ext cx="738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Free</a:t>
            </a:r>
          </a:p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wave</a:t>
            </a:r>
            <a:endParaRPr lang="en-US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9" name="Can 18"/>
          <p:cNvSpPr/>
          <p:nvPr/>
        </p:nvSpPr>
        <p:spPr>
          <a:xfrm>
            <a:off x="5184532" y="4986867"/>
            <a:ext cx="1668326" cy="706783"/>
          </a:xfrm>
          <a:prstGeom prst="ca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Endpoint file cache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65921" y="2120863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CC33"/>
              </a:solidFill>
              <a:latin typeface="Courier New"/>
              <a:cs typeface="Courier New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73582" y="2195465"/>
            <a:ext cx="101579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802.11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707575" y="4418443"/>
            <a:ext cx="1060174" cy="364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Courier New"/>
                <a:cs typeface="Courier New"/>
              </a:rPr>
              <a:t>rsync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18695" y="4293703"/>
            <a:ext cx="1435861" cy="5124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Courier New"/>
                <a:cs typeface="Courier New"/>
              </a:rPr>
              <a:t>HotSpot</a:t>
            </a:r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 app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614263" y="2087735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04776" y="2096074"/>
            <a:ext cx="738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Free</a:t>
            </a:r>
          </a:p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wave</a:t>
            </a:r>
            <a:endParaRPr lang="en-US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01245" y="2891947"/>
            <a:ext cx="1897626" cy="1962766"/>
            <a:chOff x="101245" y="2891947"/>
            <a:chExt cx="1897626" cy="1962766"/>
          </a:xfrm>
        </p:grpSpPr>
        <p:sp>
          <p:nvSpPr>
            <p:cNvPr id="34" name="Rounded Rectangle 33"/>
            <p:cNvSpPr/>
            <p:nvPr/>
          </p:nvSpPr>
          <p:spPr>
            <a:xfrm>
              <a:off x="101245" y="2891947"/>
              <a:ext cx="1897626" cy="1962766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35" name="Can 34"/>
            <p:cNvSpPr/>
            <p:nvPr/>
          </p:nvSpPr>
          <p:spPr>
            <a:xfrm>
              <a:off x="214367" y="3674907"/>
              <a:ext cx="1668326" cy="706783"/>
            </a:xfrm>
            <a:prstGeom prst="ca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/outgoing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/incoming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91216" y="3174240"/>
              <a:ext cx="1060174" cy="36443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000000"/>
                  </a:solidFill>
                  <a:latin typeface="Courier New"/>
                  <a:cs typeface="Courier New"/>
                </a:rPr>
                <a:t>rsyncd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18438" y="4485381"/>
              <a:ext cx="8772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urier New"/>
                  <a:cs typeface="Courier New"/>
                </a:rPr>
                <a:t>shore</a:t>
              </a:r>
              <a:endParaRPr lang="en-US" dirty="0">
                <a:latin typeface="Courier New"/>
                <a:cs typeface="Courier New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326914" y="2724646"/>
            <a:ext cx="129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Courier New"/>
                <a:cs typeface="Courier New"/>
              </a:rPr>
              <a:t>p</a:t>
            </a:r>
            <a:r>
              <a:rPr lang="en-US" dirty="0" err="1" smtClean="0">
                <a:solidFill>
                  <a:srgbClr val="FF0000"/>
                </a:solidFill>
                <a:latin typeface="Courier New"/>
                <a:cs typeface="Courier New"/>
              </a:rPr>
              <a:t>pp</a:t>
            </a:r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/SLIP</a:t>
            </a:r>
            <a:endParaRPr lang="en-US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cxnSp>
        <p:nvCxnSpPr>
          <p:cNvPr id="45" name="Elbow Connector 44"/>
          <p:cNvCxnSpPr>
            <a:stCxn id="32" idx="2"/>
            <a:endCxn id="13" idx="0"/>
          </p:cNvCxnSpPr>
          <p:nvPr/>
        </p:nvCxnSpPr>
        <p:spPr>
          <a:xfrm rot="16200000" flipH="1">
            <a:off x="4467479" y="2088424"/>
            <a:ext cx="559639" cy="1953838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2806686" y="44172"/>
            <a:ext cx="1897626" cy="1962766"/>
            <a:chOff x="101245" y="2891947"/>
            <a:chExt cx="1897626" cy="1962766"/>
          </a:xfrm>
        </p:grpSpPr>
        <p:sp>
          <p:nvSpPr>
            <p:cNvPr id="50" name="Rounded Rectangle 49"/>
            <p:cNvSpPr/>
            <p:nvPr/>
          </p:nvSpPr>
          <p:spPr>
            <a:xfrm>
              <a:off x="101245" y="2891947"/>
              <a:ext cx="1897626" cy="1962766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51" name="Can 50"/>
            <p:cNvSpPr/>
            <p:nvPr/>
          </p:nvSpPr>
          <p:spPr>
            <a:xfrm>
              <a:off x="214367" y="3674907"/>
              <a:ext cx="1668326" cy="706783"/>
            </a:xfrm>
            <a:prstGeom prst="ca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/outgoing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/incoming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91216" y="3174240"/>
              <a:ext cx="1060174" cy="36443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000000"/>
                  </a:solidFill>
                  <a:latin typeface="Courier New"/>
                  <a:cs typeface="Courier New"/>
                </a:rPr>
                <a:t>rsyncd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87846" y="4485381"/>
              <a:ext cx="1015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urier New"/>
                  <a:cs typeface="Courier New"/>
                </a:rPr>
                <a:t>Dorado</a:t>
              </a:r>
              <a:endParaRPr lang="en-US" dirty="0">
                <a:latin typeface="Courier New"/>
                <a:cs typeface="Courier New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255537" y="85013"/>
            <a:ext cx="1897626" cy="1962766"/>
            <a:chOff x="101245" y="2891947"/>
            <a:chExt cx="1897626" cy="1962766"/>
          </a:xfrm>
        </p:grpSpPr>
        <p:sp>
          <p:nvSpPr>
            <p:cNvPr id="57" name="Rounded Rectangle 56"/>
            <p:cNvSpPr/>
            <p:nvPr/>
          </p:nvSpPr>
          <p:spPr>
            <a:xfrm>
              <a:off x="101245" y="2891947"/>
              <a:ext cx="1897626" cy="1962766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58" name="Can 57"/>
            <p:cNvSpPr/>
            <p:nvPr/>
          </p:nvSpPr>
          <p:spPr>
            <a:xfrm>
              <a:off x="214367" y="3674907"/>
              <a:ext cx="1668326" cy="706783"/>
            </a:xfrm>
            <a:prstGeom prst="ca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/outgoing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/incoming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91216" y="3174240"/>
              <a:ext cx="1060174" cy="36443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000000"/>
                  </a:solidFill>
                  <a:latin typeface="Courier New"/>
                  <a:cs typeface="Courier New"/>
                </a:rPr>
                <a:t>rsyncd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52793" y="4485381"/>
              <a:ext cx="12928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urier New"/>
                  <a:cs typeface="Courier New"/>
                </a:rPr>
                <a:t>Seacon-1</a:t>
              </a:r>
              <a:endParaRPr lang="en-US" dirty="0">
                <a:latin typeface="Courier New"/>
                <a:cs typeface="Courier New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256705" y="124969"/>
            <a:ext cx="1897626" cy="1962766"/>
            <a:chOff x="101245" y="2891947"/>
            <a:chExt cx="1897626" cy="1962766"/>
          </a:xfrm>
        </p:grpSpPr>
        <p:sp>
          <p:nvSpPr>
            <p:cNvPr id="63" name="Rounded Rectangle 62"/>
            <p:cNvSpPr/>
            <p:nvPr/>
          </p:nvSpPr>
          <p:spPr>
            <a:xfrm>
              <a:off x="101245" y="2891947"/>
              <a:ext cx="1897626" cy="1962766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64" name="Can 63"/>
            <p:cNvSpPr/>
            <p:nvPr/>
          </p:nvSpPr>
          <p:spPr>
            <a:xfrm>
              <a:off x="214367" y="3674907"/>
              <a:ext cx="1668326" cy="706783"/>
            </a:xfrm>
            <a:prstGeom prst="ca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/outgoing</a:t>
              </a:r>
            </a:p>
            <a:p>
              <a:pPr algn="ctr"/>
              <a:r>
                <a:rPr lang="en-US" dirty="0" smtClean="0">
                  <a:solidFill>
                    <a:srgbClr val="000000"/>
                  </a:solidFill>
                  <a:latin typeface="Courier New"/>
                  <a:cs typeface="Courier New"/>
                </a:rPr>
                <a:t>/incoming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91216" y="3174240"/>
              <a:ext cx="1060174" cy="36443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000000"/>
                  </a:solidFill>
                  <a:latin typeface="Courier New"/>
                  <a:cs typeface="Courier New"/>
                </a:rPr>
                <a:t>rsyncd</a:t>
              </a:r>
              <a:endParaRPr lang="en-US" dirty="0">
                <a:solidFill>
                  <a:srgbClr val="000000"/>
                </a:solidFill>
                <a:latin typeface="Courier New"/>
                <a:cs typeface="Courier New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75492" y="4485381"/>
              <a:ext cx="12928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urier New"/>
                  <a:cs typeface="Courier New"/>
                </a:rPr>
                <a:t>Seacon-2</a:t>
              </a:r>
              <a:endParaRPr lang="en-US" dirty="0">
                <a:latin typeface="Courier New"/>
                <a:cs typeface="Courier New"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7929068" y="2129704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CC33"/>
              </a:solidFill>
              <a:latin typeface="Courier New"/>
              <a:cs typeface="Courier New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182432" y="2204306"/>
            <a:ext cx="101579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802.11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018695" y="2818652"/>
            <a:ext cx="2429566" cy="537806"/>
            <a:chOff x="6018695" y="2818652"/>
            <a:chExt cx="2429566" cy="537806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6018695" y="3044893"/>
              <a:ext cx="2429566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8106771" y="2827493"/>
              <a:ext cx="0" cy="226241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endCxn id="14" idx="0"/>
            </p:cNvCxnSpPr>
            <p:nvPr/>
          </p:nvCxnSpPr>
          <p:spPr>
            <a:xfrm>
              <a:off x="7412821" y="3053734"/>
              <a:ext cx="0" cy="30272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28" idx="2"/>
            </p:cNvCxnSpPr>
            <p:nvPr/>
          </p:nvCxnSpPr>
          <p:spPr>
            <a:xfrm>
              <a:off x="6222037" y="2818652"/>
              <a:ext cx="0" cy="23508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7609434" y="3013367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LAN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432050" y="2891947"/>
            <a:ext cx="0" cy="20949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98871" y="4177516"/>
            <a:ext cx="43317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834685" y="3213755"/>
            <a:ext cx="733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cell or sat</a:t>
            </a:r>
          </a:p>
        </p:txBody>
      </p:sp>
      <p:cxnSp>
        <p:nvCxnSpPr>
          <p:cNvPr id="39" name="Straight Connector 38"/>
          <p:cNvCxnSpPr>
            <a:stCxn id="10" idx="1"/>
          </p:cNvCxnSpPr>
          <p:nvPr/>
        </p:nvCxnSpPr>
        <p:spPr>
          <a:xfrm flipH="1" flipV="1">
            <a:off x="2432050" y="3674907"/>
            <a:ext cx="2135794" cy="17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438400" y="4205375"/>
            <a:ext cx="129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Internet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1245" y="5428618"/>
            <a:ext cx="36299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Fall 2013 CANON scenario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9036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6881091" y="4205561"/>
            <a:ext cx="2148609" cy="2117267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Non-IP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0845"/>
            <a:ext cx="8572500" cy="452596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Non-IP “bridge” on HS - e.g. acoustic - transfers files between cache and non-IP link</a:t>
            </a:r>
          </a:p>
          <a:p>
            <a:r>
              <a:rPr lang="en-US" sz="3000" dirty="0" smtClean="0"/>
              <a:t>Specify link as “acoustic” in HS configuration file</a:t>
            </a:r>
            <a:endParaRPr lang="en-US" sz="3000" dirty="0"/>
          </a:p>
        </p:txBody>
      </p:sp>
      <p:sp>
        <p:nvSpPr>
          <p:cNvPr id="4" name="Rounded Rectangle 3"/>
          <p:cNvSpPr/>
          <p:nvPr/>
        </p:nvSpPr>
        <p:spPr>
          <a:xfrm>
            <a:off x="590584" y="4010688"/>
            <a:ext cx="3831349" cy="2117267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9557" y="5627790"/>
            <a:ext cx="212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urier New"/>
                <a:cs typeface="Courier New"/>
              </a:rPr>
              <a:t>WaveGlider</a:t>
            </a:r>
            <a:r>
              <a:rPr lang="en-US" dirty="0" smtClean="0">
                <a:latin typeface="Courier New"/>
                <a:cs typeface="Courier New"/>
              </a:rPr>
              <a:t> SMC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3993" y="3176447"/>
            <a:ext cx="312231" cy="6977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4250" y="3178335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72854" y="3189630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6725" y="3223479"/>
            <a:ext cx="1015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802.11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1363" y="3215140"/>
            <a:ext cx="738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Free</a:t>
            </a:r>
          </a:p>
          <a:p>
            <a:r>
              <a:rPr lang="en-US" dirty="0" smtClean="0">
                <a:solidFill>
                  <a:srgbClr val="FF0000"/>
                </a:solidFill>
                <a:latin typeface="Courier New"/>
                <a:cs typeface="Courier New"/>
              </a:rPr>
              <a:t>wave</a:t>
            </a:r>
            <a:endParaRPr lang="en-US" dirty="0">
              <a:solidFill>
                <a:srgbClr val="FF0000"/>
              </a:solidFill>
              <a:latin typeface="Courier New"/>
              <a:cs typeface="Courier New"/>
            </a:endParaRPr>
          </a:p>
        </p:txBody>
      </p:sp>
      <p:sp>
        <p:nvSpPr>
          <p:cNvPr id="11" name="Can 10"/>
          <p:cNvSpPr/>
          <p:nvPr/>
        </p:nvSpPr>
        <p:spPr>
          <a:xfrm>
            <a:off x="850226" y="4820039"/>
            <a:ext cx="1668326" cy="706783"/>
          </a:xfrm>
          <a:prstGeom prst="ca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Endpoint file cache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23724" y="4251615"/>
            <a:ext cx="1060174" cy="364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Courier New"/>
                <a:cs typeface="Courier New"/>
              </a:rPr>
              <a:t>rsync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34844" y="4126875"/>
            <a:ext cx="1435861" cy="5124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Courier New"/>
                <a:cs typeface="Courier New"/>
              </a:rPr>
              <a:t>HotSpot</a:t>
            </a:r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 app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25583" y="2846539"/>
            <a:ext cx="60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urier New"/>
                <a:cs typeface="Courier New"/>
              </a:rPr>
              <a:t>LAN</a:t>
            </a:r>
            <a:endParaRPr lang="en-US" dirty="0">
              <a:solidFill>
                <a:srgbClr val="008000"/>
              </a:solidFill>
              <a:latin typeface="Courier New"/>
              <a:cs typeface="Courier New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50834" y="3046927"/>
            <a:ext cx="733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cell or sat</a:t>
            </a:r>
          </a:p>
        </p:txBody>
      </p:sp>
      <p:sp>
        <p:nvSpPr>
          <p:cNvPr id="16" name="Rectangle 15"/>
          <p:cNvSpPr/>
          <p:nvPr/>
        </p:nvSpPr>
        <p:spPr>
          <a:xfrm rot="5400000">
            <a:off x="4748903" y="5008580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86854" y="5523885"/>
            <a:ext cx="129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urier New"/>
                <a:cs typeface="Courier New"/>
              </a:rPr>
              <a:t>acoustic</a:t>
            </a:r>
            <a:endParaRPr lang="en-US" dirty="0">
              <a:solidFill>
                <a:srgbClr val="0000FF"/>
              </a:solidFill>
              <a:latin typeface="Courier New"/>
              <a:cs typeface="Courier New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20117" y="4892146"/>
            <a:ext cx="1380675" cy="6086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Acoustic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Courier New"/>
                <a:cs typeface="Courier New"/>
              </a:rPr>
              <a:t>bridge</a:t>
            </a:r>
            <a:endParaRPr lang="en-US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6298202" y="5012525"/>
            <a:ext cx="312231" cy="697789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urier New"/>
              <a:cs typeface="Courier New"/>
            </a:endParaRPr>
          </a:p>
        </p:txBody>
      </p:sp>
      <p:cxnSp>
        <p:nvCxnSpPr>
          <p:cNvPr id="17" name="Straight Connector 16"/>
          <p:cNvCxnSpPr>
            <a:stCxn id="16" idx="0"/>
            <a:endCxn id="19" idx="2"/>
          </p:cNvCxnSpPr>
          <p:nvPr/>
        </p:nvCxnSpPr>
        <p:spPr>
          <a:xfrm>
            <a:off x="5253913" y="5357475"/>
            <a:ext cx="851510" cy="39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446245" y="5069196"/>
            <a:ext cx="1015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urier New"/>
                <a:cs typeface="Courier New"/>
              </a:rPr>
              <a:t>Tethys</a:t>
            </a:r>
            <a:endParaRPr lang="en-US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817123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Endpoint console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HS as TCP/IP gateway to individual endpoints</a:t>
            </a:r>
          </a:p>
          <a:p>
            <a:r>
              <a:rPr lang="en-US" dirty="0" smtClean="0"/>
              <a:t>E.g. - User can </a:t>
            </a:r>
            <a:r>
              <a:rPr lang="en-US" dirty="0" err="1" smtClean="0"/>
              <a:t>ssh</a:t>
            </a:r>
            <a:r>
              <a:rPr lang="en-US" dirty="0" smtClean="0"/>
              <a:t> from shore/ship endpoint to AUV endpoint</a:t>
            </a:r>
          </a:p>
          <a:p>
            <a:pPr lvl="1"/>
            <a:r>
              <a:rPr lang="en-US" dirty="0" smtClean="0"/>
              <a:t>RUDICS for shore-to-HS segment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for HS-to-AUV segment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575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</a:t>
            </a:r>
            <a:r>
              <a:rPr lang="en-US" dirty="0" err="1" smtClean="0"/>
              <a:t>HotSpot</a:t>
            </a:r>
            <a:r>
              <a:rPr lang="en-US" dirty="0" smtClean="0"/>
              <a:t> know...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Endpoint addresses?</a:t>
            </a:r>
          </a:p>
          <a:p>
            <a:pPr lvl="1"/>
            <a:r>
              <a:rPr lang="en-US" dirty="0" smtClean="0"/>
              <a:t>Could specify in HS configuration file, but auto-discovery is simpler for users</a:t>
            </a:r>
          </a:p>
          <a:p>
            <a:pPr lvl="1"/>
            <a:r>
              <a:rPr lang="en-US" dirty="0" smtClean="0"/>
              <a:t>Endpoints can advertise themselves via </a:t>
            </a:r>
            <a:r>
              <a:rPr lang="en-US" dirty="0" err="1" smtClean="0"/>
              <a:t>ZeroConf</a:t>
            </a:r>
            <a:endParaRPr lang="en-US" dirty="0" smtClean="0"/>
          </a:p>
          <a:p>
            <a:r>
              <a:rPr lang="en-US" dirty="0" smtClean="0"/>
              <a:t>When endpoint connected and ready for push-pull?</a:t>
            </a:r>
          </a:p>
          <a:p>
            <a:pPr lvl="1"/>
            <a:r>
              <a:rPr lang="en-US" dirty="0" smtClean="0"/>
              <a:t>Some links are scheduled, some are always-on, some may break</a:t>
            </a:r>
          </a:p>
          <a:p>
            <a:pPr lvl="1"/>
            <a:r>
              <a:rPr lang="en-US" dirty="0" smtClean="0"/>
              <a:t> HS could use </a:t>
            </a:r>
            <a:r>
              <a:rPr lang="en-US" dirty="0" err="1" smtClean="0"/>
              <a:t>ZeroConf</a:t>
            </a:r>
            <a:r>
              <a:rPr lang="en-US" dirty="0" smtClean="0"/>
              <a:t>, </a:t>
            </a:r>
            <a:r>
              <a:rPr lang="en-US" dirty="0" err="1" smtClean="0"/>
              <a:t>ppp</a:t>
            </a:r>
            <a:r>
              <a:rPr lang="en-US" dirty="0" smtClean="0"/>
              <a:t> </a:t>
            </a:r>
            <a:r>
              <a:rPr lang="en-US" dirty="0" err="1" smtClean="0"/>
              <a:t>ip</a:t>
            </a:r>
            <a:r>
              <a:rPr lang="en-US" dirty="0" smtClean="0"/>
              <a:t>-up script, and/or ping</a:t>
            </a:r>
          </a:p>
        </p:txBody>
      </p:sp>
    </p:spTree>
    <p:extLst>
      <p:ext uri="{BB962C8B-B14F-4D97-AF65-F5344CB8AC3E}">
        <p14:creationId xmlns:p14="http://schemas.microsoft.com/office/powerpoint/2010/main" val="2998691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endpoint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Endpoint users </a:t>
            </a:r>
            <a:r>
              <a:rPr lang="en-US" u="sng" dirty="0" smtClean="0"/>
              <a:t>must</a:t>
            </a:r>
            <a:r>
              <a:rPr lang="en-US" dirty="0" smtClean="0"/>
              <a:t> use subdirectory names that HS can map to IP address of another endpoint</a:t>
            </a:r>
          </a:p>
          <a:p>
            <a:pPr lvl="1"/>
            <a:r>
              <a:rPr lang="en-US" dirty="0" smtClean="0"/>
              <a:t>HS logs error when it can’t map directory name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806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Interfaces accessed by </a:t>
            </a:r>
            <a:r>
              <a:rPr lang="en-US" dirty="0" err="1" smtClean="0"/>
              <a:t>HotSpot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Serial radio ports</a:t>
            </a:r>
          </a:p>
          <a:p>
            <a:r>
              <a:rPr lang="en-US" dirty="0" smtClean="0"/>
              <a:t>Ethernet radio sockets</a:t>
            </a:r>
          </a:p>
          <a:p>
            <a:r>
              <a:rPr lang="en-US" dirty="0" smtClean="0"/>
              <a:t>Radio power switches</a:t>
            </a:r>
          </a:p>
          <a:p>
            <a:r>
              <a:rPr lang="en-US" dirty="0" smtClean="0"/>
              <a:t>Radio signal strength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18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HotSpot</a:t>
            </a:r>
            <a:r>
              <a:rPr lang="en-US" dirty="0" smtClean="0"/>
              <a:t>-provided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Remote interfaces:</a:t>
            </a:r>
          </a:p>
          <a:p>
            <a:pPr lvl="1"/>
            <a:r>
              <a:rPr lang="en-US" dirty="0" smtClean="0"/>
              <a:t>/</a:t>
            </a:r>
            <a:r>
              <a:rPr lang="en-US" dirty="0"/>
              <a:t>incoming and /outgoing </a:t>
            </a:r>
            <a:r>
              <a:rPr lang="en-US" dirty="0" smtClean="0"/>
              <a:t>directories on endpoints</a:t>
            </a:r>
          </a:p>
          <a:p>
            <a:pPr lvl="1"/>
            <a:endParaRPr lang="en-US" dirty="0"/>
          </a:p>
          <a:p>
            <a:r>
              <a:rPr lang="en-US" dirty="0" smtClean="0"/>
              <a:t>Local interfaces (e.g. on WG SMC):</a:t>
            </a:r>
          </a:p>
          <a:p>
            <a:pPr lvl="1"/>
            <a:r>
              <a:rPr lang="en-US" dirty="0" smtClean="0"/>
              <a:t>List </a:t>
            </a:r>
            <a:r>
              <a:rPr lang="en-US" dirty="0"/>
              <a:t>of available links</a:t>
            </a:r>
          </a:p>
          <a:p>
            <a:pPr lvl="1"/>
            <a:r>
              <a:rPr lang="en-US" dirty="0" smtClean="0"/>
              <a:t>Link </a:t>
            </a:r>
            <a:r>
              <a:rPr lang="en-US" dirty="0"/>
              <a:t>status </a:t>
            </a:r>
            <a:r>
              <a:rPr lang="en-US" dirty="0" smtClean="0"/>
              <a:t>(bitrate, connected</a:t>
            </a:r>
            <a:r>
              <a:rPr lang="en-US" dirty="0"/>
              <a:t>?, signal strength, </a:t>
            </a:r>
            <a:r>
              <a:rPr lang="en-US" dirty="0" err="1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List of known endpoints</a:t>
            </a:r>
            <a:endParaRPr lang="en-US" dirty="0"/>
          </a:p>
          <a:p>
            <a:pPr lvl="1"/>
            <a:r>
              <a:rPr lang="en-US" dirty="0"/>
              <a:t>Event log (e.g. </a:t>
            </a:r>
            <a:r>
              <a:rPr lang="en-US" dirty="0" smtClean="0"/>
              <a:t>files transferred, latest </a:t>
            </a:r>
            <a:r>
              <a:rPr lang="en-US" dirty="0"/>
              <a:t>connection </a:t>
            </a:r>
            <a:r>
              <a:rPr lang="en-US" dirty="0" smtClean="0"/>
              <a:t>time, errors/warnings,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FUTURE: Assert connection on specified link</a:t>
            </a:r>
          </a:p>
          <a:p>
            <a:pPr lvl="1"/>
            <a:r>
              <a:rPr lang="en-US" dirty="0" smtClean="0"/>
              <a:t>FUTURE: Link quality index (includes %success rate, waves, 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46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to schedule HS and endpoint radios to maximize connection probability?</a:t>
            </a:r>
          </a:p>
          <a:p>
            <a:pPr lvl="1"/>
            <a:r>
              <a:rPr lang="en-US" dirty="0" smtClean="0"/>
              <a:t>First experiments; HS radio always on? How does </a:t>
            </a:r>
            <a:r>
              <a:rPr lang="en-US" dirty="0" smtClean="0"/>
              <a:t>U </a:t>
            </a:r>
            <a:r>
              <a:rPr lang="en-US" dirty="0"/>
              <a:t>P</a:t>
            </a:r>
            <a:r>
              <a:rPr lang="en-US" dirty="0" smtClean="0"/>
              <a:t>orto </a:t>
            </a:r>
            <a:r>
              <a:rPr lang="en-US" dirty="0" smtClean="0"/>
              <a:t>handle this?</a:t>
            </a:r>
          </a:p>
          <a:p>
            <a:r>
              <a:rPr lang="en-US" dirty="0" smtClean="0"/>
              <a:t>Cell radio interface</a:t>
            </a:r>
          </a:p>
          <a:p>
            <a:pPr lvl="1"/>
            <a:r>
              <a:rPr lang="en-US" dirty="0" smtClean="0"/>
              <a:t>IP or serial?</a:t>
            </a:r>
          </a:p>
          <a:p>
            <a:pPr lvl="1"/>
            <a:r>
              <a:rPr lang="en-US" dirty="0" smtClean="0"/>
              <a:t>Need to set up </a:t>
            </a:r>
            <a:r>
              <a:rPr lang="en-US" dirty="0" err="1" smtClean="0"/>
              <a:t>ppp</a:t>
            </a:r>
            <a:r>
              <a:rPr lang="en-US" dirty="0" smtClean="0"/>
              <a:t>?</a:t>
            </a:r>
          </a:p>
          <a:p>
            <a:r>
              <a:rPr lang="en-US" dirty="0" smtClean="0"/>
              <a:t>Wave Glider issues</a:t>
            </a:r>
          </a:p>
          <a:p>
            <a:pPr lvl="1"/>
            <a:r>
              <a:rPr lang="en-US" dirty="0" smtClean="0"/>
              <a:t>How does WG power management affect </a:t>
            </a:r>
            <a:r>
              <a:rPr lang="en-US" dirty="0" err="1" smtClean="0"/>
              <a:t>HotSpot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May want capability to manage </a:t>
            </a:r>
            <a:r>
              <a:rPr lang="en-US" dirty="0" err="1" smtClean="0"/>
              <a:t>HotSpot</a:t>
            </a:r>
            <a:r>
              <a:rPr lang="en-US" dirty="0" smtClean="0"/>
              <a:t> (e.g. modify radio schedules) via Wave Glider Iridium SBD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4092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WG </a:t>
            </a:r>
            <a:r>
              <a:rPr lang="en-US" dirty="0" err="1" smtClean="0"/>
              <a:t>HotSpot</a:t>
            </a:r>
            <a:r>
              <a:rPr lang="en-US" dirty="0" smtClean="0"/>
              <a:t> Electrical Interface A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35412"/>
            <a:ext cx="8188360" cy="53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1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WG </a:t>
            </a:r>
            <a:r>
              <a:rPr lang="en-US" dirty="0" err="1" smtClean="0"/>
              <a:t>HotSpot</a:t>
            </a:r>
            <a:r>
              <a:rPr lang="en-US" dirty="0" smtClean="0"/>
              <a:t> Design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Communicate to mobile platforms via line-of-sight (LOS) radio link.</a:t>
            </a:r>
          </a:p>
          <a:p>
            <a:pPr lvl="1"/>
            <a:r>
              <a:rPr lang="en-US" sz="2800" dirty="0" smtClean="0"/>
              <a:t>For Dorado must use a 900 </a:t>
            </a:r>
            <a:r>
              <a:rPr lang="en-US" sz="2800" dirty="0" err="1" smtClean="0"/>
              <a:t>mHz</a:t>
            </a:r>
            <a:r>
              <a:rPr lang="en-US" sz="2800" dirty="0" smtClean="0"/>
              <a:t> </a:t>
            </a:r>
            <a:r>
              <a:rPr lang="en-US" sz="2800" dirty="0" err="1" smtClean="0"/>
              <a:t>FGRplus</a:t>
            </a:r>
            <a:r>
              <a:rPr lang="en-US" sz="2800" dirty="0" smtClean="0"/>
              <a:t>-RE </a:t>
            </a:r>
            <a:r>
              <a:rPr lang="en-US" sz="2800" dirty="0" err="1" smtClean="0"/>
              <a:t>ethernet</a:t>
            </a:r>
            <a:r>
              <a:rPr lang="en-US" sz="2800" dirty="0" smtClean="0"/>
              <a:t> radio.*</a:t>
            </a:r>
          </a:p>
          <a:p>
            <a:pPr lvl="1"/>
            <a:r>
              <a:rPr lang="en-US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802.11 </a:t>
            </a:r>
            <a:r>
              <a:rPr lang="en-US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WiFi</a:t>
            </a:r>
            <a:r>
              <a:rPr lang="en-US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link for Porto group </a:t>
            </a:r>
            <a:r>
              <a:rPr lang="en-US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Seaco</a:t>
            </a:r>
            <a:r>
              <a:rPr lang="en-US" dirty="0" err="1" smtClean="0"/>
              <a:t>n</a:t>
            </a:r>
            <a:r>
              <a:rPr lang="en-US" dirty="0" smtClean="0"/>
              <a:t> AUVs.</a:t>
            </a:r>
            <a:endParaRPr lang="en-US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Communicate to MBARI servers by linking using:</a:t>
            </a:r>
          </a:p>
          <a:p>
            <a:pPr lvl="1"/>
            <a:r>
              <a:rPr lang="en-US" sz="2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public</a:t>
            </a:r>
            <a:r>
              <a:rPr lang="en-US" sz="26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wireless phone network </a:t>
            </a:r>
          </a:p>
          <a:p>
            <a:pPr lvl="1"/>
            <a:r>
              <a:rPr lang="en-US" sz="26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 Over-the-Horizon satellite communications link</a:t>
            </a:r>
          </a:p>
          <a:p>
            <a:pPr lvl="3"/>
            <a:r>
              <a:rPr lang="en-US" dirty="0" smtClean="0"/>
              <a:t>Initially Iridium RUDICS</a:t>
            </a:r>
          </a:p>
          <a:p>
            <a:pPr lvl="3"/>
            <a:r>
              <a:rPr lang="en-US" sz="2000" dirty="0" smtClean="0">
                <a:effectLst/>
              </a:rPr>
              <a:t>Future migration to a less expensive, higher bandwidth option.</a:t>
            </a:r>
          </a:p>
          <a:p>
            <a:r>
              <a:rPr lang="en-US" sz="3200" dirty="0" smtClean="0"/>
              <a:t>Use leased WG platform</a:t>
            </a:r>
          </a:p>
          <a:p>
            <a:pPr lvl="1"/>
            <a:r>
              <a:rPr lang="en-US" dirty="0" smtClean="0"/>
              <a:t>Available energy limited by stock capability and other users (~10W).</a:t>
            </a:r>
          </a:p>
          <a:p>
            <a:pPr lvl="1"/>
            <a:r>
              <a:rPr lang="en-US" sz="2800" dirty="0" smtClean="0">
                <a:effectLst/>
              </a:rPr>
              <a:t>Minimal or no customization of WG possible.</a:t>
            </a:r>
          </a:p>
          <a:p>
            <a:pPr marL="457200" lvl="1" indent="0">
              <a:buNone/>
            </a:pPr>
            <a:endParaRPr lang="en-US" sz="2800" dirty="0" smtClean="0"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3999" y="5869887"/>
            <a:ext cx="4511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Pending hardware confirmation from Hans T.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5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WG </a:t>
            </a:r>
            <a:r>
              <a:rPr lang="en-US" dirty="0" err="1"/>
              <a:t>HotSpot</a:t>
            </a:r>
            <a:r>
              <a:rPr lang="en-US" dirty="0"/>
              <a:t> </a:t>
            </a:r>
            <a:r>
              <a:rPr lang="en-US" dirty="0" smtClean="0"/>
              <a:t>Detail Interface A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987" y="1125166"/>
            <a:ext cx="557212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30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 Glider Mechanical Interface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43000"/>
            <a:ext cx="6903508" cy="5177631"/>
          </a:xfrm>
        </p:spPr>
      </p:pic>
      <p:cxnSp>
        <p:nvCxnSpPr>
          <p:cNvPr id="8" name="Straight Connector 7"/>
          <p:cNvCxnSpPr/>
          <p:nvPr/>
        </p:nvCxnSpPr>
        <p:spPr>
          <a:xfrm flipH="1">
            <a:off x="4419600" y="2286000"/>
            <a:ext cx="38100" cy="1676400"/>
          </a:xfrm>
          <a:prstGeom prst="line">
            <a:avLst/>
          </a:prstGeom>
          <a:ln w="38100"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1">
                <a:lumMod val="75000"/>
              </a:schemeClr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800600" y="2667000"/>
            <a:ext cx="38100" cy="1143000"/>
          </a:xfrm>
          <a:prstGeom prst="line">
            <a:avLst/>
          </a:prstGeom>
          <a:ln w="38100"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1">
                <a:lumMod val="75000"/>
              </a:schemeClr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419600" y="3810000"/>
            <a:ext cx="381000" cy="152400"/>
          </a:xfrm>
          <a:prstGeom prst="line">
            <a:avLst/>
          </a:prstGeom>
          <a:ln w="73025">
            <a:solidFill>
              <a:schemeClr val="tx1"/>
            </a:solidFill>
            <a:beve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283336" y="2661326"/>
            <a:ext cx="38100" cy="1385380"/>
          </a:xfrm>
          <a:prstGeom prst="line">
            <a:avLst/>
          </a:prstGeom>
          <a:ln w="38100"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1">
                <a:lumMod val="75000"/>
              </a:schemeClr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283336" y="3962400"/>
            <a:ext cx="126864" cy="112152"/>
          </a:xfrm>
          <a:prstGeom prst="line">
            <a:avLst/>
          </a:prstGeom>
          <a:ln w="73025">
            <a:solidFill>
              <a:schemeClr val="tx1"/>
            </a:solidFill>
            <a:beve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ate Placeholder 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7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WG Preliminary Power Budget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506598"/>
              </p:ext>
            </p:extLst>
          </p:nvPr>
        </p:nvGraphicFramePr>
        <p:xfrm>
          <a:off x="990597" y="1142999"/>
          <a:ext cx="7391402" cy="518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7375"/>
                <a:gridCol w="1418552"/>
                <a:gridCol w="1493213"/>
                <a:gridCol w="2252262"/>
              </a:tblGrid>
              <a:tr h="33074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err="1">
                          <a:effectLst/>
                        </a:rPr>
                        <a:t>HotSpot</a:t>
                      </a:r>
                      <a:r>
                        <a:rPr lang="en-US" sz="2000" b="1" u="none" strike="noStrike" dirty="0">
                          <a:effectLst/>
                        </a:rPr>
                        <a:t> Power Budget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Power Use in Watts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Device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Sleep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Standby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Transmit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SMC Overhead*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900MHz Modem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4.4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802.11 Modem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Iridium Modem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307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Cellular Modem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0.53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1.29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2.47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Totals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1.03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6.33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12.62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Example 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1.65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Example 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2.25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07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Example 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3.42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Example 1 = </a:t>
                      </a:r>
                      <a:r>
                        <a:rPr lang="en-US" sz="1600" b="1" u="none" strike="noStrike" dirty="0" smtClean="0">
                          <a:effectLst/>
                        </a:rPr>
                        <a:t>900MHz </a:t>
                      </a:r>
                      <a:r>
                        <a:rPr lang="en-US" sz="1600" b="1" u="none" strike="noStrike" dirty="0">
                          <a:effectLst/>
                        </a:rPr>
                        <a:t>modem at 15% and Cellular at 20%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Example 2 = 900MHz, 802.11 modems at 15% and Cellular at 20%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Example 2 = 900MHz, 802.11 modems at 20% and Cellular at 50%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155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* Estimate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24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0104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Detailed budget TBD.</a:t>
            </a:r>
          </a:p>
          <a:p>
            <a:pPr lvl="1"/>
            <a:r>
              <a:rPr lang="en-US" dirty="0" smtClean="0"/>
              <a:t>Estimate ~$20k</a:t>
            </a:r>
          </a:p>
          <a:p>
            <a:r>
              <a:rPr lang="en-US" dirty="0" smtClean="0"/>
              <a:t>Schedule</a:t>
            </a:r>
          </a:p>
          <a:p>
            <a:pPr lvl="1"/>
            <a:r>
              <a:rPr lang="en-US" dirty="0" smtClean="0"/>
              <a:t>Have tested hardware ready for June Dorado cruises.</a:t>
            </a:r>
          </a:p>
          <a:p>
            <a:pPr lvl="1"/>
            <a:r>
              <a:rPr lang="en-US" dirty="0" smtClean="0"/>
              <a:t>Detailed milestones to </a:t>
            </a:r>
            <a:r>
              <a:rPr lang="en-US" dirty="0"/>
              <a:t>J</a:t>
            </a:r>
            <a:r>
              <a:rPr lang="en-US" dirty="0" smtClean="0"/>
              <a:t>une TBD.</a:t>
            </a:r>
          </a:p>
          <a:p>
            <a:pPr lvl="2"/>
            <a:r>
              <a:rPr lang="en-US" dirty="0" smtClean="0"/>
              <a:t>In a reversal, need to negotiate WG test time from Thom.</a:t>
            </a:r>
          </a:p>
          <a:p>
            <a:pPr lvl="2"/>
            <a:r>
              <a:rPr lang="en-US" dirty="0" smtClean="0"/>
              <a:t>Get radios and Wave Glider Sensor Management Computer (SMC) into Tom’s hands ASAP.</a:t>
            </a:r>
          </a:p>
          <a:p>
            <a:r>
              <a:rPr lang="en-US" dirty="0" smtClean="0"/>
              <a:t>Resources remaining.</a:t>
            </a:r>
          </a:p>
          <a:p>
            <a:pPr lvl="1"/>
            <a:r>
              <a:rPr lang="en-US" dirty="0" smtClean="0"/>
              <a:t>Tom has about 320 hours</a:t>
            </a:r>
          </a:p>
          <a:p>
            <a:pPr lvl="1"/>
            <a:r>
              <a:rPr lang="en-US" dirty="0" smtClean="0"/>
              <a:t>Mark has about 294 hours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03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066800" y="1371600"/>
            <a:ext cx="73152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Cell radio interface</a:t>
            </a:r>
          </a:p>
          <a:p>
            <a:pPr lvl="1"/>
            <a:r>
              <a:rPr lang="en-US" dirty="0"/>
              <a:t>IP or serial?</a:t>
            </a:r>
          </a:p>
          <a:p>
            <a:pPr lvl="1"/>
            <a:r>
              <a:rPr lang="en-US" dirty="0"/>
              <a:t>Need to set up </a:t>
            </a:r>
            <a:r>
              <a:rPr lang="en-US" dirty="0" smtClean="0"/>
              <a:t>PPP?</a:t>
            </a:r>
            <a:endParaRPr lang="en-US" dirty="0"/>
          </a:p>
          <a:p>
            <a:r>
              <a:rPr lang="en-US" dirty="0"/>
              <a:t>Wave Glider issues</a:t>
            </a:r>
          </a:p>
          <a:p>
            <a:pPr lvl="1"/>
            <a:r>
              <a:rPr lang="en-US" dirty="0"/>
              <a:t>How does WG power management affect </a:t>
            </a:r>
            <a:r>
              <a:rPr lang="en-US" dirty="0" err="1"/>
              <a:t>HotSpot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May want capability to manage </a:t>
            </a:r>
            <a:r>
              <a:rPr lang="en-US" dirty="0" err="1"/>
              <a:t>HotSpot</a:t>
            </a:r>
            <a:r>
              <a:rPr lang="en-US" dirty="0"/>
              <a:t> (e.g. modify radio schedules) via Wave Glider Iridium SBD </a:t>
            </a:r>
          </a:p>
          <a:p>
            <a:pPr lvl="1"/>
            <a:r>
              <a:rPr lang="en-US" dirty="0" smtClean="0"/>
              <a:t>Use Front</a:t>
            </a:r>
            <a:r>
              <a:rPr lang="en-US" baseline="0" dirty="0" smtClean="0"/>
              <a:t> or rear payload bay for electronics?</a:t>
            </a:r>
          </a:p>
          <a:p>
            <a:pPr lvl="2"/>
            <a:r>
              <a:rPr lang="en-US" dirty="0" smtClean="0"/>
              <a:t>Depends on Iridium modem sharing.</a:t>
            </a:r>
          </a:p>
          <a:p>
            <a:pPr lvl="2"/>
            <a:r>
              <a:rPr lang="en-US" baseline="0" dirty="0" smtClean="0"/>
              <a:t>Space considerations.</a:t>
            </a:r>
          </a:p>
          <a:p>
            <a:pPr lvl="2"/>
            <a:r>
              <a:rPr lang="en-US" dirty="0" smtClean="0"/>
              <a:t>Front housing more $.</a:t>
            </a:r>
            <a:endParaRPr lang="en-US" baseline="0" dirty="0" smtClean="0"/>
          </a:p>
          <a:p>
            <a:pPr lvl="1"/>
            <a:r>
              <a:rPr lang="en-US" baseline="0" dirty="0" smtClean="0"/>
              <a:t>Use WG housing or our own?</a:t>
            </a:r>
          </a:p>
          <a:p>
            <a:pPr lvl="2"/>
            <a:r>
              <a:rPr lang="en-US" dirty="0" smtClean="0"/>
              <a:t>Recommend WG housing.</a:t>
            </a:r>
            <a:endParaRPr lang="en-US" baseline="0" dirty="0" smtClean="0"/>
          </a:p>
          <a:p>
            <a:pPr lvl="1"/>
            <a:r>
              <a:rPr lang="en-US" dirty="0" smtClean="0"/>
              <a:t>Details of antenna mounting.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87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pic>
        <p:nvPicPr>
          <p:cNvPr id="8194" name="Picture 2" descr="Drop in tourists: Three camel riders reflected in the River Yamuna with the Taj Mahal beyond, Agra, Uttar Prade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60388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0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Cell Service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T-MOBILE: </a:t>
            </a:r>
            <a:r>
              <a:rPr lang="en-US" sz="2400" dirty="0" smtClean="0"/>
              <a:t>GSM 1700/2100 MHz, 1900 MHz (3G) or EDGE 1900 MHz (2G). SIM card system.</a:t>
            </a:r>
          </a:p>
          <a:p>
            <a:r>
              <a:rPr lang="en-US" dirty="0" smtClean="0"/>
              <a:t>AT&amp;T: </a:t>
            </a:r>
            <a:r>
              <a:rPr lang="en-US" sz="2400" dirty="0" smtClean="0"/>
              <a:t>GSM 850 MHz, 1900 MHz (3G). SIM. LTE 700MHz (4G), SIM.</a:t>
            </a:r>
          </a:p>
          <a:p>
            <a:r>
              <a:rPr lang="en-US" dirty="0" smtClean="0"/>
              <a:t>Verizon: </a:t>
            </a:r>
            <a:r>
              <a:rPr lang="en-US" sz="2400" dirty="0" smtClean="0"/>
              <a:t>CDMA 850 MHz, 1900 MHz (3G) . No SIM. LTE 700MHz (4G), SIM.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59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/>
          <a:lstStyle/>
          <a:p>
            <a:r>
              <a:rPr lang="en-US" dirty="0" smtClean="0"/>
              <a:t>WG </a:t>
            </a:r>
            <a:r>
              <a:rPr lang="en-US" dirty="0" err="1" smtClean="0"/>
              <a:t>HotSpot</a:t>
            </a:r>
            <a:r>
              <a:rPr lang="en-US" dirty="0" smtClean="0"/>
              <a:t> Electrical Interface B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305800" cy="567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12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WG </a:t>
            </a:r>
            <a:r>
              <a:rPr lang="en-US" sz="3600" dirty="0" err="1" smtClean="0"/>
              <a:t>HotSpot</a:t>
            </a:r>
            <a:r>
              <a:rPr lang="en-US" sz="3600" dirty="0" smtClean="0"/>
              <a:t> Design Requirements </a:t>
            </a:r>
            <a:r>
              <a:rPr lang="en-US" sz="3600" dirty="0" err="1" smtClean="0"/>
              <a:t>cont</a:t>
            </a:r>
            <a:r>
              <a:rPr lang="en-US" sz="3600" dirty="0" smtClean="0"/>
              <a:t>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525963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US" sz="2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 shadowing</a:t>
            </a:r>
            <a:r>
              <a:rPr lang="en-US" sz="2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solar panels.</a:t>
            </a:r>
          </a:p>
          <a:p>
            <a:pPr rtl="0" eaLnBrk="1" latinLnBrk="0" hangingPunct="1"/>
            <a:r>
              <a:rPr lang="en-US" sz="2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 antenna weight aloft.</a:t>
            </a:r>
          </a:p>
          <a:p>
            <a:pPr rtl="0" eaLnBrk="1" latinLnBrk="0" hangingPunct="1"/>
            <a:r>
              <a:rPr lang="en-US" sz="2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Maximize antenna heights.</a:t>
            </a:r>
          </a:p>
          <a:p>
            <a:pPr rtl="0" eaLnBrk="1" latinLnBrk="0" hangingPunct="1"/>
            <a:r>
              <a:rPr lang="en-US" sz="2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Minimize interference with lifting bail.</a:t>
            </a:r>
          </a:p>
          <a:p>
            <a:pPr rtl="0" eaLnBrk="1" latinLnBrk="0" hangingPunct="1"/>
            <a:r>
              <a:rPr lang="en-US" sz="2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not create RF interference between 900 MHz radios, Iridium and wireless phone modems*.</a:t>
            </a:r>
          </a:p>
          <a:p>
            <a:pPr lvl="1" rtl="0" eaLnBrk="1" latinLnBrk="0" hangingPunct="1"/>
            <a:r>
              <a:rPr lang="en-US" sz="20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Maximize vertical</a:t>
            </a:r>
            <a:r>
              <a:rPr lang="en-US" sz="2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antenna separation.</a:t>
            </a:r>
          </a:p>
          <a:p>
            <a:pPr lvl="1" rtl="0" eaLnBrk="1" latinLnBrk="0" hangingPunct="1"/>
            <a:r>
              <a:rPr lang="en-US" sz="20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Minimum 20cm horizontal antenna separation.</a:t>
            </a:r>
            <a:endParaRPr lang="en-US" sz="2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2400" dirty="0" smtClean="0">
                <a:effectLst/>
              </a:rPr>
              <a:t>*</a:t>
            </a:r>
            <a:r>
              <a:rPr lang="en-US" sz="1800" dirty="0" smtClean="0">
                <a:effectLst/>
              </a:rPr>
              <a:t>Also unknow</a:t>
            </a:r>
            <a:r>
              <a:rPr lang="en-US" sz="1800" dirty="0" smtClean="0"/>
              <a:t>n interference potential from radar </a:t>
            </a:r>
            <a:r>
              <a:rPr lang="en-US" sz="1800" dirty="0" err="1" smtClean="0"/>
              <a:t>Racon</a:t>
            </a:r>
            <a:r>
              <a:rPr lang="en-US" sz="2400" dirty="0" smtClean="0"/>
              <a:t>.</a:t>
            </a:r>
            <a:endParaRPr lang="en-US" sz="2400" dirty="0" smtClean="0">
              <a:effectLst/>
            </a:endParaRP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MBARI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0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mtClean="0"/>
              <a:t>© MBARI 2013</a:t>
            </a:r>
            <a:endParaRPr lang="en-US" dirty="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889341" y="350837"/>
            <a:ext cx="77724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Fall 2013 CANON Near </a:t>
            </a:r>
            <a:r>
              <a:rPr lang="en-US" sz="2800" dirty="0"/>
              <a:t>S</a:t>
            </a:r>
            <a:r>
              <a:rPr lang="en-US" sz="2800" dirty="0" smtClean="0"/>
              <a:t>hore (&lt;10nm) Gateway Relay to MBARI Scenario</a:t>
            </a:r>
          </a:p>
        </p:txBody>
      </p:sp>
      <p:sp>
        <p:nvSpPr>
          <p:cNvPr id="7174" name="Line 13"/>
          <p:cNvSpPr>
            <a:spLocks noChangeShapeType="1"/>
          </p:cNvSpPr>
          <p:nvPr/>
        </p:nvSpPr>
        <p:spPr bwMode="auto">
          <a:xfrm>
            <a:off x="5715000" y="2362200"/>
            <a:ext cx="12954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175" name="Group 14"/>
          <p:cNvGrpSpPr>
            <a:grpSpLocks/>
          </p:cNvGrpSpPr>
          <p:nvPr/>
        </p:nvGrpSpPr>
        <p:grpSpPr bwMode="auto">
          <a:xfrm>
            <a:off x="7162800" y="3276600"/>
            <a:ext cx="1752600" cy="1524000"/>
            <a:chOff x="4416" y="2160"/>
            <a:chExt cx="1104" cy="960"/>
          </a:xfrm>
        </p:grpSpPr>
        <p:grpSp>
          <p:nvGrpSpPr>
            <p:cNvPr id="7193" name="Group 15"/>
            <p:cNvGrpSpPr>
              <a:grpSpLocks/>
            </p:cNvGrpSpPr>
            <p:nvPr/>
          </p:nvGrpSpPr>
          <p:grpSpPr bwMode="auto">
            <a:xfrm>
              <a:off x="4416" y="2160"/>
              <a:ext cx="1104" cy="960"/>
              <a:chOff x="4416" y="2160"/>
              <a:chExt cx="1104" cy="960"/>
            </a:xfrm>
          </p:grpSpPr>
          <p:sp>
            <p:nvSpPr>
              <p:cNvPr id="7195" name="Rectangle 16"/>
              <p:cNvSpPr>
                <a:spLocks noChangeArrowheads="1"/>
              </p:cNvSpPr>
              <p:nvPr/>
            </p:nvSpPr>
            <p:spPr bwMode="auto">
              <a:xfrm>
                <a:off x="4704" y="2640"/>
                <a:ext cx="816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6" name="Text Box 17"/>
              <p:cNvSpPr txBox="1">
                <a:spLocks noChangeArrowheads="1"/>
              </p:cNvSpPr>
              <p:nvPr/>
            </p:nvSpPr>
            <p:spPr bwMode="auto">
              <a:xfrm>
                <a:off x="4800" y="268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MBARI intranet</a:t>
                </a:r>
              </a:p>
            </p:txBody>
          </p:sp>
          <p:sp>
            <p:nvSpPr>
              <p:cNvPr id="7197" name="Rectangle 18"/>
              <p:cNvSpPr>
                <a:spLocks noChangeArrowheads="1"/>
              </p:cNvSpPr>
              <p:nvPr/>
            </p:nvSpPr>
            <p:spPr bwMode="auto">
              <a:xfrm>
                <a:off x="4704" y="2160"/>
                <a:ext cx="816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8" name="Text Box 19"/>
              <p:cNvSpPr txBox="1">
                <a:spLocks noChangeArrowheads="1"/>
              </p:cNvSpPr>
              <p:nvPr/>
            </p:nvSpPr>
            <p:spPr bwMode="auto">
              <a:xfrm>
                <a:off x="4800" y="22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/>
                  <a:t>ODSS, etc.</a:t>
                </a:r>
              </a:p>
            </p:txBody>
          </p:sp>
          <p:sp>
            <p:nvSpPr>
              <p:cNvPr id="7199" name="Rectangle 20"/>
              <p:cNvSpPr>
                <a:spLocks noChangeArrowheads="1"/>
              </p:cNvSpPr>
              <p:nvPr/>
            </p:nvSpPr>
            <p:spPr bwMode="auto">
              <a:xfrm>
                <a:off x="4416" y="2592"/>
                <a:ext cx="288" cy="52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94" name="Text Box 21"/>
            <p:cNvSpPr txBox="1">
              <a:spLocks noChangeArrowheads="1"/>
            </p:cNvSpPr>
            <p:nvPr/>
          </p:nvSpPr>
          <p:spPr bwMode="auto">
            <a:xfrm rot="-5400000">
              <a:off x="4296" y="2760"/>
              <a:ext cx="52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Firewall</a:t>
              </a:r>
            </a:p>
          </p:txBody>
        </p:sp>
      </p:grpSp>
      <p:sp>
        <p:nvSpPr>
          <p:cNvPr id="7176" name="Text Box 24"/>
          <p:cNvSpPr txBox="1">
            <a:spLocks noChangeArrowheads="1"/>
          </p:cNvSpPr>
          <p:nvPr/>
        </p:nvSpPr>
        <p:spPr bwMode="auto">
          <a:xfrm>
            <a:off x="1795744" y="2656880"/>
            <a:ext cx="2362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/>
              <a:t>FreeWave 900 </a:t>
            </a:r>
            <a:r>
              <a:rPr lang="en-US" sz="1400" dirty="0" smtClean="0"/>
              <a:t>MHz</a:t>
            </a:r>
            <a:endParaRPr lang="en-US" sz="1400" dirty="0"/>
          </a:p>
        </p:txBody>
      </p:sp>
      <p:sp>
        <p:nvSpPr>
          <p:cNvPr id="7177" name="Text Box 25"/>
          <p:cNvSpPr txBox="1">
            <a:spLocks noChangeArrowheads="1"/>
          </p:cNvSpPr>
          <p:nvPr/>
        </p:nvSpPr>
        <p:spPr bwMode="auto">
          <a:xfrm>
            <a:off x="2591329" y="2878240"/>
            <a:ext cx="1143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/>
              <a:t>&lt;1nm range</a:t>
            </a:r>
          </a:p>
        </p:txBody>
      </p:sp>
      <p:sp>
        <p:nvSpPr>
          <p:cNvPr id="7178" name="Text Box 26"/>
          <p:cNvSpPr txBox="1">
            <a:spLocks noChangeArrowheads="1"/>
          </p:cNvSpPr>
          <p:nvPr/>
        </p:nvSpPr>
        <p:spPr bwMode="auto">
          <a:xfrm>
            <a:off x="5943600" y="1600200"/>
            <a:ext cx="27432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/>
              <a:t>Land Based 3G GSM/GPRS/EDG Cellular modem 1000/500kbs downlink/uplink</a:t>
            </a:r>
          </a:p>
        </p:txBody>
      </p:sp>
      <p:pic>
        <p:nvPicPr>
          <p:cNvPr id="7179" name="Picture 27" descr="WaveGli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00400"/>
            <a:ext cx="18288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Line 28"/>
          <p:cNvSpPr>
            <a:spLocks noChangeShapeType="1"/>
          </p:cNvSpPr>
          <p:nvPr/>
        </p:nvSpPr>
        <p:spPr bwMode="auto">
          <a:xfrm>
            <a:off x="2126681" y="3048000"/>
            <a:ext cx="1283015" cy="5333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29"/>
          <p:cNvSpPr>
            <a:spLocks noChangeShapeType="1"/>
          </p:cNvSpPr>
          <p:nvPr/>
        </p:nvSpPr>
        <p:spPr bwMode="auto">
          <a:xfrm flipV="1">
            <a:off x="4876800" y="2362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Text Box 30"/>
          <p:cNvSpPr txBox="1">
            <a:spLocks noChangeArrowheads="1"/>
          </p:cNvSpPr>
          <p:nvPr/>
        </p:nvSpPr>
        <p:spPr bwMode="auto">
          <a:xfrm>
            <a:off x="3733800" y="4890408"/>
            <a:ext cx="160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Wave Glider</a:t>
            </a:r>
            <a:endParaRPr lang="en-US" dirty="0"/>
          </a:p>
        </p:txBody>
      </p:sp>
      <p:sp>
        <p:nvSpPr>
          <p:cNvPr id="7184" name="Line 38"/>
          <p:cNvSpPr>
            <a:spLocks noChangeShapeType="1"/>
          </p:cNvSpPr>
          <p:nvPr/>
        </p:nvSpPr>
        <p:spPr bwMode="auto">
          <a:xfrm flipV="1">
            <a:off x="2286000" y="4213545"/>
            <a:ext cx="1166604" cy="15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186" name="Picture 40" descr="MC9003107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3000"/>
            <a:ext cx="7921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2033307" y="3818015"/>
            <a:ext cx="13456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smtClean="0"/>
              <a:t>802.11G</a:t>
            </a:r>
            <a:endParaRPr lang="en-US" sz="1400" dirty="0"/>
          </a:p>
        </p:txBody>
      </p:sp>
      <p:sp>
        <p:nvSpPr>
          <p:cNvPr id="44" name="Line 38"/>
          <p:cNvSpPr>
            <a:spLocks noChangeShapeType="1"/>
          </p:cNvSpPr>
          <p:nvPr/>
        </p:nvSpPr>
        <p:spPr bwMode="auto">
          <a:xfrm flipV="1">
            <a:off x="2126681" y="4707255"/>
            <a:ext cx="1283015" cy="6440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2033307" y="5257121"/>
            <a:ext cx="20193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/>
              <a:t>FreeWave 900 </a:t>
            </a:r>
            <a:r>
              <a:rPr lang="en-US" sz="1400" dirty="0" smtClean="0"/>
              <a:t>MHz</a:t>
            </a:r>
            <a:endParaRPr lang="en-US" sz="1400" dirty="0"/>
          </a:p>
        </p:txBody>
      </p: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700944" y="2769951"/>
            <a:ext cx="1295400" cy="304800"/>
            <a:chOff x="1344" y="2064"/>
            <a:chExt cx="1536" cy="384"/>
          </a:xfrm>
        </p:grpSpPr>
        <p:grpSp>
          <p:nvGrpSpPr>
            <p:cNvPr id="54" name="Group 4"/>
            <p:cNvGrpSpPr>
              <a:grpSpLocks/>
            </p:cNvGrpSpPr>
            <p:nvPr/>
          </p:nvGrpSpPr>
          <p:grpSpPr bwMode="auto">
            <a:xfrm>
              <a:off x="1344" y="2064"/>
              <a:ext cx="1536" cy="384"/>
              <a:chOff x="1344" y="2064"/>
              <a:chExt cx="1536" cy="384"/>
            </a:xfrm>
          </p:grpSpPr>
          <p:sp>
            <p:nvSpPr>
              <p:cNvPr id="56" name="Oval 5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6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7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8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" name="Rectangle 9"/>
            <p:cNvSpPr>
              <a:spLocks noChangeArrowheads="1"/>
            </p:cNvSpPr>
            <p:nvPr/>
          </p:nvSpPr>
          <p:spPr bwMode="auto">
            <a:xfrm>
              <a:off x="1920" y="2256"/>
              <a:ext cx="720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0" name="Group 31"/>
          <p:cNvGrpSpPr>
            <a:grpSpLocks/>
          </p:cNvGrpSpPr>
          <p:nvPr/>
        </p:nvGrpSpPr>
        <p:grpSpPr bwMode="auto">
          <a:xfrm>
            <a:off x="741425" y="3902413"/>
            <a:ext cx="1295400" cy="304800"/>
            <a:chOff x="1344" y="2064"/>
            <a:chExt cx="1536" cy="384"/>
          </a:xfrm>
        </p:grpSpPr>
        <p:grpSp>
          <p:nvGrpSpPr>
            <p:cNvPr id="61" name="Group 32"/>
            <p:cNvGrpSpPr>
              <a:grpSpLocks/>
            </p:cNvGrpSpPr>
            <p:nvPr/>
          </p:nvGrpSpPr>
          <p:grpSpPr bwMode="auto">
            <a:xfrm>
              <a:off x="1344" y="2064"/>
              <a:ext cx="1536" cy="384"/>
              <a:chOff x="1344" y="2064"/>
              <a:chExt cx="1536" cy="384"/>
            </a:xfrm>
          </p:grpSpPr>
          <p:sp>
            <p:nvSpPr>
              <p:cNvPr id="63" name="Oval 33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Oval 34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Oval 35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36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" name="Rectangle 37"/>
            <p:cNvSpPr>
              <a:spLocks noChangeArrowheads="1"/>
            </p:cNvSpPr>
            <p:nvPr/>
          </p:nvSpPr>
          <p:spPr bwMode="auto">
            <a:xfrm>
              <a:off x="1920" y="2256"/>
              <a:ext cx="720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098273" y="5372100"/>
            <a:ext cx="638400" cy="640557"/>
            <a:chOff x="1447800" y="5226843"/>
            <a:chExt cx="638400" cy="640557"/>
          </a:xfrm>
        </p:grpSpPr>
        <p:sp>
          <p:nvSpPr>
            <p:cNvPr id="68" name="Rounded Rectangle 67"/>
            <p:cNvSpPr/>
            <p:nvPr/>
          </p:nvSpPr>
          <p:spPr>
            <a:xfrm>
              <a:off x="1447800" y="5226843"/>
              <a:ext cx="638400" cy="259557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1640906" y="5486400"/>
              <a:ext cx="242888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Text Box 24"/>
          <p:cNvSpPr txBox="1">
            <a:spLocks noChangeArrowheads="1"/>
          </p:cNvSpPr>
          <p:nvPr/>
        </p:nvSpPr>
        <p:spPr bwMode="auto">
          <a:xfrm>
            <a:off x="522940" y="6158297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/>
              <a:t>Drifter</a:t>
            </a:r>
            <a:endParaRPr lang="en-US" sz="1200" dirty="0"/>
          </a:p>
        </p:txBody>
      </p:sp>
      <p:sp>
        <p:nvSpPr>
          <p:cNvPr id="71" name="Text Box 24"/>
          <p:cNvSpPr txBox="1">
            <a:spLocks noChangeArrowheads="1"/>
          </p:cNvSpPr>
          <p:nvPr/>
        </p:nvSpPr>
        <p:spPr bwMode="auto">
          <a:xfrm>
            <a:off x="593675" y="3229657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/>
              <a:t>Dorado AUV</a:t>
            </a:r>
            <a:endParaRPr lang="en-US" sz="1200" dirty="0"/>
          </a:p>
        </p:txBody>
      </p:sp>
      <p:sp>
        <p:nvSpPr>
          <p:cNvPr id="72" name="Text Box 24"/>
          <p:cNvSpPr txBox="1">
            <a:spLocks noChangeArrowheads="1"/>
          </p:cNvSpPr>
          <p:nvPr/>
        </p:nvSpPr>
        <p:spPr bwMode="auto">
          <a:xfrm>
            <a:off x="565099" y="4296975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err="1" smtClean="0"/>
              <a:t>Seacon</a:t>
            </a:r>
            <a:r>
              <a:rPr lang="en-US" sz="1200" dirty="0" smtClean="0"/>
              <a:t>  AUV</a:t>
            </a:r>
            <a:endParaRPr lang="en-US" sz="12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64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mtClean="0"/>
              <a:t>© MBARI 2013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6781800" cy="9144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Fall 2013 CANON </a:t>
            </a:r>
            <a:r>
              <a:rPr lang="en-US" sz="3200" dirty="0" smtClean="0"/>
              <a:t>Offshore Gateway Relay to MBARI Scenario</a:t>
            </a:r>
          </a:p>
        </p:txBody>
      </p:sp>
      <p:pic>
        <p:nvPicPr>
          <p:cNvPr id="8198" name="Picture 11" descr="MC900371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3810000"/>
            <a:ext cx="639762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2" descr="MC9102176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858838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Line 14"/>
          <p:cNvSpPr>
            <a:spLocks noChangeShapeType="1"/>
          </p:cNvSpPr>
          <p:nvPr/>
        </p:nvSpPr>
        <p:spPr bwMode="auto">
          <a:xfrm>
            <a:off x="5410200" y="2049463"/>
            <a:ext cx="457200" cy="168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201" name="Group 15"/>
          <p:cNvGrpSpPr>
            <a:grpSpLocks/>
          </p:cNvGrpSpPr>
          <p:nvPr/>
        </p:nvGrpSpPr>
        <p:grpSpPr bwMode="auto">
          <a:xfrm>
            <a:off x="7162800" y="3276600"/>
            <a:ext cx="1752600" cy="1524000"/>
            <a:chOff x="4416" y="2160"/>
            <a:chExt cx="1104" cy="960"/>
          </a:xfrm>
        </p:grpSpPr>
        <p:grpSp>
          <p:nvGrpSpPr>
            <p:cNvPr id="8220" name="Group 16"/>
            <p:cNvGrpSpPr>
              <a:grpSpLocks/>
            </p:cNvGrpSpPr>
            <p:nvPr/>
          </p:nvGrpSpPr>
          <p:grpSpPr bwMode="auto">
            <a:xfrm>
              <a:off x="4416" y="2160"/>
              <a:ext cx="1104" cy="960"/>
              <a:chOff x="4416" y="2160"/>
              <a:chExt cx="1104" cy="960"/>
            </a:xfrm>
          </p:grpSpPr>
          <p:sp>
            <p:nvSpPr>
              <p:cNvPr id="8222" name="Rectangle 17"/>
              <p:cNvSpPr>
                <a:spLocks noChangeArrowheads="1"/>
              </p:cNvSpPr>
              <p:nvPr/>
            </p:nvSpPr>
            <p:spPr bwMode="auto">
              <a:xfrm>
                <a:off x="4704" y="2640"/>
                <a:ext cx="816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3" name="Text Box 18"/>
              <p:cNvSpPr txBox="1">
                <a:spLocks noChangeArrowheads="1"/>
              </p:cNvSpPr>
              <p:nvPr/>
            </p:nvSpPr>
            <p:spPr bwMode="auto">
              <a:xfrm>
                <a:off x="4800" y="268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MBARI intranet</a:t>
                </a:r>
              </a:p>
            </p:txBody>
          </p:sp>
          <p:sp>
            <p:nvSpPr>
              <p:cNvPr id="8224" name="Rectangle 19"/>
              <p:cNvSpPr>
                <a:spLocks noChangeArrowheads="1"/>
              </p:cNvSpPr>
              <p:nvPr/>
            </p:nvSpPr>
            <p:spPr bwMode="auto">
              <a:xfrm>
                <a:off x="4704" y="2160"/>
                <a:ext cx="816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5" name="Text Box 20"/>
              <p:cNvSpPr txBox="1">
                <a:spLocks noChangeArrowheads="1"/>
              </p:cNvSpPr>
              <p:nvPr/>
            </p:nvSpPr>
            <p:spPr bwMode="auto">
              <a:xfrm>
                <a:off x="4800" y="2208"/>
                <a:ext cx="62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/>
                  <a:t>ODSS, etc.</a:t>
                </a:r>
              </a:p>
            </p:txBody>
          </p:sp>
          <p:sp>
            <p:nvSpPr>
              <p:cNvPr id="8226" name="Rectangle 21"/>
              <p:cNvSpPr>
                <a:spLocks noChangeArrowheads="1"/>
              </p:cNvSpPr>
              <p:nvPr/>
            </p:nvSpPr>
            <p:spPr bwMode="auto">
              <a:xfrm>
                <a:off x="4416" y="2592"/>
                <a:ext cx="288" cy="52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221" name="Text Box 22"/>
            <p:cNvSpPr txBox="1">
              <a:spLocks noChangeArrowheads="1"/>
            </p:cNvSpPr>
            <p:nvPr/>
          </p:nvSpPr>
          <p:spPr bwMode="auto">
            <a:xfrm rot="-5400000">
              <a:off x="4296" y="2760"/>
              <a:ext cx="52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Firewall</a:t>
              </a:r>
            </a:p>
          </p:txBody>
        </p:sp>
      </p:grpSp>
      <p:sp>
        <p:nvSpPr>
          <p:cNvPr id="8202" name="Line 23"/>
          <p:cNvSpPr>
            <a:spLocks noChangeShapeType="1"/>
          </p:cNvSpPr>
          <p:nvPr/>
        </p:nvSpPr>
        <p:spPr bwMode="auto">
          <a:xfrm>
            <a:off x="6248400" y="4343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Text Box 24"/>
          <p:cNvSpPr txBox="1">
            <a:spLocks noChangeArrowheads="1"/>
          </p:cNvSpPr>
          <p:nvPr/>
        </p:nvSpPr>
        <p:spPr bwMode="auto">
          <a:xfrm>
            <a:off x="6324600" y="3962400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/>
              <a:t>IP WAN</a:t>
            </a:r>
          </a:p>
        </p:txBody>
      </p:sp>
      <p:sp>
        <p:nvSpPr>
          <p:cNvPr id="8206" name="Text Box 32"/>
          <p:cNvSpPr txBox="1">
            <a:spLocks noChangeArrowheads="1"/>
          </p:cNvSpPr>
          <p:nvPr/>
        </p:nvSpPr>
        <p:spPr bwMode="auto">
          <a:xfrm>
            <a:off x="5791200" y="1219200"/>
            <a:ext cx="2514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dirty="0" smtClean="0"/>
              <a:t>Iridium </a:t>
            </a:r>
            <a:r>
              <a:rPr lang="en-US" sz="1200" dirty="0" err="1" smtClean="0"/>
              <a:t>Rudics</a:t>
            </a:r>
            <a:r>
              <a:rPr lang="en-US" sz="1200" dirty="0" smtClean="0"/>
              <a:t> – 2.4kbs</a:t>
            </a:r>
          </a:p>
          <a:p>
            <a:pPr eaLnBrk="1" hangingPunct="1"/>
            <a:r>
              <a:rPr lang="en-US" sz="1200" dirty="0" smtClean="0"/>
              <a:t>Globalstar </a:t>
            </a:r>
            <a:r>
              <a:rPr lang="en-US" sz="1200" dirty="0"/>
              <a:t>– </a:t>
            </a:r>
            <a:r>
              <a:rPr lang="en-US" sz="1200" dirty="0" smtClean="0"/>
              <a:t>9.6kbs</a:t>
            </a:r>
            <a:endParaRPr lang="en-US" sz="1200" dirty="0"/>
          </a:p>
        </p:txBody>
      </p:sp>
      <p:pic>
        <p:nvPicPr>
          <p:cNvPr id="8207" name="Picture 35" descr="WaveGli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200400"/>
            <a:ext cx="18288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Line 29"/>
          <p:cNvSpPr>
            <a:spLocks noChangeShapeType="1"/>
          </p:cNvSpPr>
          <p:nvPr/>
        </p:nvSpPr>
        <p:spPr bwMode="auto">
          <a:xfrm flipV="1">
            <a:off x="4724400" y="2046051"/>
            <a:ext cx="457200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" name="Group 3"/>
          <p:cNvGrpSpPr>
            <a:grpSpLocks/>
          </p:cNvGrpSpPr>
          <p:nvPr/>
        </p:nvGrpSpPr>
        <p:grpSpPr bwMode="auto">
          <a:xfrm>
            <a:off x="1033688" y="2884251"/>
            <a:ext cx="1295400" cy="304800"/>
            <a:chOff x="1344" y="2064"/>
            <a:chExt cx="1536" cy="384"/>
          </a:xfrm>
        </p:grpSpPr>
        <p:grpSp>
          <p:nvGrpSpPr>
            <p:cNvPr id="42" name="Group 4"/>
            <p:cNvGrpSpPr>
              <a:grpSpLocks/>
            </p:cNvGrpSpPr>
            <p:nvPr/>
          </p:nvGrpSpPr>
          <p:grpSpPr bwMode="auto">
            <a:xfrm>
              <a:off x="1344" y="2064"/>
              <a:ext cx="1536" cy="384"/>
              <a:chOff x="1344" y="2064"/>
              <a:chExt cx="1536" cy="384"/>
            </a:xfrm>
          </p:grpSpPr>
          <p:sp>
            <p:nvSpPr>
              <p:cNvPr id="44" name="Oval 5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Oval 6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Oval 7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" name="Rectangle 9"/>
            <p:cNvSpPr>
              <a:spLocks noChangeArrowheads="1"/>
            </p:cNvSpPr>
            <p:nvPr/>
          </p:nvSpPr>
          <p:spPr bwMode="auto">
            <a:xfrm>
              <a:off x="1920" y="2256"/>
              <a:ext cx="720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1750218" y="2438400"/>
            <a:ext cx="2362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/>
              <a:t>FreeWave 900 </a:t>
            </a:r>
            <a:r>
              <a:rPr lang="en-US" sz="1400" dirty="0" smtClean="0"/>
              <a:t>MHz</a:t>
            </a:r>
            <a:endParaRPr lang="en-US" sz="1400" dirty="0"/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2543048" y="2705100"/>
            <a:ext cx="1143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/>
              <a:t>&lt;1nm range</a:t>
            </a:r>
          </a:p>
        </p:txBody>
      </p:sp>
      <p:sp>
        <p:nvSpPr>
          <p:cNvPr id="50" name="Line 28"/>
          <p:cNvSpPr>
            <a:spLocks noChangeShapeType="1"/>
          </p:cNvSpPr>
          <p:nvPr/>
        </p:nvSpPr>
        <p:spPr bwMode="auto">
          <a:xfrm>
            <a:off x="2369569" y="3112851"/>
            <a:ext cx="1040127" cy="468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" name="Group 31"/>
          <p:cNvGrpSpPr>
            <a:grpSpLocks/>
          </p:cNvGrpSpPr>
          <p:nvPr/>
        </p:nvGrpSpPr>
        <p:grpSpPr bwMode="auto">
          <a:xfrm>
            <a:off x="1074169" y="4016713"/>
            <a:ext cx="1295400" cy="304800"/>
            <a:chOff x="1344" y="2064"/>
            <a:chExt cx="1536" cy="384"/>
          </a:xfrm>
        </p:grpSpPr>
        <p:grpSp>
          <p:nvGrpSpPr>
            <p:cNvPr id="52" name="Group 32"/>
            <p:cNvGrpSpPr>
              <a:grpSpLocks/>
            </p:cNvGrpSpPr>
            <p:nvPr/>
          </p:nvGrpSpPr>
          <p:grpSpPr bwMode="auto">
            <a:xfrm>
              <a:off x="1344" y="2064"/>
              <a:ext cx="1536" cy="384"/>
              <a:chOff x="1344" y="2064"/>
              <a:chExt cx="1536" cy="384"/>
            </a:xfrm>
          </p:grpSpPr>
          <p:sp>
            <p:nvSpPr>
              <p:cNvPr id="54" name="Oval 33"/>
              <p:cNvSpPr>
                <a:spLocks noChangeArrowheads="1"/>
              </p:cNvSpPr>
              <p:nvPr/>
            </p:nvSpPr>
            <p:spPr bwMode="auto">
              <a:xfrm>
                <a:off x="1392" y="2256"/>
                <a:ext cx="1344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Oval 34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192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Oval 35"/>
              <p:cNvSpPr>
                <a:spLocks noChangeArrowheads="1"/>
              </p:cNvSpPr>
              <p:nvPr/>
            </p:nvSpPr>
            <p:spPr bwMode="auto">
              <a:xfrm>
                <a:off x="2304" y="2256"/>
                <a:ext cx="576" cy="19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36"/>
              <p:cNvSpPr>
                <a:spLocks noChangeShapeType="1"/>
              </p:cNvSpPr>
              <p:nvPr/>
            </p:nvSpPr>
            <p:spPr bwMode="auto">
              <a:xfrm flipH="1" flipV="1">
                <a:off x="2160" y="2064"/>
                <a:ext cx="96" cy="240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3" name="Rectangle 37"/>
            <p:cNvSpPr>
              <a:spLocks noChangeArrowheads="1"/>
            </p:cNvSpPr>
            <p:nvPr/>
          </p:nvSpPr>
          <p:spPr bwMode="auto">
            <a:xfrm>
              <a:off x="1920" y="2256"/>
              <a:ext cx="720" cy="19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Line 38"/>
          <p:cNvSpPr>
            <a:spLocks noChangeShapeType="1"/>
          </p:cNvSpPr>
          <p:nvPr/>
        </p:nvSpPr>
        <p:spPr bwMode="auto">
          <a:xfrm flipV="1">
            <a:off x="2438400" y="4213545"/>
            <a:ext cx="1014204" cy="15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Text Box 24"/>
          <p:cNvSpPr txBox="1">
            <a:spLocks noChangeArrowheads="1"/>
          </p:cNvSpPr>
          <p:nvPr/>
        </p:nvSpPr>
        <p:spPr bwMode="auto">
          <a:xfrm>
            <a:off x="2033307" y="3818015"/>
            <a:ext cx="134566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smtClean="0"/>
              <a:t>802.11G</a:t>
            </a:r>
            <a:endParaRPr lang="en-US" sz="14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1431017" y="5486400"/>
            <a:ext cx="638400" cy="640557"/>
            <a:chOff x="1447800" y="5226843"/>
            <a:chExt cx="638400" cy="640557"/>
          </a:xfrm>
        </p:grpSpPr>
        <p:sp>
          <p:nvSpPr>
            <p:cNvPr id="61" name="Rounded Rectangle 60"/>
            <p:cNvSpPr/>
            <p:nvPr/>
          </p:nvSpPr>
          <p:spPr>
            <a:xfrm>
              <a:off x="1447800" y="5226843"/>
              <a:ext cx="638400" cy="259557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640906" y="5486400"/>
              <a:ext cx="242888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 Box 24"/>
          <p:cNvSpPr txBox="1">
            <a:spLocks noChangeArrowheads="1"/>
          </p:cNvSpPr>
          <p:nvPr/>
        </p:nvSpPr>
        <p:spPr bwMode="auto">
          <a:xfrm>
            <a:off x="902493" y="3229659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/>
              <a:t>Dorado AUV</a:t>
            </a:r>
            <a:endParaRPr lang="en-US" sz="1200" dirty="0"/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885711" y="6158299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/>
              <a:t>Drifter</a:t>
            </a:r>
            <a:endParaRPr lang="en-US" sz="1200" dirty="0"/>
          </a:p>
        </p:txBody>
      </p:sp>
      <p:sp>
        <p:nvSpPr>
          <p:cNvPr id="65" name="Text Box 24"/>
          <p:cNvSpPr txBox="1">
            <a:spLocks noChangeArrowheads="1"/>
          </p:cNvSpPr>
          <p:nvPr/>
        </p:nvSpPr>
        <p:spPr bwMode="auto">
          <a:xfrm>
            <a:off x="1009762" y="4568757"/>
            <a:ext cx="17290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err="1" smtClean="0"/>
              <a:t>Seacon</a:t>
            </a:r>
            <a:r>
              <a:rPr lang="en-US" sz="1200" dirty="0" smtClean="0"/>
              <a:t>  AUV</a:t>
            </a:r>
            <a:endParaRPr lang="en-US" sz="1200" dirty="0"/>
          </a:p>
        </p:txBody>
      </p:sp>
      <p:sp>
        <p:nvSpPr>
          <p:cNvPr id="66" name="Line 38"/>
          <p:cNvSpPr>
            <a:spLocks noChangeShapeType="1"/>
          </p:cNvSpPr>
          <p:nvPr/>
        </p:nvSpPr>
        <p:spPr bwMode="auto">
          <a:xfrm flipV="1">
            <a:off x="2126681" y="4707255"/>
            <a:ext cx="1283015" cy="6440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Text Box 24"/>
          <p:cNvSpPr txBox="1">
            <a:spLocks noChangeArrowheads="1"/>
          </p:cNvSpPr>
          <p:nvPr/>
        </p:nvSpPr>
        <p:spPr bwMode="auto">
          <a:xfrm>
            <a:off x="2033307" y="5257121"/>
            <a:ext cx="20193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/>
              <a:t>FreeWave 900 </a:t>
            </a:r>
            <a:r>
              <a:rPr lang="en-US" sz="1400" dirty="0" smtClean="0"/>
              <a:t>MHz</a:t>
            </a:r>
            <a:endParaRPr lang="en-US" sz="1400" dirty="0"/>
          </a:p>
        </p:txBody>
      </p:sp>
      <p:sp>
        <p:nvSpPr>
          <p:cNvPr id="68" name="Text Box 30"/>
          <p:cNvSpPr txBox="1">
            <a:spLocks noChangeArrowheads="1"/>
          </p:cNvSpPr>
          <p:nvPr/>
        </p:nvSpPr>
        <p:spPr bwMode="auto">
          <a:xfrm>
            <a:off x="3733800" y="4890408"/>
            <a:ext cx="160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/>
              <a:t>Wave Glider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8, 2013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36F5-56A5-47EF-AF7F-58575638B0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4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Proposed approach</a:t>
            </a:r>
          </a:p>
          <a:p>
            <a:r>
              <a:rPr lang="en-US" dirty="0" smtClean="0"/>
              <a:t>DTN compared with </a:t>
            </a:r>
            <a:r>
              <a:rPr lang="en-US" dirty="0" err="1" smtClean="0"/>
              <a:t>rsync</a:t>
            </a:r>
            <a:endParaRPr lang="en-US" dirty="0" smtClean="0"/>
          </a:p>
          <a:p>
            <a:r>
              <a:rPr lang="en-US" dirty="0" smtClean="0"/>
              <a:t>Bent pipe </a:t>
            </a:r>
            <a:r>
              <a:rPr lang="en-US" dirty="0" err="1" smtClean="0"/>
              <a:t>vs</a:t>
            </a:r>
            <a:r>
              <a:rPr lang="en-US" dirty="0" smtClean="0"/>
              <a:t> store-and-</a:t>
            </a:r>
            <a:r>
              <a:rPr lang="en-US" dirty="0" smtClean="0"/>
              <a:t>forward</a:t>
            </a:r>
          </a:p>
          <a:p>
            <a:r>
              <a:rPr lang="en-US" dirty="0" smtClean="0"/>
              <a:t>Link </a:t>
            </a:r>
            <a:r>
              <a:rPr lang="en-US" dirty="0" smtClean="0"/>
              <a:t>management</a:t>
            </a:r>
          </a:p>
          <a:p>
            <a:r>
              <a:rPr lang="en-US" dirty="0" err="1" smtClean="0"/>
              <a:t>Rsync</a:t>
            </a:r>
            <a:r>
              <a:rPr lang="en-US" dirty="0" smtClean="0"/>
              <a:t>-based algorithm</a:t>
            </a:r>
          </a:p>
          <a:p>
            <a:r>
              <a:rPr lang="en-US" dirty="0" smtClean="0"/>
              <a:t>Required </a:t>
            </a:r>
            <a:r>
              <a:rPr lang="en-US" dirty="0" smtClean="0"/>
              <a:t>interfaces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74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</a:t>
            </a:r>
            <a:r>
              <a:rPr lang="en-US" dirty="0" err="1" smtClean="0"/>
              <a:t>HotSpot</a:t>
            </a:r>
            <a:r>
              <a:rPr lang="en-US" dirty="0" smtClean="0"/>
              <a:t> approach for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Store-and-forward files using </a:t>
            </a:r>
            <a:r>
              <a:rPr lang="en-US" dirty="0" err="1" smtClean="0"/>
              <a:t>rsync</a:t>
            </a:r>
            <a:endParaRPr lang="en-US" dirty="0" smtClean="0"/>
          </a:p>
          <a:p>
            <a:pPr lvl="1"/>
            <a:r>
              <a:rPr lang="en-US" dirty="0" smtClean="0"/>
              <a:t>No DTN</a:t>
            </a:r>
          </a:p>
          <a:p>
            <a:pPr lvl="1"/>
            <a:r>
              <a:rPr lang="en-US" dirty="0" smtClean="0"/>
              <a:t>Bent pipe not supported</a:t>
            </a:r>
          </a:p>
          <a:p>
            <a:pPr lvl="1"/>
            <a:r>
              <a:rPr lang="en-US" dirty="0" smtClean="0"/>
              <a:t>Files only, not “remote procedure calls”</a:t>
            </a:r>
          </a:p>
          <a:p>
            <a:r>
              <a:rPr lang="en-US" dirty="0" err="1" smtClean="0"/>
              <a:t>HotSpot</a:t>
            </a:r>
            <a:r>
              <a:rPr lang="en-US" dirty="0" smtClean="0"/>
              <a:t> acts as TCP/IP gateway in “console” mode</a:t>
            </a:r>
          </a:p>
          <a:p>
            <a:r>
              <a:rPr lang="en-US" dirty="0"/>
              <a:t>L</a:t>
            </a:r>
            <a:r>
              <a:rPr lang="en-US" dirty="0" smtClean="0"/>
              <a:t>ink management</a:t>
            </a:r>
          </a:p>
          <a:p>
            <a:pPr lvl="1"/>
            <a:r>
              <a:rPr lang="en-US" dirty="0" smtClean="0"/>
              <a:t>Some links always-on</a:t>
            </a:r>
          </a:p>
          <a:p>
            <a:pPr lvl="1"/>
            <a:r>
              <a:rPr lang="en-US" dirty="0" smtClean="0"/>
              <a:t>Scheduled links (e.g. satellite, cellular)</a:t>
            </a:r>
          </a:p>
          <a:p>
            <a:pPr lvl="1"/>
            <a:r>
              <a:rPr lang="en-US" dirty="0" smtClean="0"/>
              <a:t>Auto link select between satellite/cellular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65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0531" y="3404300"/>
            <a:ext cx="1166091" cy="646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shore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endpoint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33014" y="3404300"/>
            <a:ext cx="1166091" cy="646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dorado endpoint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98694" y="5684968"/>
            <a:ext cx="1166091" cy="646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</a:rPr>
              <a:t>s</a:t>
            </a:r>
            <a:r>
              <a:rPr lang="en-US" dirty="0" err="1" smtClean="0">
                <a:solidFill>
                  <a:srgbClr val="000000"/>
                </a:solidFill>
              </a:rPr>
              <a:t>eacon</a:t>
            </a:r>
            <a:r>
              <a:rPr lang="en-US" dirty="0" smtClean="0">
                <a:solidFill>
                  <a:srgbClr val="000000"/>
                </a:solidFill>
              </a:rPr>
              <a:t> endpoint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98694" y="3420462"/>
            <a:ext cx="1166091" cy="646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HotSpot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5602" y="1212973"/>
            <a:ext cx="1166091" cy="646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tethys</a:t>
            </a:r>
            <a:r>
              <a:rPr lang="en-US" dirty="0" smtClean="0">
                <a:solidFill>
                  <a:srgbClr val="000000"/>
                </a:solidFill>
              </a:rPr>
              <a:t> endpoint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9" name="Straight Connector 8"/>
          <p:cNvCxnSpPr>
            <a:endCxn id="7" idx="1"/>
          </p:cNvCxnSpPr>
          <p:nvPr/>
        </p:nvCxnSpPr>
        <p:spPr>
          <a:xfrm>
            <a:off x="1646622" y="3738685"/>
            <a:ext cx="2152072" cy="5050"/>
          </a:xfrm>
          <a:prstGeom prst="line">
            <a:avLst/>
          </a:prstGeom>
          <a:ln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964785" y="3733635"/>
            <a:ext cx="2152072" cy="5050"/>
          </a:xfrm>
          <a:prstGeom prst="line">
            <a:avLst/>
          </a:prstGeom>
          <a:ln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2"/>
            <a:endCxn id="7" idx="0"/>
          </p:cNvCxnSpPr>
          <p:nvPr/>
        </p:nvCxnSpPr>
        <p:spPr>
          <a:xfrm>
            <a:off x="4358648" y="1859518"/>
            <a:ext cx="23092" cy="1560944"/>
          </a:xfrm>
          <a:prstGeom prst="line">
            <a:avLst/>
          </a:prstGeom>
          <a:ln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59803" y="4067007"/>
            <a:ext cx="23092" cy="1560944"/>
          </a:xfrm>
          <a:prstGeom prst="line">
            <a:avLst/>
          </a:prstGeom>
          <a:ln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5545" y="207837"/>
            <a:ext cx="8267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HotSpot</a:t>
            </a:r>
            <a:r>
              <a:rPr lang="en-US" sz="2800" dirty="0" smtClean="0"/>
              <a:t> stores and forwards files between “endpoints”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2495591" y="3297408"/>
            <a:ext cx="410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477686" y="2391518"/>
            <a:ext cx="109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Freewave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573283" y="3866179"/>
            <a:ext cx="1095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Freewave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530740" y="4743882"/>
            <a:ext cx="82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802.11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564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2254</Words>
  <Application>Microsoft Macintosh PowerPoint</Application>
  <PresentationFormat>On-screen Show (4:3)</PresentationFormat>
  <Paragraphs>444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Custom Design</vt:lpstr>
      <vt:lpstr>Mobile Hotspot Preliminary* Design Review  Tom O’Reilly / Mark Chaffey </vt:lpstr>
      <vt:lpstr>Wave Glider (WG) HotSpot Functional Requirements</vt:lpstr>
      <vt:lpstr>WG HotSpot Design Requirements</vt:lpstr>
      <vt:lpstr>WG HotSpot Design Requirements cont…</vt:lpstr>
      <vt:lpstr>Fall 2013 CANON Near Shore (&lt;10nm) Gateway Relay to MBARI Scenario</vt:lpstr>
      <vt:lpstr>Fall 2013 CANON Offshore Gateway Relay to MBARI Scenario</vt:lpstr>
      <vt:lpstr>Software topics</vt:lpstr>
      <vt:lpstr>Proposed HotSpot approach for 2013</vt:lpstr>
      <vt:lpstr>PowerPoint Presentation</vt:lpstr>
      <vt:lpstr>DTN compared with rsync</vt:lpstr>
      <vt:lpstr>Bent pipe vs store-and-forward</vt:lpstr>
      <vt:lpstr>File transfer airtime</vt:lpstr>
      <vt:lpstr>File transfer airtime</vt:lpstr>
      <vt:lpstr>Link management</vt:lpstr>
      <vt:lpstr>Link scheduling</vt:lpstr>
      <vt:lpstr>HS-AUV link management:  HS radio always on</vt:lpstr>
      <vt:lpstr>rsync store-and-fwd</vt:lpstr>
      <vt:lpstr>rsync store-and-fwd algorithm</vt:lpstr>
      <vt:lpstr>rsync store-and-fwd algorithm</vt:lpstr>
      <vt:lpstr>rsync store-and-fwd</vt:lpstr>
      <vt:lpstr>PowerPoint Presentation</vt:lpstr>
      <vt:lpstr>Non-IP links</vt:lpstr>
      <vt:lpstr>Endpoint console function</vt:lpstr>
      <vt:lpstr>How does HotSpot know...</vt:lpstr>
      <vt:lpstr>Standard endpoint names</vt:lpstr>
      <vt:lpstr>Interfaces accessed by HotSpot</vt:lpstr>
      <vt:lpstr>HotSpot-provided interfaces</vt:lpstr>
      <vt:lpstr>Open questions</vt:lpstr>
      <vt:lpstr>WG HotSpot Electrical Interface A</vt:lpstr>
      <vt:lpstr>WG HotSpot Detail Interface A</vt:lpstr>
      <vt:lpstr>Wave Glider Mechanical Interface</vt:lpstr>
      <vt:lpstr>WG Preliminary Power Budget</vt:lpstr>
      <vt:lpstr>Project Management</vt:lpstr>
      <vt:lpstr>Open Questions</vt:lpstr>
      <vt:lpstr>END</vt:lpstr>
      <vt:lpstr>Public Cell Service Options</vt:lpstr>
      <vt:lpstr>WG HotSpot Electrical Interface B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 Hotspot Design</dc:title>
  <dc:creator>chma</dc:creator>
  <cp:lastModifiedBy>Tom O'Reilly</cp:lastModifiedBy>
  <cp:revision>95</cp:revision>
  <dcterms:created xsi:type="dcterms:W3CDTF">2013-03-29T19:29:54Z</dcterms:created>
  <dcterms:modified xsi:type="dcterms:W3CDTF">2013-04-08T18:33:35Z</dcterms:modified>
</cp:coreProperties>
</file>