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59" r:id="rId4"/>
    <p:sldId id="260" r:id="rId5"/>
    <p:sldId id="263" r:id="rId6"/>
    <p:sldId id="264" r:id="rId7"/>
    <p:sldId id="265" r:id="rId8"/>
    <p:sldId id="261" r:id="rId9"/>
    <p:sldId id="274" r:id="rId10"/>
    <p:sldId id="266" r:id="rId11"/>
    <p:sldId id="267" r:id="rId12"/>
    <p:sldId id="262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69A9"/>
    <a:srgbClr val="4D61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54" autoAdjust="0"/>
    <p:restoredTop sz="87169" autoAdjust="0"/>
  </p:normalViewPr>
  <p:slideViewPr>
    <p:cSldViewPr snapToGrid="0">
      <p:cViewPr>
        <p:scale>
          <a:sx n="100" d="100"/>
          <a:sy n="100" d="100"/>
        </p:scale>
        <p:origin x="-2652" y="-15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4" d="100"/>
          <a:sy n="74" d="100"/>
        </p:scale>
        <p:origin x="-3144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830DC8-8C9D-445E-A7FD-2EB36C7A3DED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AD1CBC-9FC1-428C-92B8-B151D206E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39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MLE: Max Likelihood Estimation</a:t>
            </a:r>
          </a:p>
          <a:p>
            <a:r>
              <a:rPr lang="en-US" dirty="0" smtClean="0"/>
              <a:t>LS fit was used on</a:t>
            </a:r>
            <a:r>
              <a:rPr lang="en-US" baseline="0" dirty="0" smtClean="0"/>
              <a:t> real data due to best computation speed on Waveglider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AD1CBC-9FC1-428C-92B8-B151D206EF4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480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Consistent with standard</a:t>
            </a:r>
            <a:r>
              <a:rPr lang="en-US" baseline="0" dirty="0" smtClean="0"/>
              <a:t> deviation of a set of </a:t>
            </a:r>
            <a:r>
              <a:rPr lang="en-US" baseline="0" smtClean="0"/>
              <a:t>measurements with </a:t>
            </a:r>
            <a:r>
              <a:rPr lang="en-US" baseline="0" dirty="0" smtClean="0"/>
              <a:t>random noise.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AD1CBC-9FC1-428C-92B8-B151D206EF4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4228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200" dirty="0" smtClean="0"/>
              <a:t>Python script driving WG in shapes</a:t>
            </a:r>
          </a:p>
          <a:p>
            <a:pPr marL="0" indent="0">
              <a:buNone/>
            </a:pPr>
            <a:r>
              <a:rPr lang="en-US" sz="1200" dirty="0" smtClean="0"/>
              <a:t>Target moving too much being hung from boat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AD1CBC-9FC1-428C-92B8-B151D206EF4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1123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400m radius for offset chart.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AD1CBC-9FC1-428C-92B8-B151D206EF4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501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B11EA-1C24-462D-B34D-31D9E29586A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02"/>
          <a:stretch/>
        </p:blipFill>
        <p:spPr>
          <a:xfrm>
            <a:off x="3117222" y="6269831"/>
            <a:ext cx="3825838" cy="431793"/>
          </a:xfrm>
          <a:prstGeom prst="rect">
            <a:avLst/>
          </a:prstGeom>
        </p:spPr>
      </p:pic>
      <p:pic>
        <p:nvPicPr>
          <p:cNvPr id="9" name="Picture 2" descr="Resultado de imagen de oceans monterey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76"/>
          <a:stretch/>
        </p:blipFill>
        <p:spPr bwMode="auto">
          <a:xfrm>
            <a:off x="9713232" y="86277"/>
            <a:ext cx="2315482" cy="941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Resultado de imagen de upc logo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60" y="6202579"/>
            <a:ext cx="2729140" cy="566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9899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DEDFB-259E-435C-8A53-B392DD93098D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B11EA-1C24-462D-B34D-31D9E29586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277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DEDFB-259E-435C-8A53-B392DD93098D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B11EA-1C24-462D-B34D-31D9E29586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956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DEDFB-259E-435C-8A53-B392DD93098D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B11EA-1C24-462D-B34D-31D9E29586A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02"/>
          <a:stretch/>
        </p:blipFill>
        <p:spPr>
          <a:xfrm>
            <a:off x="3117222" y="6269831"/>
            <a:ext cx="3825838" cy="431793"/>
          </a:xfrm>
          <a:prstGeom prst="rect">
            <a:avLst/>
          </a:prstGeom>
        </p:spPr>
      </p:pic>
      <p:pic>
        <p:nvPicPr>
          <p:cNvPr id="8" name="Picture 4" descr="Resultado de imagen de upc logo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60" y="6202579"/>
            <a:ext cx="2729140" cy="566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Resultado de imagen de oceans monterey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76"/>
          <a:stretch/>
        </p:blipFill>
        <p:spPr bwMode="auto">
          <a:xfrm>
            <a:off x="9713232" y="86277"/>
            <a:ext cx="2315482" cy="941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4790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DEDFB-259E-435C-8A53-B392DD93098D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B11EA-1C24-462D-B34D-31D9E29586A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02"/>
          <a:stretch/>
        </p:blipFill>
        <p:spPr>
          <a:xfrm>
            <a:off x="3117222" y="6269831"/>
            <a:ext cx="3825838" cy="431793"/>
          </a:xfrm>
          <a:prstGeom prst="rect">
            <a:avLst/>
          </a:prstGeom>
        </p:spPr>
      </p:pic>
      <p:pic>
        <p:nvPicPr>
          <p:cNvPr id="8" name="Picture 4" descr="Resultado de imagen de upc logo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60" y="6202579"/>
            <a:ext cx="2729140" cy="566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3295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DEDFB-259E-435C-8A53-B392DD93098D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B11EA-1C24-462D-B34D-31D9E29586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319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DEDFB-259E-435C-8A53-B392DD93098D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B11EA-1C24-462D-B34D-31D9E29586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186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DEDFB-259E-435C-8A53-B392DD93098D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B11EA-1C24-462D-B34D-31D9E29586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892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DEDFB-259E-435C-8A53-B392DD93098D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B11EA-1C24-462D-B34D-31D9E29586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755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DEDFB-259E-435C-8A53-B392DD93098D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B11EA-1C24-462D-B34D-31D9E29586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710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DEDFB-259E-435C-8A53-B392DD93098D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B11EA-1C24-462D-B34D-31D9E29586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473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7DEDFB-259E-435C-8A53-B392DD93098D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B11EA-1C24-462D-B34D-31D9E29586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470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11.png"/><Relationship Id="rId4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oceans16mtsieeemonterey.org/wp-content/uploads/2016/02/Oceans1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387"/>
          <a:stretch/>
        </p:blipFill>
        <p:spPr bwMode="auto">
          <a:xfrm>
            <a:off x="-1" y="0"/>
            <a:ext cx="12210927" cy="2090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1" y="1623105"/>
            <a:ext cx="10570028" cy="2387600"/>
          </a:xfrm>
        </p:spPr>
        <p:txBody>
          <a:bodyPr>
            <a:normAutofit/>
          </a:bodyPr>
          <a:lstStyle/>
          <a:p>
            <a:r>
              <a:rPr lang="en-US" sz="4400" b="1" dirty="0" smtClean="0"/>
              <a:t>Range-Only Underwater Target Localization: Path Characterization</a:t>
            </a:r>
            <a:endParaRPr lang="en-US" sz="4400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98815" y="4146779"/>
            <a:ext cx="9144000" cy="1655762"/>
          </a:xfrm>
        </p:spPr>
        <p:txBody>
          <a:bodyPr/>
          <a:lstStyle/>
          <a:p>
            <a:r>
              <a:rPr lang="en-US" dirty="0" smtClean="0"/>
              <a:t>I. Masmitja, </a:t>
            </a:r>
            <a:r>
              <a:rPr lang="en-US" b="1" dirty="0" smtClean="0"/>
              <a:t>B. </a:t>
            </a:r>
            <a:r>
              <a:rPr lang="en-US" b="1" dirty="0" err="1" smtClean="0"/>
              <a:t>Kieft</a:t>
            </a:r>
            <a:r>
              <a:rPr lang="en-US" dirty="0" smtClean="0"/>
              <a:t>, S. Gomariz, J. Del Rio, T. O’Reilly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928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0" b="286"/>
          <a:stretch/>
        </p:blipFill>
        <p:spPr bwMode="auto">
          <a:xfrm>
            <a:off x="672037" y="1436823"/>
            <a:ext cx="5671994" cy="263254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Real Field Tests</a:t>
            </a:r>
            <a:endParaRPr lang="en-US" dirty="0"/>
          </a:p>
        </p:txBody>
      </p:sp>
      <p:pic>
        <p:nvPicPr>
          <p:cNvPr id="4" name="Picture 2" descr="Resultado de imagen de oceans monterey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76"/>
          <a:stretch/>
        </p:blipFill>
        <p:spPr bwMode="auto">
          <a:xfrm>
            <a:off x="9713232" y="86277"/>
            <a:ext cx="2315482" cy="941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Llamada rectangular 14"/>
          <p:cNvSpPr/>
          <p:nvPr/>
        </p:nvSpPr>
        <p:spPr>
          <a:xfrm rot="5400000">
            <a:off x="5989290" y="-1622497"/>
            <a:ext cx="2936377" cy="8923234"/>
          </a:xfrm>
          <a:prstGeom prst="wedgeRectCallout">
            <a:avLst>
              <a:gd name="adj1" fmla="val -2889"/>
              <a:gd name="adj2" fmla="val 63587"/>
            </a:avLst>
          </a:prstGeom>
          <a:gradFill flip="none" rotWithShape="1">
            <a:gsLst>
              <a:gs pos="0">
                <a:srgbClr val="5669A9">
                  <a:tint val="66000"/>
                  <a:satMod val="160000"/>
                  <a:alpha val="35000"/>
                </a:srgbClr>
              </a:gs>
              <a:gs pos="50000">
                <a:srgbClr val="5669A9">
                  <a:tint val="44500"/>
                  <a:satMod val="160000"/>
                </a:srgbClr>
              </a:gs>
              <a:gs pos="100000">
                <a:srgbClr val="5669A9">
                  <a:tint val="23500"/>
                  <a:satMod val="160000"/>
                </a:srgbClr>
              </a:gs>
            </a:gsLst>
            <a:lin ang="15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Imagen 10"/>
          <p:cNvPicPr/>
          <p:nvPr/>
        </p:nvPicPr>
        <p:blipFill rotWithShape="1">
          <a:blip r:embed="rId4"/>
          <a:srcRect l="20126" t="17052" r="31460" b="7438"/>
          <a:stretch/>
        </p:blipFill>
        <p:spPr bwMode="auto">
          <a:xfrm>
            <a:off x="3151067" y="1512790"/>
            <a:ext cx="2983494" cy="26174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Rectángulo 12"/>
          <p:cNvSpPr/>
          <p:nvPr/>
        </p:nvSpPr>
        <p:spPr>
          <a:xfrm>
            <a:off x="2699941" y="4291255"/>
            <a:ext cx="38208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WG trajectories realized over BIN target with three different radius, which were 100, 400 and 800 meters</a:t>
            </a:r>
            <a:endParaRPr lang="en-US" dirty="0"/>
          </a:p>
        </p:txBody>
      </p:sp>
      <p:pic>
        <p:nvPicPr>
          <p:cNvPr id="12" name="Imagen 11"/>
          <p:cNvPicPr/>
          <p:nvPr/>
        </p:nvPicPr>
        <p:blipFill rotWithShape="1">
          <a:blip r:embed="rId5"/>
          <a:srcRect l="7784" t="22387" r="18516" b="13325"/>
          <a:stretch/>
        </p:blipFill>
        <p:spPr bwMode="auto">
          <a:xfrm>
            <a:off x="6520827" y="1525794"/>
            <a:ext cx="5267370" cy="25837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Rectángulo 13"/>
          <p:cNvSpPr/>
          <p:nvPr/>
        </p:nvSpPr>
        <p:spPr>
          <a:xfrm>
            <a:off x="6738247" y="4317668"/>
            <a:ext cx="49634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WG trajectories realized over BIN target with three different offsets between target and circle center, which were 0, 500 and 1000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meters. 400 m radius.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71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Real Field Tests</a:t>
            </a:r>
            <a:endParaRPr lang="en-US" dirty="0"/>
          </a:p>
        </p:txBody>
      </p:sp>
      <p:pic>
        <p:nvPicPr>
          <p:cNvPr id="4" name="Picture 2" descr="Resultado de imagen de oceans monterey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76"/>
          <a:stretch/>
        </p:blipFill>
        <p:spPr bwMode="auto">
          <a:xfrm>
            <a:off x="9713232" y="86277"/>
            <a:ext cx="2315482" cy="941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n 12"/>
          <p:cNvPicPr/>
          <p:nvPr/>
        </p:nvPicPr>
        <p:blipFill rotWithShape="1">
          <a:blip r:embed="rId4"/>
          <a:srcRect l="13769" t="15840" r="25233" b="5667"/>
          <a:stretch/>
        </p:blipFill>
        <p:spPr bwMode="auto">
          <a:xfrm>
            <a:off x="887274" y="1649171"/>
            <a:ext cx="4853050" cy="35129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Imagen 13"/>
          <p:cNvPicPr/>
          <p:nvPr/>
        </p:nvPicPr>
        <p:blipFill rotWithShape="1">
          <a:blip r:embed="rId5"/>
          <a:srcRect l="13311" t="16565" r="25811" b="8324"/>
          <a:stretch/>
        </p:blipFill>
        <p:spPr bwMode="auto">
          <a:xfrm>
            <a:off x="6204857" y="1686409"/>
            <a:ext cx="4921099" cy="34153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ctángulo 6"/>
          <p:cNvSpPr/>
          <p:nvPr/>
        </p:nvSpPr>
        <p:spPr>
          <a:xfrm>
            <a:off x="624038" y="4976219"/>
            <a:ext cx="51162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These graphics show a behavior comparison between simulation 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(LS) 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and real data (RD) results for different radius of circle paths centered over the BIN target. Using 4 and 6 equidistant points to compute the target localization</a:t>
            </a:r>
            <a:endParaRPr lang="en-US" sz="1600" dirty="0"/>
          </a:p>
        </p:txBody>
      </p:sp>
      <p:sp>
        <p:nvSpPr>
          <p:cNvPr id="8" name="Rectángulo 7"/>
          <p:cNvSpPr/>
          <p:nvPr/>
        </p:nvSpPr>
        <p:spPr>
          <a:xfrm>
            <a:off x="6072505" y="4985692"/>
            <a:ext cx="5257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These graphics show a behavior comparison between simulations 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(LS) 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and real data (RD) results for different offsets of circle paths cover the BIN target. Using 4 and 6 equidistant points to compute the target localization</a:t>
            </a:r>
            <a:endParaRPr lang="en-US" sz="1600" dirty="0"/>
          </a:p>
        </p:txBody>
      </p:sp>
      <p:sp>
        <p:nvSpPr>
          <p:cNvPr id="10" name="Rectángulo 9"/>
          <p:cNvSpPr/>
          <p:nvPr/>
        </p:nvSpPr>
        <p:spPr>
          <a:xfrm>
            <a:off x="792955" y="1358034"/>
            <a:ext cx="51162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Different circles</a:t>
            </a:r>
            <a:endParaRPr lang="en-US" sz="1600" u="sng" dirty="0"/>
          </a:p>
        </p:txBody>
      </p:sp>
      <p:sp>
        <p:nvSpPr>
          <p:cNvPr id="11" name="Rectángulo 10"/>
          <p:cNvSpPr/>
          <p:nvPr/>
        </p:nvSpPr>
        <p:spPr>
          <a:xfrm>
            <a:off x="6143262" y="1358034"/>
            <a:ext cx="51162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Different offsets</a:t>
            </a:r>
            <a:endParaRPr lang="en-US" sz="1600" u="sng" dirty="0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10928396" y="1649171"/>
            <a:ext cx="625429" cy="351079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10928396" y="3043021"/>
            <a:ext cx="625429" cy="351079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2066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57" r="-20857"/>
          <a:stretch>
            <a:fillRect/>
          </a:stretch>
        </p:blipFill>
        <p:spPr bwMode="auto">
          <a:xfrm>
            <a:off x="7639050" y="2487482"/>
            <a:ext cx="5177885" cy="2847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199" y="1401536"/>
            <a:ext cx="8582026" cy="4475389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It works!</a:t>
            </a:r>
          </a:p>
          <a:p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Accuracy improves with number of points and radius</a:t>
            </a:r>
          </a:p>
          <a:p>
            <a:r>
              <a:rPr lang="en-U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Error </a:t>
            </a:r>
            <a:r>
              <a:rPr lang="en-U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decreases as offset </a:t>
            </a:r>
            <a:r>
              <a:rPr lang="en-U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decreases</a:t>
            </a:r>
          </a:p>
          <a:p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Highest accuracy when target within pattern</a:t>
            </a:r>
          </a:p>
          <a:p>
            <a:r>
              <a:rPr lang="en-U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Future </a:t>
            </a:r>
            <a:r>
              <a:rPr lang="en-U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work:</a:t>
            </a:r>
          </a:p>
          <a:p>
            <a:pPr lvl="1"/>
            <a:r>
              <a:rPr lang="en-U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Tune simulations against real data</a:t>
            </a:r>
          </a:p>
          <a:p>
            <a:pPr lvl="1"/>
            <a:r>
              <a:rPr lang="en-U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Evaluate with other external factors (e.g. weather)</a:t>
            </a:r>
          </a:p>
          <a:p>
            <a:pPr lvl="1"/>
            <a:r>
              <a:rPr lang="en-U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Tradeoff energy and time cost</a:t>
            </a:r>
          </a:p>
          <a:p>
            <a:pPr lvl="1"/>
            <a:r>
              <a:rPr lang="en-U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Moving target: How does speed affect error?</a:t>
            </a:r>
          </a:p>
          <a:p>
            <a:pPr marL="457200" lvl="1" indent="0">
              <a:buNone/>
            </a:pPr>
            <a:endParaRPr lang="en-US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lvl="1"/>
            <a:endParaRPr lang="en-US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2" descr="Resultado de imagen de oceans monterey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76"/>
          <a:stretch/>
        </p:blipFill>
        <p:spPr bwMode="auto">
          <a:xfrm>
            <a:off x="9713232" y="86277"/>
            <a:ext cx="2315482" cy="941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065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642257" y="1469738"/>
            <a:ext cx="10515600" cy="1325563"/>
          </a:xfrm>
        </p:spPr>
        <p:txBody>
          <a:bodyPr/>
          <a:lstStyle/>
          <a:p>
            <a:pPr algn="ctr"/>
            <a:r>
              <a:rPr lang="en-US" b="1" dirty="0" smtClean="0"/>
              <a:t>Thank you!</a:t>
            </a:r>
            <a:endParaRPr lang="en-US" b="1" dirty="0"/>
          </a:p>
        </p:txBody>
      </p:sp>
      <p:pic>
        <p:nvPicPr>
          <p:cNvPr id="8" name="Picture 2" descr="http://www.oceans16mtsieeemonterey.org/wp-content/uploads/2016/02/Oceans1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387"/>
          <a:stretch/>
        </p:blipFill>
        <p:spPr bwMode="auto">
          <a:xfrm>
            <a:off x="0" y="2585069"/>
            <a:ext cx="12210927" cy="2090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516" y="6237948"/>
            <a:ext cx="2500232" cy="47567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962234" y="5282684"/>
            <a:ext cx="27120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/>
              <a:t>ivan.masmitja@upc.edu</a:t>
            </a:r>
          </a:p>
        </p:txBody>
      </p:sp>
      <p:sp>
        <p:nvSpPr>
          <p:cNvPr id="6" name="Rectangle 5"/>
          <p:cNvSpPr/>
          <p:nvPr/>
        </p:nvSpPr>
        <p:spPr>
          <a:xfrm>
            <a:off x="6157889" y="5282684"/>
            <a:ext cx="20335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/>
              <a:t>bkieft@mbari.org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6655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pic>
        <p:nvPicPr>
          <p:cNvPr id="4" name="Picture 2" descr="Resultado de imagen de oceans monterey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76"/>
          <a:stretch/>
        </p:blipFill>
        <p:spPr bwMode="auto">
          <a:xfrm>
            <a:off x="9713232" y="86277"/>
            <a:ext cx="2315482" cy="941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eploying a benthic event detector in Monterey Cany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341"/>
          <a:stretch>
            <a:fillRect/>
          </a:stretch>
        </p:blipFill>
        <p:spPr bwMode="auto">
          <a:xfrm>
            <a:off x="539750" y="1835150"/>
            <a:ext cx="3535363" cy="250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Shape 99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744" y="1835150"/>
            <a:ext cx="3471862" cy="245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62025" y="5232287"/>
            <a:ext cx="10515600" cy="1026432"/>
          </a:xfrm>
        </p:spPr>
        <p:txBody>
          <a:bodyPr/>
          <a:lstStyle/>
          <a:p>
            <a:r>
              <a:rPr lang="en-US" dirty="0" smtClean="0"/>
              <a:t>In this work we show how to determine the optimal parameters for range-only target localization</a:t>
            </a:r>
            <a:endParaRPr lang="en-US" dirty="0"/>
          </a:p>
        </p:txBody>
      </p:sp>
      <p:pic>
        <p:nvPicPr>
          <p:cNvPr id="6" name="Shape 202"/>
          <p:cNvPicPr preferRelativeResize="0"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24"/>
          <a:stretch>
            <a:fillRect/>
          </a:stretch>
        </p:blipFill>
        <p:spPr bwMode="auto">
          <a:xfrm>
            <a:off x="6467475" y="1165225"/>
            <a:ext cx="5267325" cy="3450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http://www.safehavenmarineold.com/Best_rough_seas_1a_resiz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8643" y="1368424"/>
            <a:ext cx="5078413" cy="368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2636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Range-Only target localization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1026432"/>
          </a:xfrm>
        </p:spPr>
        <p:txBody>
          <a:bodyPr/>
          <a:lstStyle/>
          <a:p>
            <a:r>
              <a:rPr lang="en-US" dirty="0" smtClean="0"/>
              <a:t>Determine the underwater target position using one mobile vehicle</a:t>
            </a:r>
            <a:endParaRPr lang="en-US" dirty="0"/>
          </a:p>
        </p:txBody>
      </p:sp>
      <p:pic>
        <p:nvPicPr>
          <p:cNvPr id="4" name="Picture 2" descr="Resultado de imagen de oceans monterey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76"/>
          <a:stretch/>
        </p:blipFill>
        <p:spPr bwMode="auto">
          <a:xfrm>
            <a:off x="9713232" y="86277"/>
            <a:ext cx="2315482" cy="941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6" t="16759" r="26571" b="7072"/>
          <a:stretch/>
        </p:blipFill>
        <p:spPr bwMode="auto">
          <a:xfrm>
            <a:off x="1113955" y="2511377"/>
            <a:ext cx="4049063" cy="28426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Abrir llave 7"/>
          <p:cNvSpPr/>
          <p:nvPr/>
        </p:nvSpPr>
        <p:spPr>
          <a:xfrm>
            <a:off x="5515655" y="2717120"/>
            <a:ext cx="580345" cy="263688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6096000" y="2909009"/>
            <a:ext cx="4953000" cy="24234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Closed-form Least Square algorithms (LS)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Iterative minimization algorithms (e.g. MLE)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ángulo 4"/>
              <p:cNvSpPr/>
              <p:nvPr/>
            </p:nvSpPr>
            <p:spPr>
              <a:xfrm>
                <a:off x="2131749" y="5541220"/>
                <a:ext cx="226792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‖"/>
                          <m:endChr m:val="‖"/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b="0" i="0"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en-US" b="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tángulo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1749" y="5541220"/>
                <a:ext cx="2267929" cy="369332"/>
              </a:xfrm>
              <a:prstGeom prst="rect">
                <a:avLst/>
              </a:prstGeom>
              <a:blipFill rotWithShape="0">
                <a:blip r:embed="rId5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593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Simulations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690687"/>
            <a:ext cx="10515600" cy="4125322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Different simulations were conducted to determine the best parameters to increase the capabilities of the acoustic positioning system:</a:t>
            </a:r>
          </a:p>
          <a:p>
            <a:endParaRPr lang="en-US" dirty="0" smtClean="0"/>
          </a:p>
          <a:p>
            <a:pPr marL="1428750" lvl="2" indent="-514350">
              <a:buFont typeface="+mj-lt"/>
              <a:buAutoNum type="alphaLcParenR"/>
            </a:pPr>
            <a:r>
              <a:rPr lang="en-US" sz="2400" dirty="0" smtClean="0"/>
              <a:t>Path shape</a:t>
            </a:r>
          </a:p>
          <a:p>
            <a:pPr marL="1428750" lvl="2" indent="-514350">
              <a:buFont typeface="+mj-lt"/>
              <a:buAutoNum type="alphaLcParenR"/>
            </a:pPr>
            <a:r>
              <a:rPr lang="en-US" sz="2400" dirty="0" smtClean="0"/>
              <a:t>Number of points</a:t>
            </a:r>
          </a:p>
          <a:p>
            <a:pPr marL="1428750" lvl="2" indent="-514350">
              <a:buFont typeface="+mj-lt"/>
              <a:buAutoNum type="alphaLcParenR"/>
            </a:pPr>
            <a:r>
              <a:rPr lang="en-US" sz="2400" dirty="0" smtClean="0"/>
              <a:t>Radius around target</a:t>
            </a:r>
          </a:p>
          <a:p>
            <a:pPr marL="1428750" lvl="2" indent="-514350">
              <a:buFont typeface="+mj-lt"/>
              <a:buAutoNum type="alphaLcParenR"/>
            </a:pPr>
            <a:r>
              <a:rPr lang="en-US" sz="2400" dirty="0" smtClean="0"/>
              <a:t>Offset from target</a:t>
            </a:r>
            <a:endParaRPr lang="en-US" sz="2400" dirty="0"/>
          </a:p>
          <a:p>
            <a:pPr marL="1428750" lvl="2" indent="-514350">
              <a:buFont typeface="+mj-lt"/>
              <a:buAutoNum type="alphaLcParenR"/>
            </a:pPr>
            <a:endParaRPr lang="en-US" dirty="0"/>
          </a:p>
          <a:p>
            <a:r>
              <a:rPr lang="en-US" dirty="0" smtClean="0"/>
              <a:t>LS and MLE algorithms were compared against the Cramér-Rao Bound (CRB), which specifies the best possible performance with any estimator. Moreover, all the simulations have been obtained through 1000 Monte Carlo iterations.</a:t>
            </a:r>
          </a:p>
        </p:txBody>
      </p:sp>
      <p:pic>
        <p:nvPicPr>
          <p:cNvPr id="4" name="Picture 2" descr="Resultado de imagen de oceans monterey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76"/>
          <a:stretch/>
        </p:blipFill>
        <p:spPr bwMode="auto">
          <a:xfrm>
            <a:off x="9713232" y="86277"/>
            <a:ext cx="2315482" cy="941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329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Simulations. </a:t>
            </a:r>
            <a:r>
              <a:rPr lang="en-US" sz="2800" dirty="0"/>
              <a:t>Number of </a:t>
            </a:r>
            <a:r>
              <a:rPr lang="en-US" sz="2800" dirty="0" smtClean="0"/>
              <a:t>points</a:t>
            </a:r>
            <a:endParaRPr lang="en-US" sz="2800" dirty="0"/>
          </a:p>
        </p:txBody>
      </p:sp>
      <p:pic>
        <p:nvPicPr>
          <p:cNvPr id="4" name="Picture 2" descr="Resultado de imagen de oceans monterey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76"/>
          <a:stretch/>
        </p:blipFill>
        <p:spPr bwMode="auto">
          <a:xfrm>
            <a:off x="9713232" y="86277"/>
            <a:ext cx="2315482" cy="941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 descr="C:\Users\Ivan Masmitja\Dropbox\phD Ivan\phD Posicionament Acustic SARTI\AA Publications\1 Static Target\2 Congress publication_Path Char\figures paper\raw figures\All figures - Copy.emf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10" t="15854" r="22398" b="4043"/>
          <a:stretch/>
        </p:blipFill>
        <p:spPr bwMode="auto">
          <a:xfrm rot="5400000">
            <a:off x="358457" y="1911260"/>
            <a:ext cx="4125595" cy="31661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Imagen 8"/>
          <p:cNvPicPr/>
          <p:nvPr/>
        </p:nvPicPr>
        <p:blipFill rotWithShape="1">
          <a:blip r:embed="rId5"/>
          <a:srcRect l="6988" t="26621" r="17161" b="17787"/>
          <a:stretch/>
        </p:blipFill>
        <p:spPr bwMode="auto">
          <a:xfrm>
            <a:off x="5315772" y="1576759"/>
            <a:ext cx="5392226" cy="22229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Rectángulo 11"/>
          <p:cNvSpPr/>
          <p:nvPr/>
        </p:nvSpPr>
        <p:spPr>
          <a:xfrm>
            <a:off x="4963886" y="378345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RMSE evolution as a function of the number of points used to compute the target position, for circles centered over the target with 100 m, 400 m, and 1000 m of radius (r100, r400, and r1000 respectively). With 1800 m target depth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12"/>
              <p:cNvSpPr/>
              <p:nvPr/>
            </p:nvSpPr>
            <p:spPr>
              <a:xfrm>
                <a:off x="6409428" y="5073252"/>
                <a:ext cx="3204915" cy="8798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𝑣𝑎𝑟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i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nary>
                        <m:naryPr>
                          <m:chr m:val="∑"/>
                          <m:limLoc m:val="undOvr"/>
                          <m:ctrlPr>
                            <a:rPr lang="en-US" i="1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p>
                            <m:sSup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</m:e>
                                  </m:acc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Rectángul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9428" y="5073252"/>
                <a:ext cx="3204915" cy="879856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ángulo 10"/>
          <p:cNvSpPr/>
          <p:nvPr/>
        </p:nvSpPr>
        <p:spPr>
          <a:xfrm>
            <a:off x="494181" y="5429114"/>
            <a:ext cx="39395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Cramér-Rao Bound representation under different scenarios</a:t>
            </a:r>
            <a:endParaRPr lang="en-US" dirty="0"/>
          </a:p>
        </p:txBody>
      </p:sp>
      <p:pic>
        <p:nvPicPr>
          <p:cNvPr id="10" name="Imagen 7" descr="C:\Users\Ivan Masmitja\Dropbox\phD Ivan\phD Posicionament Acustic SARTI\AA Publications\1 Static Target\2 Congress publication_Path Char\figures paper\raw figures\All figures - Copy.emf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42" t="15854" r="22398" b="4043"/>
          <a:stretch/>
        </p:blipFill>
        <p:spPr bwMode="auto">
          <a:xfrm rot="5400000">
            <a:off x="846334" y="1378126"/>
            <a:ext cx="3650858" cy="40481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06440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Simulations. </a:t>
            </a:r>
            <a:r>
              <a:rPr lang="en-US" sz="2800" dirty="0" smtClean="0"/>
              <a:t>Radius around target</a:t>
            </a:r>
            <a:endParaRPr lang="en-US" sz="2800" dirty="0"/>
          </a:p>
        </p:txBody>
      </p:sp>
      <p:pic>
        <p:nvPicPr>
          <p:cNvPr id="4" name="Picture 2" descr="Resultado de imagen de oceans monterey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76"/>
          <a:stretch/>
        </p:blipFill>
        <p:spPr bwMode="auto">
          <a:xfrm>
            <a:off x="9713232" y="86277"/>
            <a:ext cx="2315482" cy="941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 descr="C:\Users\Ivan Masmitja\Dropbox\phD Ivan\phD Posicionament Acustic SARTI\AA Publications\1 Static Target\2 Congress publication_Path Char\figures paper\raw figures\All figures - Copy.emf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82" t="15854" r="22398" b="4043"/>
          <a:stretch/>
        </p:blipFill>
        <p:spPr bwMode="auto">
          <a:xfrm rot="5400000">
            <a:off x="1421279" y="838670"/>
            <a:ext cx="2485445" cy="50553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magen 9"/>
          <p:cNvPicPr/>
          <p:nvPr/>
        </p:nvPicPr>
        <p:blipFill rotWithShape="1">
          <a:blip r:embed="rId4"/>
          <a:srcRect l="7985" t="27212" r="16164" b="17787"/>
          <a:stretch/>
        </p:blipFill>
        <p:spPr bwMode="auto">
          <a:xfrm>
            <a:off x="5611040" y="2132906"/>
            <a:ext cx="5384891" cy="21961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Rectángulo 11"/>
          <p:cNvSpPr/>
          <p:nvPr/>
        </p:nvSpPr>
        <p:spPr>
          <a:xfrm>
            <a:off x="5335360" y="432905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/>
              <a:t>RMSE evolution as a function of the circle </a:t>
            </a:r>
            <a:r>
              <a:rPr lang="en-US" dirty="0" smtClean="0"/>
              <a:t>radius (6 points), </a:t>
            </a:r>
            <a:r>
              <a:rPr lang="en-US" dirty="0"/>
              <a:t>for a target at 1800 m of depth. Moreover, a comparison between LS, MLE and CRB algorithms are shown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494180" y="4467557"/>
            <a:ext cx="39395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Cramér-Rao Bound representation under different scenarios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95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Simulations. </a:t>
            </a:r>
            <a:r>
              <a:rPr lang="en-US" sz="2800" dirty="0" smtClean="0"/>
              <a:t>Offset from target</a:t>
            </a:r>
            <a:endParaRPr lang="en-US" sz="2800" dirty="0"/>
          </a:p>
        </p:txBody>
      </p:sp>
      <p:pic>
        <p:nvPicPr>
          <p:cNvPr id="4" name="Picture 2" descr="Resultado de imagen de oceans monterey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76"/>
          <a:stretch/>
        </p:blipFill>
        <p:spPr bwMode="auto">
          <a:xfrm>
            <a:off x="9713232" y="86277"/>
            <a:ext cx="2315482" cy="941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 descr="C:\Users\Ivan Masmitja\Dropbox\phD Ivan\phD Posicionament Acustic SARTI\AA Publications\1 Static Target\2 Congress publication_Path Char\figures paper\raw figures\All figures - Copy.emf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54" t="15854" r="44627" b="47179"/>
          <a:stretch/>
        </p:blipFill>
        <p:spPr bwMode="auto">
          <a:xfrm rot="5400000">
            <a:off x="653874" y="1312985"/>
            <a:ext cx="2656220" cy="297560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Imagen 10"/>
          <p:cNvPicPr/>
          <p:nvPr/>
        </p:nvPicPr>
        <p:blipFill rotWithShape="1">
          <a:blip r:embed="rId4"/>
          <a:srcRect l="5574" t="27089" r="16396" b="18177"/>
          <a:stretch/>
        </p:blipFill>
        <p:spPr bwMode="auto">
          <a:xfrm>
            <a:off x="5134908" y="1690688"/>
            <a:ext cx="5628611" cy="2220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Rectángulo 11"/>
          <p:cNvSpPr/>
          <p:nvPr/>
        </p:nvSpPr>
        <p:spPr>
          <a:xfrm>
            <a:off x="5134908" y="4036122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RMSE evolution as a function of the offset between circumference center and target, for a target at 1800 m of depth. </a:t>
            </a:r>
            <a:r>
              <a:rPr lang="en-US" dirty="0" smtClean="0"/>
              <a:t>Radius 400m. Moreover</a:t>
            </a:r>
            <a:r>
              <a:rPr lang="en-US" dirty="0"/>
              <a:t>, a comparison between LS, MLE and CRB algorithms are shown</a:t>
            </a:r>
          </a:p>
        </p:txBody>
      </p:sp>
      <p:sp>
        <p:nvSpPr>
          <p:cNvPr id="9" name="Rectángulo 8"/>
          <p:cNvSpPr/>
          <p:nvPr/>
        </p:nvSpPr>
        <p:spPr>
          <a:xfrm>
            <a:off x="494180" y="4313120"/>
            <a:ext cx="39395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Cramér-Rao Bound representation under different scenarios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23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Real Field Tests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5148257"/>
            <a:ext cx="10515600" cy="1026432"/>
          </a:xfrm>
        </p:spPr>
        <p:txBody>
          <a:bodyPr/>
          <a:lstStyle/>
          <a:p>
            <a:r>
              <a:rPr lang="en-US" dirty="0" smtClean="0"/>
              <a:t>Two different seabed targets in Monterey Bay, California, have been used to perform the field tests.</a:t>
            </a:r>
            <a:endParaRPr lang="en-US" dirty="0"/>
          </a:p>
        </p:txBody>
      </p:sp>
      <p:pic>
        <p:nvPicPr>
          <p:cNvPr id="4" name="Picture 2" descr="Resultado de imagen de oceans monterey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76"/>
          <a:stretch/>
        </p:blipFill>
        <p:spPr bwMode="auto">
          <a:xfrm>
            <a:off x="9713232" y="86277"/>
            <a:ext cx="2315482" cy="941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0" b="286"/>
          <a:stretch/>
        </p:blipFill>
        <p:spPr bwMode="auto">
          <a:xfrm>
            <a:off x="1983640" y="1441667"/>
            <a:ext cx="7729592" cy="358753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Cuadro de texto 35"/>
          <p:cNvSpPr txBox="1"/>
          <p:nvPr/>
        </p:nvSpPr>
        <p:spPr>
          <a:xfrm>
            <a:off x="2078959" y="2104449"/>
            <a:ext cx="2626374" cy="772608"/>
          </a:xfrm>
          <a:prstGeom prst="rect">
            <a:avLst/>
          </a:prstGeom>
          <a:solidFill>
            <a:schemeClr val="bg1">
              <a:alpha val="80000"/>
            </a:schemeClr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20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BIN Instrument</a:t>
            </a:r>
          </a:p>
          <a:p>
            <a:pPr algn="ctr">
              <a:spcAft>
                <a:spcPts val="0"/>
              </a:spcAft>
            </a:pPr>
            <a:r>
              <a:rPr lang="en-US" sz="20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(Mid water, 1800 m)</a:t>
            </a:r>
          </a:p>
        </p:txBody>
      </p:sp>
      <p:sp>
        <p:nvSpPr>
          <p:cNvPr id="9" name="Cuadro de texto 1"/>
          <p:cNvSpPr txBox="1"/>
          <p:nvPr/>
        </p:nvSpPr>
        <p:spPr>
          <a:xfrm>
            <a:off x="6663398" y="1607880"/>
            <a:ext cx="2703886" cy="758327"/>
          </a:xfrm>
          <a:prstGeom prst="rect">
            <a:avLst/>
          </a:prstGeom>
          <a:solidFill>
            <a:schemeClr val="bg1">
              <a:alpha val="80000"/>
            </a:schemeClr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20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Temporary deployment</a:t>
            </a:r>
          </a:p>
          <a:p>
            <a:pPr algn="ctr">
              <a:spcAft>
                <a:spcPts val="0"/>
              </a:spcAft>
            </a:pPr>
            <a:r>
              <a:rPr lang="en-US" sz="20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(Shallow water, 80 m)</a:t>
            </a:r>
          </a:p>
        </p:txBody>
      </p:sp>
      <p:sp>
        <p:nvSpPr>
          <p:cNvPr id="10" name="Cuadro de texto 1"/>
          <p:cNvSpPr txBox="1"/>
          <p:nvPr/>
        </p:nvSpPr>
        <p:spPr>
          <a:xfrm>
            <a:off x="6773268" y="2581321"/>
            <a:ext cx="1179885" cy="397293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20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MBARI</a:t>
            </a:r>
            <a:endParaRPr lang="en-US" sz="20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3133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Real Field Tests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06931" y="5392968"/>
            <a:ext cx="10515600" cy="10264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Square and circle path </a:t>
            </a:r>
            <a:r>
              <a:rPr lang="en-US" sz="1800" dirty="0" smtClean="0"/>
              <a:t>shape done </a:t>
            </a:r>
            <a:r>
              <a:rPr lang="en-US" sz="1800" dirty="0"/>
              <a:t>over a temporary deployment target at 80 m depth. Each dot represents a WG range acquired, where its color is the range value in meters. Triangle is the computed target position</a:t>
            </a:r>
            <a:r>
              <a:rPr lang="en-US" sz="1800" dirty="0" smtClean="0"/>
              <a:t>.</a:t>
            </a:r>
          </a:p>
        </p:txBody>
      </p:sp>
      <p:pic>
        <p:nvPicPr>
          <p:cNvPr id="4" name="Picture 2" descr="Resultado de imagen de oceans monterey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76"/>
          <a:stretch/>
        </p:blipFill>
        <p:spPr bwMode="auto">
          <a:xfrm>
            <a:off x="9713232" y="86277"/>
            <a:ext cx="2315482" cy="941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0" b="286"/>
          <a:stretch/>
        </p:blipFill>
        <p:spPr bwMode="auto">
          <a:xfrm>
            <a:off x="672037" y="1436823"/>
            <a:ext cx="5671994" cy="263254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Cuadro de texto 1"/>
          <p:cNvSpPr txBox="1"/>
          <p:nvPr/>
        </p:nvSpPr>
        <p:spPr>
          <a:xfrm>
            <a:off x="6773268" y="2581321"/>
            <a:ext cx="1179885" cy="397293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20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MBARI</a:t>
            </a:r>
            <a:endParaRPr lang="en-US" sz="20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12" name="Llamada rectangular 11"/>
          <p:cNvSpPr/>
          <p:nvPr/>
        </p:nvSpPr>
        <p:spPr>
          <a:xfrm rot="5400000">
            <a:off x="4688518" y="820532"/>
            <a:ext cx="4535964" cy="4608912"/>
          </a:xfrm>
          <a:prstGeom prst="wedgeRectCallout">
            <a:avLst>
              <a:gd name="adj1" fmla="val -19868"/>
              <a:gd name="adj2" fmla="val 65038"/>
            </a:avLst>
          </a:prstGeom>
          <a:gradFill flip="none" rotWithShape="1">
            <a:gsLst>
              <a:gs pos="0">
                <a:srgbClr val="5669A9">
                  <a:tint val="66000"/>
                  <a:satMod val="160000"/>
                  <a:alpha val="17000"/>
                </a:srgbClr>
              </a:gs>
              <a:gs pos="50000">
                <a:srgbClr val="5669A9">
                  <a:tint val="44500"/>
                  <a:satMod val="160000"/>
                </a:srgbClr>
              </a:gs>
              <a:gs pos="100000">
                <a:srgbClr val="5669A9">
                  <a:tint val="23500"/>
                  <a:satMod val="160000"/>
                </a:srgbClr>
              </a:gs>
            </a:gsLst>
            <a:lin ang="15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Imagen 10"/>
          <p:cNvPicPr/>
          <p:nvPr/>
        </p:nvPicPr>
        <p:blipFill rotWithShape="1">
          <a:blip r:embed="rId5"/>
          <a:srcRect l="22253" t="16956" r="34433" b="7350"/>
          <a:stretch/>
        </p:blipFill>
        <p:spPr bwMode="auto">
          <a:xfrm>
            <a:off x="4747742" y="953475"/>
            <a:ext cx="4440951" cy="43650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8111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707</TotalTime>
  <Words>686</Words>
  <Application>Microsoft Office PowerPoint</Application>
  <PresentationFormat>Custom</PresentationFormat>
  <Paragraphs>71</Paragraphs>
  <Slides>13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Tema de Office</vt:lpstr>
      <vt:lpstr>Range-Only Underwater Target Localization: Path Characterization</vt:lpstr>
      <vt:lpstr>Introduction</vt:lpstr>
      <vt:lpstr>Range-Only target localization</vt:lpstr>
      <vt:lpstr>Simulations</vt:lpstr>
      <vt:lpstr>Simulations. Number of points</vt:lpstr>
      <vt:lpstr>Simulations. Radius around target</vt:lpstr>
      <vt:lpstr>Simulations. Offset from target</vt:lpstr>
      <vt:lpstr>Real Field Tests</vt:lpstr>
      <vt:lpstr>Real Field Tests</vt:lpstr>
      <vt:lpstr>Real Field Tests</vt:lpstr>
      <vt:lpstr>Real Field Tests</vt:lpstr>
      <vt:lpstr>Conclusions</vt:lpstr>
      <vt:lpstr>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Range-Only Underwater Target Localization: Path Characterization</dc:title>
  <dc:creator>Ivan Masmitja</dc:creator>
  <cp:lastModifiedBy>meteor</cp:lastModifiedBy>
  <cp:revision>40</cp:revision>
  <dcterms:created xsi:type="dcterms:W3CDTF">2016-09-05T08:22:50Z</dcterms:created>
  <dcterms:modified xsi:type="dcterms:W3CDTF">2016-09-19T15:35:49Z</dcterms:modified>
</cp:coreProperties>
</file>