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7" r:id="rId5"/>
    <p:sldId id="258" r:id="rId6"/>
    <p:sldId id="259" r:id="rId7"/>
    <p:sldId id="268" r:id="rId8"/>
    <p:sldId id="262" r:id="rId9"/>
    <p:sldId id="266" r:id="rId10"/>
    <p:sldId id="267" r:id="rId11"/>
    <p:sldId id="263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9" d="100"/>
          <a:sy n="149" d="100"/>
        </p:scale>
        <p:origin x="-9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mannedsystemstechnology.com/2013/06/gtri-agile-aperture-antenna-tested-on-autonomous-ocean-vehicle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685800"/>
            <a:ext cx="7848600" cy="5638800"/>
          </a:xfrm>
          <a:prstGeom prst="rect">
            <a:avLst/>
          </a:prstGeom>
          <a:blipFill dpi="0" rotWithShape="1">
            <a:blip r:embed="rId2">
              <a:alphaModFix amt="5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Wave Glider Hot Spot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768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901411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(formerly 901224 DTN feasibility)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9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1000"/>
                    </a14:imgEffect>
                    <a14:imgEffect>
                      <a14:colorTemperature colorTemp="5300"/>
                    </a14:imgEffect>
                    <a14:imgEffect>
                      <a14:brightnessContrast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47" r="14258" b="5526"/>
          <a:stretch/>
        </p:blipFill>
        <p:spPr bwMode="auto">
          <a:xfrm>
            <a:off x="152400" y="685800"/>
            <a:ext cx="4711914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X:\900739.LRAUV.Data\Testing\2013\2013_06_04_Daphne_Homing_Pursuit_20\Photos\IMG_20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3" t="11843"/>
          <a:stretch/>
        </p:blipFill>
        <p:spPr bwMode="auto">
          <a:xfrm>
            <a:off x="3733800" y="2690255"/>
            <a:ext cx="5130801" cy="394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6200" y="4800600"/>
            <a:ext cx="2943896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M</a:t>
            </a:r>
            <a:r>
              <a:rPr lang="en-US" sz="2000" dirty="0" smtClean="0"/>
              <a:t>odem mounted here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43200" y="4343400"/>
            <a:ext cx="2221213" cy="685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200400" y="5486401"/>
            <a:ext cx="838200" cy="27588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6200" y="5616714"/>
            <a:ext cx="3195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Daphne </a:t>
            </a:r>
            <a:r>
              <a:rPr lang="en-US" sz="2000" dirty="0" err="1" smtClean="0"/>
              <a:t>iUSBL</a:t>
            </a:r>
            <a:r>
              <a:rPr lang="en-US" sz="2000" dirty="0" smtClean="0"/>
              <a:t> used to home </a:t>
            </a:r>
          </a:p>
          <a:p>
            <a:r>
              <a:rPr lang="en-US" sz="2000" dirty="0" smtClean="0"/>
              <a:t>to Wave Glider</a:t>
            </a:r>
            <a:endParaRPr lang="en-US" sz="20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105400" y="762000"/>
            <a:ext cx="35052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 smtClean="0"/>
              <a:t>Initial acoustic work focused on homing to the Wave Glider. 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78448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Addition of Acoustic modem and interface</a:t>
            </a:r>
          </a:p>
          <a:p>
            <a:pPr lvl="1"/>
            <a:r>
              <a:rPr lang="en-US" dirty="0" err="1" smtClean="0"/>
              <a:t>iUSBL</a:t>
            </a:r>
            <a:r>
              <a:rPr lang="en-US" dirty="0" smtClean="0"/>
              <a:t> add on possibility</a:t>
            </a:r>
          </a:p>
          <a:p>
            <a:r>
              <a:rPr lang="en-US" dirty="0" smtClean="0"/>
              <a:t>Add endpoints</a:t>
            </a:r>
          </a:p>
          <a:p>
            <a:pPr lvl="1"/>
            <a:r>
              <a:rPr lang="en-US" dirty="0" smtClean="0"/>
              <a:t>Refine protocols to demonstrate use with LRAUV, LST, BEDs</a:t>
            </a:r>
          </a:p>
          <a:p>
            <a:r>
              <a:rPr lang="en-US" dirty="0" err="1" smtClean="0"/>
              <a:t>Globalstar</a:t>
            </a:r>
            <a:r>
              <a:rPr lang="en-US" smtClean="0"/>
              <a:t>/Iridium </a:t>
            </a:r>
            <a:r>
              <a:rPr lang="en-US" dirty="0" smtClean="0"/>
              <a:t>Integration*</a:t>
            </a:r>
          </a:p>
          <a:p>
            <a:r>
              <a:rPr lang="en-US" dirty="0" smtClean="0"/>
              <a:t>802.11 </a:t>
            </a:r>
            <a:r>
              <a:rPr lang="en-US" dirty="0" err="1" smtClean="0"/>
              <a:t>Wifi</a:t>
            </a:r>
            <a:r>
              <a:rPr lang="en-US" dirty="0" smtClean="0"/>
              <a:t>*</a:t>
            </a:r>
          </a:p>
          <a:p>
            <a:r>
              <a:rPr lang="en-US" dirty="0" smtClean="0"/>
              <a:t>GSM Modem Integration*</a:t>
            </a:r>
          </a:p>
          <a:p>
            <a:r>
              <a:rPr lang="en-US" dirty="0" smtClean="0"/>
              <a:t>Power Management</a:t>
            </a:r>
          </a:p>
          <a:p>
            <a:r>
              <a:rPr lang="en-US" dirty="0" smtClean="0"/>
              <a:t>Aerostat data transfer demonstration</a:t>
            </a:r>
          </a:p>
          <a:p>
            <a:r>
              <a:rPr lang="en-US" dirty="0" smtClean="0"/>
              <a:t>Investigate Georgia Tech Agile Aperture Antenna? </a:t>
            </a:r>
            <a:r>
              <a:rPr lang="en-US" sz="1700" dirty="0" smtClean="0"/>
              <a:t>(</a:t>
            </a:r>
            <a:r>
              <a:rPr lang="en-US" sz="1700" dirty="0">
                <a:hlinkClick r:id="rId2"/>
              </a:rPr>
              <a:t>http://www.unmannedsystemstechnology.com/2013/06/gtri-agile-aperture-antenna-tested-on-autonomous-ocean-vehicle</a:t>
            </a:r>
            <a:r>
              <a:rPr lang="en-US" sz="1700" dirty="0" smtClean="0">
                <a:hlinkClick r:id="rId2"/>
              </a:rPr>
              <a:t>/</a:t>
            </a:r>
            <a:r>
              <a:rPr lang="en-US" sz="1700" dirty="0" smtClean="0"/>
              <a:t>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2200" dirty="0" smtClean="0"/>
              <a:t>Work begins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11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131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400" y="-685800"/>
            <a:ext cx="9525000" cy="8001000"/>
          </a:xfrm>
          <a:prstGeom prst="rect">
            <a:avLst/>
          </a:prstGeom>
          <a:blipFill dpi="0" rotWithShape="1">
            <a:blip r:embed="rId2">
              <a:alphaModFix amt="4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Growing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Persistent presence + multiple assets = large datasets</a:t>
            </a:r>
          </a:p>
          <a:p>
            <a:r>
              <a:rPr lang="en-US" dirty="0" smtClean="0"/>
              <a:t>Large data sources (Mb to Gb)</a:t>
            </a:r>
          </a:p>
          <a:p>
            <a:pPr lvl="1"/>
            <a:r>
              <a:rPr lang="en-US" dirty="0" smtClean="0"/>
              <a:t>Imaging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enomic </a:t>
            </a:r>
          </a:p>
          <a:p>
            <a:pPr lvl="1"/>
            <a:r>
              <a:rPr lang="en-US" dirty="0" smtClean="0"/>
              <a:t>ADCP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57150" indent="0">
              <a:buNone/>
            </a:pPr>
            <a:endParaRPr lang="en-US" sz="1800" i="1" dirty="0" smtClean="0"/>
          </a:p>
          <a:p>
            <a:pPr marL="57150" indent="0">
              <a:buNone/>
            </a:pPr>
            <a:endParaRPr lang="en-US" sz="1800" i="1" dirty="0"/>
          </a:p>
          <a:p>
            <a:pPr marL="57150" indent="0">
              <a:buNone/>
            </a:pPr>
            <a:r>
              <a:rPr lang="en-US" sz="1800" i="1" dirty="0" smtClean="0"/>
              <a:t>Background image: v</a:t>
            </a:r>
            <a:r>
              <a:rPr lang="en-US" sz="1800" i="1" dirty="0" smtClean="0"/>
              <a:t>ideo taken by Tethys LRAUV, 12/2011</a:t>
            </a:r>
          </a:p>
        </p:txBody>
      </p:sp>
    </p:spTree>
    <p:extLst>
      <p:ext uri="{BB962C8B-B14F-4D97-AF65-F5344CB8AC3E}">
        <p14:creationId xmlns:p14="http://schemas.microsoft.com/office/powerpoint/2010/main" val="407699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Science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49530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Patch and organism tracking, minimize surface time</a:t>
            </a:r>
          </a:p>
          <a:p>
            <a:endParaRPr lang="en-US" dirty="0" smtClean="0"/>
          </a:p>
          <a:p>
            <a:r>
              <a:rPr lang="en-US" dirty="0" smtClean="0"/>
              <a:t>Data transfer of large files</a:t>
            </a:r>
          </a:p>
          <a:p>
            <a:endParaRPr lang="en-US" dirty="0" smtClean="0"/>
          </a:p>
          <a:p>
            <a:r>
              <a:rPr lang="en-US" dirty="0" smtClean="0"/>
              <a:t>Acoustic navigation / localization</a:t>
            </a:r>
          </a:p>
          <a:p>
            <a:endParaRPr lang="en-US" dirty="0" smtClean="0"/>
          </a:p>
          <a:p>
            <a:r>
              <a:rPr lang="en-US" dirty="0" smtClean="0"/>
              <a:t>Informed decision making (e.g. through ODSS)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3074" name="Picture 2" descr="http://news.nationalgeographic.com/news/bigphotos/images/070611-sudan-animals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295401"/>
            <a:ext cx="3552824" cy="236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31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Relevance to MBARI Strategic </a:t>
            </a:r>
            <a:r>
              <a:rPr lang="en-US" dirty="0" smtClean="0"/>
              <a:t>plan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 smtClean="0"/>
              <a:t>“…adap</a:t>
            </a:r>
            <a:r>
              <a:rPr lang="en-US" sz="4000" dirty="0" smtClean="0"/>
              <a:t>t innovative technologies…”</a:t>
            </a:r>
          </a:p>
          <a:p>
            <a:pPr marL="0" indent="0">
              <a:buNone/>
            </a:pPr>
            <a:r>
              <a:rPr lang="en-US" sz="3600" dirty="0" smtClean="0"/>
              <a:t>  </a:t>
            </a:r>
          </a:p>
          <a:p>
            <a:pPr lvl="1"/>
            <a:r>
              <a:rPr lang="en-US" dirty="0" smtClean="0"/>
              <a:t>Exploration and discovery</a:t>
            </a:r>
          </a:p>
          <a:p>
            <a:pPr lvl="1"/>
            <a:r>
              <a:rPr lang="en-US" sz="3200" b="1" dirty="0" smtClean="0"/>
              <a:t>Ocean visualization</a:t>
            </a:r>
          </a:p>
          <a:p>
            <a:pPr lvl="1"/>
            <a:r>
              <a:rPr lang="en-US" sz="3200" b="1" dirty="0" smtClean="0"/>
              <a:t>Ecosystem dynamics</a:t>
            </a:r>
          </a:p>
          <a:p>
            <a:pPr lvl="1"/>
            <a:r>
              <a:rPr lang="en-US" dirty="0" smtClean="0"/>
              <a:t>Ocean biogeochemistry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48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Specific Applications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000" dirty="0" smtClean="0"/>
              <a:t>Improve effectiveness and coordination of assets</a:t>
            </a:r>
          </a:p>
          <a:p>
            <a:pPr lvl="2"/>
            <a:r>
              <a:rPr lang="en-US" sz="3200" dirty="0" smtClean="0"/>
              <a:t>Distributed Autonomy</a:t>
            </a:r>
          </a:p>
          <a:p>
            <a:pPr lvl="3"/>
            <a:r>
              <a:rPr lang="en-US" sz="2800" dirty="0" smtClean="0"/>
              <a:t>University of Porto </a:t>
            </a:r>
            <a:r>
              <a:rPr lang="en-US" sz="2800" dirty="0" err="1" smtClean="0"/>
              <a:t>SeaCon</a:t>
            </a:r>
            <a:r>
              <a:rPr lang="en-US" sz="2800" dirty="0" smtClean="0"/>
              <a:t> AUV collaboration fall CANON 2013</a:t>
            </a:r>
          </a:p>
          <a:p>
            <a:pPr lvl="2"/>
            <a:r>
              <a:rPr lang="en-US" sz="3200" dirty="0" smtClean="0"/>
              <a:t>CANON / LRAUV</a:t>
            </a:r>
          </a:p>
          <a:p>
            <a:pPr lvl="3"/>
            <a:r>
              <a:rPr lang="en-US" sz="2800" dirty="0" smtClean="0"/>
              <a:t>LST tracking</a:t>
            </a:r>
          </a:p>
          <a:p>
            <a:pPr lvl="3"/>
            <a:r>
              <a:rPr lang="en-US" sz="2800" dirty="0" smtClean="0"/>
              <a:t>LRAUVs</a:t>
            </a:r>
          </a:p>
          <a:p>
            <a:pPr lvl="2"/>
            <a:r>
              <a:rPr lang="en-US" sz="3200" dirty="0" smtClean="0"/>
              <a:t>Aerostat</a:t>
            </a:r>
            <a:endParaRPr lang="en-US" sz="2800" dirty="0" smtClean="0"/>
          </a:p>
          <a:p>
            <a:pPr lvl="2"/>
            <a:r>
              <a:rPr lang="en-US" sz="3200" dirty="0" smtClean="0"/>
              <a:t>Benthic Event Detectors</a:t>
            </a:r>
          </a:p>
          <a:p>
            <a:pPr lvl="2"/>
            <a:endParaRPr lang="en-US" sz="3200" dirty="0"/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292933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3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4288281"/>
              </p:ext>
            </p:extLst>
          </p:nvPr>
        </p:nvGraphicFramePr>
        <p:xfrm>
          <a:off x="393700" y="3321050"/>
          <a:ext cx="4191000" cy="330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Chart" r:id="rId3" imgW="7238905" imgH="5715214" progId="Excel.Sheet.8">
                  <p:embed/>
                </p:oleObj>
              </mc:Choice>
              <mc:Fallback>
                <p:oleObj name="Chart" r:id="rId3" imgW="7238905" imgH="571521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3321050"/>
                        <a:ext cx="4191000" cy="330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Cost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2133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Financial (ship time, data transfer)</a:t>
            </a:r>
          </a:p>
          <a:p>
            <a:r>
              <a:rPr lang="en-US" dirty="0" smtClean="0"/>
              <a:t>WG: $800/day, Ship: $12K/day </a:t>
            </a:r>
          </a:p>
          <a:p>
            <a:r>
              <a:rPr lang="en-US" dirty="0" smtClean="0"/>
              <a:t>Opportunity cost (add graph of bytes returned as a function of surface time) 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10" name="Object 3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2296757"/>
              </p:ext>
            </p:extLst>
          </p:nvPr>
        </p:nvGraphicFramePr>
        <p:xfrm>
          <a:off x="4660900" y="3321050"/>
          <a:ext cx="4178300" cy="329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Chart" r:id="rId5" imgW="7143893" imgH="5362670" progId="Excel.Sheet.8">
                  <p:embed/>
                </p:oleObj>
              </mc:Choice>
              <mc:Fallback>
                <p:oleObj name="Chart" r:id="rId5" imgW="7143893" imgH="536267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3321050"/>
                        <a:ext cx="4178300" cy="329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957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Cost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5237"/>
            <a:ext cx="8229600" cy="4525963"/>
          </a:xfrm>
        </p:spPr>
        <p:txBody>
          <a:bodyPr/>
          <a:lstStyle/>
          <a:p>
            <a:r>
              <a:rPr lang="en-US" dirty="0" smtClean="0"/>
              <a:t>Informed Decision Making</a:t>
            </a:r>
          </a:p>
          <a:p>
            <a:pPr lvl="1"/>
            <a:r>
              <a:rPr lang="en-US" dirty="0" err="1" smtClean="0"/>
              <a:t>EcoHAB</a:t>
            </a:r>
            <a:r>
              <a:rPr lang="en-US" dirty="0" smtClean="0"/>
              <a:t> spring 2013: decimated versus complete data</a:t>
            </a:r>
          </a:p>
        </p:txBody>
      </p:sp>
      <p:pic>
        <p:nvPicPr>
          <p:cNvPr id="4" name="Picture 7" descr="Plot of sec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82" y="2857500"/>
            <a:ext cx="48260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3"/>
          <a:srcRect l="52580" t="23775" r="5347" b="10973"/>
          <a:stretch/>
        </p:blipFill>
        <p:spPr bwMode="auto">
          <a:xfrm>
            <a:off x="4875462" y="2857499"/>
            <a:ext cx="4185411" cy="160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 rotWithShape="1">
          <a:blip r:embed="rId4"/>
          <a:srcRect l="52580" t="22861" r="5347" b="11887"/>
          <a:stretch/>
        </p:blipFill>
        <p:spPr bwMode="auto">
          <a:xfrm>
            <a:off x="4875463" y="3925804"/>
            <a:ext cx="4185410" cy="157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 rotWithShape="1">
          <a:blip r:embed="rId5"/>
          <a:srcRect l="52579" t="22861" r="5593" b="26518"/>
          <a:stretch/>
        </p:blipFill>
        <p:spPr bwMode="auto">
          <a:xfrm>
            <a:off x="4872632" y="4999121"/>
            <a:ext cx="4188241" cy="143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952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64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Radio and antenna integration</a:t>
            </a:r>
          </a:p>
          <a:p>
            <a:pPr lvl="1"/>
            <a:r>
              <a:rPr lang="en-US" dirty="0" err="1" smtClean="0"/>
              <a:t>Freewave</a:t>
            </a:r>
            <a:r>
              <a:rPr lang="en-US" dirty="0" smtClean="0"/>
              <a:t> (2)</a:t>
            </a:r>
          </a:p>
          <a:p>
            <a:pPr lvl="1"/>
            <a:r>
              <a:rPr lang="en-US" dirty="0" smtClean="0"/>
              <a:t>GSM Modem (</a:t>
            </a:r>
            <a:r>
              <a:rPr lang="en-US" dirty="0" err="1" smtClean="0"/>
              <a:t>Multitech</a:t>
            </a:r>
            <a:r>
              <a:rPr lang="en-US" dirty="0" smtClean="0"/>
              <a:t> 3G)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Dorado-WG link characterization sea trials </a:t>
            </a:r>
          </a:p>
          <a:p>
            <a:endParaRPr lang="en-US" dirty="0" smtClean="0"/>
          </a:p>
          <a:p>
            <a:r>
              <a:rPr lang="en-US" dirty="0" smtClean="0"/>
              <a:t>Initial Wave Glider Acoustic Work </a:t>
            </a:r>
          </a:p>
          <a:p>
            <a:endParaRPr lang="en-US" dirty="0" smtClean="0"/>
          </a:p>
        </p:txBody>
      </p:sp>
      <p:pic>
        <p:nvPicPr>
          <p:cNvPr id="5122" name="78eebd46-5738-42ad-a538-6634bfa6b34c" descr="904A3F16-DC4A-435E-B6ED-753618CEA68F@shor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3" t="21734" r="36513" b="15804"/>
          <a:stretch/>
        </p:blipFill>
        <p:spPr bwMode="auto">
          <a:xfrm>
            <a:off x="5410200" y="1295400"/>
            <a:ext cx="3316544" cy="343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083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syncs-and-errors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5"/>
          <a:stretch/>
        </p:blipFill>
        <p:spPr>
          <a:xfrm>
            <a:off x="914400" y="583274"/>
            <a:ext cx="7534059" cy="6274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400" y="5181600"/>
            <a:ext cx="70846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1.34 </a:t>
            </a:r>
            <a:r>
              <a:rPr lang="en-US" dirty="0" err="1" smtClean="0"/>
              <a:t>Mbyte</a:t>
            </a:r>
            <a:r>
              <a:rPr lang="en-US" dirty="0" smtClean="0"/>
              <a:t> file-set:</a:t>
            </a:r>
          </a:p>
          <a:p>
            <a:r>
              <a:rPr lang="en-US" dirty="0" smtClean="0"/>
              <a:t>Mean transfer time: 4.8 minutes</a:t>
            </a:r>
          </a:p>
          <a:p>
            <a:r>
              <a:rPr lang="en-US" dirty="0" smtClean="0"/>
              <a:t>Mean transfer time within 200 meters: 3.6 minutes</a:t>
            </a:r>
          </a:p>
          <a:p>
            <a:r>
              <a:rPr lang="en-US" dirty="0" smtClean="0"/>
              <a:t>Farthest successful transfer range: 450 meters, transferred in 8.0 minutes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11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311</Words>
  <Application>Microsoft Office PowerPoint</Application>
  <PresentationFormat>On-screen Show (4:3)</PresentationFormat>
  <Paragraphs>79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Chart</vt:lpstr>
      <vt:lpstr>Wave Glider Hot Spot</vt:lpstr>
      <vt:lpstr>Growing Data</vt:lpstr>
      <vt:lpstr>Science Applications</vt:lpstr>
      <vt:lpstr>Relevance to MBARI Strategic plan </vt:lpstr>
      <vt:lpstr>Specific Applications </vt:lpstr>
      <vt:lpstr>The Cost of Data</vt:lpstr>
      <vt:lpstr>The Cost of Data</vt:lpstr>
      <vt:lpstr>Current Work</vt:lpstr>
      <vt:lpstr>Current Work</vt:lpstr>
      <vt:lpstr>Current Work</vt:lpstr>
      <vt:lpstr>Future Work</vt:lpstr>
      <vt:lpstr>Budget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</dc:title>
  <dc:creator>Brian Kieft</dc:creator>
  <cp:lastModifiedBy>Kieft, Brian</cp:lastModifiedBy>
  <cp:revision>39</cp:revision>
  <dcterms:created xsi:type="dcterms:W3CDTF">2006-08-16T00:00:00Z</dcterms:created>
  <dcterms:modified xsi:type="dcterms:W3CDTF">2013-07-03T00:09:12Z</dcterms:modified>
</cp:coreProperties>
</file>