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1" r:id="rId3"/>
    <p:sldId id="260" r:id="rId4"/>
    <p:sldId id="257" r:id="rId5"/>
    <p:sldId id="258" r:id="rId6"/>
    <p:sldId id="259" r:id="rId7"/>
    <p:sldId id="268" r:id="rId8"/>
    <p:sldId id="262" r:id="rId9"/>
    <p:sldId id="267" r:id="rId10"/>
    <p:sldId id="263" r:id="rId11"/>
    <p:sldId id="264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-8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F44F0-85D2-4B01-9379-ACD581393D67}" type="datetimeFigureOut">
              <a:rPr lang="en-US" smtClean="0"/>
              <a:t>7/8/2013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5B138-AA21-48B6-8B66-3B76F8634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1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mannedsystemstechnology.com/2013/06/gtri-agile-aperture-antenna-tested-on-autonomous-ocean-vehicl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685800"/>
            <a:ext cx="7848600" cy="5638800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876800"/>
            <a:ext cx="7467600" cy="1295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Kanna Rajan, Mark Chaffey, Tom O’Reilly, Brian Kieft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1676400"/>
            <a:ext cx="6629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 smtClean="0"/>
              <a:t>Provide a communications gateway between shore and underwater assets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Reduced cost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Higher data volume</a:t>
            </a:r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Addition of Acoustic modem and interface</a:t>
            </a:r>
          </a:p>
          <a:p>
            <a:pPr lvl="1"/>
            <a:r>
              <a:rPr lang="en-US" dirty="0" err="1" smtClean="0"/>
              <a:t>iUSBL</a:t>
            </a:r>
            <a:r>
              <a:rPr lang="en-US" dirty="0" smtClean="0"/>
              <a:t> add on possibility</a:t>
            </a:r>
          </a:p>
          <a:p>
            <a:r>
              <a:rPr lang="en-US" dirty="0" smtClean="0"/>
              <a:t>Add endpoints</a:t>
            </a:r>
          </a:p>
          <a:p>
            <a:pPr lvl="1"/>
            <a:r>
              <a:rPr lang="en-US" dirty="0" smtClean="0"/>
              <a:t>Refine protocols to demonstrate use with LRAUV, LST, BEDs</a:t>
            </a:r>
          </a:p>
          <a:p>
            <a:r>
              <a:rPr lang="en-US" dirty="0" err="1" smtClean="0"/>
              <a:t>Globalstar</a:t>
            </a:r>
            <a:r>
              <a:rPr lang="en-US" dirty="0" smtClean="0"/>
              <a:t>/Iridium Integration*</a:t>
            </a:r>
          </a:p>
          <a:p>
            <a:r>
              <a:rPr lang="en-US" dirty="0" smtClean="0"/>
              <a:t>802.11 </a:t>
            </a:r>
            <a:r>
              <a:rPr lang="en-US" dirty="0" err="1" smtClean="0"/>
              <a:t>Wifi</a:t>
            </a:r>
            <a:r>
              <a:rPr lang="en-US" dirty="0" smtClean="0"/>
              <a:t>*</a:t>
            </a:r>
          </a:p>
          <a:p>
            <a:r>
              <a:rPr lang="en-US" dirty="0" smtClean="0"/>
              <a:t>GSM Modem Integration*</a:t>
            </a:r>
          </a:p>
          <a:p>
            <a:r>
              <a:rPr lang="en-US" dirty="0" smtClean="0"/>
              <a:t>Power Management</a:t>
            </a:r>
          </a:p>
          <a:p>
            <a:r>
              <a:rPr lang="en-US" dirty="0" smtClean="0"/>
              <a:t>Aerostat data transfer demonstration</a:t>
            </a:r>
          </a:p>
          <a:p>
            <a:r>
              <a:rPr lang="en-US" dirty="0" smtClean="0"/>
              <a:t>Investigate Georgia Tech Agile Aperture Antenna </a:t>
            </a:r>
            <a:r>
              <a:rPr lang="en-US" sz="1700" dirty="0" smtClean="0"/>
              <a:t>(</a:t>
            </a:r>
            <a:r>
              <a:rPr lang="en-US" sz="1700" dirty="0">
                <a:hlinkClick r:id="rId2"/>
              </a:rPr>
              <a:t>http://www.unmannedsystemstechnology.com/2013/06/gtri-agile-aperture-antenna-tested-on-autonomous-ocean-vehicle</a:t>
            </a:r>
            <a:r>
              <a:rPr lang="en-US" sz="1700" dirty="0" smtClean="0">
                <a:hlinkClick r:id="rId2"/>
              </a:rPr>
              <a:t>/</a:t>
            </a:r>
            <a:r>
              <a:rPr lang="en-US" sz="1700" dirty="0" smtClean="0"/>
              <a:t>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2300" dirty="0" smtClean="0"/>
              <a:t>Work begins 2013, in Distributed Autonomy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6621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Waveglider</a:t>
            </a:r>
            <a:endParaRPr lang="en-US" dirty="0" smtClean="0"/>
          </a:p>
          <a:p>
            <a:r>
              <a:rPr lang="en-US" dirty="0" smtClean="0"/>
              <a:t>Wave Glider </a:t>
            </a:r>
            <a:r>
              <a:rPr lang="en-US" dirty="0" err="1" smtClean="0"/>
              <a:t>Towbody</a:t>
            </a:r>
            <a:r>
              <a:rPr lang="en-US" dirty="0" smtClean="0"/>
              <a:t>*</a:t>
            </a:r>
          </a:p>
          <a:p>
            <a:r>
              <a:rPr lang="en-US" dirty="0" smtClean="0"/>
              <a:t>Acoustic modem (LF)*</a:t>
            </a:r>
          </a:p>
          <a:p>
            <a:r>
              <a:rPr lang="en-US" dirty="0" smtClean="0"/>
              <a:t>Acoustic modem (MF)*?</a:t>
            </a:r>
          </a:p>
          <a:p>
            <a:r>
              <a:rPr lang="en-US" dirty="0" smtClean="0"/>
              <a:t>802.11 radio*</a:t>
            </a:r>
          </a:p>
          <a:p>
            <a:r>
              <a:rPr lang="en-US" dirty="0" smtClean="0"/>
              <a:t>Satellite modems*</a:t>
            </a:r>
          </a:p>
          <a:p>
            <a:r>
              <a:rPr lang="en-US" dirty="0" err="1" smtClean="0"/>
              <a:t>iUSBL</a:t>
            </a:r>
            <a:r>
              <a:rPr lang="en-US" dirty="0" smtClean="0"/>
              <a:t> (DAT MF)*?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3000" dirty="0" smtClean="0"/>
              <a:t>Proposing to share inventory from other programs</a:t>
            </a:r>
            <a:endParaRPr lang="en-US" sz="30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13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94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SV3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Extensible power bus</a:t>
            </a:r>
          </a:p>
          <a:p>
            <a:r>
              <a:rPr lang="en-US" dirty="0" smtClean="0"/>
              <a:t>More energy available below the float (including the </a:t>
            </a:r>
            <a:r>
              <a:rPr lang="en-US" dirty="0" err="1" smtClean="0"/>
              <a:t>towbody</a:t>
            </a:r>
            <a:r>
              <a:rPr lang="en-US" dirty="0" smtClean="0"/>
              <a:t>)</a:t>
            </a:r>
          </a:p>
          <a:p>
            <a:r>
              <a:rPr lang="en-US" dirty="0" smtClean="0"/>
              <a:t>Higher performance computing</a:t>
            </a:r>
          </a:p>
          <a:p>
            <a:r>
              <a:rPr lang="en-US" dirty="0" smtClean="0"/>
              <a:t>Parallel integration/development with LRI (i.e. better support)</a:t>
            </a:r>
          </a:p>
          <a:p>
            <a:r>
              <a:rPr lang="en-US" dirty="0" smtClean="0"/>
              <a:t>More payloads</a:t>
            </a:r>
          </a:p>
          <a:p>
            <a:r>
              <a:rPr lang="en-US" dirty="0" smtClean="0"/>
              <a:t>Back seat driver</a:t>
            </a:r>
          </a:p>
          <a:p>
            <a:r>
              <a:rPr lang="en-US" dirty="0" smtClean="0"/>
              <a:t>Propulsion</a:t>
            </a:r>
          </a:p>
          <a:p>
            <a:r>
              <a:rPr lang="en-US" dirty="0" smtClean="0"/>
              <a:t>L&amp;R from Paragon as usual</a:t>
            </a:r>
          </a:p>
        </p:txBody>
      </p:sp>
    </p:spTree>
    <p:extLst>
      <p:ext uri="{BB962C8B-B14F-4D97-AF65-F5344CB8AC3E}">
        <p14:creationId xmlns:p14="http://schemas.microsoft.com/office/powerpoint/2010/main" val="17186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685800"/>
            <a:ext cx="9525000" cy="8001000"/>
          </a:xfrm>
          <a:prstGeom prst="rect">
            <a:avLst/>
          </a:prstGeom>
          <a:blipFill dpi="0" rotWithShape="1">
            <a:blip r:embed="rId2">
              <a:alphaModFix amt="4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Growing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Persistent presence + multiple assets = large datasets</a:t>
            </a:r>
          </a:p>
          <a:p>
            <a:r>
              <a:rPr lang="en-US" dirty="0" smtClean="0"/>
              <a:t>Large data sources (Mb to Gb)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enomic </a:t>
            </a:r>
          </a:p>
          <a:p>
            <a:pPr lvl="1"/>
            <a:r>
              <a:rPr lang="en-US" dirty="0" smtClean="0"/>
              <a:t>ADCP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  <a:p>
            <a:pPr marL="57150" indent="0">
              <a:buNone/>
            </a:pPr>
            <a:r>
              <a:rPr lang="en-US" sz="1800" i="1" dirty="0" smtClean="0"/>
              <a:t>Background image: video taken by Tethys LRAUV, 12/2011</a:t>
            </a:r>
          </a:p>
        </p:txBody>
      </p:sp>
    </p:spTree>
    <p:extLst>
      <p:ext uri="{BB962C8B-B14F-4D97-AF65-F5344CB8AC3E}">
        <p14:creationId xmlns:p14="http://schemas.microsoft.com/office/powerpoint/2010/main" val="407699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Science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9530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Patch and organism tracking, minimize surface time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Acoustic navigation / localization</a:t>
            </a:r>
          </a:p>
          <a:p>
            <a:endParaRPr lang="en-US" dirty="0" smtClean="0"/>
          </a:p>
          <a:p>
            <a:r>
              <a:rPr lang="en-US" dirty="0" smtClean="0"/>
              <a:t>Informed decision making (e.g. through ODSS)</a:t>
            </a:r>
          </a:p>
          <a:p>
            <a:endParaRPr lang="en-US" dirty="0" smtClean="0"/>
          </a:p>
        </p:txBody>
      </p:sp>
      <p:pic>
        <p:nvPicPr>
          <p:cNvPr id="3074" name="Picture 2" descr="http://news.nationalgeographic.com/news/bigphotos/images/070611-sudan-animals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95401"/>
            <a:ext cx="3552824" cy="236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Relevance to MBARI Strategic plan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“…adapt innovative technologies…”</a:t>
            </a:r>
          </a:p>
          <a:p>
            <a:pPr marL="0" indent="0">
              <a:buNone/>
            </a:pPr>
            <a:r>
              <a:rPr lang="en-US" sz="3600" dirty="0" smtClean="0"/>
              <a:t>  </a:t>
            </a:r>
          </a:p>
          <a:p>
            <a:pPr lvl="1"/>
            <a:r>
              <a:rPr lang="en-US" dirty="0" smtClean="0"/>
              <a:t>Exploration and discovery</a:t>
            </a:r>
          </a:p>
          <a:p>
            <a:pPr lvl="1"/>
            <a:r>
              <a:rPr lang="en-US" sz="3200" b="1" dirty="0" smtClean="0"/>
              <a:t>Ocean visualization</a:t>
            </a:r>
          </a:p>
          <a:p>
            <a:pPr lvl="1"/>
            <a:r>
              <a:rPr lang="en-US" sz="3200" b="1" dirty="0" smtClean="0"/>
              <a:t>Ecosystem dynamics</a:t>
            </a:r>
          </a:p>
          <a:p>
            <a:pPr lvl="1"/>
            <a:r>
              <a:rPr lang="en-US" dirty="0" smtClean="0"/>
              <a:t>Ocean biogeochemistry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4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Specific Applications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 smtClean="0"/>
              <a:t>Improve effectiveness and coordination of assets</a:t>
            </a:r>
          </a:p>
          <a:p>
            <a:pPr lvl="2"/>
            <a:r>
              <a:rPr lang="en-US" sz="3200" dirty="0" smtClean="0"/>
              <a:t>Distributed Autonomy</a:t>
            </a:r>
          </a:p>
          <a:p>
            <a:pPr lvl="3"/>
            <a:r>
              <a:rPr lang="en-US" sz="2800" dirty="0" smtClean="0"/>
              <a:t>University of Porto </a:t>
            </a:r>
            <a:r>
              <a:rPr lang="en-US" sz="2800" dirty="0" err="1" smtClean="0"/>
              <a:t>SeaCon</a:t>
            </a:r>
            <a:r>
              <a:rPr lang="en-US" sz="2800" dirty="0" smtClean="0"/>
              <a:t> AUV collaboration fall CANON 2013</a:t>
            </a:r>
          </a:p>
          <a:p>
            <a:pPr lvl="2"/>
            <a:r>
              <a:rPr lang="en-US" sz="3200" dirty="0" smtClean="0"/>
              <a:t>CANON / LRAUV</a:t>
            </a:r>
          </a:p>
          <a:p>
            <a:pPr lvl="3"/>
            <a:r>
              <a:rPr lang="en-US" sz="2800" dirty="0" smtClean="0"/>
              <a:t>LST tracking</a:t>
            </a:r>
          </a:p>
          <a:p>
            <a:pPr lvl="3"/>
            <a:r>
              <a:rPr lang="en-US" sz="2800" dirty="0" smtClean="0"/>
              <a:t>LRAUVs</a:t>
            </a:r>
          </a:p>
          <a:p>
            <a:pPr lvl="2"/>
            <a:r>
              <a:rPr lang="en-US" sz="3200" dirty="0" smtClean="0"/>
              <a:t>Aerostat</a:t>
            </a:r>
            <a:endParaRPr lang="en-US" sz="2800" dirty="0" smtClean="0"/>
          </a:p>
          <a:p>
            <a:pPr lvl="2"/>
            <a:r>
              <a:rPr lang="en-US" sz="3200" dirty="0" smtClean="0"/>
              <a:t>Benthic Event Detectors</a:t>
            </a:r>
          </a:p>
          <a:p>
            <a:pPr lvl="2"/>
            <a:endParaRPr lang="en-US" sz="32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9293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Financial (ship time, data transfer)</a:t>
            </a:r>
          </a:p>
          <a:p>
            <a:pPr lvl="1"/>
            <a:r>
              <a:rPr lang="en-US" dirty="0" smtClean="0"/>
              <a:t>WG: $800/day, Ship: $12K/day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Opportunity cost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18" name="Object 3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688819"/>
              </p:ext>
            </p:extLst>
          </p:nvPr>
        </p:nvGraphicFramePr>
        <p:xfrm>
          <a:off x="393700" y="2438400"/>
          <a:ext cx="4191000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Chart" r:id="rId3" imgW="7238905" imgH="5715214" progId="Excel.Sheet.8">
                  <p:embed/>
                </p:oleObj>
              </mc:Choice>
              <mc:Fallback>
                <p:oleObj name="Chart" r:id="rId3" imgW="7238905" imgH="571521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2438400"/>
                        <a:ext cx="4191000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Costs of Data</a:t>
            </a:r>
            <a:endParaRPr lang="en-US" dirty="0"/>
          </a:p>
        </p:txBody>
      </p:sp>
      <p:graphicFrame>
        <p:nvGraphicFramePr>
          <p:cNvPr id="10" name="Object 3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030582"/>
              </p:ext>
            </p:extLst>
          </p:nvPr>
        </p:nvGraphicFramePr>
        <p:xfrm>
          <a:off x="4660900" y="2438400"/>
          <a:ext cx="41783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" name="Chart" r:id="rId5" imgW="7143893" imgH="5362670" progId="Excel.Sheet.8">
                  <p:embed/>
                </p:oleObj>
              </mc:Choice>
              <mc:Fallback>
                <p:oleObj name="Chart" r:id="rId5" imgW="7143893" imgH="536267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2438400"/>
                        <a:ext cx="41783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1743268" y="2825620"/>
            <a:ext cx="339012" cy="2286000"/>
            <a:chOff x="1676400" y="2895600"/>
            <a:chExt cx="339012" cy="2286000"/>
          </a:xfrm>
        </p:grpSpPr>
        <p:sp>
          <p:nvSpPr>
            <p:cNvPr id="4" name="Rectangle 3"/>
            <p:cNvSpPr/>
            <p:nvPr/>
          </p:nvSpPr>
          <p:spPr>
            <a:xfrm>
              <a:off x="1752600" y="2971800"/>
              <a:ext cx="152400" cy="21336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676400" y="5029200"/>
              <a:ext cx="304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710612" y="2895600"/>
              <a:ext cx="304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74160" y="2782078"/>
            <a:ext cx="339012" cy="2286000"/>
            <a:chOff x="1676400" y="2895600"/>
            <a:chExt cx="339012" cy="2286000"/>
          </a:xfrm>
        </p:grpSpPr>
        <p:sp>
          <p:nvSpPr>
            <p:cNvPr id="20" name="Rectangle 19"/>
            <p:cNvSpPr/>
            <p:nvPr/>
          </p:nvSpPr>
          <p:spPr>
            <a:xfrm>
              <a:off x="1752600" y="2971800"/>
              <a:ext cx="152400" cy="21336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676400" y="5029200"/>
              <a:ext cx="304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710612" y="2895600"/>
              <a:ext cx="304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95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Costs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/>
          <a:lstStyle/>
          <a:p>
            <a:r>
              <a:rPr lang="en-US" dirty="0" smtClean="0"/>
              <a:t>Informed Decision Making</a:t>
            </a:r>
          </a:p>
          <a:p>
            <a:pPr lvl="1"/>
            <a:r>
              <a:rPr lang="en-US" dirty="0" err="1" smtClean="0"/>
              <a:t>EcoHAB</a:t>
            </a:r>
            <a:r>
              <a:rPr lang="en-US" dirty="0" smtClean="0"/>
              <a:t> spring 2013: decimated versus complete data</a:t>
            </a:r>
          </a:p>
        </p:txBody>
      </p:sp>
      <p:pic>
        <p:nvPicPr>
          <p:cNvPr id="4" name="Picture 7" descr="Plot of se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82" y="2857500"/>
            <a:ext cx="4826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3"/>
          <a:srcRect l="52580" t="23775" r="5347" b="10973"/>
          <a:stretch/>
        </p:blipFill>
        <p:spPr bwMode="auto">
          <a:xfrm>
            <a:off x="4875462" y="2857499"/>
            <a:ext cx="4185411" cy="160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 rotWithShape="1">
          <a:blip r:embed="rId4"/>
          <a:srcRect l="52580" t="22861" r="5347" b="11887"/>
          <a:stretch/>
        </p:blipFill>
        <p:spPr bwMode="auto">
          <a:xfrm>
            <a:off x="4875463" y="3925804"/>
            <a:ext cx="4185410" cy="157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 rotWithShape="1">
          <a:blip r:embed="rId5"/>
          <a:srcRect l="52579" t="22861" r="5593" b="26518"/>
          <a:stretch/>
        </p:blipFill>
        <p:spPr bwMode="auto">
          <a:xfrm>
            <a:off x="4872632" y="4999121"/>
            <a:ext cx="4188241" cy="14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952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64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51816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Radio and antenna integration</a:t>
            </a:r>
          </a:p>
          <a:p>
            <a:pPr lvl="1"/>
            <a:r>
              <a:rPr lang="en-US" dirty="0" err="1" smtClean="0"/>
              <a:t>Freewave</a:t>
            </a:r>
            <a:r>
              <a:rPr lang="en-US" dirty="0" smtClean="0"/>
              <a:t> (2)</a:t>
            </a:r>
          </a:p>
          <a:p>
            <a:pPr lvl="1"/>
            <a:r>
              <a:rPr lang="en-US" dirty="0" smtClean="0"/>
              <a:t>GSM Modem (</a:t>
            </a:r>
            <a:r>
              <a:rPr lang="en-US" dirty="0" err="1" smtClean="0"/>
              <a:t>Multitech</a:t>
            </a:r>
            <a:r>
              <a:rPr lang="en-US" dirty="0" smtClean="0"/>
              <a:t> 3G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Cell coverage map of CANON ops area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Dorado-WG link characterization sea trials</a:t>
            </a:r>
          </a:p>
          <a:p>
            <a:pPr lvl="1"/>
            <a:r>
              <a:rPr lang="en-US" dirty="0" smtClean="0"/>
              <a:t>Transfer 1.34 </a:t>
            </a:r>
            <a:r>
              <a:rPr lang="en-US" dirty="0" err="1"/>
              <a:t>Mbyte</a:t>
            </a:r>
            <a:r>
              <a:rPr lang="en-US" dirty="0"/>
              <a:t> </a:t>
            </a:r>
            <a:r>
              <a:rPr lang="en-US" dirty="0" smtClean="0"/>
              <a:t>in less than 5 minutes</a:t>
            </a:r>
            <a:endParaRPr lang="en-US" dirty="0"/>
          </a:p>
          <a:p>
            <a:pPr lvl="1"/>
            <a:r>
              <a:rPr lang="en-US" dirty="0" smtClean="0"/>
              <a:t>Max distance 450m away</a:t>
            </a:r>
          </a:p>
          <a:p>
            <a:pPr lvl="1"/>
            <a:r>
              <a:rPr lang="en-US" b="1" dirty="0" smtClean="0"/>
              <a:t>~ 200 times data rate of existing Iridium </a:t>
            </a:r>
            <a:endParaRPr lang="en-US" b="1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5122" name="78eebd46-5738-42ad-a538-6634bfa6b34c" descr="904A3F16-DC4A-435E-B6ED-753618CEA68F@shor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3" t="21734" r="36513" b="15804"/>
          <a:stretch/>
        </p:blipFill>
        <p:spPr bwMode="auto">
          <a:xfrm>
            <a:off x="5410200" y="1295400"/>
            <a:ext cx="3316544" cy="343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8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1000"/>
                    </a14:imgEffect>
                    <a14:imgEffect>
                      <a14:colorTemperature colorTemp="53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47" r="14258" b="5526"/>
          <a:stretch/>
        </p:blipFill>
        <p:spPr bwMode="auto">
          <a:xfrm>
            <a:off x="152400" y="685800"/>
            <a:ext cx="4711914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X:\900739.LRAUV.Data\Testing\2013\2013_06_04_Daphne_Homing_Pursuit_20\Photos\IMG_2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11843"/>
          <a:stretch/>
        </p:blipFill>
        <p:spPr bwMode="auto">
          <a:xfrm>
            <a:off x="3733800" y="2690255"/>
            <a:ext cx="5130801" cy="394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00" y="4800600"/>
            <a:ext cx="2943896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</a:t>
            </a:r>
            <a:r>
              <a:rPr lang="en-US" sz="2000" dirty="0" smtClean="0"/>
              <a:t>odem mounted here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43200" y="4343400"/>
            <a:ext cx="2221213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00400" y="5486401"/>
            <a:ext cx="838200" cy="2758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200" y="5616714"/>
            <a:ext cx="3195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Daphne </a:t>
            </a:r>
            <a:r>
              <a:rPr lang="en-US" sz="2000" dirty="0" err="1" smtClean="0"/>
              <a:t>iUSBL</a:t>
            </a:r>
            <a:r>
              <a:rPr lang="en-US" sz="2000" dirty="0" smtClean="0"/>
              <a:t> used to home </a:t>
            </a:r>
          </a:p>
          <a:p>
            <a:r>
              <a:rPr lang="en-US" sz="2000" dirty="0" smtClean="0"/>
              <a:t>to Wave Glider</a:t>
            </a:r>
            <a:endParaRPr lang="en-US" sz="20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105400" y="762000"/>
            <a:ext cx="35052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Initial acoustic work focused on homing to the Wave Glider. </a:t>
            </a:r>
          </a:p>
        </p:txBody>
      </p:sp>
    </p:spTree>
    <p:extLst>
      <p:ext uri="{BB962C8B-B14F-4D97-AF65-F5344CB8AC3E}">
        <p14:creationId xmlns:p14="http://schemas.microsoft.com/office/powerpoint/2010/main" val="278448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378</Words>
  <Application>Microsoft Office PowerPoint</Application>
  <PresentationFormat>On-screen Show (4:3)</PresentationFormat>
  <Paragraphs>102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Chart</vt:lpstr>
      <vt:lpstr>Wave Glider Hot Spot</vt:lpstr>
      <vt:lpstr>Growing Data</vt:lpstr>
      <vt:lpstr>Science Applications</vt:lpstr>
      <vt:lpstr>Relevance to MBARI Strategic plan </vt:lpstr>
      <vt:lpstr>Specific Applications </vt:lpstr>
      <vt:lpstr>The Costs of Data</vt:lpstr>
      <vt:lpstr>The Costs of Data</vt:lpstr>
      <vt:lpstr>Current Work</vt:lpstr>
      <vt:lpstr>Current Work</vt:lpstr>
      <vt:lpstr>Proposed Work</vt:lpstr>
      <vt:lpstr>Equipment</vt:lpstr>
      <vt:lpstr>PowerPoint Presentation</vt:lpstr>
      <vt:lpstr>SV3 Benefits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52</cp:revision>
  <dcterms:created xsi:type="dcterms:W3CDTF">2006-08-16T00:00:00Z</dcterms:created>
  <dcterms:modified xsi:type="dcterms:W3CDTF">2013-07-08T17:37:14Z</dcterms:modified>
</cp:coreProperties>
</file>