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3" r:id="rId3"/>
    <p:sldId id="275" r:id="rId4"/>
    <p:sldId id="274" r:id="rId5"/>
    <p:sldId id="272" r:id="rId6"/>
    <p:sldId id="276" r:id="rId7"/>
    <p:sldId id="277" r:id="rId8"/>
    <p:sldId id="278" r:id="rId9"/>
    <p:sldId id="271" r:id="rId10"/>
    <p:sldId id="283" r:id="rId11"/>
    <p:sldId id="282" r:id="rId12"/>
    <p:sldId id="281" r:id="rId13"/>
    <p:sldId id="279" r:id="rId14"/>
    <p:sldId id="28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84" d="100"/>
          <a:sy n="184" d="100"/>
        </p:scale>
        <p:origin x="-14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8F44F0-85D2-4B01-9379-ACD581393D67}" type="datetimeFigureOut">
              <a:rPr lang="en-US" smtClean="0"/>
              <a:t>7/1/2015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65B138-AA21-48B6-8B66-3B76F8634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210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RV</a:t>
            </a:r>
            <a:r>
              <a:rPr lang="en-US" baseline="0" dirty="0" smtClean="0"/>
              <a:t> Rachel Carson able to easily locate Wave Glider. Acoustic track shows small wiggles which are artifacts – note that we don’t yet account for offsets between DAT, compass, GPS</a:t>
            </a:r>
          </a:p>
          <a:p>
            <a:r>
              <a:rPr lang="en-US" baseline="0" dirty="0" smtClean="0"/>
              <a:t>Autonomous navigation saved operational cost – no need for operator to continually issue commands through WGMS interface</a:t>
            </a:r>
          </a:p>
          <a:p>
            <a:r>
              <a:rPr lang="en-US" baseline="0" dirty="0" smtClean="0"/>
              <a:t>Last Fall navigation commands were issued automatically from on shore following receipt of target location from WG cell; now they issued directly from the Hot Spot payload to the main vehicle computer. 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E6CE2-74BA-1D44-A036-27B3D47D7BB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119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AUV - Hot Spot link: 900MHz radio      </a:t>
            </a:r>
            <a:r>
              <a:rPr lang="en-US" dirty="0" smtClean="0">
                <a:solidFill>
                  <a:srgbClr val="0000FF"/>
                </a:solidFill>
              </a:rPr>
              <a:t>AUV – Hot Spot range: &lt; 400 meters </a:t>
            </a:r>
          </a:p>
          <a:p>
            <a:r>
              <a:rPr lang="en-US" dirty="0" smtClean="0"/>
              <a:t>Iridium bandwidth: 2400 bits/sec</a:t>
            </a:r>
          </a:p>
          <a:p>
            <a:r>
              <a:rPr lang="en-US" dirty="0" smtClean="0"/>
              <a:t>Compression: 2.7   AUV antenna wash-over: 10%</a:t>
            </a:r>
          </a:p>
          <a:p>
            <a:r>
              <a:rPr lang="en-US" dirty="0" smtClean="0"/>
              <a:t>Iridium cost: $1.25/minute    </a:t>
            </a:r>
            <a:r>
              <a:rPr lang="en-US" dirty="0" err="1" smtClean="0"/>
              <a:t>GlobalStar</a:t>
            </a:r>
            <a:r>
              <a:rPr lang="en-US" dirty="0" smtClean="0"/>
              <a:t> cost: $2.58/MB 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E6CE2-74BA-1D44-A036-27B3D47D7BB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445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E6CE2-74BA-1D44-A036-27B3D47D7BB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352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81000" y="583532"/>
            <a:ext cx="8458200" cy="5817268"/>
          </a:xfrm>
          <a:prstGeom prst="rect">
            <a:avLst/>
          </a:pr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04800" y="533400"/>
            <a:ext cx="8610600" cy="5867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57200"/>
            <a:ext cx="7772400" cy="1470025"/>
          </a:xfrm>
        </p:spPr>
        <p:txBody>
          <a:bodyPr>
            <a:normAutofit/>
          </a:bodyPr>
          <a:lstStyle/>
          <a:p>
            <a:r>
              <a:rPr lang="en-US" sz="4800" dirty="0" smtClean="0"/>
              <a:t>Wave Glider Hot Spot 2016</a:t>
            </a:r>
            <a:endParaRPr lang="en-US" sz="48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1600200"/>
            <a:ext cx="7467600" cy="1295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901411</a:t>
            </a:r>
          </a:p>
          <a:p>
            <a:r>
              <a:rPr lang="en-US" sz="2200" dirty="0">
                <a:solidFill>
                  <a:schemeClr val="tx1"/>
                </a:solidFill>
              </a:rPr>
              <a:t>Brian </a:t>
            </a:r>
            <a:r>
              <a:rPr lang="en-US" sz="2200" dirty="0" smtClean="0">
                <a:solidFill>
                  <a:schemeClr val="tx1"/>
                </a:solidFill>
              </a:rPr>
              <a:t>Kieft, Tom O’Reilly</a:t>
            </a:r>
            <a:endParaRPr 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91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Range Only </a:t>
            </a:r>
            <a:r>
              <a:rPr lang="en-US" dirty="0" err="1" smtClean="0"/>
              <a:t>Geolocation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33400" y="1668377"/>
            <a:ext cx="6629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endParaRPr lang="en-US" sz="3200" dirty="0" smtClean="0"/>
          </a:p>
          <a:p>
            <a:pPr marL="1371600" lvl="2" indent="-457200">
              <a:buFontTx/>
              <a:buChar char="-"/>
            </a:pPr>
            <a:endParaRPr lang="en-US" sz="3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371600"/>
            <a:ext cx="7143750" cy="4264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287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Collaboration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33400" y="1668377"/>
            <a:ext cx="66294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lvl="2" indent="-457200">
              <a:buFontTx/>
              <a:buChar char="-"/>
            </a:pPr>
            <a:r>
              <a:rPr lang="en-US" sz="3200" dirty="0" smtClean="0"/>
              <a:t>Improve USBL Accuracy</a:t>
            </a:r>
          </a:p>
          <a:p>
            <a:pPr marL="1371600" lvl="2" indent="-457200">
              <a:buFontTx/>
              <a:buChar char="-"/>
            </a:pPr>
            <a:r>
              <a:rPr lang="en-US" sz="3200" dirty="0" smtClean="0"/>
              <a:t>Automate Range Only </a:t>
            </a:r>
            <a:r>
              <a:rPr lang="en-US" sz="3200" dirty="0" err="1" smtClean="0"/>
              <a:t>Geolocation</a:t>
            </a:r>
            <a:endParaRPr lang="en-US" sz="3200" dirty="0" smtClean="0"/>
          </a:p>
          <a:p>
            <a:pPr marL="1371600" lvl="2" indent="-457200">
              <a:buFontTx/>
              <a:buChar char="-"/>
            </a:pPr>
            <a:endParaRPr lang="en-US" sz="3200" dirty="0" smtClean="0"/>
          </a:p>
          <a:p>
            <a:pPr marL="1371600" lvl="2" indent="-457200">
              <a:buFontTx/>
              <a:buChar char="-"/>
            </a:pPr>
            <a:r>
              <a:rPr lang="en-US" sz="3200" dirty="0" smtClean="0"/>
              <a:t>Collaboration Ivan </a:t>
            </a:r>
            <a:r>
              <a:rPr lang="en-US" sz="3200" dirty="0" err="1" smtClean="0"/>
              <a:t>Masmitja</a:t>
            </a:r>
            <a:r>
              <a:rPr lang="en-US" sz="3200" dirty="0" smtClean="0"/>
              <a:t> (SARTI UPC, Spain)</a:t>
            </a:r>
          </a:p>
          <a:p>
            <a:pPr marL="1371600" lvl="2" indent="-457200">
              <a:buFontTx/>
              <a:buChar char="-"/>
            </a:pPr>
            <a:r>
              <a:rPr lang="en-US" sz="3200" dirty="0" smtClean="0"/>
              <a:t>Collaboration agreement in effect</a:t>
            </a:r>
          </a:p>
          <a:p>
            <a:pPr lvl="2"/>
            <a:endParaRPr lang="en-US" sz="3200" dirty="0" smtClean="0"/>
          </a:p>
          <a:p>
            <a:pPr marL="1371600" lvl="2" indent="-457200">
              <a:buFontTx/>
              <a:buChar char="-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2456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Onboard Sensor Data Gateway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Existing </a:t>
            </a:r>
            <a:r>
              <a:rPr lang="en-US" smtClean="0"/>
              <a:t>SV3 Sensor Architecture </a:t>
            </a:r>
            <a:r>
              <a:rPr lang="en-US" dirty="0" smtClean="0"/>
              <a:t>is:</a:t>
            </a:r>
          </a:p>
          <a:p>
            <a:pPr lvl="1"/>
            <a:r>
              <a:rPr lang="en-US" dirty="0"/>
              <a:t>	</a:t>
            </a:r>
            <a:r>
              <a:rPr lang="en-US" dirty="0" smtClean="0"/>
              <a:t>Power Hungry – 3W overhead for .25W sensor</a:t>
            </a:r>
            <a:endParaRPr lang="en-US" dirty="0" smtClean="0"/>
          </a:p>
          <a:p>
            <a:pPr lvl="1"/>
            <a:r>
              <a:rPr lang="en-US" dirty="0"/>
              <a:t>	</a:t>
            </a:r>
            <a:r>
              <a:rPr lang="en-US" dirty="0" smtClean="0"/>
              <a:t>Poorly Documented:</a:t>
            </a:r>
            <a:endParaRPr lang="en-US" i="1" dirty="0" smtClean="0"/>
          </a:p>
          <a:p>
            <a:pPr marL="1257300" lvl="3" indent="0">
              <a:buNone/>
            </a:pPr>
            <a:r>
              <a:rPr lang="en-US" i="1" dirty="0" smtClean="0"/>
              <a:t>“Hi </a:t>
            </a:r>
            <a:r>
              <a:rPr lang="en-US" i="1" dirty="0"/>
              <a:t>Tom</a:t>
            </a:r>
            <a:r>
              <a:rPr lang="en-US" i="1" dirty="0" smtClean="0"/>
              <a:t>,</a:t>
            </a:r>
            <a:endParaRPr lang="en-US" i="1" dirty="0"/>
          </a:p>
          <a:p>
            <a:pPr marL="1257300" lvl="3" indent="0">
              <a:buNone/>
            </a:pPr>
            <a:r>
              <a:rPr lang="en-US" i="1" dirty="0" smtClean="0"/>
              <a:t>Unfortunately</a:t>
            </a:r>
            <a:r>
              <a:rPr lang="en-US" i="1" dirty="0"/>
              <a:t>, our software architecture isn’t well documented or explained, even internally</a:t>
            </a:r>
            <a:r>
              <a:rPr lang="en-US" i="1" dirty="0" smtClean="0"/>
              <a:t>.”</a:t>
            </a:r>
            <a:endParaRPr lang="en-US" i="1" dirty="0"/>
          </a:p>
          <a:p>
            <a:pPr marL="800100" lvl="2" indent="0">
              <a:buNone/>
            </a:pPr>
            <a:r>
              <a:rPr lang="en-US" sz="1600" dirty="0" smtClean="0"/>
              <a:t>Ryan </a:t>
            </a:r>
            <a:r>
              <a:rPr lang="en-US" sz="1600" dirty="0" smtClean="0"/>
              <a:t>Carlon – Business Development, LRI</a:t>
            </a:r>
          </a:p>
          <a:p>
            <a:pPr marL="800100" lvl="2" indent="0">
              <a:buNone/>
            </a:pPr>
            <a:r>
              <a:rPr lang="en-US" sz="1600" dirty="0" smtClean="0"/>
              <a:t>04/27/2015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093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Previously Shared Inventory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r>
              <a:rPr lang="en-US" dirty="0" smtClean="0"/>
              <a:t>Additional Hotspot for SV2</a:t>
            </a:r>
          </a:p>
          <a:p>
            <a:r>
              <a:rPr lang="en-US" dirty="0" smtClean="0"/>
              <a:t>Acoustic modem (LF)</a:t>
            </a:r>
          </a:p>
          <a:p>
            <a:r>
              <a:rPr lang="en-US" dirty="0" err="1" smtClean="0"/>
              <a:t>iUSBL</a:t>
            </a:r>
            <a:r>
              <a:rPr lang="en-US" dirty="0" smtClean="0"/>
              <a:t> (DAT MF)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7756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391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Hot Spot on SV3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rcRect t="1155" b="1155"/>
          <a:stretch>
            <a:fillRect/>
          </a:stretch>
        </p:blipFill>
        <p:spPr/>
      </p:pic>
      <p:sp>
        <p:nvSpPr>
          <p:cNvPr id="7" name="TextBox 6"/>
          <p:cNvSpPr txBox="1"/>
          <p:nvPr/>
        </p:nvSpPr>
        <p:spPr>
          <a:xfrm>
            <a:off x="3234262" y="1718726"/>
            <a:ext cx="82790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802.11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92316" y="3527646"/>
            <a:ext cx="192492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Iridium/</a:t>
            </a:r>
            <a:r>
              <a:rPr lang="en-US" dirty="0" err="1" smtClean="0"/>
              <a:t>GlobalStar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226737" y="3005662"/>
            <a:ext cx="52854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Cell</a:t>
            </a:r>
            <a:endParaRPr lang="en-US" dirty="0"/>
          </a:p>
        </p:txBody>
      </p:sp>
      <p:pic>
        <p:nvPicPr>
          <p:cNvPr id="5122" name="Picture 2" descr="X:\901411.HotSpot\Photos\SV3_skeg_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6" r="4954" b="25098"/>
          <a:stretch/>
        </p:blipFill>
        <p:spPr bwMode="auto">
          <a:xfrm flipH="1">
            <a:off x="4724400" y="4935557"/>
            <a:ext cx="609600" cy="703243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505200" y="5334000"/>
            <a:ext cx="1297150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Acoustic </a:t>
            </a:r>
          </a:p>
          <a:p>
            <a:r>
              <a:rPr lang="en-US" sz="1600" dirty="0" smtClean="0"/>
              <a:t>modem /</a:t>
            </a:r>
            <a:r>
              <a:rPr lang="en-US" sz="1600" dirty="0" err="1" smtClean="0"/>
              <a:t>usbl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8664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Antenna Height Matters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337229" y="2682496"/>
            <a:ext cx="2131438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Antennas high above water line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7170" name="Picture 2" descr="C:\Users\bkieft\Desktop\DSC_07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95400"/>
            <a:ext cx="7687046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2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Where We’ve Been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09255"/>
            <a:ext cx="5131712" cy="533400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57150" indent="0">
              <a:buNone/>
            </a:pPr>
            <a:endParaRPr lang="en-US" sz="1800" i="1" dirty="0" smtClean="0"/>
          </a:p>
          <a:p>
            <a:pPr marL="57150" indent="0">
              <a:buNone/>
            </a:pPr>
            <a:endParaRPr lang="en-US" sz="1800" i="1" dirty="0"/>
          </a:p>
        </p:txBody>
      </p:sp>
      <p:pic>
        <p:nvPicPr>
          <p:cNvPr id="6" name="Picture 5" descr="IMG_20140203_160930530 (2)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4800600"/>
            <a:ext cx="2977816" cy="1676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1000" y="1295400"/>
            <a:ext cx="52079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12 Hotspot deployments over past two years</a:t>
            </a:r>
            <a:endParaRPr lang="en-US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Sea Tests (Dorado)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Porto AUV/Dorado joint ops</a:t>
            </a:r>
            <a:endParaRPr lang="en-US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Station M (Benthic Rover x3)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err="1" smtClean="0"/>
              <a:t>EcoHAB</a:t>
            </a:r>
            <a:r>
              <a:rPr lang="en-US" dirty="0" smtClean="0"/>
              <a:t> (LRAUV x2)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Benthic Event Detectors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Smooth Ridge (Rover)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CANON (x3)</a:t>
            </a: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Transitioned SV2 payload box to SV3 Vehicle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Existing Capabilities / Payloads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Autonomous following of AUV (DAT)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Slant range </a:t>
            </a:r>
            <a:r>
              <a:rPr lang="en-US" dirty="0" err="1" smtClean="0"/>
              <a:t>geolocation</a:t>
            </a:r>
            <a:r>
              <a:rPr lang="en-US" dirty="0" smtClean="0"/>
              <a:t> (acoustic modem)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Underwater Data Transfer (acoustic modem)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Surface Data Transfer (</a:t>
            </a:r>
            <a:r>
              <a:rPr lang="en-US" dirty="0" err="1" smtClean="0"/>
              <a:t>wifi</a:t>
            </a:r>
            <a:r>
              <a:rPr lang="en-US" dirty="0" smtClean="0"/>
              <a:t>, 900 MHz)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US" dirty="0" smtClean="0"/>
          </a:p>
        </p:txBody>
      </p:sp>
      <p:pic>
        <p:nvPicPr>
          <p:cNvPr id="6148" name="35a56966-2a57-4c00-8e71-6b82c544f434" descr="FDC05591-F342-4333-AFA0-47C6DF5860C9@shor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76400"/>
            <a:ext cx="4211055" cy="2372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088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Autofit/>
          </a:bodyPr>
          <a:lstStyle/>
          <a:p>
            <a:r>
              <a:rPr lang="en-US" sz="4400" dirty="0" smtClean="0">
                <a:latin typeface="Calibri"/>
                <a:cs typeface="Calibri"/>
              </a:rPr>
              <a:t>Lagrangian drift survey:</a:t>
            </a:r>
            <a:br>
              <a:rPr lang="en-US" sz="4400" dirty="0" smtClean="0">
                <a:latin typeface="Calibri"/>
                <a:cs typeface="Calibri"/>
              </a:rPr>
            </a:br>
            <a:r>
              <a:rPr lang="en-US" sz="4400" dirty="0" smtClean="0">
                <a:latin typeface="Calibri"/>
                <a:cs typeface="Calibri"/>
              </a:rPr>
              <a:t>October 2014</a:t>
            </a:r>
            <a:endParaRPr lang="en-US" sz="4400" dirty="0">
              <a:latin typeface="Calibri"/>
              <a:cs typeface="Calibri"/>
            </a:endParaRPr>
          </a:p>
        </p:txBody>
      </p:sp>
      <p:pic>
        <p:nvPicPr>
          <p:cNvPr id="4" name="Content Placeholder 3" descr="figure4-ballet.tiff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8" b="6238"/>
          <a:stretch>
            <a:fillRect/>
          </a:stretch>
        </p:blipFill>
        <p:spPr>
          <a:xfrm>
            <a:off x="474120" y="1605896"/>
            <a:ext cx="8229600" cy="4525963"/>
          </a:xfrm>
        </p:spPr>
      </p:pic>
      <p:grpSp>
        <p:nvGrpSpPr>
          <p:cNvPr id="15" name="Group 14"/>
          <p:cNvGrpSpPr/>
          <p:nvPr/>
        </p:nvGrpSpPr>
        <p:grpSpPr>
          <a:xfrm>
            <a:off x="599118" y="5811324"/>
            <a:ext cx="2570355" cy="338554"/>
            <a:chOff x="736601" y="5362603"/>
            <a:chExt cx="2570355" cy="338554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736601" y="5528733"/>
              <a:ext cx="1151466" cy="0"/>
            </a:xfrm>
            <a:prstGeom prst="line">
              <a:avLst/>
            </a:prstGeom>
            <a:ln>
              <a:solidFill>
                <a:srgbClr val="F7964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2006600" y="5362603"/>
              <a:ext cx="13003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</a:rPr>
                <a:t>p</a:t>
              </a:r>
              <a:r>
                <a:rPr lang="en-US" sz="1600" dirty="0" smtClean="0">
                  <a:solidFill>
                    <a:schemeClr val="bg1"/>
                  </a:solidFill>
                </a:rPr>
                <a:t>rofiling AUV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09595" y="5597548"/>
            <a:ext cx="3689818" cy="338554"/>
            <a:chOff x="736595" y="5574272"/>
            <a:chExt cx="3689818" cy="338554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736595" y="5731935"/>
              <a:ext cx="1151466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1984719" y="5574272"/>
              <a:ext cx="244169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WG, following drifting AUV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13822" y="5349908"/>
            <a:ext cx="3719554" cy="338554"/>
            <a:chOff x="728122" y="5794408"/>
            <a:chExt cx="3719554" cy="338554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728122" y="5935137"/>
              <a:ext cx="1151466" cy="0"/>
            </a:xfrm>
            <a:prstGeom prst="line">
              <a:avLst/>
            </a:prstGeom>
            <a:ln>
              <a:solidFill>
                <a:srgbClr val="17FF4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1972720" y="5794408"/>
              <a:ext cx="24749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drifting AUV at thermocline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87368" y="1995526"/>
            <a:ext cx="39259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Wave Glider autonomously followed submerged LRAUV for 48 hours</a:t>
            </a:r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6557809" y="5490637"/>
            <a:ext cx="1916546" cy="230900"/>
            <a:chOff x="6557809" y="5490637"/>
            <a:chExt cx="1916546" cy="230900"/>
          </a:xfrm>
        </p:grpSpPr>
        <p:cxnSp>
          <p:nvCxnSpPr>
            <p:cNvPr id="21" name="Straight Connector 20"/>
            <p:cNvCxnSpPr/>
            <p:nvPr/>
          </p:nvCxnSpPr>
          <p:spPr>
            <a:xfrm>
              <a:off x="6557809" y="5709991"/>
              <a:ext cx="1916546" cy="1154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6557809" y="5490637"/>
              <a:ext cx="0" cy="219354"/>
            </a:xfrm>
            <a:prstGeom prst="line">
              <a:avLst/>
            </a:prstGeom>
            <a:ln w="12700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8471137" y="5499115"/>
              <a:ext cx="0" cy="219354"/>
            </a:xfrm>
            <a:prstGeom prst="line">
              <a:avLst/>
            </a:prstGeom>
            <a:ln w="12700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/>
          <p:cNvSpPr txBox="1"/>
          <p:nvPr/>
        </p:nvSpPr>
        <p:spPr>
          <a:xfrm>
            <a:off x="7095062" y="5736178"/>
            <a:ext cx="889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1000 m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20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Cost to transfer 13.4 MB </a:t>
            </a:r>
            <a:br>
              <a:rPr lang="en-US" dirty="0" smtClean="0"/>
            </a:br>
            <a:r>
              <a:rPr lang="en-US" dirty="0" smtClean="0"/>
              <a:t>AUV data per day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8414143"/>
              </p:ext>
            </p:extLst>
          </p:nvPr>
        </p:nvGraphicFramePr>
        <p:xfrm>
          <a:off x="1417978" y="1612011"/>
          <a:ext cx="6725128" cy="47261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1282"/>
                <a:gridCol w="1681282"/>
                <a:gridCol w="1681282"/>
                <a:gridCol w="1681282"/>
              </a:tblGrid>
              <a:tr h="907796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AUV-Iridium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AUV-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</a:rPr>
                        <a:t>HotSpot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-cell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AUV-Hotspot-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</a:rPr>
                        <a:t>Globalstar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907796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Total AUV surface time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5.0 hours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46 minutes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46 minutes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296851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Hot Spot operational</a:t>
                      </a:r>
                      <a:r>
                        <a:rPr lang="en-US" sz="2400" baseline="0" dirty="0" smtClean="0"/>
                        <a:t> cost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N.A.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$100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$100</a:t>
                      </a:r>
                      <a:endParaRPr lang="en-US" sz="2400" dirty="0"/>
                    </a:p>
                  </a:txBody>
                  <a:tcPr/>
                </a:tc>
              </a:tr>
              <a:tr h="525945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Airtime cost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$380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$13</a:t>
                      </a:r>
                      <a:endParaRPr lang="en-US" sz="2400" dirty="0"/>
                    </a:p>
                  </a:txBody>
                  <a:tcPr/>
                </a:tc>
              </a:tr>
              <a:tr h="525945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Total cost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$380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$101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$113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749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Cell signal strength at Hot Spot</a:t>
            </a:r>
            <a:endParaRPr lang="en-US" dirty="0"/>
          </a:p>
        </p:txBody>
      </p:sp>
      <p:pic>
        <p:nvPicPr>
          <p:cNvPr id="4" name="Content Placeholder 3" descr="allRssiLocations.tif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325" r="-2632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7121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Where We’re Going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33400" y="1668377"/>
            <a:ext cx="6629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lvl="2" indent="-457200">
              <a:buFontTx/>
              <a:buChar char="-"/>
            </a:pPr>
            <a:r>
              <a:rPr lang="en-US" sz="3200" dirty="0" smtClean="0"/>
              <a:t>Leverage Initial Investment</a:t>
            </a:r>
          </a:p>
          <a:p>
            <a:pPr marL="1371600" lvl="2" indent="-457200">
              <a:buFontTx/>
              <a:buChar char="-"/>
            </a:pPr>
            <a:r>
              <a:rPr lang="en-US" sz="3200" dirty="0" smtClean="0"/>
              <a:t>Standard Payload</a:t>
            </a:r>
          </a:p>
          <a:p>
            <a:pPr marL="1371600" lvl="2" indent="-457200">
              <a:buFontTx/>
              <a:buChar char="-"/>
            </a:pPr>
            <a:r>
              <a:rPr lang="en-US" sz="3200" dirty="0" smtClean="0"/>
              <a:t>Onboard Sensor Data Transfer</a:t>
            </a:r>
          </a:p>
          <a:p>
            <a:pPr marL="1371600" lvl="2" indent="-457200">
              <a:buFontTx/>
              <a:buChar char="-"/>
            </a:pPr>
            <a:r>
              <a:rPr lang="en-US" sz="3200" dirty="0" smtClean="0"/>
              <a:t>Further Automation</a:t>
            </a:r>
          </a:p>
          <a:p>
            <a:pPr marL="1371600" lvl="2" indent="-457200">
              <a:buFontTx/>
              <a:buChar char="-"/>
            </a:pPr>
            <a:r>
              <a:rPr lang="en-US" sz="3200" dirty="0" smtClean="0"/>
              <a:t>LRAUV acoustic command/control/</a:t>
            </a:r>
            <a:r>
              <a:rPr lang="en-US" sz="3200" dirty="0" err="1" smtClean="0"/>
              <a:t>nav</a:t>
            </a:r>
            <a:r>
              <a:rPr lang="en-US" sz="3200" dirty="0" smtClean="0"/>
              <a:t> working with Jordan’s project</a:t>
            </a:r>
          </a:p>
          <a:p>
            <a:pPr lvl="2"/>
            <a:endParaRPr lang="en-US" sz="3200" dirty="0" smtClean="0"/>
          </a:p>
          <a:p>
            <a:pPr marL="1371600" lvl="2" indent="-457200">
              <a:buFontTx/>
              <a:buChar char="-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1869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 smtClean="0">
                <a:latin typeface="Calibri"/>
                <a:cs typeface="Calibri"/>
              </a:rPr>
              <a:t>Existing USBL Error</a:t>
            </a:r>
            <a:endParaRPr lang="en-US" sz="4400" dirty="0">
              <a:latin typeface="Calibri"/>
              <a:cs typeface="Calibri"/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rcRect l="-18433" r="-18433"/>
          <a:stretch>
            <a:fillRect/>
          </a:stretch>
        </p:blipFill>
        <p:spPr/>
      </p:pic>
      <p:cxnSp>
        <p:nvCxnSpPr>
          <p:cNvPr id="4" name="Straight Connector 3"/>
          <p:cNvCxnSpPr/>
          <p:nvPr/>
        </p:nvCxnSpPr>
        <p:spPr>
          <a:xfrm flipV="1">
            <a:off x="2146571" y="1646767"/>
            <a:ext cx="5338332" cy="4013200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484433" y="3732677"/>
            <a:ext cx="20004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urier New"/>
                <a:cs typeface="Courier New"/>
              </a:rPr>
              <a:t>Mean bearing error: </a:t>
            </a:r>
          </a:p>
          <a:p>
            <a:r>
              <a:rPr lang="en-US" sz="2400" dirty="0" smtClean="0">
                <a:latin typeface="Courier New"/>
                <a:cs typeface="Courier New"/>
              </a:rPr>
              <a:t>26.2 </a:t>
            </a:r>
            <a:r>
              <a:rPr lang="en-US" sz="2400" dirty="0" err="1" smtClean="0">
                <a:latin typeface="Courier New"/>
                <a:cs typeface="Courier New"/>
              </a:rPr>
              <a:t>deg</a:t>
            </a:r>
            <a:endParaRPr lang="en-US" sz="2400" dirty="0">
              <a:latin typeface="Courier New"/>
              <a:cs typeface="Courier New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146571" y="1646766"/>
            <a:ext cx="2402338" cy="2209415"/>
            <a:chOff x="2146571" y="1646767"/>
            <a:chExt cx="2238704" cy="2018102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46571" y="1646767"/>
              <a:ext cx="2238704" cy="2018102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2303911" y="3220453"/>
              <a:ext cx="7722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FFFF"/>
                  </a:solidFill>
                </a:rPr>
                <a:t>100 m</a:t>
              </a:r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294681" y="2541613"/>
            <a:ext cx="655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5</a:t>
            </a:r>
            <a:r>
              <a:rPr lang="en-US" dirty="0" smtClean="0">
                <a:solidFill>
                  <a:srgbClr val="FFFFFF"/>
                </a:solidFill>
              </a:rPr>
              <a:t>0 m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1739674"/>
            <a:ext cx="2133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Tan 26.2= .492</a:t>
            </a:r>
          </a:p>
          <a:p>
            <a:r>
              <a:rPr lang="en-US" sz="1400" dirty="0" smtClean="0"/>
              <a:t>R= 100m </a:t>
            </a:r>
          </a:p>
          <a:p>
            <a:r>
              <a:rPr lang="en-US" sz="1400" dirty="0" smtClean="0"/>
              <a:t>~50m error</a:t>
            </a:r>
            <a:endParaRPr lang="en-US" sz="1400" dirty="0"/>
          </a:p>
        </p:txBody>
      </p:sp>
      <p:sp>
        <p:nvSpPr>
          <p:cNvPr id="5" name="Flowchart: Terminator 4"/>
          <p:cNvSpPr/>
          <p:nvPr/>
        </p:nvSpPr>
        <p:spPr>
          <a:xfrm>
            <a:off x="2438400" y="1981200"/>
            <a:ext cx="76200" cy="255613"/>
          </a:xfrm>
          <a:prstGeom prst="flowChartTerminator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  <a:scene3d>
            <a:camera prst="orthographicFront">
              <a:rot lat="0" lon="0" rev="9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89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1744</TotalTime>
  <Words>414</Words>
  <Application>Microsoft Office PowerPoint</Application>
  <PresentationFormat>On-screen Show (4:3)</PresentationFormat>
  <Paragraphs>103</Paragraphs>
  <Slides>14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Wave Glider Hot Spot 2016</vt:lpstr>
      <vt:lpstr>Hot Spot on SV3</vt:lpstr>
      <vt:lpstr>Antenna Height Matters</vt:lpstr>
      <vt:lpstr>Where We’ve Been</vt:lpstr>
      <vt:lpstr>Lagrangian drift survey: October 2014</vt:lpstr>
      <vt:lpstr>Cost to transfer 13.4 MB  AUV data per day</vt:lpstr>
      <vt:lpstr>Cell signal strength at Hot Spot</vt:lpstr>
      <vt:lpstr>Where We’re Going</vt:lpstr>
      <vt:lpstr>Existing USBL Error</vt:lpstr>
      <vt:lpstr>Range Only Geolocation</vt:lpstr>
      <vt:lpstr>Collaboration</vt:lpstr>
      <vt:lpstr>Onboard Sensor Data Gateway</vt:lpstr>
      <vt:lpstr>Previously Shared Inventory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Wave Glider Hot Spot</dc:title>
  <dc:creator>Brian Kieft</dc:creator>
  <cp:lastModifiedBy>Kieft, Brian</cp:lastModifiedBy>
  <cp:revision>72</cp:revision>
  <dcterms:created xsi:type="dcterms:W3CDTF">2006-08-16T00:00:00Z</dcterms:created>
  <dcterms:modified xsi:type="dcterms:W3CDTF">2015-07-01T22:52:59Z</dcterms:modified>
</cp:coreProperties>
</file>