
<file path=[Content_Types].xml><?xml version="1.0" encoding="utf-8"?>
<Types xmlns="http://schemas.openxmlformats.org/package/2006/content-types">
  <Default Extension="xml" ContentType="application/xml"/>
  <Default Extension="jpe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tif" ContentType="image/tiff"/>
  <Default Extension="xls" ContentType="application/vnd.ms-exce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embeddings/oleObject1.bin" ContentType="application/vnd.openxmlformats-officedocument.oleObject"/>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0"/>
  </p:notesMasterIdLst>
  <p:handoutMasterIdLst>
    <p:handoutMasterId r:id="rId51"/>
  </p:handoutMasterIdLst>
  <p:sldIdLst>
    <p:sldId id="256" r:id="rId2"/>
    <p:sldId id="275" r:id="rId3"/>
    <p:sldId id="292" r:id="rId4"/>
    <p:sldId id="303" r:id="rId5"/>
    <p:sldId id="284" r:id="rId6"/>
    <p:sldId id="283" r:id="rId7"/>
    <p:sldId id="301" r:id="rId8"/>
    <p:sldId id="260" r:id="rId9"/>
    <p:sldId id="290" r:id="rId10"/>
    <p:sldId id="293" r:id="rId11"/>
    <p:sldId id="294" r:id="rId12"/>
    <p:sldId id="295" r:id="rId13"/>
    <p:sldId id="291" r:id="rId14"/>
    <p:sldId id="273" r:id="rId15"/>
    <p:sldId id="258" r:id="rId16"/>
    <p:sldId id="311" r:id="rId17"/>
    <p:sldId id="262" r:id="rId18"/>
    <p:sldId id="300" r:id="rId19"/>
    <p:sldId id="297" r:id="rId20"/>
    <p:sldId id="264" r:id="rId21"/>
    <p:sldId id="269" r:id="rId22"/>
    <p:sldId id="307" r:id="rId23"/>
    <p:sldId id="308" r:id="rId24"/>
    <p:sldId id="277" r:id="rId25"/>
    <p:sldId id="302" r:id="rId26"/>
    <p:sldId id="286" r:id="rId27"/>
    <p:sldId id="287" r:id="rId28"/>
    <p:sldId id="259" r:id="rId29"/>
    <p:sldId id="268" r:id="rId30"/>
    <p:sldId id="257" r:id="rId31"/>
    <p:sldId id="285" r:id="rId32"/>
    <p:sldId id="305" r:id="rId33"/>
    <p:sldId id="310" r:id="rId34"/>
    <p:sldId id="309" r:id="rId35"/>
    <p:sldId id="304" r:id="rId36"/>
    <p:sldId id="272" r:id="rId37"/>
    <p:sldId id="263" r:id="rId38"/>
    <p:sldId id="261" r:id="rId39"/>
    <p:sldId id="274" r:id="rId40"/>
    <p:sldId id="271" r:id="rId41"/>
    <p:sldId id="270" r:id="rId42"/>
    <p:sldId id="282" r:id="rId43"/>
    <p:sldId id="296" r:id="rId44"/>
    <p:sldId id="299" r:id="rId45"/>
    <p:sldId id="298" r:id="rId46"/>
    <p:sldId id="288" r:id="rId47"/>
    <p:sldId id="306" r:id="rId48"/>
    <p:sldId id="289" r:id="rId4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804000"/>
    <a:srgbClr val="17FF43"/>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showGuides="1">
      <p:cViewPr varScale="1">
        <p:scale>
          <a:sx n="110" d="100"/>
          <a:sy n="110" d="100"/>
        </p:scale>
        <p:origin x="-2000" y="-96"/>
      </p:cViewPr>
      <p:guideLst>
        <p:guide orient="horz" pos="2633"/>
        <p:guide pos="3068"/>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notesMaster" Target="notesMasters/notesMaster1.xml"/><Relationship Id="rId51" Type="http://schemas.openxmlformats.org/officeDocument/2006/relationships/handoutMaster" Target="handoutMasters/handoutMaster1.xml"/><Relationship Id="rId52" Type="http://schemas.openxmlformats.org/officeDocument/2006/relationships/printerSettings" Target="printerSettings/printerSettings1.bin"/><Relationship Id="rId53" Type="http://schemas.openxmlformats.org/officeDocument/2006/relationships/presProps" Target="presProps.xml"/><Relationship Id="rId54" Type="http://schemas.openxmlformats.org/officeDocument/2006/relationships/viewProps" Target="viewProps.xml"/><Relationship Id="rId55" Type="http://schemas.openxmlformats.org/officeDocument/2006/relationships/theme" Target="theme/theme1.xml"/><Relationship Id="rId56"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2.emf"/><Relationship Id="rId2" Type="http://schemas.openxmlformats.org/officeDocument/2006/relationships/image" Target="../media/image3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0EA6108-2B0E-DD48-B43D-434CE5EF30DE}" type="datetimeFigureOut">
              <a:rPr lang="en-US" smtClean="0"/>
              <a:t>5/21/2015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E06977B-1C7D-214D-BB5C-1CE6E0026EFE}" type="slidenum">
              <a:rPr lang="en-US" smtClean="0"/>
              <a:t>‹#›</a:t>
            </a:fld>
            <a:endParaRPr lang="en-US"/>
          </a:p>
        </p:txBody>
      </p:sp>
    </p:spTree>
    <p:extLst>
      <p:ext uri="{BB962C8B-B14F-4D97-AF65-F5344CB8AC3E}">
        <p14:creationId xmlns:p14="http://schemas.microsoft.com/office/powerpoint/2010/main" val="29811978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3B8F5A-5742-0647-916C-BD7B982F72A3}" type="datetimeFigureOut">
              <a:rPr lang="en-US" smtClean="0"/>
              <a:t>5/21/2015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6E6CE2-74BA-1D44-A036-27B3D47D7BB9}" type="slidenum">
              <a:rPr lang="en-US" smtClean="0"/>
              <a:t>‹#›</a:t>
            </a:fld>
            <a:endParaRPr lang="en-US"/>
          </a:p>
        </p:txBody>
      </p:sp>
    </p:spTree>
    <p:extLst>
      <p:ext uri="{BB962C8B-B14F-4D97-AF65-F5344CB8AC3E}">
        <p14:creationId xmlns:p14="http://schemas.microsoft.com/office/powerpoint/2010/main" val="412552976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Hot </a:t>
            </a:r>
            <a:r>
              <a:rPr lang="en-US" smtClean="0"/>
              <a:t>Spot</a:t>
            </a:r>
            <a:r>
              <a:rPr lang="en-US" baseline="0" smtClean="0"/>
              <a:t> supports needs  </a:t>
            </a:r>
            <a:r>
              <a:rPr lang="en-US" baseline="0" dirty="0" smtClean="0"/>
              <a:t>biological oceanography, </a:t>
            </a:r>
            <a:r>
              <a:rPr lang="en-US" baseline="0" smtClean="0"/>
              <a:t>geology investigators</a:t>
            </a:r>
          </a:p>
          <a:p>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3</a:t>
            </a:fld>
            <a:endParaRPr lang="en-US"/>
          </a:p>
        </p:txBody>
      </p:sp>
    </p:spTree>
    <p:extLst>
      <p:ext uri="{BB962C8B-B14F-4D97-AF65-F5344CB8AC3E}">
        <p14:creationId xmlns:p14="http://schemas.microsoft.com/office/powerpoint/2010/main" val="32048011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AUV - Hot Spot link: 900MHz radio      </a:t>
            </a:r>
            <a:r>
              <a:rPr lang="en-US" dirty="0" smtClean="0">
                <a:solidFill>
                  <a:srgbClr val="0000FF"/>
                </a:solidFill>
              </a:rPr>
              <a:t>AUV – Hot Spot range: &lt; 400 meters </a:t>
            </a:r>
          </a:p>
          <a:p>
            <a:r>
              <a:rPr lang="en-US" dirty="0" smtClean="0"/>
              <a:t>Iridium bandwidth: 2400 bits/sec</a:t>
            </a:r>
          </a:p>
          <a:p>
            <a:r>
              <a:rPr lang="en-US" dirty="0" smtClean="0"/>
              <a:t>Compression: 2.7   AUV antenna wash-over: 10%</a:t>
            </a:r>
          </a:p>
          <a:p>
            <a:r>
              <a:rPr lang="en-US" dirty="0" smtClean="0"/>
              <a:t>Iridium cost: $1.25/minute    </a:t>
            </a:r>
            <a:r>
              <a:rPr lang="en-US" dirty="0" err="1" smtClean="0"/>
              <a:t>GlobalStar</a:t>
            </a:r>
            <a:r>
              <a:rPr lang="en-US" dirty="0" smtClean="0"/>
              <a:t> cost: $2.58/MB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18</a:t>
            </a:fld>
            <a:endParaRPr lang="en-US"/>
          </a:p>
        </p:txBody>
      </p:sp>
    </p:spTree>
    <p:extLst>
      <p:ext uri="{BB962C8B-B14F-4D97-AF65-F5344CB8AC3E}">
        <p14:creationId xmlns:p14="http://schemas.microsoft.com/office/powerpoint/2010/main" val="39764457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Straightforward to enable Xtreme-2 as</a:t>
            </a:r>
            <a:r>
              <a:rPr lang="en-US" baseline="0" dirty="0" smtClean="0"/>
              <a:t> Hot Spot node. Xtreme2 used 802.11, Dorado used 900 MHz </a:t>
            </a:r>
            <a:r>
              <a:rPr lang="en-US" baseline="0" dirty="0" err="1" smtClean="0"/>
              <a:t>Freewave</a:t>
            </a:r>
            <a:r>
              <a:rPr lang="en-US" baseline="0" smtClean="0"/>
              <a: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19</a:t>
            </a:fld>
            <a:endParaRPr lang="en-US"/>
          </a:p>
        </p:txBody>
      </p:sp>
    </p:spTree>
    <p:extLst>
      <p:ext uri="{BB962C8B-B14F-4D97-AF65-F5344CB8AC3E}">
        <p14:creationId xmlns:p14="http://schemas.microsoft.com/office/powerpoint/2010/main" val="5268751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Teledyne-Benthos makes the DAT,</a:t>
            </a:r>
            <a:r>
              <a:rPr lang="en-US" baseline="0" dirty="0" smtClean="0"/>
              <a:t> which is like a combined USBL-modem. We use the Medium Frequency devices (16-29 KHz), compromising range for smaller size (relative to the LF device). </a:t>
            </a:r>
            <a:r>
              <a:rPr lang="en-US" dirty="0" smtClean="0"/>
              <a:t>We see low acoustic noise levels on the Wave</a:t>
            </a:r>
            <a:r>
              <a:rPr lang="en-US" baseline="0" dirty="0" smtClean="0"/>
              <a:t> Glider – not an issue so far.</a:t>
            </a:r>
          </a:p>
          <a:p>
            <a:r>
              <a:rPr lang="en-US" baseline="0" dirty="0" smtClean="0"/>
              <a:t>Have not encountered multipath problems yet.</a:t>
            </a:r>
          </a:p>
          <a:p>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20</a:t>
            </a:fld>
            <a:endParaRPr lang="en-US"/>
          </a:p>
        </p:txBody>
      </p:sp>
    </p:spTree>
    <p:extLst>
      <p:ext uri="{BB962C8B-B14F-4D97-AF65-F5344CB8AC3E}">
        <p14:creationId xmlns:p14="http://schemas.microsoft.com/office/powerpoint/2010/main" val="5704016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Compute target </a:t>
            </a:r>
            <a:r>
              <a:rPr lang="en-US" dirty="0" err="1" smtClean="0"/>
              <a:t>lat</a:t>
            </a:r>
            <a:r>
              <a:rPr lang="en-US" dirty="0" smtClean="0"/>
              <a:t>/</a:t>
            </a:r>
            <a:r>
              <a:rPr lang="en-US" dirty="0" err="1" smtClean="0"/>
              <a:t>lon</a:t>
            </a:r>
            <a:r>
              <a:rPr lang="en-US" dirty="0" smtClean="0"/>
              <a:t> from bearing/range</a:t>
            </a:r>
            <a:r>
              <a:rPr lang="en-US" baseline="0" dirty="0" smtClean="0"/>
              <a:t> (DAT) and Wave Glider </a:t>
            </a:r>
            <a:r>
              <a:rPr lang="en-US" baseline="0" dirty="0" err="1" smtClean="0"/>
              <a:t>lat</a:t>
            </a:r>
            <a:r>
              <a:rPr lang="en-US" baseline="0" dirty="0" smtClean="0"/>
              <a:t>/</a:t>
            </a:r>
            <a:r>
              <a:rPr lang="en-US" baseline="0" dirty="0" err="1" smtClean="0"/>
              <a:t>lon</a:t>
            </a:r>
            <a:r>
              <a:rPr lang="en-US" baseline="0" dirty="0" smtClean="0"/>
              <a:t> (GPS)</a:t>
            </a:r>
          </a:p>
          <a:p>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22</a:t>
            </a:fld>
            <a:endParaRPr lang="en-US"/>
          </a:p>
        </p:txBody>
      </p:sp>
    </p:spTree>
    <p:extLst>
      <p:ext uri="{BB962C8B-B14F-4D97-AF65-F5344CB8AC3E}">
        <p14:creationId xmlns:p14="http://schemas.microsoft.com/office/powerpoint/2010/main" val="26888611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WG</a:t>
            </a:r>
            <a:r>
              <a:rPr lang="en-US" baseline="0" dirty="0" smtClean="0"/>
              <a:t> computes target location for each acoustic response, issues </a:t>
            </a:r>
            <a:r>
              <a:rPr lang="en-US" baseline="0" dirty="0" err="1" smtClean="0"/>
              <a:t>nav</a:t>
            </a:r>
            <a:r>
              <a:rPr lang="en-US" baseline="0" dirty="0" smtClean="0"/>
              <a:t> command to center a 100 meter watch circle on that location. Gets new target location about once every 75 seconds. </a:t>
            </a:r>
            <a:r>
              <a:rPr lang="en-US" dirty="0" smtClean="0"/>
              <a:t>Most ranges in</a:t>
            </a:r>
            <a:r>
              <a:rPr lang="en-US" baseline="0" dirty="0" smtClean="0"/>
              <a:t> 60-153 meter range</a:t>
            </a:r>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24</a:t>
            </a:fld>
            <a:endParaRPr lang="en-US"/>
          </a:p>
        </p:txBody>
      </p:sp>
    </p:spTree>
    <p:extLst>
      <p:ext uri="{BB962C8B-B14F-4D97-AF65-F5344CB8AC3E}">
        <p14:creationId xmlns:p14="http://schemas.microsoft.com/office/powerpoint/2010/main" val="41599860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Several</a:t>
            </a:r>
            <a:r>
              <a:rPr lang="en-US" baseline="0" dirty="0" smtClean="0"/>
              <a:t> bearing errors &gt; 40 degrees. </a:t>
            </a:r>
            <a:r>
              <a:rPr lang="en-US" dirty="0" smtClean="0"/>
              <a:t>When measured from 100 meters; 30 </a:t>
            </a:r>
            <a:r>
              <a:rPr lang="en-US" dirty="0" err="1" smtClean="0"/>
              <a:t>deg</a:t>
            </a:r>
            <a:r>
              <a:rPr lang="en-US" dirty="0" smtClean="0"/>
              <a:t> bearing</a:t>
            </a:r>
            <a:r>
              <a:rPr lang="en-US" baseline="0" dirty="0" smtClean="0"/>
              <a:t> error -&gt; 50 meters position error, 40 </a:t>
            </a:r>
            <a:r>
              <a:rPr lang="en-US" baseline="0" dirty="0" err="1" smtClean="0"/>
              <a:t>deg</a:t>
            </a:r>
            <a:r>
              <a:rPr lang="en-US" baseline="0" dirty="0" smtClean="0"/>
              <a:t> bearing error -&gt; 64 meters position error</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25</a:t>
            </a:fld>
            <a:endParaRPr lang="en-US"/>
          </a:p>
        </p:txBody>
      </p:sp>
    </p:spTree>
    <p:extLst>
      <p:ext uri="{BB962C8B-B14F-4D97-AF65-F5344CB8AC3E}">
        <p14:creationId xmlns:p14="http://schemas.microsoft.com/office/powerpoint/2010/main" val="40263524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Drifter LRAUV moves with current, servos</a:t>
            </a:r>
            <a:r>
              <a:rPr lang="en-US" baseline="0" dirty="0" smtClean="0"/>
              <a:t> to thermocline or other depth surface using variable buoyancy system. </a:t>
            </a:r>
            <a:r>
              <a:rPr lang="en-US" dirty="0" smtClean="0"/>
              <a:t>Wave Glider</a:t>
            </a:r>
            <a:r>
              <a:rPr lang="en-US" baseline="0" dirty="0" smtClean="0"/>
              <a:t> and profiler LRAUV acoustically determine drifter LRAUV location and circle it. All three vehicles carry science sensors (CTD, fluorescence, backscatter, dissolved oxygen). Crewed ship periodically visits to take water samples for genomic/microscopic/isotopic analysis, uses Wave Glider surface location to easily locate the volume to be sampled.</a:t>
            </a:r>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27</a:t>
            </a:fld>
            <a:endParaRPr lang="en-US"/>
          </a:p>
        </p:txBody>
      </p:sp>
    </p:spTree>
    <p:extLst>
      <p:ext uri="{BB962C8B-B14F-4D97-AF65-F5344CB8AC3E}">
        <p14:creationId xmlns:p14="http://schemas.microsoft.com/office/powerpoint/2010/main" val="34845194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RV</a:t>
            </a:r>
            <a:r>
              <a:rPr lang="en-US" baseline="0" dirty="0" smtClean="0"/>
              <a:t> Rachel Carson able to easily locate Wave Glider. Acoustic track shows small wiggles which are artifacts – note that we don’t yet account for offsets between DAT, compass, GPS</a:t>
            </a:r>
          </a:p>
          <a:p>
            <a:r>
              <a:rPr lang="en-US" baseline="0" dirty="0" smtClean="0"/>
              <a:t>Autonomous navigation saved operational cost – no need for operator to continually issue commands through WGMS interface</a:t>
            </a:r>
          </a:p>
          <a:p>
            <a:r>
              <a:rPr lang="en-US" baseline="0" dirty="0" smtClean="0"/>
              <a:t>Last Fall navigation commands were issued automatically from on shore following receipt of target location from WG cell; now they issued directly from the Hot Spot payload to the main vehicle computer. </a:t>
            </a:r>
          </a:p>
          <a:p>
            <a:endParaRPr lang="en-US" baseline="0" dirty="0" smtClean="0"/>
          </a:p>
        </p:txBody>
      </p:sp>
      <p:sp>
        <p:nvSpPr>
          <p:cNvPr id="4" name="Slide Number Placeholder 3"/>
          <p:cNvSpPr>
            <a:spLocks noGrp="1"/>
          </p:cNvSpPr>
          <p:nvPr>
            <p:ph type="sldNum" sz="quarter" idx="10"/>
          </p:nvPr>
        </p:nvSpPr>
        <p:spPr/>
        <p:txBody>
          <a:bodyPr/>
          <a:lstStyle/>
          <a:p>
            <a:fld id="{BD6E6CE2-74BA-1D44-A036-27B3D47D7BB9}" type="slidenum">
              <a:rPr lang="en-US" smtClean="0"/>
              <a:t>28</a:t>
            </a:fld>
            <a:endParaRPr lang="en-US"/>
          </a:p>
        </p:txBody>
      </p:sp>
    </p:spTree>
    <p:extLst>
      <p:ext uri="{BB962C8B-B14F-4D97-AF65-F5344CB8AC3E}">
        <p14:creationId xmlns:p14="http://schemas.microsoft.com/office/powerpoint/2010/main" val="34051190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Data acquired over 11 </a:t>
            </a:r>
            <a:r>
              <a:rPr lang="en-US" baseline="0" dirty="0" err="1" smtClean="0"/>
              <a:t>hrs</a:t>
            </a:r>
            <a:r>
              <a:rPr lang="en-US" baseline="0" dirty="0" smtClean="0"/>
              <a:t>, 40 min; about 42,000 points</a:t>
            </a:r>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32</a:t>
            </a:fld>
            <a:endParaRPr lang="en-US"/>
          </a:p>
        </p:txBody>
      </p:sp>
    </p:spTree>
    <p:extLst>
      <p:ext uri="{BB962C8B-B14F-4D97-AF65-F5344CB8AC3E}">
        <p14:creationId xmlns:p14="http://schemas.microsoft.com/office/powerpoint/2010/main" val="25229491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Rot="1" noChangeAspect="1" noTextEdit="1"/>
          </p:cNvSpPr>
          <p:nvPr>
            <p:ph type="sldImg"/>
          </p:nvPr>
        </p:nvSpPr>
        <p:spPr bwMode="auto">
          <a:noFill/>
          <a:ln>
            <a:solidFill>
              <a:srgbClr val="000000"/>
            </a:solidFill>
            <a:miter lim="800000"/>
            <a:headEnd/>
            <a:tailEnd/>
          </a:ln>
        </p:spPr>
      </p:sp>
      <p:sp>
        <p:nvSpPr>
          <p:cNvPr id="38914" name="Rectangle 3"/>
          <p:cNvSpPr>
            <a:spLocks noGrp="1"/>
          </p:cNvSpPr>
          <p:nvPr>
            <p:ph type="body" idx="1"/>
          </p:nvPr>
        </p:nvSpPr>
        <p:spPr bwMode="auto">
          <a:xfrm>
            <a:off x="685800" y="4343713"/>
            <a:ext cx="5486400" cy="4431275"/>
          </a:xfrm>
          <a:noFill/>
        </p:spPr>
        <p:txBody>
          <a:bodyPr wrap="square" numCol="1" anchor="t" anchorCtr="0" compatLnSpc="1">
            <a:prstTxWarp prst="textNoShape">
              <a:avLst/>
            </a:prstTxWarp>
          </a:bodyPr>
          <a:lstStyle/>
          <a:p>
            <a:pPr marL="168638" indent="-168638">
              <a:lnSpc>
                <a:spcPct val="90000"/>
              </a:lnSpc>
              <a:buFontTx/>
              <a:buChar char="•"/>
            </a:pPr>
            <a:r>
              <a:rPr lang="en-US" smtClean="0">
                <a:latin typeface="Arial" charset="0"/>
                <a:cs typeface="Arial" charset="0"/>
              </a:rPr>
              <a:t>These two graphs compare the data rate and cost of the three radio communications options available for delivering real-time data.</a:t>
            </a:r>
          </a:p>
          <a:p>
            <a:pPr marL="168638" indent="-168638">
              <a:lnSpc>
                <a:spcPct val="90000"/>
              </a:lnSpc>
              <a:buFontTx/>
              <a:buChar char="•"/>
            </a:pPr>
            <a:r>
              <a:rPr lang="en-US" smtClean="0">
                <a:latin typeface="Arial" charset="0"/>
                <a:cs typeface="Arial" charset="0"/>
              </a:rPr>
              <a:t>Satellite services are in blue and cellular ground service in orange.</a:t>
            </a:r>
          </a:p>
          <a:p>
            <a:pPr marL="168638" indent="-168638">
              <a:lnSpc>
                <a:spcPct val="90000"/>
              </a:lnSpc>
              <a:buFontTx/>
              <a:buChar char="•"/>
            </a:pPr>
            <a:r>
              <a:rPr lang="en-US" smtClean="0">
                <a:latin typeface="Arial" charset="0"/>
                <a:cs typeface="Arial" charset="0"/>
              </a:rPr>
              <a:t>The Iridium satellite constellation short burst data service – the current Tethys system. This service offers high reliability, low power and worldwide coverage. Most importantly it has an availability of around 90-95% so AUV’s are almost always able to make a connection when they surface – very important – but the tradeoff is that it is correspondingly slow in sending data.</a:t>
            </a:r>
          </a:p>
          <a:p>
            <a:pPr marL="168638" indent="-168638">
              <a:lnSpc>
                <a:spcPct val="90000"/>
              </a:lnSpc>
              <a:buFontTx/>
              <a:buChar char="•"/>
            </a:pPr>
            <a:r>
              <a:rPr lang="en-US" smtClean="0">
                <a:latin typeface="Arial" charset="0"/>
                <a:cs typeface="Arial" charset="0"/>
              </a:rPr>
              <a:t>The Globalstar satellite constellation is shown here. It has an availability of around 40-50% but a higher data transfer rate. The poor availability makes it unsuitable for human-to-machine communications, but fine for machine-to-machine or M2M communications. A computer does not mind having to continually redial to get the entire data set through.</a:t>
            </a:r>
          </a:p>
          <a:p>
            <a:pPr marL="168638" indent="-168638">
              <a:lnSpc>
                <a:spcPct val="90000"/>
              </a:lnSpc>
              <a:buFontTx/>
              <a:buChar char="•"/>
            </a:pPr>
            <a:r>
              <a:rPr lang="en-US" smtClean="0">
                <a:latin typeface="Arial" charset="0"/>
                <a:cs typeface="Arial" charset="0"/>
              </a:rPr>
              <a:t>In orange here is the commercial 3G cellular phone network. Note the large change in scale. The data throughput is about 300-400 times the Iridium satellite system.</a:t>
            </a:r>
          </a:p>
          <a:p>
            <a:pPr marL="168638" indent="-168638">
              <a:lnSpc>
                <a:spcPct val="90000"/>
              </a:lnSpc>
              <a:buFontTx/>
              <a:buChar char="•"/>
            </a:pPr>
            <a:r>
              <a:rPr lang="en-US" smtClean="0">
                <a:latin typeface="Arial" charset="0"/>
                <a:cs typeface="Arial" charset="0"/>
              </a:rPr>
              <a:t>On the right we look at costs per byte. Here again there is a major scale change and the Globalstar satellite system is more than several orders of magnitude less expensive then the Iridium SBD messaging system.</a:t>
            </a:r>
          </a:p>
          <a:p>
            <a:pPr marL="168638" indent="-168638">
              <a:lnSpc>
                <a:spcPct val="90000"/>
              </a:lnSpc>
              <a:buFontTx/>
              <a:buChar char="•"/>
            </a:pPr>
            <a:r>
              <a:rPr lang="en-US" smtClean="0">
                <a:latin typeface="Arial" charset="0"/>
                <a:cs typeface="Arial" charset="0"/>
              </a:rPr>
              <a:t>With a data cost of $25 per GByte, the commercial 3G cellular phone network is essentially free in this application.</a:t>
            </a:r>
          </a:p>
          <a:p>
            <a:pPr marL="168638" indent="-168638">
              <a:lnSpc>
                <a:spcPct val="90000"/>
              </a:lnSpc>
              <a:buFontTx/>
              <a:buChar char="•"/>
            </a:pPr>
            <a:r>
              <a:rPr lang="en-US" smtClean="0">
                <a:latin typeface="Arial" charset="0"/>
                <a:cs typeface="Arial" charset="0"/>
              </a:rPr>
              <a:t>The bottom line is that AUV’s must use Iridium for robustness, but the Wave Glider HotSpot is not similarly constrained and can select the most appropriate radio link.</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Hot Spot</a:t>
            </a:r>
            <a:r>
              <a:rPr lang="en-US" baseline="0" dirty="0" smtClean="0"/>
              <a:t> supports biological oceanography, geology investigators. Utilize existing Wave Glider infrastructure (including navigation), Linux utilities – “off the shelf” approach</a:t>
            </a:r>
          </a:p>
          <a:p>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4</a:t>
            </a:fld>
            <a:endParaRPr lang="en-US"/>
          </a:p>
        </p:txBody>
      </p:sp>
    </p:spTree>
    <p:extLst>
      <p:ext uri="{BB962C8B-B14F-4D97-AF65-F5344CB8AC3E}">
        <p14:creationId xmlns:p14="http://schemas.microsoft.com/office/powerpoint/2010/main" val="32048011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xfrm>
            <a:off x="685800" y="4343713"/>
            <a:ext cx="5486400" cy="4431275"/>
          </a:xfrm>
          <a:noFill/>
        </p:spPr>
        <p:txBody>
          <a:bodyPr wrap="square" numCol="1" anchor="t" anchorCtr="0" compatLnSpc="1">
            <a:prstTxWarp prst="textNoShape">
              <a:avLst/>
            </a:prstTxWarp>
          </a:bodyPr>
          <a:lstStyle/>
          <a:p>
            <a:pPr marL="168638" indent="-168638">
              <a:buFontTx/>
              <a:buChar char="•"/>
            </a:pPr>
            <a:r>
              <a:rPr lang="en-US" smtClean="0"/>
              <a:t>The value of the Wave Glider HotSpot is it’s ability to return realtime data.</a:t>
            </a:r>
          </a:p>
          <a:p>
            <a:pPr marL="168638" indent="-168638">
              <a:buFontTx/>
              <a:buChar char="•"/>
            </a:pPr>
            <a:r>
              <a:rPr lang="en-US" smtClean="0"/>
              <a:t>Real time data is major theme of MBARI’s research and what we’ve been hearing about today, the increasing dependence on real-time data for decision making during the course of field experiments.</a:t>
            </a:r>
          </a:p>
          <a:p>
            <a:pPr marL="168638" indent="-168638">
              <a:buFontTx/>
              <a:buChar char="•"/>
            </a:pPr>
            <a:r>
              <a:rPr lang="en-US" smtClean="0"/>
              <a:t>Here we see Francisco Chavez using the MBARI OCEANOGRAPHIC DECISION SUPPORT SYSTEM software application for a field experiment last Fall. Adequate real-time data is the raw material for visualization and decision making tools.</a:t>
            </a:r>
          </a:p>
          <a:p>
            <a:pPr marL="168638" indent="-168638">
              <a:buFontTx/>
              <a:buChar char="•"/>
            </a:pPr>
            <a:r>
              <a:rPr lang="en-US" smtClean="0"/>
              <a:t>It’s a big ocean out there and real time data is necessary for making informed sampling decisions, a major theme of our field programs. This is especially important when you have limited capacity, for example the AUV Gulper water sampler or the Environmental Sample Processor.</a:t>
            </a:r>
          </a:p>
          <a:p>
            <a:pPr marL="168638" indent="-168638">
              <a:buFontTx/>
              <a:buChar char="•"/>
            </a:pPr>
            <a:r>
              <a:rPr lang="en-US" smtClean="0"/>
              <a:t>The AUV Tethys is an exciting new tool with missions up to 20 days. The ability to return high quality intermediate data is of great importance.</a:t>
            </a:r>
          </a:p>
          <a:p>
            <a:pPr marL="168638" indent="-168638">
              <a:buFontTx/>
              <a:buChar char="•"/>
            </a:pPr>
            <a:r>
              <a:rPr lang="en-US" smtClean="0"/>
              <a:t>Thanks to the revolution in communications that has been occurring over the last several decades more data is available in real-time from remote field experiments then has ever been possible before.</a:t>
            </a:r>
          </a:p>
          <a:p>
            <a:pPr marL="168638" indent="-168638"/>
            <a:endParaRPr lang="en-US" smtClean="0"/>
          </a:p>
          <a:p>
            <a:pPr marL="168638" indent="-168638"/>
            <a:endParaRPr lang="en-US" smtClean="0"/>
          </a:p>
        </p:txBody>
      </p:sp>
      <p:sp>
        <p:nvSpPr>
          <p:cNvPr id="4" name="Slide Number Placeholder 3"/>
          <p:cNvSpPr>
            <a:spLocks noGrp="1"/>
          </p:cNvSpPr>
          <p:nvPr>
            <p:ph type="sldNum" sz="quarter" idx="5"/>
          </p:nvPr>
        </p:nvSpPr>
        <p:spPr/>
        <p:txBody>
          <a:bodyPr/>
          <a:lstStyle/>
          <a:p>
            <a:pPr>
              <a:defRPr/>
            </a:pPr>
            <a:fld id="{0093A96A-68AA-4C03-8475-EF2A92386C84}" type="slidenum">
              <a:rPr lang="en-US" smtClean="0"/>
              <a:pPr>
                <a:defRPr/>
              </a:pPr>
              <a:t>40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p:txBody>
          <a:bodyPr wrap="square" numCol="1" anchor="t" anchorCtr="0" compatLnSpc="1">
            <a:prstTxWarp prst="textNoShape">
              <a:avLst/>
            </a:prstTxWarp>
          </a:bodyPr>
          <a:lstStyle/>
          <a:p>
            <a:pPr marL="168638" indent="-168638">
              <a:lnSpc>
                <a:spcPct val="90000"/>
              </a:lnSpc>
              <a:buFont typeface="Arial" pitchFamily="34" charset="0"/>
              <a:buChar char="•"/>
              <a:defRPr/>
            </a:pPr>
            <a:r>
              <a:rPr lang="en-US" dirty="0" smtClean="0"/>
              <a:t>Unlike an AUV, a Wave Glider can maintain continual connection with satellites and if within about 10 nautical miles of shore, the commercial cellular phone network.</a:t>
            </a:r>
          </a:p>
          <a:p>
            <a:pPr marL="168638" indent="-168638">
              <a:lnSpc>
                <a:spcPct val="90000"/>
              </a:lnSpc>
              <a:buFont typeface="Arial" pitchFamily="34" charset="0"/>
              <a:buChar char="•"/>
              <a:defRPr/>
            </a:pPr>
            <a:endParaRPr lang="en-US" dirty="0" smtClean="0"/>
          </a:p>
          <a:p>
            <a:pPr marL="168638" indent="-168638">
              <a:lnSpc>
                <a:spcPct val="90000"/>
              </a:lnSpc>
              <a:buFont typeface="Arial" pitchFamily="34" charset="0"/>
              <a:buChar char="•"/>
              <a:defRPr/>
            </a:pPr>
            <a:r>
              <a:rPr lang="en-US" dirty="0" smtClean="0"/>
              <a:t>Whereas an AUV must do all of it’s communications during a brief surface interval, a Wave Glider HotSpot can use less robust but higher data rate radio links. If data does not initially get through it can be continually re-sent until it does.</a:t>
            </a:r>
          </a:p>
          <a:p>
            <a:pPr marL="168638" indent="-168638">
              <a:lnSpc>
                <a:spcPct val="90000"/>
              </a:lnSpc>
              <a:buFont typeface="Arial" pitchFamily="34" charset="0"/>
              <a:buChar char="•"/>
              <a:defRPr/>
            </a:pPr>
            <a:endParaRPr lang="en-US" dirty="0" smtClean="0"/>
          </a:p>
          <a:p>
            <a:pPr marL="168638" indent="-168638">
              <a:lnSpc>
                <a:spcPct val="90000"/>
              </a:lnSpc>
              <a:buFont typeface="Arial" pitchFamily="34" charset="0"/>
              <a:buChar char="•"/>
              <a:defRPr/>
            </a:pPr>
            <a:r>
              <a:rPr lang="en-US" dirty="0" smtClean="0"/>
              <a:t>The HotSpot can use some intelligence on which radio system to use. It can first attempt a connection using the lowest cost option, then, if that is not reliable enough, it can switch to a higher cost but greater range data relay such as satellite.</a:t>
            </a:r>
          </a:p>
          <a:p>
            <a:pPr marL="168638" indent="-168638">
              <a:lnSpc>
                <a:spcPct val="90000"/>
              </a:lnSpc>
              <a:buFont typeface="Arial" pitchFamily="34" charset="0"/>
              <a:buChar char="•"/>
              <a:defRPr/>
            </a:pPr>
            <a:endParaRPr lang="en-US" dirty="0" smtClean="0"/>
          </a:p>
          <a:p>
            <a:pPr marL="168638" indent="-168638">
              <a:lnSpc>
                <a:spcPct val="90000"/>
              </a:lnSpc>
              <a:buFont typeface="Arial" pitchFamily="34" charset="0"/>
              <a:buChar char="•"/>
              <a:defRPr/>
            </a:pPr>
            <a:r>
              <a:rPr lang="en-US" dirty="0" smtClean="0"/>
              <a:t>The energy budget of the Wave Glider is greater than possible on an AUV and energy can be replenished using solar panels or other means.</a:t>
            </a:r>
          </a:p>
          <a:p>
            <a:pPr marL="168638" indent="-168638">
              <a:lnSpc>
                <a:spcPct val="90000"/>
              </a:lnSpc>
              <a:buFont typeface="Arial" pitchFamily="34" charset="0"/>
              <a:buChar char="•"/>
              <a:defRPr/>
            </a:pPr>
            <a:endParaRPr lang="en-US" dirty="0" smtClean="0"/>
          </a:p>
          <a:p>
            <a:pPr marL="168638" indent="-168638">
              <a:lnSpc>
                <a:spcPct val="90000"/>
              </a:lnSpc>
              <a:buFont typeface="Arial" pitchFamily="34" charset="0"/>
              <a:buChar char="•"/>
              <a:defRPr/>
            </a:pPr>
            <a:r>
              <a:rPr lang="en-US" dirty="0" smtClean="0"/>
              <a:t>Of course the mounting of antennas is much easier and they can be much higher above the water.</a:t>
            </a:r>
          </a:p>
          <a:p>
            <a:pPr marL="168638" indent="-168638">
              <a:lnSpc>
                <a:spcPct val="90000"/>
              </a:lnSpc>
              <a:buFont typeface="Arial" pitchFamily="34" charset="0"/>
              <a:buChar char="•"/>
              <a:defRPr/>
            </a:pPr>
            <a:endParaRPr lang="en-US" dirty="0" smtClean="0"/>
          </a:p>
          <a:p>
            <a:pPr marL="168638" indent="-168638">
              <a:lnSpc>
                <a:spcPct val="90000"/>
              </a:lnSpc>
              <a:buFont typeface="Arial" pitchFamily="34" charset="0"/>
              <a:buChar char="•"/>
              <a:defRPr/>
            </a:pPr>
            <a:r>
              <a:rPr lang="en-US" dirty="0" smtClean="0"/>
              <a:t>There is also plenty of space for radio hardware.</a:t>
            </a:r>
          </a:p>
          <a:p>
            <a:pPr eaLnBrk="1" hangingPunct="1">
              <a:lnSpc>
                <a:spcPct val="90000"/>
              </a:lnSpc>
              <a:defRPr/>
            </a:pPr>
            <a:endParaRPr lang="en-US" dirty="0" smtClean="0"/>
          </a:p>
          <a:p>
            <a:pPr eaLnBrk="1" hangingPunct="1">
              <a:lnSpc>
                <a:spcPct val="90000"/>
              </a:lnSpc>
              <a:defRPr/>
            </a:pPr>
            <a:endParaRPr lang="en-US" dirty="0" smtClean="0"/>
          </a:p>
        </p:txBody>
      </p:sp>
      <p:sp>
        <p:nvSpPr>
          <p:cNvPr id="4" name="Slide Number Placeholder 3"/>
          <p:cNvSpPr txBox="1">
            <a:spLocks noGrp="1"/>
          </p:cNvSpPr>
          <p:nvPr/>
        </p:nvSpPr>
        <p:spPr>
          <a:xfrm>
            <a:off x="3884122" y="8685862"/>
            <a:ext cx="2972320" cy="456575"/>
          </a:xfrm>
          <a:prstGeom prst="rect">
            <a:avLst/>
          </a:prstGeom>
          <a:noFill/>
        </p:spPr>
        <p:txBody>
          <a:bodyPr lIns="91433" tIns="45717" rIns="91433" bIns="45717" anchor="b"/>
          <a:lstStyle/>
          <a:p>
            <a:pPr algn="r">
              <a:defRPr/>
            </a:pPr>
            <a:fld id="{56E29CCE-47F7-4B8B-9E5B-9147C1ACA5EF}" type="slidenum">
              <a:rPr lang="en-US" sz="1200"/>
              <a:pPr algn="r">
                <a:defRPr/>
              </a:pPr>
              <a:t>41</a:t>
            </a:fld>
            <a:endParaRPr lang="en-US"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Straightforward to enable Xtreme-2 as</a:t>
            </a:r>
            <a:r>
              <a:rPr lang="en-US" baseline="0" dirty="0" smtClean="0"/>
              <a:t> Hot Spot node.</a:t>
            </a:r>
          </a:p>
          <a:p>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43</a:t>
            </a:fld>
            <a:endParaRPr lang="en-US"/>
          </a:p>
        </p:txBody>
      </p:sp>
    </p:spTree>
    <p:extLst>
      <p:ext uri="{BB962C8B-B14F-4D97-AF65-F5344CB8AC3E}">
        <p14:creationId xmlns:p14="http://schemas.microsoft.com/office/powerpoint/2010/main" val="5268751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Rot="1" noChangeAspect="1" noTextEdit="1"/>
          </p:cNvSpPr>
          <p:nvPr>
            <p:ph type="sldImg"/>
          </p:nvPr>
        </p:nvSpPr>
        <p:spPr bwMode="auto">
          <a:noFill/>
          <a:ln>
            <a:solidFill>
              <a:srgbClr val="000000"/>
            </a:solidFill>
            <a:miter lim="800000"/>
            <a:headEnd/>
            <a:tailEnd/>
          </a:ln>
        </p:spPr>
      </p:sp>
      <p:sp>
        <p:nvSpPr>
          <p:cNvPr id="47106" name="Rectangle 3"/>
          <p:cNvSpPr>
            <a:spLocks noGrp="1"/>
          </p:cNvSpPr>
          <p:nvPr>
            <p:ph type="body" idx="1"/>
          </p:nvPr>
        </p:nvSpPr>
        <p:spPr bwMode="auto">
          <a:noFill/>
        </p:spPr>
        <p:txBody>
          <a:bodyPr wrap="square" numCol="1" anchor="t" anchorCtr="0" compatLnSpc="1">
            <a:prstTxWarp prst="textNoShape">
              <a:avLst/>
            </a:prstTxWarp>
          </a:bodyPr>
          <a:lstStyle/>
          <a:p>
            <a:pPr marL="168638" indent="-168638">
              <a:buFontTx/>
              <a:buChar char="•"/>
            </a:pPr>
            <a:r>
              <a:rPr lang="en-US" smtClean="0">
                <a:latin typeface="Arial" charset="0"/>
              </a:rPr>
              <a:t>This slide of Tethys data from the ECOHAB experiment in March illustrates the effect of restricting the AUV’s surface time to 5 minutes for data downloading of real-time data in the current system. The vehicle sends back a very reduced data set as shown on the left side plots. I want it clear that the sparse data represented on the left is the result of restricting the AUV surface interval, and if  the AUV was allowed to remain on the surface longer the plots would have more resolution.</a:t>
            </a:r>
          </a:p>
          <a:p>
            <a:pPr marL="168638" indent="-168638">
              <a:buFontTx/>
              <a:buChar char="•"/>
            </a:pPr>
            <a:r>
              <a:rPr lang="en-US" smtClean="0">
                <a:latin typeface="Arial" charset="0"/>
              </a:rPr>
              <a:t>The data in plots on the right side is a decimated version of the complete data set for each of the three parameters, chlorophyll, temperature and nitrate.</a:t>
            </a:r>
          </a:p>
          <a:p>
            <a:pPr marL="168638" indent="-168638">
              <a:buFontTx/>
              <a:buChar char="•"/>
            </a:pPr>
            <a:r>
              <a:rPr lang="en-US" smtClean="0">
                <a:latin typeface="Arial" charset="0"/>
              </a:rPr>
              <a:t>We predict however that based on the number of data values represented here and our experiments with the Wave Glider HotSpot, for future experiments similar to this one, if the AUV is within about 400 meters of the Wave Glider HotSpot, we should be able to bring back data sets in a 5 minute surface time comparable to the higher resolution plots on the right..</a:t>
            </a:r>
          </a:p>
          <a:p>
            <a:pPr marL="168638" indent="-168638">
              <a:buFontTx/>
              <a:buChar char="•"/>
            </a:pPr>
            <a:r>
              <a:rPr lang="en-US" smtClean="0">
                <a:latin typeface="Arial" charset="0"/>
              </a:rPr>
              <a:t>We should also be able to bring back complimentary data sets from the AUV’s in experiments such as this one that were not being returned at all in real time due to data rate and surface time limitations.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Compute</a:t>
            </a:r>
            <a:r>
              <a:rPr lang="en-US" baseline="0" dirty="0" smtClean="0"/>
              <a:t> target location from WG GPS location, target bearing and range (using </a:t>
            </a:r>
            <a:r>
              <a:rPr lang="en-US" baseline="0" dirty="0" err="1" smtClean="0"/>
              <a:t>Vincenty’s</a:t>
            </a:r>
            <a:r>
              <a:rPr lang="en-US" baseline="0" dirty="0" smtClean="0"/>
              <a:t> algorithm).</a:t>
            </a:r>
          </a:p>
          <a:p>
            <a:r>
              <a:rPr lang="en-US" baseline="0" dirty="0" smtClean="0"/>
              <a:t>Verifies that target is in safe polygon</a:t>
            </a:r>
          </a:p>
          <a:p>
            <a:r>
              <a:rPr lang="en-US" baseline="0" dirty="0" smtClean="0"/>
              <a:t>Implemented in python </a:t>
            </a:r>
            <a:r>
              <a:rPr lang="en-US" baseline="0" smtClean="0"/>
              <a:t>and java</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47</a:t>
            </a:fld>
            <a:endParaRPr lang="en-US"/>
          </a:p>
        </p:txBody>
      </p:sp>
    </p:spTree>
    <p:extLst>
      <p:ext uri="{BB962C8B-B14F-4D97-AF65-F5344CB8AC3E}">
        <p14:creationId xmlns:p14="http://schemas.microsoft.com/office/powerpoint/2010/main" val="30573297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Frees ships</a:t>
            </a:r>
            <a:r>
              <a:rPr lang="en-US" baseline="0" dirty="0" smtClean="0"/>
              <a:t> to perform other tasks that require humans on-site</a:t>
            </a:r>
            <a:endParaRPr lang="en-US" dirty="0" smtClean="0"/>
          </a:p>
          <a:p>
            <a:r>
              <a:rPr lang="en-US" dirty="0" smtClean="0"/>
              <a:t>AUV</a:t>
            </a:r>
            <a:r>
              <a:rPr lang="en-US" baseline="0" dirty="0" smtClean="0"/>
              <a:t> and WG must be within a few hundred meters to exchange data via RF.</a:t>
            </a:r>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48</a:t>
            </a:fld>
            <a:endParaRPr lang="en-US"/>
          </a:p>
        </p:txBody>
      </p:sp>
    </p:spTree>
    <p:extLst>
      <p:ext uri="{BB962C8B-B14F-4D97-AF65-F5344CB8AC3E}">
        <p14:creationId xmlns:p14="http://schemas.microsoft.com/office/powerpoint/2010/main" val="1081768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AUV</a:t>
            </a:r>
            <a:r>
              <a:rPr lang="en-US" baseline="0" dirty="0" smtClean="0"/>
              <a:t> surfaces to quickly transfer data over LOS</a:t>
            </a:r>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8</a:t>
            </a:fld>
            <a:endParaRPr lang="en-US"/>
          </a:p>
        </p:txBody>
      </p:sp>
    </p:spTree>
    <p:extLst>
      <p:ext uri="{BB962C8B-B14F-4D97-AF65-F5344CB8AC3E}">
        <p14:creationId xmlns:p14="http://schemas.microsoft.com/office/powerpoint/2010/main" val="1161280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Rsync</a:t>
            </a:r>
            <a:r>
              <a:rPr lang="en-US" dirty="0" smtClean="0"/>
              <a:t> is included with most Linux</a:t>
            </a:r>
            <a:r>
              <a:rPr lang="en-US" baseline="0" dirty="0" smtClean="0"/>
              <a:t> distributions – no need to install</a:t>
            </a:r>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9</a:t>
            </a:fld>
            <a:endParaRPr lang="en-US"/>
          </a:p>
        </p:txBody>
      </p:sp>
    </p:spTree>
    <p:extLst>
      <p:ext uri="{BB962C8B-B14F-4D97-AF65-F5344CB8AC3E}">
        <p14:creationId xmlns:p14="http://schemas.microsoft.com/office/powerpoint/2010/main" val="2415847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10</a:t>
            </a:fld>
            <a:endParaRPr lang="en-US"/>
          </a:p>
        </p:txBody>
      </p:sp>
    </p:spTree>
    <p:extLst>
      <p:ext uri="{BB962C8B-B14F-4D97-AF65-F5344CB8AC3E}">
        <p14:creationId xmlns:p14="http://schemas.microsoft.com/office/powerpoint/2010/main" val="1821844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RF</a:t>
            </a:r>
            <a:r>
              <a:rPr lang="en-US" baseline="0" dirty="0" smtClean="0"/>
              <a:t> link breaks mid-transfer, </a:t>
            </a:r>
            <a:r>
              <a:rPr lang="en-US" baseline="0" dirty="0" err="1" smtClean="0"/>
              <a:t>rsync</a:t>
            </a:r>
            <a:r>
              <a:rPr lang="en-US" baseline="0" dirty="0" smtClean="0"/>
              <a:t> will pick up where it left off on next attempt. If destination link not available, </a:t>
            </a:r>
            <a:r>
              <a:rPr lang="en-US" baseline="0" dirty="0" err="1" smtClean="0"/>
              <a:t>rsync</a:t>
            </a:r>
            <a:r>
              <a:rPr lang="en-US" baseline="0" dirty="0" smtClean="0"/>
              <a:t> will try later; Hot Spot is store-and-forward/data-mule.</a:t>
            </a:r>
          </a:p>
          <a:p>
            <a:r>
              <a:rPr lang="en-US" baseline="0" dirty="0" smtClean="0"/>
              <a:t>Only differences between source and destination are transferred; so if ‘n’ bytes are added to an N-byte file between retrievals, only ‘n’ bytes are transferred</a:t>
            </a:r>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12</a:t>
            </a:fld>
            <a:endParaRPr lang="en-US"/>
          </a:p>
        </p:txBody>
      </p:sp>
    </p:spTree>
    <p:extLst>
      <p:ext uri="{BB962C8B-B14F-4D97-AF65-F5344CB8AC3E}">
        <p14:creationId xmlns:p14="http://schemas.microsoft.com/office/powerpoint/2010/main" val="13867010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Console </a:t>
            </a:r>
            <a:r>
              <a:rPr lang="en-US" dirty="0" err="1" smtClean="0"/>
              <a:t>capaibilty</a:t>
            </a:r>
            <a:r>
              <a:rPr lang="en-US" dirty="0" smtClean="0"/>
              <a:t>; through</a:t>
            </a:r>
            <a:r>
              <a:rPr lang="en-US" baseline="0" dirty="0" smtClean="0"/>
              <a:t> </a:t>
            </a:r>
            <a:r>
              <a:rPr lang="en-US" baseline="0" dirty="0" err="1" smtClean="0"/>
              <a:t>ssh</a:t>
            </a:r>
            <a:r>
              <a:rPr lang="en-US" baseline="0" dirty="0" smtClean="0"/>
              <a:t> (cell, </a:t>
            </a:r>
            <a:r>
              <a:rPr lang="en-US" baseline="0" dirty="0" err="1" smtClean="0"/>
              <a:t>Globalstar</a:t>
            </a:r>
            <a:r>
              <a:rPr lang="en-US" baseline="0" dirty="0" smtClean="0"/>
              <a:t>) or Iridium console</a:t>
            </a:r>
          </a:p>
          <a:p>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13</a:t>
            </a:fld>
            <a:endParaRPr lang="en-US"/>
          </a:p>
        </p:txBody>
      </p:sp>
    </p:spTree>
    <p:extLst>
      <p:ext uri="{BB962C8B-B14F-4D97-AF65-F5344CB8AC3E}">
        <p14:creationId xmlns:p14="http://schemas.microsoft.com/office/powerpoint/2010/main" val="929946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AUV</a:t>
            </a:r>
            <a:r>
              <a:rPr lang="en-US" baseline="0" dirty="0" smtClean="0"/>
              <a:t> surfaces to quickly transfer data over LOS</a:t>
            </a:r>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16</a:t>
            </a:fld>
            <a:endParaRPr lang="en-US"/>
          </a:p>
        </p:txBody>
      </p:sp>
    </p:spTree>
    <p:extLst>
      <p:ext uri="{BB962C8B-B14F-4D97-AF65-F5344CB8AC3E}">
        <p14:creationId xmlns:p14="http://schemas.microsoft.com/office/powerpoint/2010/main" val="11612805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Significant wave</a:t>
            </a:r>
            <a:r>
              <a:rPr lang="en-US" baseline="0" dirty="0" smtClean="0"/>
              <a:t> height ranged from 1.7 – 2.7 meters during these tests</a:t>
            </a:r>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17</a:t>
            </a:fld>
            <a:endParaRPr lang="en-US"/>
          </a:p>
        </p:txBody>
      </p:sp>
    </p:spTree>
    <p:extLst>
      <p:ext uri="{BB962C8B-B14F-4D97-AF65-F5344CB8AC3E}">
        <p14:creationId xmlns:p14="http://schemas.microsoft.com/office/powerpoint/2010/main" val="17190463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16076C-2141-294A-9E10-2BF7C8830FB8}" type="datetimeFigureOut">
              <a:rPr lang="en-US" smtClean="0"/>
              <a:t>5/21/2015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FED2B1-BC4E-244D-A8B3-09DFC954FE10}" type="slidenum">
              <a:rPr lang="en-US" smtClean="0"/>
              <a:t>‹#›</a:t>
            </a:fld>
            <a:endParaRPr lang="en-US"/>
          </a:p>
        </p:txBody>
      </p:sp>
    </p:spTree>
    <p:extLst>
      <p:ext uri="{BB962C8B-B14F-4D97-AF65-F5344CB8AC3E}">
        <p14:creationId xmlns:p14="http://schemas.microsoft.com/office/powerpoint/2010/main" val="1288901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16076C-2141-294A-9E10-2BF7C8830FB8}" type="datetimeFigureOut">
              <a:rPr lang="en-US" smtClean="0"/>
              <a:t>5/21/2015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FED2B1-BC4E-244D-A8B3-09DFC954FE10}" type="slidenum">
              <a:rPr lang="en-US" smtClean="0"/>
              <a:t>‹#›</a:t>
            </a:fld>
            <a:endParaRPr lang="en-US"/>
          </a:p>
        </p:txBody>
      </p:sp>
    </p:spTree>
    <p:extLst>
      <p:ext uri="{BB962C8B-B14F-4D97-AF65-F5344CB8AC3E}">
        <p14:creationId xmlns:p14="http://schemas.microsoft.com/office/powerpoint/2010/main" val="3187605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16076C-2141-294A-9E10-2BF7C8830FB8}" type="datetimeFigureOut">
              <a:rPr lang="en-US" smtClean="0"/>
              <a:t>5/21/2015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FED2B1-BC4E-244D-A8B3-09DFC954FE10}" type="slidenum">
              <a:rPr lang="en-US" smtClean="0"/>
              <a:t>‹#›</a:t>
            </a:fld>
            <a:endParaRPr lang="en-US"/>
          </a:p>
        </p:txBody>
      </p:sp>
    </p:spTree>
    <p:extLst>
      <p:ext uri="{BB962C8B-B14F-4D97-AF65-F5344CB8AC3E}">
        <p14:creationId xmlns:p14="http://schemas.microsoft.com/office/powerpoint/2010/main" val="2815594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16076C-2141-294A-9E10-2BF7C8830FB8}" type="datetimeFigureOut">
              <a:rPr lang="en-US" smtClean="0"/>
              <a:t>5/21/2015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FED2B1-BC4E-244D-A8B3-09DFC954FE10}" type="slidenum">
              <a:rPr lang="en-US" smtClean="0"/>
              <a:t>‹#›</a:t>
            </a:fld>
            <a:endParaRPr lang="en-US"/>
          </a:p>
        </p:txBody>
      </p:sp>
    </p:spTree>
    <p:extLst>
      <p:ext uri="{BB962C8B-B14F-4D97-AF65-F5344CB8AC3E}">
        <p14:creationId xmlns:p14="http://schemas.microsoft.com/office/powerpoint/2010/main" val="2661522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16076C-2141-294A-9E10-2BF7C8830FB8}" type="datetimeFigureOut">
              <a:rPr lang="en-US" smtClean="0"/>
              <a:t>5/21/2015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FED2B1-BC4E-244D-A8B3-09DFC954FE10}" type="slidenum">
              <a:rPr lang="en-US" smtClean="0"/>
              <a:t>‹#›</a:t>
            </a:fld>
            <a:endParaRPr lang="en-US"/>
          </a:p>
        </p:txBody>
      </p:sp>
    </p:spTree>
    <p:extLst>
      <p:ext uri="{BB962C8B-B14F-4D97-AF65-F5344CB8AC3E}">
        <p14:creationId xmlns:p14="http://schemas.microsoft.com/office/powerpoint/2010/main" val="3630491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216076C-2141-294A-9E10-2BF7C8830FB8}" type="datetimeFigureOut">
              <a:rPr lang="en-US" smtClean="0"/>
              <a:t>5/21/2015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FED2B1-BC4E-244D-A8B3-09DFC954FE10}" type="slidenum">
              <a:rPr lang="en-US" smtClean="0"/>
              <a:t>‹#›</a:t>
            </a:fld>
            <a:endParaRPr lang="en-US"/>
          </a:p>
        </p:txBody>
      </p:sp>
    </p:spTree>
    <p:extLst>
      <p:ext uri="{BB962C8B-B14F-4D97-AF65-F5344CB8AC3E}">
        <p14:creationId xmlns:p14="http://schemas.microsoft.com/office/powerpoint/2010/main" val="3987904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216076C-2141-294A-9E10-2BF7C8830FB8}" type="datetimeFigureOut">
              <a:rPr lang="en-US" smtClean="0"/>
              <a:t>5/21/2015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FED2B1-BC4E-244D-A8B3-09DFC954FE10}" type="slidenum">
              <a:rPr lang="en-US" smtClean="0"/>
              <a:t>‹#›</a:t>
            </a:fld>
            <a:endParaRPr lang="en-US"/>
          </a:p>
        </p:txBody>
      </p:sp>
    </p:spTree>
    <p:extLst>
      <p:ext uri="{BB962C8B-B14F-4D97-AF65-F5344CB8AC3E}">
        <p14:creationId xmlns:p14="http://schemas.microsoft.com/office/powerpoint/2010/main" val="1081448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216076C-2141-294A-9E10-2BF7C8830FB8}" type="datetimeFigureOut">
              <a:rPr lang="en-US" smtClean="0"/>
              <a:t>5/21/2015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FED2B1-BC4E-244D-A8B3-09DFC954FE10}" type="slidenum">
              <a:rPr lang="en-US" smtClean="0"/>
              <a:t>‹#›</a:t>
            </a:fld>
            <a:endParaRPr lang="en-US"/>
          </a:p>
        </p:txBody>
      </p:sp>
    </p:spTree>
    <p:extLst>
      <p:ext uri="{BB962C8B-B14F-4D97-AF65-F5344CB8AC3E}">
        <p14:creationId xmlns:p14="http://schemas.microsoft.com/office/powerpoint/2010/main" val="37205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16076C-2141-294A-9E10-2BF7C8830FB8}" type="datetimeFigureOut">
              <a:rPr lang="en-US" smtClean="0"/>
              <a:t>5/21/2015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FED2B1-BC4E-244D-A8B3-09DFC954FE10}" type="slidenum">
              <a:rPr lang="en-US" smtClean="0"/>
              <a:t>‹#›</a:t>
            </a:fld>
            <a:endParaRPr lang="en-US"/>
          </a:p>
        </p:txBody>
      </p:sp>
    </p:spTree>
    <p:extLst>
      <p:ext uri="{BB962C8B-B14F-4D97-AF65-F5344CB8AC3E}">
        <p14:creationId xmlns:p14="http://schemas.microsoft.com/office/powerpoint/2010/main" val="2221154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16076C-2141-294A-9E10-2BF7C8830FB8}" type="datetimeFigureOut">
              <a:rPr lang="en-US" smtClean="0"/>
              <a:t>5/21/2015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FED2B1-BC4E-244D-A8B3-09DFC954FE10}" type="slidenum">
              <a:rPr lang="en-US" smtClean="0"/>
              <a:t>‹#›</a:t>
            </a:fld>
            <a:endParaRPr lang="en-US"/>
          </a:p>
        </p:txBody>
      </p:sp>
    </p:spTree>
    <p:extLst>
      <p:ext uri="{BB962C8B-B14F-4D97-AF65-F5344CB8AC3E}">
        <p14:creationId xmlns:p14="http://schemas.microsoft.com/office/powerpoint/2010/main" val="2376482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16076C-2141-294A-9E10-2BF7C8830FB8}" type="datetimeFigureOut">
              <a:rPr lang="en-US" smtClean="0"/>
              <a:t>5/21/2015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FED2B1-BC4E-244D-A8B3-09DFC954FE10}" type="slidenum">
              <a:rPr lang="en-US" smtClean="0"/>
              <a:t>‹#›</a:t>
            </a:fld>
            <a:endParaRPr lang="en-US"/>
          </a:p>
        </p:txBody>
      </p:sp>
    </p:spTree>
    <p:extLst>
      <p:ext uri="{BB962C8B-B14F-4D97-AF65-F5344CB8AC3E}">
        <p14:creationId xmlns:p14="http://schemas.microsoft.com/office/powerpoint/2010/main" val="267974975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16076C-2141-294A-9E10-2BF7C8830FB8}" type="datetimeFigureOut">
              <a:rPr lang="en-US" smtClean="0"/>
              <a:t>5/21/2015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FED2B1-BC4E-244D-A8B3-09DFC954FE10}" type="slidenum">
              <a:rPr lang="en-US" smtClean="0"/>
              <a:t>‹#›</a:t>
            </a:fld>
            <a:endParaRPr lang="en-US"/>
          </a:p>
        </p:txBody>
      </p:sp>
      <p:pic>
        <p:nvPicPr>
          <p:cNvPr id="7" name="Picture 7" descr="mbarilogo"/>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38113" y="6462181"/>
            <a:ext cx="63817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8"/>
          <p:cNvSpPr>
            <a:spLocks noChangeArrowheads="1"/>
          </p:cNvSpPr>
          <p:nvPr userDrawn="1"/>
        </p:nvSpPr>
        <p:spPr bwMode="auto">
          <a:xfrm>
            <a:off x="3579813" y="6573838"/>
            <a:ext cx="220980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lang="en-US" sz="1100" dirty="0" smtClean="0">
                <a:solidFill>
                  <a:srgbClr val="08625B"/>
                </a:solidFill>
                <a:latin typeface="Calibri" charset="0"/>
                <a:cs typeface="Times New Roman" charset="0"/>
              </a:rPr>
              <a:t>Oceans</a:t>
            </a:r>
            <a:r>
              <a:rPr lang="en-US" sz="1100" baseline="0" dirty="0" smtClean="0">
                <a:solidFill>
                  <a:srgbClr val="08625B"/>
                </a:solidFill>
                <a:latin typeface="Calibri" charset="0"/>
                <a:cs typeface="Times New Roman" charset="0"/>
              </a:rPr>
              <a:t> 2015 Genoa</a:t>
            </a:r>
            <a:endParaRPr lang="en-US" sz="1100" dirty="0">
              <a:solidFill>
                <a:srgbClr val="08625B"/>
              </a:solidFill>
              <a:latin typeface="Times New Roman" charset="0"/>
              <a:cs typeface="Times New Roman" charset="0"/>
            </a:endParaRPr>
          </a:p>
        </p:txBody>
      </p:sp>
    </p:spTree>
    <p:extLst>
      <p:ext uri="{BB962C8B-B14F-4D97-AF65-F5344CB8AC3E}">
        <p14:creationId xmlns:p14="http://schemas.microsoft.com/office/powerpoint/2010/main" val="41332777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tif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tif"/></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 Id="rId3" Type="http://schemas.openxmlformats.org/officeDocument/2006/relationships/image" Target="../media/image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5.tif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9.xml"/><Relationship Id="rId4" Type="http://schemas.openxmlformats.org/officeDocument/2006/relationships/oleObject" Target="../embeddings/oleObject1.bin"/><Relationship Id="rId5" Type="http://schemas.openxmlformats.org/officeDocument/2006/relationships/image" Target="../media/image32.emf"/><Relationship Id="rId6" Type="http://schemas.openxmlformats.org/officeDocument/2006/relationships/oleObject" Target="../embeddings/Microsoft_Excel_97_-_2004_Worksheet1.xls"/><Relationship Id="rId7" Type="http://schemas.openxmlformats.org/officeDocument/2006/relationships/image" Target="../media/image33.emf"/><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6.png"/><Relationship Id="rId3" Type="http://schemas.openxmlformats.org/officeDocument/2006/relationships/image" Target="../media/image3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38.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39.png"/><Relationship Id="rId5" Type="http://schemas.openxmlformats.org/officeDocument/2006/relationships/image" Target="../media/image40.png"/><Relationship Id="rId6" Type="http://schemas.openxmlformats.org/officeDocument/2006/relationships/image" Target="../media/image41.png"/><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t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Communications relay and autonomous tracking applications for Wave Glider</a:t>
            </a:r>
            <a:endParaRPr lang="en-US" dirty="0"/>
          </a:p>
        </p:txBody>
      </p:sp>
      <p:sp>
        <p:nvSpPr>
          <p:cNvPr id="3" name="Subtitle 2"/>
          <p:cNvSpPr>
            <a:spLocks noGrp="1"/>
          </p:cNvSpPr>
          <p:nvPr>
            <p:ph type="subTitle" idx="1"/>
          </p:nvPr>
        </p:nvSpPr>
        <p:spPr>
          <a:xfrm>
            <a:off x="1234307" y="4069272"/>
            <a:ext cx="6659789" cy="1752600"/>
          </a:xfrm>
        </p:spPr>
        <p:txBody>
          <a:bodyPr>
            <a:normAutofit/>
          </a:bodyPr>
          <a:lstStyle/>
          <a:p>
            <a:r>
              <a:rPr lang="en-US" dirty="0" smtClean="0">
                <a:solidFill>
                  <a:schemeClr val="tx1"/>
                </a:solidFill>
              </a:rPr>
              <a:t>Tom O’Reilly, Brian Kieft, Mark Chaffey</a:t>
            </a:r>
          </a:p>
          <a:p>
            <a:endParaRPr lang="en-US" dirty="0">
              <a:solidFill>
                <a:schemeClr val="tx1"/>
              </a:solidFill>
            </a:endParaRPr>
          </a:p>
        </p:txBody>
      </p:sp>
      <p:pic>
        <p:nvPicPr>
          <p:cNvPr id="4" name="Picture 3"/>
          <p:cNvPicPr>
            <a:picLocks noChangeAspect="1"/>
          </p:cNvPicPr>
          <p:nvPr/>
        </p:nvPicPr>
        <p:blipFill>
          <a:blip r:embed="rId2"/>
          <a:stretch>
            <a:fillRect/>
          </a:stretch>
        </p:blipFill>
        <p:spPr>
          <a:xfrm>
            <a:off x="3244795" y="0"/>
            <a:ext cx="2540000" cy="1727200"/>
          </a:xfrm>
          <a:prstGeom prst="rect">
            <a:avLst/>
          </a:prstGeom>
        </p:spPr>
      </p:pic>
      <p:pic>
        <p:nvPicPr>
          <p:cNvPr id="6" name="Picture 5"/>
          <p:cNvPicPr>
            <a:picLocks noChangeAspect="1"/>
          </p:cNvPicPr>
          <p:nvPr/>
        </p:nvPicPr>
        <p:blipFill>
          <a:blip r:embed="rId3"/>
          <a:stretch>
            <a:fillRect/>
          </a:stretch>
        </p:blipFill>
        <p:spPr>
          <a:xfrm>
            <a:off x="3409325" y="4976720"/>
            <a:ext cx="2276707" cy="1406851"/>
          </a:xfrm>
          <a:prstGeom prst="rect">
            <a:avLst/>
          </a:prstGeom>
        </p:spPr>
      </p:pic>
    </p:spTree>
    <p:extLst>
      <p:ext uri="{BB962C8B-B14F-4D97-AF65-F5344CB8AC3E}">
        <p14:creationId xmlns:p14="http://schemas.microsoft.com/office/powerpoint/2010/main" val="269156940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6"/>
          <p:cNvCxnSpPr/>
          <p:nvPr/>
        </p:nvCxnSpPr>
        <p:spPr>
          <a:xfrm flipV="1">
            <a:off x="5416359" y="3283896"/>
            <a:ext cx="1730747" cy="635057"/>
          </a:xfrm>
          <a:prstGeom prst="straightConnector1">
            <a:avLst/>
          </a:prstGeom>
          <a:ln>
            <a:headEnd type="arrow" w="lg" len="lg"/>
            <a:tailEnd type="arrow" w="lg" len="lg"/>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933322" y="3642779"/>
            <a:ext cx="893844" cy="369332"/>
          </a:xfrm>
          <a:prstGeom prst="rect">
            <a:avLst/>
          </a:prstGeom>
          <a:noFill/>
        </p:spPr>
        <p:txBody>
          <a:bodyPr wrap="none" rtlCol="0">
            <a:spAutoFit/>
          </a:bodyPr>
          <a:lstStyle/>
          <a:p>
            <a:r>
              <a:rPr lang="en-US" dirty="0" smtClean="0">
                <a:latin typeface="+mj-lt"/>
                <a:cs typeface="Times New Roman"/>
              </a:rPr>
              <a:t>Cellular</a:t>
            </a:r>
            <a:endParaRPr lang="en-US" dirty="0">
              <a:latin typeface="+mj-lt"/>
              <a:cs typeface="Times New Roman"/>
            </a:endParaRPr>
          </a:p>
        </p:txBody>
      </p:sp>
      <p:grpSp>
        <p:nvGrpSpPr>
          <p:cNvPr id="6" name="Group 5"/>
          <p:cNvGrpSpPr/>
          <p:nvPr/>
        </p:nvGrpSpPr>
        <p:grpSpPr>
          <a:xfrm>
            <a:off x="1600200" y="4449586"/>
            <a:ext cx="1828800" cy="408801"/>
            <a:chOff x="1600200" y="4449586"/>
            <a:chExt cx="1828800" cy="408801"/>
          </a:xfrm>
        </p:grpSpPr>
        <p:cxnSp>
          <p:nvCxnSpPr>
            <p:cNvPr id="51" name="Straight Arrow Connector 50"/>
            <p:cNvCxnSpPr/>
            <p:nvPr/>
          </p:nvCxnSpPr>
          <p:spPr>
            <a:xfrm>
              <a:off x="1600200" y="4449586"/>
              <a:ext cx="1828800" cy="0"/>
            </a:xfrm>
            <a:prstGeom prst="straightConnector1">
              <a:avLst/>
            </a:prstGeom>
            <a:ln>
              <a:headEnd type="arrow" w="lg" len="lg"/>
              <a:tailEnd type="arrow" w="lg" len="lg"/>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1955918" y="4489055"/>
              <a:ext cx="827908" cy="369332"/>
            </a:xfrm>
            <a:prstGeom prst="rect">
              <a:avLst/>
            </a:prstGeom>
            <a:noFill/>
          </p:spPr>
          <p:txBody>
            <a:bodyPr wrap="none" rtlCol="0">
              <a:spAutoFit/>
            </a:bodyPr>
            <a:lstStyle/>
            <a:p>
              <a:r>
                <a:rPr lang="en-US" dirty="0" smtClean="0">
                  <a:cs typeface="Times New Roman"/>
                </a:rPr>
                <a:t>802.11</a:t>
              </a:r>
              <a:endParaRPr lang="en-US" dirty="0">
                <a:cs typeface="Times New Roman"/>
              </a:endParaRPr>
            </a:p>
          </p:txBody>
        </p:sp>
      </p:grpSp>
      <p:sp>
        <p:nvSpPr>
          <p:cNvPr id="3" name="Magnetic Disk 2"/>
          <p:cNvSpPr/>
          <p:nvPr/>
        </p:nvSpPr>
        <p:spPr>
          <a:xfrm>
            <a:off x="3735430" y="4989840"/>
            <a:ext cx="1449514" cy="9452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cache</a:t>
            </a:r>
            <a:endParaRPr lang="en-US" dirty="0">
              <a:solidFill>
                <a:schemeClr val="tx1"/>
              </a:solidFill>
            </a:endParaRPr>
          </a:p>
        </p:txBody>
      </p:sp>
      <p:sp>
        <p:nvSpPr>
          <p:cNvPr id="22" name="Magnetic Disk 21"/>
          <p:cNvSpPr/>
          <p:nvPr/>
        </p:nvSpPr>
        <p:spPr>
          <a:xfrm>
            <a:off x="7362882" y="3827445"/>
            <a:ext cx="1449514" cy="5478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incoming</a:t>
            </a:r>
            <a:endParaRPr lang="en-US" dirty="0">
              <a:solidFill>
                <a:schemeClr val="tx1"/>
              </a:solidFill>
            </a:endParaRPr>
          </a:p>
        </p:txBody>
      </p:sp>
      <p:sp>
        <p:nvSpPr>
          <p:cNvPr id="23" name="Magnetic Disk 22"/>
          <p:cNvSpPr/>
          <p:nvPr/>
        </p:nvSpPr>
        <p:spPr>
          <a:xfrm>
            <a:off x="7362882" y="4411486"/>
            <a:ext cx="1449514" cy="5478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outgoing</a:t>
            </a:r>
            <a:endParaRPr lang="en-US" dirty="0">
              <a:solidFill>
                <a:schemeClr val="tx1"/>
              </a:solidFill>
            </a:endParaRPr>
          </a:p>
        </p:txBody>
      </p:sp>
      <p:grpSp>
        <p:nvGrpSpPr>
          <p:cNvPr id="2" name="Group 1"/>
          <p:cNvGrpSpPr/>
          <p:nvPr/>
        </p:nvGrpSpPr>
        <p:grpSpPr>
          <a:xfrm>
            <a:off x="150686" y="4347988"/>
            <a:ext cx="1449514" cy="1469378"/>
            <a:chOff x="150686" y="4347988"/>
            <a:chExt cx="1449514" cy="1469378"/>
          </a:xfrm>
        </p:grpSpPr>
        <p:grpSp>
          <p:nvGrpSpPr>
            <p:cNvPr id="8" name="Group 16"/>
            <p:cNvGrpSpPr>
              <a:grpSpLocks/>
            </p:cNvGrpSpPr>
            <p:nvPr/>
          </p:nvGrpSpPr>
          <p:grpSpPr bwMode="auto">
            <a:xfrm>
              <a:off x="228600" y="4347988"/>
              <a:ext cx="1295400" cy="228600"/>
              <a:chOff x="2304" y="1844"/>
              <a:chExt cx="816" cy="144"/>
            </a:xfrm>
          </p:grpSpPr>
          <p:grpSp>
            <p:nvGrpSpPr>
              <p:cNvPr id="9" name="Group 32"/>
              <p:cNvGrpSpPr>
                <a:grpSpLocks/>
              </p:cNvGrpSpPr>
              <p:nvPr/>
            </p:nvGrpSpPr>
            <p:grpSpPr bwMode="auto">
              <a:xfrm>
                <a:off x="2304" y="1844"/>
                <a:ext cx="816" cy="144"/>
                <a:chOff x="1344" y="2064"/>
                <a:chExt cx="1536" cy="384"/>
              </a:xfrm>
            </p:grpSpPr>
            <p:sp>
              <p:nvSpPr>
                <p:cNvPr id="11" name="Oval 33"/>
                <p:cNvSpPr>
                  <a:spLocks noChangeArrowheads="1"/>
                </p:cNvSpPr>
                <p:nvPr/>
              </p:nvSpPr>
              <p:spPr bwMode="auto">
                <a:xfrm>
                  <a:off x="1392" y="2256"/>
                  <a:ext cx="1344" cy="192"/>
                </a:xfrm>
                <a:prstGeom prst="ellipse">
                  <a:avLst/>
                </a:prstGeom>
                <a:solidFill>
                  <a:srgbClr val="FF3300"/>
                </a:solidFill>
                <a:ln w="9525">
                  <a:solidFill>
                    <a:schemeClr val="tx1"/>
                  </a:solidFill>
                  <a:round/>
                  <a:headEnd/>
                  <a:tailEnd/>
                </a:ln>
              </p:spPr>
              <p:txBody>
                <a:bodyPr wrap="none" anchor="ctr"/>
                <a:lstStyle/>
                <a:p>
                  <a:endParaRPr lang="en-US" sz="1600">
                    <a:latin typeface="Times New Roman" panose="02020603050405020304" pitchFamily="18" charset="0"/>
                    <a:cs typeface="Times New Roman" panose="02020603050405020304" pitchFamily="18" charset="0"/>
                  </a:endParaRPr>
                </a:p>
              </p:txBody>
            </p:sp>
            <p:sp>
              <p:nvSpPr>
                <p:cNvPr id="12" name="Oval 34"/>
                <p:cNvSpPr>
                  <a:spLocks noChangeArrowheads="1"/>
                </p:cNvSpPr>
                <p:nvPr/>
              </p:nvSpPr>
              <p:spPr bwMode="auto">
                <a:xfrm>
                  <a:off x="1344" y="2256"/>
                  <a:ext cx="48" cy="192"/>
                </a:xfrm>
                <a:prstGeom prst="ellipse">
                  <a:avLst/>
                </a:prstGeom>
                <a:solidFill>
                  <a:srgbClr val="FFCC00"/>
                </a:solidFill>
                <a:ln w="9525">
                  <a:solidFill>
                    <a:schemeClr val="tx1"/>
                  </a:solidFill>
                  <a:round/>
                  <a:headEnd/>
                  <a:tailEnd/>
                </a:ln>
              </p:spPr>
              <p:txBody>
                <a:bodyPr wrap="none" anchor="ctr"/>
                <a:lstStyle/>
                <a:p>
                  <a:endParaRPr lang="en-US" sz="1600">
                    <a:latin typeface="Times New Roman" panose="02020603050405020304" pitchFamily="18" charset="0"/>
                    <a:cs typeface="Times New Roman" panose="02020603050405020304" pitchFamily="18" charset="0"/>
                  </a:endParaRPr>
                </a:p>
              </p:txBody>
            </p:sp>
            <p:sp>
              <p:nvSpPr>
                <p:cNvPr id="13" name="Oval 35"/>
                <p:cNvSpPr>
                  <a:spLocks noChangeArrowheads="1"/>
                </p:cNvSpPr>
                <p:nvPr/>
              </p:nvSpPr>
              <p:spPr bwMode="auto">
                <a:xfrm>
                  <a:off x="2304" y="2256"/>
                  <a:ext cx="576" cy="192"/>
                </a:xfrm>
                <a:prstGeom prst="ellipse">
                  <a:avLst/>
                </a:prstGeom>
                <a:solidFill>
                  <a:srgbClr val="FF3300"/>
                </a:solidFill>
                <a:ln w="9525">
                  <a:solidFill>
                    <a:schemeClr val="tx1"/>
                  </a:solidFill>
                  <a:round/>
                  <a:headEnd/>
                  <a:tailEnd/>
                </a:ln>
              </p:spPr>
              <p:txBody>
                <a:bodyPr wrap="none" anchor="ctr"/>
                <a:lstStyle/>
                <a:p>
                  <a:endParaRPr lang="en-US" sz="1600">
                    <a:latin typeface="Times New Roman" panose="02020603050405020304" pitchFamily="18" charset="0"/>
                    <a:cs typeface="Times New Roman" panose="02020603050405020304" pitchFamily="18" charset="0"/>
                  </a:endParaRPr>
                </a:p>
              </p:txBody>
            </p:sp>
            <p:sp>
              <p:nvSpPr>
                <p:cNvPr id="14" name="Line 36"/>
                <p:cNvSpPr>
                  <a:spLocks noChangeShapeType="1"/>
                </p:cNvSpPr>
                <p:nvPr/>
              </p:nvSpPr>
              <p:spPr bwMode="auto">
                <a:xfrm flipH="1" flipV="1">
                  <a:off x="2160" y="2064"/>
                  <a:ext cx="96" cy="240"/>
                </a:xfrm>
                <a:prstGeom prst="line">
                  <a:avLst/>
                </a:prstGeom>
                <a:noFill/>
                <a:ln w="76200">
                  <a:solidFill>
                    <a:srgbClr val="FF6600"/>
                  </a:solidFill>
                  <a:round/>
                  <a:headEnd/>
                  <a:tailEnd/>
                </a:ln>
              </p:spPr>
              <p:txBody>
                <a:bodyPr/>
                <a:lstStyle/>
                <a:p>
                  <a:endParaRPr lang="en-US" sz="1600">
                    <a:latin typeface="Times New Roman" panose="02020603050405020304" pitchFamily="18" charset="0"/>
                    <a:cs typeface="Times New Roman" panose="02020603050405020304" pitchFamily="18" charset="0"/>
                  </a:endParaRPr>
                </a:p>
              </p:txBody>
            </p:sp>
          </p:grpSp>
          <p:sp>
            <p:nvSpPr>
              <p:cNvPr id="10" name="Rectangle 37"/>
              <p:cNvSpPr>
                <a:spLocks noChangeArrowheads="1"/>
              </p:cNvSpPr>
              <p:nvPr/>
            </p:nvSpPr>
            <p:spPr bwMode="auto">
              <a:xfrm>
                <a:off x="2610" y="1916"/>
                <a:ext cx="383" cy="72"/>
              </a:xfrm>
              <a:prstGeom prst="rect">
                <a:avLst/>
              </a:prstGeom>
              <a:solidFill>
                <a:srgbClr val="FFCC00"/>
              </a:solidFill>
              <a:ln w="9525">
                <a:solidFill>
                  <a:schemeClr val="tx1"/>
                </a:solidFill>
                <a:miter lim="800000"/>
                <a:headEnd/>
                <a:tailEnd/>
              </a:ln>
            </p:spPr>
            <p:txBody>
              <a:bodyPr wrap="none" anchor="ctr"/>
              <a:lstStyle/>
              <a:p>
                <a:endParaRPr lang="en-US" sz="1600">
                  <a:solidFill>
                    <a:srgbClr val="FFCC00"/>
                  </a:solidFill>
                  <a:latin typeface="Times New Roman" panose="02020603050405020304" pitchFamily="18" charset="0"/>
                  <a:cs typeface="Times New Roman" panose="02020603050405020304" pitchFamily="18" charset="0"/>
                </a:endParaRPr>
              </a:p>
            </p:txBody>
          </p:sp>
        </p:grpSp>
        <p:sp>
          <p:nvSpPr>
            <p:cNvPr id="25" name="Magnetic Disk 24"/>
            <p:cNvSpPr/>
            <p:nvPr/>
          </p:nvSpPr>
          <p:spPr>
            <a:xfrm>
              <a:off x="150686" y="4685432"/>
              <a:ext cx="1449514" cy="5478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incoming</a:t>
              </a:r>
              <a:endParaRPr lang="en-US" dirty="0">
                <a:solidFill>
                  <a:schemeClr val="tx1"/>
                </a:solidFill>
              </a:endParaRPr>
            </a:p>
          </p:txBody>
        </p:sp>
        <p:sp>
          <p:nvSpPr>
            <p:cNvPr id="26" name="Magnetic Disk 25"/>
            <p:cNvSpPr/>
            <p:nvPr/>
          </p:nvSpPr>
          <p:spPr>
            <a:xfrm>
              <a:off x="150686" y="5269473"/>
              <a:ext cx="1449514" cy="5478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outgoing</a:t>
              </a:r>
              <a:endParaRPr lang="en-US" dirty="0">
                <a:solidFill>
                  <a:schemeClr val="tx1"/>
                </a:solidFill>
              </a:endParaRPr>
            </a:p>
          </p:txBody>
        </p:sp>
      </p:grpSp>
      <p:sp>
        <p:nvSpPr>
          <p:cNvPr id="28" name="Title 1"/>
          <p:cNvSpPr txBox="1">
            <a:spLocks/>
          </p:cNvSpPr>
          <p:nvPr/>
        </p:nvSpPr>
        <p:spPr>
          <a:xfrm>
            <a:off x="457200" y="274638"/>
            <a:ext cx="8229600" cy="11430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Hot Spot store-and-forward exchange using </a:t>
            </a:r>
            <a:r>
              <a:rPr lang="en-US" i="1" dirty="0" err="1" smtClean="0"/>
              <a:t>rsync</a:t>
            </a:r>
            <a:r>
              <a:rPr lang="en-US" i="1" dirty="0" smtClean="0"/>
              <a:t> </a:t>
            </a:r>
            <a:endParaRPr lang="en-US" i="1" dirty="0"/>
          </a:p>
        </p:txBody>
      </p:sp>
      <p:grpSp>
        <p:nvGrpSpPr>
          <p:cNvPr id="36" name="Group 35"/>
          <p:cNvGrpSpPr/>
          <p:nvPr/>
        </p:nvGrpSpPr>
        <p:grpSpPr>
          <a:xfrm>
            <a:off x="1495693" y="5543420"/>
            <a:ext cx="2239737" cy="831634"/>
            <a:chOff x="1495693" y="5543420"/>
            <a:chExt cx="2239737" cy="831634"/>
          </a:xfrm>
        </p:grpSpPr>
        <p:cxnSp>
          <p:nvCxnSpPr>
            <p:cNvPr id="16" name="Straight Arrow Connector 15"/>
            <p:cNvCxnSpPr>
              <a:stCxn id="26" idx="4"/>
            </p:cNvCxnSpPr>
            <p:nvPr/>
          </p:nvCxnSpPr>
          <p:spPr>
            <a:xfrm>
              <a:off x="1600200" y="5543420"/>
              <a:ext cx="2135230" cy="163113"/>
            </a:xfrm>
            <a:prstGeom prst="straightConnector1">
              <a:avLst/>
            </a:prstGeom>
            <a:ln>
              <a:tailEnd type="arrow" w="lg" len="lg"/>
            </a:ln>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1495693" y="5728723"/>
              <a:ext cx="2221177" cy="646331"/>
            </a:xfrm>
            <a:prstGeom prst="rect">
              <a:avLst/>
            </a:prstGeom>
            <a:noFill/>
          </p:spPr>
          <p:txBody>
            <a:bodyPr wrap="square" rtlCol="0">
              <a:spAutoFit/>
            </a:bodyPr>
            <a:lstStyle/>
            <a:p>
              <a:r>
                <a:rPr lang="en-US" dirty="0" smtClean="0"/>
                <a:t>Pull outgoing files from AUV  into cache</a:t>
              </a:r>
              <a:endParaRPr lang="en-US" dirty="0"/>
            </a:p>
          </p:txBody>
        </p:sp>
      </p:grpSp>
      <p:sp>
        <p:nvSpPr>
          <p:cNvPr id="44" name="Oval 43"/>
          <p:cNvSpPr/>
          <p:nvPr/>
        </p:nvSpPr>
        <p:spPr>
          <a:xfrm>
            <a:off x="3571549" y="3446817"/>
            <a:ext cx="1755944" cy="145996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sp>
        <p:nvSpPr>
          <p:cNvPr id="46" name="TextBox 45"/>
          <p:cNvSpPr txBox="1"/>
          <p:nvPr/>
        </p:nvSpPr>
        <p:spPr>
          <a:xfrm>
            <a:off x="3902038" y="3916207"/>
            <a:ext cx="1177782" cy="369332"/>
          </a:xfrm>
          <a:prstGeom prst="rect">
            <a:avLst/>
          </a:prstGeom>
          <a:noFill/>
        </p:spPr>
        <p:txBody>
          <a:bodyPr wrap="square" rtlCol="0">
            <a:spAutoFit/>
          </a:bodyPr>
          <a:lstStyle/>
          <a:p>
            <a:r>
              <a:rPr lang="en-US" dirty="0" smtClean="0">
                <a:latin typeface="Calibri"/>
                <a:cs typeface="Calibri"/>
              </a:rPr>
              <a:t>HOT SPOT</a:t>
            </a:r>
            <a:endParaRPr lang="en-US" dirty="0">
              <a:latin typeface="Calibri"/>
              <a:cs typeface="Calibri"/>
            </a:endParaRPr>
          </a:p>
        </p:txBody>
      </p:sp>
      <p:sp>
        <p:nvSpPr>
          <p:cNvPr id="47" name="TextBox 46"/>
          <p:cNvSpPr txBox="1"/>
          <p:nvPr/>
        </p:nvSpPr>
        <p:spPr>
          <a:xfrm>
            <a:off x="7606741" y="2661319"/>
            <a:ext cx="1121684" cy="369332"/>
          </a:xfrm>
          <a:prstGeom prst="rect">
            <a:avLst/>
          </a:prstGeom>
          <a:noFill/>
        </p:spPr>
        <p:txBody>
          <a:bodyPr wrap="square" rtlCol="0">
            <a:spAutoFit/>
          </a:bodyPr>
          <a:lstStyle/>
          <a:p>
            <a:r>
              <a:rPr lang="en-US" dirty="0" smtClean="0">
                <a:latin typeface="Calibri"/>
                <a:cs typeface="Calibri"/>
              </a:rPr>
              <a:t>SHORE</a:t>
            </a:r>
            <a:endParaRPr lang="en-US" dirty="0">
              <a:latin typeface="Calibri"/>
              <a:cs typeface="Calibri"/>
            </a:endParaRPr>
          </a:p>
        </p:txBody>
      </p:sp>
      <p:sp>
        <p:nvSpPr>
          <p:cNvPr id="48" name="Oval 47"/>
          <p:cNvSpPr/>
          <p:nvPr/>
        </p:nvSpPr>
        <p:spPr>
          <a:xfrm>
            <a:off x="7173024" y="2248834"/>
            <a:ext cx="1755944" cy="145996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33293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1"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wipe(left)">
                                      <p:cBhvr>
                                        <p:cTn id="14"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3571549" y="3446817"/>
            <a:ext cx="1755944" cy="145996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sp>
        <p:nvSpPr>
          <p:cNvPr id="34" name="TextBox 33"/>
          <p:cNvSpPr txBox="1"/>
          <p:nvPr/>
        </p:nvSpPr>
        <p:spPr>
          <a:xfrm>
            <a:off x="3902038" y="3916207"/>
            <a:ext cx="1177782" cy="369332"/>
          </a:xfrm>
          <a:prstGeom prst="rect">
            <a:avLst/>
          </a:prstGeom>
          <a:noFill/>
        </p:spPr>
        <p:txBody>
          <a:bodyPr wrap="square" rtlCol="0">
            <a:spAutoFit/>
          </a:bodyPr>
          <a:lstStyle/>
          <a:p>
            <a:r>
              <a:rPr lang="en-US" dirty="0" smtClean="0">
                <a:latin typeface="Calibri"/>
                <a:cs typeface="Calibri"/>
              </a:rPr>
              <a:t>HOT SPOT</a:t>
            </a:r>
            <a:endParaRPr lang="en-US" dirty="0">
              <a:latin typeface="Calibri"/>
              <a:cs typeface="Calibri"/>
            </a:endParaRPr>
          </a:p>
        </p:txBody>
      </p:sp>
      <p:sp>
        <p:nvSpPr>
          <p:cNvPr id="49" name="TextBox 48"/>
          <p:cNvSpPr txBox="1"/>
          <p:nvPr/>
        </p:nvSpPr>
        <p:spPr>
          <a:xfrm>
            <a:off x="7606741" y="2661319"/>
            <a:ext cx="1121684" cy="369332"/>
          </a:xfrm>
          <a:prstGeom prst="rect">
            <a:avLst/>
          </a:prstGeom>
          <a:noFill/>
        </p:spPr>
        <p:txBody>
          <a:bodyPr wrap="square" rtlCol="0">
            <a:spAutoFit/>
          </a:bodyPr>
          <a:lstStyle/>
          <a:p>
            <a:r>
              <a:rPr lang="en-US" dirty="0" smtClean="0">
                <a:latin typeface="Calibri"/>
                <a:cs typeface="Calibri"/>
              </a:rPr>
              <a:t>SHORE</a:t>
            </a:r>
            <a:endParaRPr lang="en-US" dirty="0">
              <a:latin typeface="Calibri"/>
              <a:cs typeface="Calibri"/>
            </a:endParaRPr>
          </a:p>
        </p:txBody>
      </p:sp>
      <p:cxnSp>
        <p:nvCxnSpPr>
          <p:cNvPr id="7" name="Straight Arrow Connector 6"/>
          <p:cNvCxnSpPr/>
          <p:nvPr/>
        </p:nvCxnSpPr>
        <p:spPr>
          <a:xfrm flipV="1">
            <a:off x="5416359" y="3283896"/>
            <a:ext cx="1730747" cy="635057"/>
          </a:xfrm>
          <a:prstGeom prst="straightConnector1">
            <a:avLst/>
          </a:prstGeom>
          <a:ln>
            <a:headEnd type="arrow" w="lg" len="lg"/>
            <a:tailEnd type="arrow" w="lg" len="lg"/>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933322" y="3642779"/>
            <a:ext cx="893844" cy="369332"/>
          </a:xfrm>
          <a:prstGeom prst="rect">
            <a:avLst/>
          </a:prstGeom>
          <a:noFill/>
        </p:spPr>
        <p:txBody>
          <a:bodyPr wrap="none" rtlCol="0">
            <a:spAutoFit/>
          </a:bodyPr>
          <a:lstStyle/>
          <a:p>
            <a:r>
              <a:rPr lang="en-US" dirty="0" smtClean="0">
                <a:latin typeface="+mj-lt"/>
                <a:cs typeface="Times New Roman"/>
              </a:rPr>
              <a:t>Cellular</a:t>
            </a:r>
            <a:endParaRPr lang="en-US" dirty="0">
              <a:latin typeface="+mj-lt"/>
              <a:cs typeface="Times New Roman"/>
            </a:endParaRPr>
          </a:p>
        </p:txBody>
      </p:sp>
      <p:sp>
        <p:nvSpPr>
          <p:cNvPr id="3" name="Magnetic Disk 2"/>
          <p:cNvSpPr/>
          <p:nvPr/>
        </p:nvSpPr>
        <p:spPr>
          <a:xfrm>
            <a:off x="3735430" y="4989840"/>
            <a:ext cx="1449514" cy="9452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cache</a:t>
            </a:r>
            <a:endParaRPr lang="en-US" dirty="0">
              <a:solidFill>
                <a:schemeClr val="tx1"/>
              </a:solidFill>
            </a:endParaRPr>
          </a:p>
        </p:txBody>
      </p:sp>
      <p:sp>
        <p:nvSpPr>
          <p:cNvPr id="22" name="Magnetic Disk 21"/>
          <p:cNvSpPr/>
          <p:nvPr/>
        </p:nvSpPr>
        <p:spPr>
          <a:xfrm>
            <a:off x="7362882" y="3827445"/>
            <a:ext cx="1449514" cy="5478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incoming</a:t>
            </a:r>
            <a:endParaRPr lang="en-US" dirty="0">
              <a:solidFill>
                <a:schemeClr val="tx1"/>
              </a:solidFill>
            </a:endParaRPr>
          </a:p>
        </p:txBody>
      </p:sp>
      <p:sp>
        <p:nvSpPr>
          <p:cNvPr id="23" name="Magnetic Disk 22"/>
          <p:cNvSpPr/>
          <p:nvPr/>
        </p:nvSpPr>
        <p:spPr>
          <a:xfrm>
            <a:off x="7362882" y="4411486"/>
            <a:ext cx="1449514" cy="5478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outgoing</a:t>
            </a:r>
            <a:endParaRPr lang="en-US" dirty="0">
              <a:solidFill>
                <a:schemeClr val="tx1"/>
              </a:solidFill>
            </a:endParaRPr>
          </a:p>
        </p:txBody>
      </p:sp>
      <p:grpSp>
        <p:nvGrpSpPr>
          <p:cNvPr id="18" name="Group 17"/>
          <p:cNvGrpSpPr/>
          <p:nvPr/>
        </p:nvGrpSpPr>
        <p:grpSpPr>
          <a:xfrm>
            <a:off x="150686" y="4347988"/>
            <a:ext cx="3278314" cy="1469378"/>
            <a:chOff x="150686" y="4347988"/>
            <a:chExt cx="3278314" cy="1469378"/>
          </a:xfrm>
        </p:grpSpPr>
        <p:grpSp>
          <p:nvGrpSpPr>
            <p:cNvPr id="6" name="Group 5"/>
            <p:cNvGrpSpPr/>
            <p:nvPr/>
          </p:nvGrpSpPr>
          <p:grpSpPr>
            <a:xfrm>
              <a:off x="1600200" y="4449586"/>
              <a:ext cx="1828800" cy="408801"/>
              <a:chOff x="1600200" y="4449586"/>
              <a:chExt cx="1828800" cy="408801"/>
            </a:xfrm>
          </p:grpSpPr>
          <p:cxnSp>
            <p:nvCxnSpPr>
              <p:cNvPr id="51" name="Straight Arrow Connector 50"/>
              <p:cNvCxnSpPr/>
              <p:nvPr/>
            </p:nvCxnSpPr>
            <p:spPr>
              <a:xfrm>
                <a:off x="1600200" y="4449586"/>
                <a:ext cx="1828800" cy="0"/>
              </a:xfrm>
              <a:prstGeom prst="straightConnector1">
                <a:avLst/>
              </a:prstGeom>
              <a:ln>
                <a:headEnd type="arrow" w="lg" len="lg"/>
                <a:tailEnd type="arrow" w="lg" len="lg"/>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1955918" y="4489055"/>
                <a:ext cx="827908" cy="369332"/>
              </a:xfrm>
              <a:prstGeom prst="rect">
                <a:avLst/>
              </a:prstGeom>
              <a:noFill/>
            </p:spPr>
            <p:txBody>
              <a:bodyPr wrap="none" rtlCol="0">
                <a:spAutoFit/>
              </a:bodyPr>
              <a:lstStyle/>
              <a:p>
                <a:r>
                  <a:rPr lang="en-US" dirty="0" smtClean="0">
                    <a:cs typeface="Times New Roman"/>
                  </a:rPr>
                  <a:t>802.11</a:t>
                </a:r>
                <a:endParaRPr lang="en-US" dirty="0">
                  <a:cs typeface="Times New Roman"/>
                </a:endParaRPr>
              </a:p>
            </p:txBody>
          </p:sp>
        </p:grpSp>
        <p:grpSp>
          <p:nvGrpSpPr>
            <p:cNvPr id="2" name="Group 1"/>
            <p:cNvGrpSpPr/>
            <p:nvPr/>
          </p:nvGrpSpPr>
          <p:grpSpPr>
            <a:xfrm>
              <a:off x="150686" y="4347988"/>
              <a:ext cx="1449514" cy="1469378"/>
              <a:chOff x="150686" y="4347988"/>
              <a:chExt cx="1449514" cy="1469378"/>
            </a:xfrm>
          </p:grpSpPr>
          <p:grpSp>
            <p:nvGrpSpPr>
              <p:cNvPr id="8" name="Group 16"/>
              <p:cNvGrpSpPr>
                <a:grpSpLocks/>
              </p:cNvGrpSpPr>
              <p:nvPr/>
            </p:nvGrpSpPr>
            <p:grpSpPr bwMode="auto">
              <a:xfrm>
                <a:off x="228600" y="4347988"/>
                <a:ext cx="1295400" cy="228600"/>
                <a:chOff x="2304" y="1844"/>
                <a:chExt cx="816" cy="144"/>
              </a:xfrm>
            </p:grpSpPr>
            <p:grpSp>
              <p:nvGrpSpPr>
                <p:cNvPr id="9" name="Group 32"/>
                <p:cNvGrpSpPr>
                  <a:grpSpLocks/>
                </p:cNvGrpSpPr>
                <p:nvPr/>
              </p:nvGrpSpPr>
              <p:grpSpPr bwMode="auto">
                <a:xfrm>
                  <a:off x="2304" y="1844"/>
                  <a:ext cx="816" cy="144"/>
                  <a:chOff x="1344" y="2064"/>
                  <a:chExt cx="1536" cy="384"/>
                </a:xfrm>
              </p:grpSpPr>
              <p:sp>
                <p:nvSpPr>
                  <p:cNvPr id="11" name="Oval 33"/>
                  <p:cNvSpPr>
                    <a:spLocks noChangeArrowheads="1"/>
                  </p:cNvSpPr>
                  <p:nvPr/>
                </p:nvSpPr>
                <p:spPr bwMode="auto">
                  <a:xfrm>
                    <a:off x="1392" y="2256"/>
                    <a:ext cx="1344" cy="192"/>
                  </a:xfrm>
                  <a:prstGeom prst="ellipse">
                    <a:avLst/>
                  </a:prstGeom>
                  <a:solidFill>
                    <a:srgbClr val="FF3300"/>
                  </a:solidFill>
                  <a:ln w="9525">
                    <a:solidFill>
                      <a:schemeClr val="tx1"/>
                    </a:solidFill>
                    <a:round/>
                    <a:headEnd/>
                    <a:tailEnd/>
                  </a:ln>
                </p:spPr>
                <p:txBody>
                  <a:bodyPr wrap="none" anchor="ctr"/>
                  <a:lstStyle/>
                  <a:p>
                    <a:endParaRPr lang="en-US" sz="1600">
                      <a:latin typeface="Times New Roman" panose="02020603050405020304" pitchFamily="18" charset="0"/>
                      <a:cs typeface="Times New Roman" panose="02020603050405020304" pitchFamily="18" charset="0"/>
                    </a:endParaRPr>
                  </a:p>
                </p:txBody>
              </p:sp>
              <p:sp>
                <p:nvSpPr>
                  <p:cNvPr id="12" name="Oval 34"/>
                  <p:cNvSpPr>
                    <a:spLocks noChangeArrowheads="1"/>
                  </p:cNvSpPr>
                  <p:nvPr/>
                </p:nvSpPr>
                <p:spPr bwMode="auto">
                  <a:xfrm>
                    <a:off x="1344" y="2256"/>
                    <a:ext cx="48" cy="192"/>
                  </a:xfrm>
                  <a:prstGeom prst="ellipse">
                    <a:avLst/>
                  </a:prstGeom>
                  <a:solidFill>
                    <a:srgbClr val="FFCC00"/>
                  </a:solidFill>
                  <a:ln w="9525">
                    <a:solidFill>
                      <a:schemeClr val="tx1"/>
                    </a:solidFill>
                    <a:round/>
                    <a:headEnd/>
                    <a:tailEnd/>
                  </a:ln>
                </p:spPr>
                <p:txBody>
                  <a:bodyPr wrap="none" anchor="ctr"/>
                  <a:lstStyle/>
                  <a:p>
                    <a:endParaRPr lang="en-US" sz="1600">
                      <a:latin typeface="Times New Roman" panose="02020603050405020304" pitchFamily="18" charset="0"/>
                      <a:cs typeface="Times New Roman" panose="02020603050405020304" pitchFamily="18" charset="0"/>
                    </a:endParaRPr>
                  </a:p>
                </p:txBody>
              </p:sp>
              <p:sp>
                <p:nvSpPr>
                  <p:cNvPr id="13" name="Oval 35"/>
                  <p:cNvSpPr>
                    <a:spLocks noChangeArrowheads="1"/>
                  </p:cNvSpPr>
                  <p:nvPr/>
                </p:nvSpPr>
                <p:spPr bwMode="auto">
                  <a:xfrm>
                    <a:off x="2304" y="2256"/>
                    <a:ext cx="576" cy="192"/>
                  </a:xfrm>
                  <a:prstGeom prst="ellipse">
                    <a:avLst/>
                  </a:prstGeom>
                  <a:solidFill>
                    <a:srgbClr val="FF3300"/>
                  </a:solidFill>
                  <a:ln w="9525">
                    <a:solidFill>
                      <a:schemeClr val="tx1"/>
                    </a:solidFill>
                    <a:round/>
                    <a:headEnd/>
                    <a:tailEnd/>
                  </a:ln>
                </p:spPr>
                <p:txBody>
                  <a:bodyPr wrap="none" anchor="ctr"/>
                  <a:lstStyle/>
                  <a:p>
                    <a:endParaRPr lang="en-US" sz="1600">
                      <a:latin typeface="Times New Roman" panose="02020603050405020304" pitchFamily="18" charset="0"/>
                      <a:cs typeface="Times New Roman" panose="02020603050405020304" pitchFamily="18" charset="0"/>
                    </a:endParaRPr>
                  </a:p>
                </p:txBody>
              </p:sp>
              <p:sp>
                <p:nvSpPr>
                  <p:cNvPr id="14" name="Line 36"/>
                  <p:cNvSpPr>
                    <a:spLocks noChangeShapeType="1"/>
                  </p:cNvSpPr>
                  <p:nvPr/>
                </p:nvSpPr>
                <p:spPr bwMode="auto">
                  <a:xfrm flipH="1" flipV="1">
                    <a:off x="2160" y="2064"/>
                    <a:ext cx="96" cy="240"/>
                  </a:xfrm>
                  <a:prstGeom prst="line">
                    <a:avLst/>
                  </a:prstGeom>
                  <a:noFill/>
                  <a:ln w="76200">
                    <a:solidFill>
                      <a:srgbClr val="FF6600"/>
                    </a:solidFill>
                    <a:round/>
                    <a:headEnd/>
                    <a:tailEnd/>
                  </a:ln>
                </p:spPr>
                <p:txBody>
                  <a:bodyPr/>
                  <a:lstStyle/>
                  <a:p>
                    <a:endParaRPr lang="en-US" sz="1600">
                      <a:latin typeface="Times New Roman" panose="02020603050405020304" pitchFamily="18" charset="0"/>
                      <a:cs typeface="Times New Roman" panose="02020603050405020304" pitchFamily="18" charset="0"/>
                    </a:endParaRPr>
                  </a:p>
                </p:txBody>
              </p:sp>
            </p:grpSp>
            <p:sp>
              <p:nvSpPr>
                <p:cNvPr id="10" name="Rectangle 37"/>
                <p:cNvSpPr>
                  <a:spLocks noChangeArrowheads="1"/>
                </p:cNvSpPr>
                <p:nvPr/>
              </p:nvSpPr>
              <p:spPr bwMode="auto">
                <a:xfrm>
                  <a:off x="2610" y="1916"/>
                  <a:ext cx="383" cy="72"/>
                </a:xfrm>
                <a:prstGeom prst="rect">
                  <a:avLst/>
                </a:prstGeom>
                <a:solidFill>
                  <a:srgbClr val="FFCC00"/>
                </a:solidFill>
                <a:ln w="9525">
                  <a:solidFill>
                    <a:schemeClr val="tx1"/>
                  </a:solidFill>
                  <a:miter lim="800000"/>
                  <a:headEnd/>
                  <a:tailEnd/>
                </a:ln>
              </p:spPr>
              <p:txBody>
                <a:bodyPr wrap="none" anchor="ctr"/>
                <a:lstStyle/>
                <a:p>
                  <a:endParaRPr lang="en-US" sz="1600">
                    <a:solidFill>
                      <a:srgbClr val="FFCC00"/>
                    </a:solidFill>
                    <a:latin typeface="Times New Roman" panose="02020603050405020304" pitchFamily="18" charset="0"/>
                    <a:cs typeface="Times New Roman" panose="02020603050405020304" pitchFamily="18" charset="0"/>
                  </a:endParaRPr>
                </a:p>
              </p:txBody>
            </p:sp>
          </p:grpSp>
          <p:sp>
            <p:nvSpPr>
              <p:cNvPr id="25" name="Magnetic Disk 24"/>
              <p:cNvSpPr/>
              <p:nvPr/>
            </p:nvSpPr>
            <p:spPr>
              <a:xfrm>
                <a:off x="150686" y="4685432"/>
                <a:ext cx="1449514" cy="5478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incoming</a:t>
                </a:r>
                <a:endParaRPr lang="en-US" dirty="0">
                  <a:solidFill>
                    <a:schemeClr val="tx1"/>
                  </a:solidFill>
                </a:endParaRPr>
              </a:p>
            </p:txBody>
          </p:sp>
          <p:sp>
            <p:nvSpPr>
              <p:cNvPr id="26" name="Magnetic Disk 25"/>
              <p:cNvSpPr/>
              <p:nvPr/>
            </p:nvSpPr>
            <p:spPr>
              <a:xfrm>
                <a:off x="150686" y="5269473"/>
                <a:ext cx="1449514" cy="5478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outgoing</a:t>
                </a:r>
                <a:endParaRPr lang="en-US" dirty="0">
                  <a:solidFill>
                    <a:schemeClr val="tx1"/>
                  </a:solidFill>
                </a:endParaRPr>
              </a:p>
            </p:txBody>
          </p:sp>
        </p:grpSp>
      </p:grpSp>
      <p:grpSp>
        <p:nvGrpSpPr>
          <p:cNvPr id="4" name="Group 3"/>
          <p:cNvGrpSpPr/>
          <p:nvPr/>
        </p:nvGrpSpPr>
        <p:grpSpPr>
          <a:xfrm>
            <a:off x="1600200" y="4959379"/>
            <a:ext cx="2294477" cy="1305604"/>
            <a:chOff x="1600200" y="4959379"/>
            <a:chExt cx="2294477" cy="1305604"/>
          </a:xfrm>
        </p:grpSpPr>
        <p:cxnSp>
          <p:nvCxnSpPr>
            <p:cNvPr id="31" name="Straight Arrow Connector 30"/>
            <p:cNvCxnSpPr>
              <a:stCxn id="25" idx="4"/>
            </p:cNvCxnSpPr>
            <p:nvPr/>
          </p:nvCxnSpPr>
          <p:spPr>
            <a:xfrm>
              <a:off x="1600200" y="4959379"/>
              <a:ext cx="2135230" cy="247621"/>
            </a:xfrm>
            <a:prstGeom prst="straightConnector1">
              <a:avLst/>
            </a:prstGeom>
            <a:ln>
              <a:headEnd type="arrow" w="lg" len="lg"/>
              <a:tailEnd type="none"/>
            </a:ln>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1673500" y="5618652"/>
              <a:ext cx="2221177" cy="646331"/>
            </a:xfrm>
            <a:prstGeom prst="rect">
              <a:avLst/>
            </a:prstGeom>
            <a:noFill/>
          </p:spPr>
          <p:txBody>
            <a:bodyPr wrap="square" rtlCol="0">
              <a:spAutoFit/>
            </a:bodyPr>
            <a:lstStyle/>
            <a:p>
              <a:r>
                <a:rPr lang="en-US" dirty="0" smtClean="0"/>
                <a:t>Push cached files destined for AUV</a:t>
              </a:r>
              <a:endParaRPr lang="en-US" dirty="0"/>
            </a:p>
          </p:txBody>
        </p:sp>
      </p:grpSp>
      <p:grpSp>
        <p:nvGrpSpPr>
          <p:cNvPr id="17" name="Group 16"/>
          <p:cNvGrpSpPr/>
          <p:nvPr/>
        </p:nvGrpSpPr>
        <p:grpSpPr>
          <a:xfrm>
            <a:off x="5184944" y="4685433"/>
            <a:ext cx="3640323" cy="1214685"/>
            <a:chOff x="5184944" y="4685433"/>
            <a:chExt cx="3640323" cy="1214685"/>
          </a:xfrm>
        </p:grpSpPr>
        <p:cxnSp>
          <p:nvCxnSpPr>
            <p:cNvPr id="35" name="Straight Arrow Connector 34"/>
            <p:cNvCxnSpPr>
              <a:endCxn id="23" idx="2"/>
            </p:cNvCxnSpPr>
            <p:nvPr/>
          </p:nvCxnSpPr>
          <p:spPr>
            <a:xfrm flipV="1">
              <a:off x="5184944" y="4685433"/>
              <a:ext cx="2177938" cy="1021100"/>
            </a:xfrm>
            <a:prstGeom prst="straightConnector1">
              <a:avLst/>
            </a:prstGeom>
            <a:ln>
              <a:headEnd type="arrow" w="lg" len="lg"/>
              <a:tailEnd type="none"/>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6065058" y="5253787"/>
              <a:ext cx="2760209" cy="646331"/>
            </a:xfrm>
            <a:prstGeom prst="rect">
              <a:avLst/>
            </a:prstGeom>
            <a:noFill/>
          </p:spPr>
          <p:txBody>
            <a:bodyPr wrap="square" rtlCol="0">
              <a:spAutoFit/>
            </a:bodyPr>
            <a:lstStyle/>
            <a:p>
              <a:r>
                <a:rPr lang="en-US" dirty="0" smtClean="0"/>
                <a:t>Pull outgoing files from shore into cache</a:t>
              </a:r>
              <a:endParaRPr lang="en-US" dirty="0"/>
            </a:p>
          </p:txBody>
        </p:sp>
      </p:grpSp>
      <p:sp>
        <p:nvSpPr>
          <p:cNvPr id="36" name="Oval 35"/>
          <p:cNvSpPr/>
          <p:nvPr/>
        </p:nvSpPr>
        <p:spPr>
          <a:xfrm>
            <a:off x="7173024" y="2248834"/>
            <a:ext cx="1755944" cy="145996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sp>
        <p:nvSpPr>
          <p:cNvPr id="37" name="Title 1"/>
          <p:cNvSpPr txBox="1">
            <a:spLocks/>
          </p:cNvSpPr>
          <p:nvPr/>
        </p:nvSpPr>
        <p:spPr>
          <a:xfrm>
            <a:off x="457200" y="274638"/>
            <a:ext cx="8229600" cy="11430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Hot Spot store-and-forward exchange using </a:t>
            </a:r>
            <a:r>
              <a:rPr lang="en-US" i="1" dirty="0" err="1" smtClean="0"/>
              <a:t>rsync</a:t>
            </a:r>
            <a:endParaRPr lang="en-US" i="1" dirty="0"/>
          </a:p>
        </p:txBody>
      </p:sp>
    </p:spTree>
    <p:extLst>
      <p:ext uri="{BB962C8B-B14F-4D97-AF65-F5344CB8AC3E}">
        <p14:creationId xmlns:p14="http://schemas.microsoft.com/office/powerpoint/2010/main" val="3428218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22" presetClass="exit" presetSubtype="1" fill="hold" nodeType="clickEffect">
                                  <p:stCondLst>
                                    <p:cond delay="0"/>
                                  </p:stCondLst>
                                  <p:childTnLst>
                                    <p:animEffect transition="out" filter="wipe(up)">
                                      <p:cBhvr>
                                        <p:cTn id="10" dur="500"/>
                                        <p:tgtEl>
                                          <p:spTgt spid="18"/>
                                        </p:tgtEl>
                                      </p:cBhvr>
                                    </p:animEffect>
                                    <p:set>
                                      <p:cBhvr>
                                        <p:cTn id="11" dur="1" fill="hold">
                                          <p:stCondLst>
                                            <p:cond delay="499"/>
                                          </p:stCondLst>
                                        </p:cTn>
                                        <p:tgtEl>
                                          <p:spTgt spid="18"/>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right)">
                                      <p:cBhvr>
                                        <p:cTn id="1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6"/>
          <p:cNvCxnSpPr/>
          <p:nvPr/>
        </p:nvCxnSpPr>
        <p:spPr>
          <a:xfrm flipV="1">
            <a:off x="5416359" y="3283896"/>
            <a:ext cx="1730747" cy="635057"/>
          </a:xfrm>
          <a:prstGeom prst="straightConnector1">
            <a:avLst/>
          </a:prstGeom>
          <a:ln>
            <a:headEnd type="arrow" w="lg" len="lg"/>
            <a:tailEnd type="arrow" w="lg" len="lg"/>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933322" y="3642779"/>
            <a:ext cx="893844" cy="369332"/>
          </a:xfrm>
          <a:prstGeom prst="rect">
            <a:avLst/>
          </a:prstGeom>
          <a:noFill/>
        </p:spPr>
        <p:txBody>
          <a:bodyPr wrap="none" rtlCol="0">
            <a:spAutoFit/>
          </a:bodyPr>
          <a:lstStyle/>
          <a:p>
            <a:r>
              <a:rPr lang="en-US" dirty="0" smtClean="0">
                <a:latin typeface="+mj-lt"/>
                <a:cs typeface="Times New Roman"/>
              </a:rPr>
              <a:t>Cellular</a:t>
            </a:r>
            <a:endParaRPr lang="en-US" dirty="0">
              <a:latin typeface="+mj-lt"/>
              <a:cs typeface="Times New Roman"/>
            </a:endParaRPr>
          </a:p>
        </p:txBody>
      </p:sp>
      <p:sp>
        <p:nvSpPr>
          <p:cNvPr id="3" name="Magnetic Disk 2"/>
          <p:cNvSpPr/>
          <p:nvPr/>
        </p:nvSpPr>
        <p:spPr>
          <a:xfrm>
            <a:off x="3735430" y="4989840"/>
            <a:ext cx="1449514" cy="9452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cache</a:t>
            </a:r>
            <a:endParaRPr lang="en-US" dirty="0">
              <a:solidFill>
                <a:schemeClr val="tx1"/>
              </a:solidFill>
            </a:endParaRPr>
          </a:p>
        </p:txBody>
      </p:sp>
      <p:sp>
        <p:nvSpPr>
          <p:cNvPr id="22" name="Magnetic Disk 21"/>
          <p:cNvSpPr/>
          <p:nvPr/>
        </p:nvSpPr>
        <p:spPr>
          <a:xfrm>
            <a:off x="7362882" y="3827445"/>
            <a:ext cx="1449514" cy="5478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incoming</a:t>
            </a:r>
            <a:endParaRPr lang="en-US" dirty="0">
              <a:solidFill>
                <a:schemeClr val="tx1"/>
              </a:solidFill>
            </a:endParaRPr>
          </a:p>
        </p:txBody>
      </p:sp>
      <p:sp>
        <p:nvSpPr>
          <p:cNvPr id="23" name="Magnetic Disk 22"/>
          <p:cNvSpPr/>
          <p:nvPr/>
        </p:nvSpPr>
        <p:spPr>
          <a:xfrm>
            <a:off x="7362882" y="4411486"/>
            <a:ext cx="1449514" cy="547893"/>
          </a:xfrm>
          <a:prstGeom prst="flowChartMagneticDisk">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outgoing</a:t>
            </a:r>
            <a:endParaRPr lang="en-US" dirty="0">
              <a:solidFill>
                <a:schemeClr val="tx1"/>
              </a:solidFill>
            </a:endParaRPr>
          </a:p>
        </p:txBody>
      </p:sp>
      <p:grpSp>
        <p:nvGrpSpPr>
          <p:cNvPr id="16" name="Group 15"/>
          <p:cNvGrpSpPr/>
          <p:nvPr/>
        </p:nvGrpSpPr>
        <p:grpSpPr>
          <a:xfrm>
            <a:off x="5184944" y="4229158"/>
            <a:ext cx="2901301" cy="1522608"/>
            <a:chOff x="5184944" y="4229158"/>
            <a:chExt cx="2901301" cy="1522608"/>
          </a:xfrm>
        </p:grpSpPr>
        <p:cxnSp>
          <p:nvCxnSpPr>
            <p:cNvPr id="38" name="Straight Arrow Connector 37"/>
            <p:cNvCxnSpPr/>
            <p:nvPr/>
          </p:nvCxnSpPr>
          <p:spPr>
            <a:xfrm flipV="1">
              <a:off x="5184944" y="4229158"/>
              <a:ext cx="2177938" cy="1021100"/>
            </a:xfrm>
            <a:prstGeom prst="straightConnector1">
              <a:avLst/>
            </a:prstGeom>
            <a:ln>
              <a:headEnd type="none" w="lg" len="lg"/>
              <a:tailEnd type="arrow" w="lg" len="lg"/>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5585211" y="5105435"/>
              <a:ext cx="2501034" cy="646331"/>
            </a:xfrm>
            <a:prstGeom prst="rect">
              <a:avLst/>
            </a:prstGeom>
            <a:noFill/>
          </p:spPr>
          <p:txBody>
            <a:bodyPr wrap="square" rtlCol="0">
              <a:spAutoFit/>
            </a:bodyPr>
            <a:lstStyle/>
            <a:p>
              <a:r>
                <a:rPr lang="en-US" dirty="0" smtClean="0"/>
                <a:t>Push cached files destined for shore</a:t>
              </a:r>
              <a:endParaRPr lang="en-US" dirty="0"/>
            </a:p>
          </p:txBody>
        </p:sp>
      </p:grpSp>
      <p:sp>
        <p:nvSpPr>
          <p:cNvPr id="32" name="Oval 31"/>
          <p:cNvSpPr/>
          <p:nvPr/>
        </p:nvSpPr>
        <p:spPr>
          <a:xfrm>
            <a:off x="3571549" y="3446817"/>
            <a:ext cx="1755944" cy="145996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sp>
        <p:nvSpPr>
          <p:cNvPr id="36" name="TextBox 35"/>
          <p:cNvSpPr txBox="1"/>
          <p:nvPr/>
        </p:nvSpPr>
        <p:spPr>
          <a:xfrm>
            <a:off x="3902038" y="3916207"/>
            <a:ext cx="1177782" cy="369332"/>
          </a:xfrm>
          <a:prstGeom prst="rect">
            <a:avLst/>
          </a:prstGeom>
          <a:noFill/>
        </p:spPr>
        <p:txBody>
          <a:bodyPr wrap="square" rtlCol="0">
            <a:spAutoFit/>
          </a:bodyPr>
          <a:lstStyle/>
          <a:p>
            <a:r>
              <a:rPr lang="en-US" dirty="0" smtClean="0">
                <a:latin typeface="Calibri"/>
                <a:cs typeface="Calibri"/>
              </a:rPr>
              <a:t>HOT SPOT</a:t>
            </a:r>
            <a:endParaRPr lang="en-US" dirty="0">
              <a:latin typeface="Calibri"/>
              <a:cs typeface="Calibri"/>
            </a:endParaRPr>
          </a:p>
        </p:txBody>
      </p:sp>
      <p:sp>
        <p:nvSpPr>
          <p:cNvPr id="37" name="TextBox 36"/>
          <p:cNvSpPr txBox="1"/>
          <p:nvPr/>
        </p:nvSpPr>
        <p:spPr>
          <a:xfrm>
            <a:off x="7606741" y="2661319"/>
            <a:ext cx="1121684" cy="369332"/>
          </a:xfrm>
          <a:prstGeom prst="rect">
            <a:avLst/>
          </a:prstGeom>
          <a:noFill/>
        </p:spPr>
        <p:txBody>
          <a:bodyPr wrap="square" rtlCol="0">
            <a:spAutoFit/>
          </a:bodyPr>
          <a:lstStyle/>
          <a:p>
            <a:r>
              <a:rPr lang="en-US" dirty="0" smtClean="0">
                <a:latin typeface="Calibri"/>
                <a:cs typeface="Calibri"/>
              </a:rPr>
              <a:t>SHORE</a:t>
            </a:r>
            <a:endParaRPr lang="en-US" dirty="0">
              <a:latin typeface="Calibri"/>
              <a:cs typeface="Calibri"/>
            </a:endParaRPr>
          </a:p>
        </p:txBody>
      </p:sp>
      <p:sp>
        <p:nvSpPr>
          <p:cNvPr id="39" name="Oval 38"/>
          <p:cNvSpPr/>
          <p:nvPr/>
        </p:nvSpPr>
        <p:spPr>
          <a:xfrm>
            <a:off x="7173024" y="2248834"/>
            <a:ext cx="1755944" cy="145996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Times New Roman" panose="02020603050405020304" pitchFamily="18" charset="0"/>
              <a:cs typeface="Times New Roman" panose="02020603050405020304" pitchFamily="18" charset="0"/>
            </a:endParaRPr>
          </a:p>
        </p:txBody>
      </p:sp>
      <p:sp>
        <p:nvSpPr>
          <p:cNvPr id="40" name="Title 1"/>
          <p:cNvSpPr txBox="1">
            <a:spLocks/>
          </p:cNvSpPr>
          <p:nvPr/>
        </p:nvSpPr>
        <p:spPr>
          <a:xfrm>
            <a:off x="457200" y="274638"/>
            <a:ext cx="8229600" cy="11430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Hot Spot store-and-forward exchange using </a:t>
            </a:r>
            <a:r>
              <a:rPr lang="en-US" i="1" dirty="0" err="1" smtClean="0"/>
              <a:t>rsync</a:t>
            </a:r>
            <a:endParaRPr lang="en-US" i="1" dirty="0"/>
          </a:p>
        </p:txBody>
      </p:sp>
    </p:spTree>
    <p:extLst>
      <p:ext uri="{BB962C8B-B14F-4D97-AF65-F5344CB8AC3E}">
        <p14:creationId xmlns:p14="http://schemas.microsoft.com/office/powerpoint/2010/main" val="30942144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Hot Spot radios</a:t>
            </a:r>
            <a:endParaRPr lang="en-US" dirty="0"/>
          </a:p>
        </p:txBody>
      </p:sp>
      <p:sp>
        <p:nvSpPr>
          <p:cNvPr id="3" name="Content Placeholder 2"/>
          <p:cNvSpPr>
            <a:spLocks noGrp="1"/>
          </p:cNvSpPr>
          <p:nvPr>
            <p:ph idx="1"/>
          </p:nvPr>
        </p:nvSpPr>
        <p:spPr>
          <a:xfrm>
            <a:off x="457200" y="1600200"/>
            <a:ext cx="8229600" cy="5257800"/>
          </a:xfrm>
        </p:spPr>
        <p:txBody>
          <a:bodyPr>
            <a:normAutofit/>
          </a:bodyPr>
          <a:lstStyle/>
          <a:p>
            <a:r>
              <a:rPr lang="en-US" dirty="0" smtClean="0"/>
              <a:t>Line-of-sight to AUV</a:t>
            </a:r>
          </a:p>
          <a:p>
            <a:pPr lvl="1"/>
            <a:r>
              <a:rPr lang="en-US" dirty="0" smtClean="0"/>
              <a:t>802.11 </a:t>
            </a:r>
            <a:r>
              <a:rPr lang="en-US" dirty="0" err="1" smtClean="0"/>
              <a:t>Wifi</a:t>
            </a:r>
            <a:r>
              <a:rPr lang="en-US" dirty="0" smtClean="0"/>
              <a:t> (</a:t>
            </a:r>
            <a:r>
              <a:rPr lang="en-US" dirty="0" err="1" smtClean="0"/>
              <a:t>Ubiquiti</a:t>
            </a:r>
            <a:r>
              <a:rPr lang="en-US" dirty="0" smtClean="0"/>
              <a:t>)</a:t>
            </a:r>
          </a:p>
          <a:p>
            <a:pPr lvl="1"/>
            <a:r>
              <a:rPr lang="en-US" dirty="0" smtClean="0"/>
              <a:t>900 MHz (</a:t>
            </a:r>
            <a:r>
              <a:rPr lang="en-US" dirty="0" err="1" smtClean="0"/>
              <a:t>Freewave</a:t>
            </a:r>
            <a:r>
              <a:rPr lang="en-US" dirty="0" smtClean="0"/>
              <a:t>)</a:t>
            </a:r>
          </a:p>
          <a:p>
            <a:r>
              <a:rPr lang="en-US" dirty="0" smtClean="0"/>
              <a:t>Link to shore</a:t>
            </a:r>
          </a:p>
          <a:p>
            <a:pPr lvl="1"/>
            <a:r>
              <a:rPr lang="en-US" dirty="0" smtClean="0"/>
              <a:t>Cell modem (coastal regions)</a:t>
            </a:r>
          </a:p>
          <a:p>
            <a:pPr lvl="1"/>
            <a:r>
              <a:rPr lang="en-US" dirty="0" err="1" smtClean="0"/>
              <a:t>Globalstar</a:t>
            </a:r>
            <a:r>
              <a:rPr lang="en-US" dirty="0" smtClean="0"/>
              <a:t> satellite (coastal, some open ocean)</a:t>
            </a:r>
          </a:p>
          <a:p>
            <a:pPr lvl="1"/>
            <a:r>
              <a:rPr lang="en-US" dirty="0" smtClean="0"/>
              <a:t>Iridium satellite (world-wide)</a:t>
            </a:r>
          </a:p>
          <a:p>
            <a:r>
              <a:rPr lang="en-US" dirty="0" smtClean="0"/>
              <a:t>Radio links support TCP/IP </a:t>
            </a:r>
          </a:p>
          <a:p>
            <a:r>
              <a:rPr lang="en-US" dirty="0" smtClean="0"/>
              <a:t>“Console” to Hot Spot from shore</a:t>
            </a:r>
          </a:p>
        </p:txBody>
      </p:sp>
      <p:pic>
        <p:nvPicPr>
          <p:cNvPr id="5" name="Content Placeholder 3"/>
          <p:cNvPicPr>
            <a:picLocks noChangeAspect="1"/>
          </p:cNvPicPr>
          <p:nvPr/>
        </p:nvPicPr>
        <p:blipFill>
          <a:blip r:embed="rId3"/>
          <a:srcRect l="-20857" r="-20857"/>
          <a:stretch>
            <a:fillRect/>
          </a:stretch>
        </p:blipFill>
        <p:spPr>
          <a:xfrm>
            <a:off x="4870450" y="1417638"/>
            <a:ext cx="4557974" cy="2506711"/>
          </a:xfrm>
          <a:prstGeom prst="rect">
            <a:avLst/>
          </a:prstGeom>
        </p:spPr>
      </p:pic>
    </p:spTree>
    <p:extLst>
      <p:ext uri="{BB962C8B-B14F-4D97-AF65-F5344CB8AC3E}">
        <p14:creationId xmlns:p14="http://schemas.microsoft.com/office/powerpoint/2010/main" val="21021452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666666"/>
                                      </p:to>
                                    </p:animClr>
                                  </p:sub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666666"/>
                                      </p:to>
                                    </p:animClr>
                                  </p:sub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66666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rgbClr val="666666"/>
                                      </p:to>
                                    </p:animClr>
                                  </p:sub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rgbClr val="666666"/>
                                      </p:to>
                                    </p:animClr>
                                  </p:sub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rgbClr val="666666"/>
                                      </p:to>
                                    </p:animClr>
                                  </p:sub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6" end="6"/>
                                            </p:txEl>
                                          </p:spTgt>
                                        </p:tgtEl>
                                        <p:attrNameLst>
                                          <p:attrName>ppt_c</p:attrName>
                                        </p:attrNameLst>
                                      </p:cBhvr>
                                      <p:to>
                                        <a:srgbClr val="666666"/>
                                      </p:to>
                                    </p:animClr>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7" end="7"/>
                                            </p:txEl>
                                          </p:spTgt>
                                        </p:tgtEl>
                                        <p:attrNameLst>
                                          <p:attrName>ppt_c</p:attrName>
                                        </p:attrNameLst>
                                      </p:cBhvr>
                                      <p:to>
                                        <a:srgbClr val="666666"/>
                                      </p:to>
                                    </p:animClr>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8" end="8"/>
                                            </p:txEl>
                                          </p:spTgt>
                                        </p:tgtEl>
                                        <p:attrNameLst>
                                          <p:attrName>ppt_c</p:attrName>
                                        </p:attrNameLst>
                                      </p:cBhvr>
                                      <p:to>
                                        <a:srgbClr val="66666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Hot Spot antennas</a:t>
            </a:r>
            <a:endParaRPr lang="en-US" dirty="0"/>
          </a:p>
        </p:txBody>
      </p:sp>
      <p:pic>
        <p:nvPicPr>
          <p:cNvPr id="6" name="Content Placeholder 5"/>
          <p:cNvPicPr>
            <a:picLocks noGrp="1" noChangeAspect="1"/>
          </p:cNvPicPr>
          <p:nvPr>
            <p:ph idx="1"/>
          </p:nvPr>
        </p:nvPicPr>
        <p:blipFill>
          <a:blip r:embed="rId2"/>
          <a:srcRect t="1155" b="1155"/>
          <a:stretch>
            <a:fillRect/>
          </a:stretch>
        </p:blipFill>
        <p:spPr/>
      </p:pic>
      <p:sp>
        <p:nvSpPr>
          <p:cNvPr id="7" name="TextBox 6"/>
          <p:cNvSpPr txBox="1"/>
          <p:nvPr/>
        </p:nvSpPr>
        <p:spPr>
          <a:xfrm>
            <a:off x="3234262" y="1718726"/>
            <a:ext cx="827908" cy="369332"/>
          </a:xfrm>
          <a:prstGeom prst="rect">
            <a:avLst/>
          </a:prstGeom>
          <a:solidFill>
            <a:schemeClr val="bg1"/>
          </a:solidFill>
        </p:spPr>
        <p:txBody>
          <a:bodyPr wrap="none" rtlCol="0">
            <a:spAutoFit/>
          </a:bodyPr>
          <a:lstStyle/>
          <a:p>
            <a:r>
              <a:rPr lang="en-US" dirty="0" smtClean="0"/>
              <a:t>802.11</a:t>
            </a:r>
            <a:endParaRPr lang="en-US" dirty="0"/>
          </a:p>
        </p:txBody>
      </p:sp>
      <p:sp>
        <p:nvSpPr>
          <p:cNvPr id="8" name="TextBox 7"/>
          <p:cNvSpPr txBox="1"/>
          <p:nvPr/>
        </p:nvSpPr>
        <p:spPr>
          <a:xfrm>
            <a:off x="592316" y="3527646"/>
            <a:ext cx="1924926" cy="369332"/>
          </a:xfrm>
          <a:prstGeom prst="rect">
            <a:avLst/>
          </a:prstGeom>
          <a:solidFill>
            <a:schemeClr val="bg1"/>
          </a:solidFill>
        </p:spPr>
        <p:txBody>
          <a:bodyPr wrap="none" rtlCol="0">
            <a:spAutoFit/>
          </a:bodyPr>
          <a:lstStyle/>
          <a:p>
            <a:r>
              <a:rPr lang="en-US" dirty="0" smtClean="0"/>
              <a:t>Iridium/</a:t>
            </a:r>
            <a:r>
              <a:rPr lang="en-US" dirty="0" err="1" smtClean="0"/>
              <a:t>GlobalStar</a:t>
            </a:r>
            <a:endParaRPr lang="en-US" dirty="0"/>
          </a:p>
        </p:txBody>
      </p:sp>
      <p:sp>
        <p:nvSpPr>
          <p:cNvPr id="9" name="TextBox 8"/>
          <p:cNvSpPr txBox="1"/>
          <p:nvPr/>
        </p:nvSpPr>
        <p:spPr>
          <a:xfrm>
            <a:off x="2226737" y="3005662"/>
            <a:ext cx="528548" cy="369332"/>
          </a:xfrm>
          <a:prstGeom prst="rect">
            <a:avLst/>
          </a:prstGeom>
          <a:solidFill>
            <a:schemeClr val="bg1"/>
          </a:solidFill>
        </p:spPr>
        <p:txBody>
          <a:bodyPr wrap="none" rtlCol="0">
            <a:spAutoFit/>
          </a:bodyPr>
          <a:lstStyle/>
          <a:p>
            <a:r>
              <a:rPr lang="en-US" dirty="0" smtClean="0"/>
              <a:t>Cell</a:t>
            </a:r>
            <a:endParaRPr lang="en-US" dirty="0"/>
          </a:p>
        </p:txBody>
      </p:sp>
      <p:sp>
        <p:nvSpPr>
          <p:cNvPr id="3" name="TextBox 2"/>
          <p:cNvSpPr txBox="1"/>
          <p:nvPr/>
        </p:nvSpPr>
        <p:spPr>
          <a:xfrm>
            <a:off x="3337229" y="2682496"/>
            <a:ext cx="2131438" cy="1200328"/>
          </a:xfrm>
          <a:prstGeom prst="rect">
            <a:avLst/>
          </a:prstGeom>
          <a:noFill/>
        </p:spPr>
        <p:txBody>
          <a:bodyPr wrap="square" rtlCol="0">
            <a:spAutoFit/>
          </a:bodyPr>
          <a:lstStyle/>
          <a:p>
            <a:r>
              <a:rPr lang="en-US" sz="2400" dirty="0" smtClean="0">
                <a:solidFill>
                  <a:schemeClr val="bg1"/>
                </a:solidFill>
              </a:rPr>
              <a:t>Antennas high above water line</a:t>
            </a:r>
            <a:endParaRPr lang="en-US" sz="2400" dirty="0">
              <a:solidFill>
                <a:schemeClr val="bg1"/>
              </a:solidFill>
            </a:endParaRPr>
          </a:p>
        </p:txBody>
      </p:sp>
    </p:spTree>
    <p:extLst>
      <p:ext uri="{BB962C8B-B14F-4D97-AF65-F5344CB8AC3E}">
        <p14:creationId xmlns:p14="http://schemas.microsoft.com/office/powerpoint/2010/main" val="2549449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Cell signal strength at Hot Spot</a:t>
            </a:r>
            <a:endParaRPr lang="en-US" dirty="0"/>
          </a:p>
        </p:txBody>
      </p:sp>
      <p:pic>
        <p:nvPicPr>
          <p:cNvPr id="4" name="Content Placeholder 3" descr="allRssiLocations.tiff"/>
          <p:cNvPicPr>
            <a:picLocks noGrp="1" noChangeAspect="1"/>
          </p:cNvPicPr>
          <p:nvPr>
            <p:ph idx="1"/>
          </p:nvPr>
        </p:nvPicPr>
        <p:blipFill>
          <a:blip r:embed="rId2">
            <a:extLst>
              <a:ext uri="{28A0092B-C50C-407E-A947-70E740481C1C}">
                <a14:useLocalDpi xmlns:a14="http://schemas.microsoft.com/office/drawing/2010/main" val="0"/>
              </a:ext>
            </a:extLst>
          </a:blip>
          <a:srcRect l="-26325" r="-26325"/>
          <a:stretch>
            <a:fillRect/>
          </a:stretch>
        </p:blipFill>
        <p:spPr/>
      </p:pic>
    </p:spTree>
    <p:extLst>
      <p:ext uri="{BB962C8B-B14F-4D97-AF65-F5344CB8AC3E}">
        <p14:creationId xmlns:p14="http://schemas.microsoft.com/office/powerpoint/2010/main" val="164645712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figure2-network.tif"/>
          <p:cNvPicPr>
            <a:picLocks noGrp="1" noChangeAspect="1"/>
          </p:cNvPicPr>
          <p:nvPr>
            <p:ph idx="1"/>
          </p:nvPr>
        </p:nvPicPr>
        <p:blipFill>
          <a:blip r:embed="rId3">
            <a:extLst>
              <a:ext uri="{28A0092B-C50C-407E-A947-70E740481C1C}">
                <a14:useLocalDpi xmlns:a14="http://schemas.microsoft.com/office/drawing/2010/main" val="0"/>
              </a:ext>
            </a:extLst>
          </a:blip>
          <a:srcRect t="3522" b="3522"/>
          <a:stretch>
            <a:fillRect/>
          </a:stretch>
        </p:blipFill>
        <p:spPr>
          <a:xfrm>
            <a:off x="457200" y="1364202"/>
            <a:ext cx="8229600" cy="4525963"/>
          </a:xfrm>
        </p:spPr>
      </p:pic>
      <p:sp>
        <p:nvSpPr>
          <p:cNvPr id="2" name="Title 1"/>
          <p:cNvSpPr>
            <a:spLocks noGrp="1"/>
          </p:cNvSpPr>
          <p:nvPr>
            <p:ph type="title"/>
          </p:nvPr>
        </p:nvSpPr>
        <p:spPr/>
        <p:txBody>
          <a:bodyPr/>
          <a:lstStyle/>
          <a:p>
            <a:r>
              <a:rPr lang="en-US" dirty="0" smtClean="0"/>
              <a:t>Hot Spot network</a:t>
            </a:r>
            <a:endParaRPr lang="en-US" dirty="0"/>
          </a:p>
        </p:txBody>
      </p:sp>
      <p:sp>
        <p:nvSpPr>
          <p:cNvPr id="4" name="Content Placeholder 2"/>
          <p:cNvSpPr txBox="1">
            <a:spLocks/>
          </p:cNvSpPr>
          <p:nvPr/>
        </p:nvSpPr>
        <p:spPr>
          <a:xfrm>
            <a:off x="100346" y="1968515"/>
            <a:ext cx="4609930" cy="101782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800" dirty="0" smtClean="0">
                <a:solidFill>
                  <a:srgbClr val="0000FF"/>
                </a:solidFill>
              </a:rPr>
              <a:t>AUV and Wave Glider must rendezvous for RF transfer</a:t>
            </a:r>
          </a:p>
        </p:txBody>
      </p:sp>
    </p:spTree>
    <p:extLst>
      <p:ext uri="{BB962C8B-B14F-4D97-AF65-F5344CB8AC3E}">
        <p14:creationId xmlns:p14="http://schemas.microsoft.com/office/powerpoint/2010/main" val="31638421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rsyncs-and-errors.png"/>
          <p:cNvPicPr>
            <a:picLocks noGrp="1" noChangeAspect="1"/>
          </p:cNvPicPr>
          <p:nvPr>
            <p:ph idx="1"/>
          </p:nvPr>
        </p:nvPicPr>
        <p:blipFill>
          <a:blip r:embed="rId3">
            <a:extLst>
              <a:ext uri="{28A0092B-C50C-407E-A947-70E740481C1C}">
                <a14:useLocalDpi xmlns:a14="http://schemas.microsoft.com/office/drawing/2010/main" val="0"/>
              </a:ext>
            </a:extLst>
          </a:blip>
          <a:srcRect l="-41112" r="-41112"/>
          <a:stretch>
            <a:fillRect/>
          </a:stretch>
        </p:blipFill>
        <p:spPr>
          <a:xfrm>
            <a:off x="-1699262" y="0"/>
            <a:ext cx="12469964" cy="6858000"/>
          </a:xfrm>
        </p:spPr>
      </p:pic>
      <p:sp>
        <p:nvSpPr>
          <p:cNvPr id="5" name="TextBox 4"/>
          <p:cNvSpPr txBox="1"/>
          <p:nvPr/>
        </p:nvSpPr>
        <p:spPr>
          <a:xfrm>
            <a:off x="1392711" y="-948"/>
            <a:ext cx="6592069" cy="369332"/>
          </a:xfrm>
          <a:prstGeom prst="rect">
            <a:avLst/>
          </a:prstGeom>
          <a:solidFill>
            <a:schemeClr val="bg1"/>
          </a:solidFill>
        </p:spPr>
        <p:txBody>
          <a:bodyPr wrap="none" rtlCol="0">
            <a:spAutoFit/>
          </a:bodyPr>
          <a:lstStyle/>
          <a:p>
            <a:r>
              <a:rPr lang="en-US" dirty="0" smtClean="0"/>
              <a:t>File transfers via </a:t>
            </a:r>
            <a:r>
              <a:rPr lang="en-US" i="1" dirty="0" err="1" smtClean="0"/>
              <a:t>rsync</a:t>
            </a:r>
            <a:r>
              <a:rPr lang="en-US" dirty="0" smtClean="0"/>
              <a:t> from AUV to Wave Glider over 900 MHz radio</a:t>
            </a:r>
            <a:endParaRPr lang="en-US" dirty="0"/>
          </a:p>
        </p:txBody>
      </p:sp>
      <p:pic>
        <p:nvPicPr>
          <p:cNvPr id="3" name="Picture 2"/>
          <p:cNvPicPr>
            <a:picLocks noChangeAspect="1"/>
          </p:cNvPicPr>
          <p:nvPr/>
        </p:nvPicPr>
        <p:blipFill>
          <a:blip r:embed="rId4"/>
          <a:stretch>
            <a:fillRect/>
          </a:stretch>
        </p:blipFill>
        <p:spPr>
          <a:xfrm>
            <a:off x="1557130" y="4958122"/>
            <a:ext cx="5102087" cy="1558748"/>
          </a:xfrm>
          <a:prstGeom prst="rect">
            <a:avLst/>
          </a:prstGeom>
        </p:spPr>
      </p:pic>
    </p:spTree>
    <p:extLst>
      <p:ext uri="{BB962C8B-B14F-4D97-AF65-F5344CB8AC3E}">
        <p14:creationId xmlns:p14="http://schemas.microsoft.com/office/powerpoint/2010/main" val="13704132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Cost to transfer 13.4 MB </a:t>
            </a:r>
            <a:br>
              <a:rPr lang="en-US" dirty="0" smtClean="0"/>
            </a:br>
            <a:r>
              <a:rPr lang="en-US" dirty="0" smtClean="0"/>
              <a:t>AUV data per day</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045419553"/>
              </p:ext>
            </p:extLst>
          </p:nvPr>
        </p:nvGraphicFramePr>
        <p:xfrm>
          <a:off x="1417978" y="1612011"/>
          <a:ext cx="6725128" cy="4726181"/>
        </p:xfrm>
        <a:graphic>
          <a:graphicData uri="http://schemas.openxmlformats.org/drawingml/2006/table">
            <a:tbl>
              <a:tblPr firstRow="1" bandRow="1">
                <a:tableStyleId>{5C22544A-7EE6-4342-B048-85BDC9FD1C3A}</a:tableStyleId>
              </a:tblPr>
              <a:tblGrid>
                <a:gridCol w="1681282"/>
                <a:gridCol w="1681282"/>
                <a:gridCol w="1681282"/>
                <a:gridCol w="1681282"/>
              </a:tblGrid>
              <a:tr h="907796">
                <a:tc>
                  <a:txBody>
                    <a:bodyPr/>
                    <a:lstStyle/>
                    <a:p>
                      <a:endParaRPr lang="en-US" sz="2400" dirty="0"/>
                    </a:p>
                  </a:txBody>
                  <a:tcPr/>
                </a:tc>
                <a:tc>
                  <a:txBody>
                    <a:bodyPr/>
                    <a:lstStyle/>
                    <a:p>
                      <a:r>
                        <a:rPr lang="en-US" sz="2400" dirty="0" smtClean="0">
                          <a:solidFill>
                            <a:schemeClr val="tx1"/>
                          </a:solidFill>
                        </a:rPr>
                        <a:t>AUV-Iridium</a:t>
                      </a:r>
                      <a:endParaRPr lang="en-US" sz="2400" dirty="0">
                        <a:solidFill>
                          <a:schemeClr val="tx1"/>
                        </a:solidFill>
                      </a:endParaRPr>
                    </a:p>
                  </a:txBody>
                  <a:tcPr/>
                </a:tc>
                <a:tc>
                  <a:txBody>
                    <a:bodyPr/>
                    <a:lstStyle/>
                    <a:p>
                      <a:r>
                        <a:rPr lang="en-US" sz="2400" dirty="0" smtClean="0">
                          <a:solidFill>
                            <a:schemeClr val="tx1"/>
                          </a:solidFill>
                        </a:rPr>
                        <a:t>AUV-</a:t>
                      </a:r>
                      <a:r>
                        <a:rPr lang="en-US" sz="2400" dirty="0" err="1" smtClean="0">
                          <a:solidFill>
                            <a:schemeClr val="tx1"/>
                          </a:solidFill>
                        </a:rPr>
                        <a:t>HotSpot</a:t>
                      </a:r>
                      <a:r>
                        <a:rPr lang="en-US" sz="2400" dirty="0" smtClean="0">
                          <a:solidFill>
                            <a:schemeClr val="tx1"/>
                          </a:solidFill>
                        </a:rPr>
                        <a:t>-cell</a:t>
                      </a:r>
                      <a:endParaRPr lang="en-US" sz="2400" dirty="0">
                        <a:solidFill>
                          <a:schemeClr val="tx1"/>
                        </a:solidFill>
                      </a:endParaRPr>
                    </a:p>
                  </a:txBody>
                  <a:tcPr/>
                </a:tc>
                <a:tc>
                  <a:txBody>
                    <a:bodyPr/>
                    <a:lstStyle/>
                    <a:p>
                      <a:r>
                        <a:rPr lang="en-US" sz="2400" dirty="0" smtClean="0">
                          <a:solidFill>
                            <a:schemeClr val="tx1"/>
                          </a:solidFill>
                        </a:rPr>
                        <a:t>AUV-Hotspot-</a:t>
                      </a:r>
                      <a:r>
                        <a:rPr lang="en-US" sz="2400" dirty="0" err="1" smtClean="0">
                          <a:solidFill>
                            <a:schemeClr val="tx1"/>
                          </a:solidFill>
                        </a:rPr>
                        <a:t>Globalstar</a:t>
                      </a:r>
                      <a:endParaRPr lang="en-US" sz="2400" dirty="0">
                        <a:solidFill>
                          <a:schemeClr val="tx1"/>
                        </a:solidFill>
                      </a:endParaRPr>
                    </a:p>
                  </a:txBody>
                  <a:tcPr/>
                </a:tc>
              </a:tr>
              <a:tr h="907796">
                <a:tc>
                  <a:txBody>
                    <a:bodyPr/>
                    <a:lstStyle/>
                    <a:p>
                      <a:r>
                        <a:rPr lang="en-US" sz="2400" dirty="0" smtClean="0">
                          <a:solidFill>
                            <a:srgbClr val="FF0000"/>
                          </a:solidFill>
                        </a:rPr>
                        <a:t>Total AUV surface time</a:t>
                      </a:r>
                      <a:endParaRPr lang="en-US" sz="2400" dirty="0">
                        <a:solidFill>
                          <a:srgbClr val="FF0000"/>
                        </a:solidFill>
                      </a:endParaRPr>
                    </a:p>
                  </a:txBody>
                  <a:tcPr/>
                </a:tc>
                <a:tc>
                  <a:txBody>
                    <a:bodyPr/>
                    <a:lstStyle/>
                    <a:p>
                      <a:r>
                        <a:rPr lang="en-US" sz="2400" dirty="0" smtClean="0">
                          <a:solidFill>
                            <a:srgbClr val="FF0000"/>
                          </a:solidFill>
                        </a:rPr>
                        <a:t>5.0 hours</a:t>
                      </a:r>
                      <a:endParaRPr lang="en-US" sz="2400" dirty="0">
                        <a:solidFill>
                          <a:srgbClr val="FF0000"/>
                        </a:solidFill>
                      </a:endParaRPr>
                    </a:p>
                  </a:txBody>
                  <a:tcPr/>
                </a:tc>
                <a:tc>
                  <a:txBody>
                    <a:bodyPr/>
                    <a:lstStyle/>
                    <a:p>
                      <a:r>
                        <a:rPr lang="en-US" sz="2400" dirty="0" smtClean="0">
                          <a:solidFill>
                            <a:srgbClr val="FF0000"/>
                          </a:solidFill>
                        </a:rPr>
                        <a:t>46 minutes</a:t>
                      </a:r>
                      <a:endParaRPr lang="en-US" sz="2400" dirty="0">
                        <a:solidFill>
                          <a:srgbClr val="FF0000"/>
                        </a:solidFill>
                      </a:endParaRPr>
                    </a:p>
                  </a:txBody>
                  <a:tcPr/>
                </a:tc>
                <a:tc>
                  <a:txBody>
                    <a:bodyPr/>
                    <a:lstStyle/>
                    <a:p>
                      <a:r>
                        <a:rPr lang="en-US" sz="2400" dirty="0" smtClean="0">
                          <a:solidFill>
                            <a:srgbClr val="FF0000"/>
                          </a:solidFill>
                        </a:rPr>
                        <a:t>46 minutes</a:t>
                      </a:r>
                      <a:endParaRPr lang="en-US" sz="2400" dirty="0">
                        <a:solidFill>
                          <a:srgbClr val="FF0000"/>
                        </a:solidFill>
                      </a:endParaRPr>
                    </a:p>
                  </a:txBody>
                  <a:tcPr/>
                </a:tc>
              </a:tr>
              <a:tr h="1296851">
                <a:tc>
                  <a:txBody>
                    <a:bodyPr/>
                    <a:lstStyle/>
                    <a:p>
                      <a:r>
                        <a:rPr lang="en-US" sz="2400" dirty="0" smtClean="0"/>
                        <a:t>Hot Spot operational</a:t>
                      </a:r>
                      <a:r>
                        <a:rPr lang="en-US" sz="2400" baseline="0" dirty="0" smtClean="0"/>
                        <a:t> cost</a:t>
                      </a:r>
                      <a:endParaRPr lang="en-US" sz="2400" dirty="0"/>
                    </a:p>
                  </a:txBody>
                  <a:tcPr/>
                </a:tc>
                <a:tc>
                  <a:txBody>
                    <a:bodyPr/>
                    <a:lstStyle/>
                    <a:p>
                      <a:r>
                        <a:rPr lang="en-US" sz="2400" dirty="0" smtClean="0"/>
                        <a:t>N.A.</a:t>
                      </a:r>
                      <a:endParaRPr lang="en-US" sz="2400" dirty="0"/>
                    </a:p>
                  </a:txBody>
                  <a:tcPr/>
                </a:tc>
                <a:tc>
                  <a:txBody>
                    <a:bodyPr/>
                    <a:lstStyle/>
                    <a:p>
                      <a:r>
                        <a:rPr lang="en-US" sz="2400" dirty="0" smtClean="0"/>
                        <a:t>$100</a:t>
                      </a:r>
                      <a:endParaRPr lang="en-US" sz="2400" dirty="0"/>
                    </a:p>
                  </a:txBody>
                  <a:tcPr/>
                </a:tc>
                <a:tc>
                  <a:txBody>
                    <a:bodyPr/>
                    <a:lstStyle/>
                    <a:p>
                      <a:r>
                        <a:rPr lang="en-US" sz="2400" dirty="0" smtClean="0"/>
                        <a:t>$100</a:t>
                      </a:r>
                      <a:endParaRPr lang="en-US" sz="2400" dirty="0"/>
                    </a:p>
                  </a:txBody>
                  <a:tcPr/>
                </a:tc>
              </a:tr>
              <a:tr h="525945">
                <a:tc>
                  <a:txBody>
                    <a:bodyPr/>
                    <a:lstStyle/>
                    <a:p>
                      <a:r>
                        <a:rPr lang="en-US" sz="2400" dirty="0" smtClean="0"/>
                        <a:t>Airtime cost</a:t>
                      </a:r>
                      <a:endParaRPr lang="en-US" sz="2400" dirty="0"/>
                    </a:p>
                  </a:txBody>
                  <a:tcPr/>
                </a:tc>
                <a:tc>
                  <a:txBody>
                    <a:bodyPr/>
                    <a:lstStyle/>
                    <a:p>
                      <a:r>
                        <a:rPr lang="en-US" sz="2400" dirty="0" smtClean="0"/>
                        <a:t>$380</a:t>
                      </a:r>
                      <a:endParaRPr lang="en-US" sz="2400" dirty="0"/>
                    </a:p>
                  </a:txBody>
                  <a:tcPr/>
                </a:tc>
                <a:tc>
                  <a:txBody>
                    <a:bodyPr/>
                    <a:lstStyle/>
                    <a:p>
                      <a:r>
                        <a:rPr lang="en-US" sz="2400" dirty="0" smtClean="0"/>
                        <a:t>$1</a:t>
                      </a:r>
                      <a:endParaRPr lang="en-US" sz="2400" dirty="0"/>
                    </a:p>
                  </a:txBody>
                  <a:tcPr/>
                </a:tc>
                <a:tc>
                  <a:txBody>
                    <a:bodyPr/>
                    <a:lstStyle/>
                    <a:p>
                      <a:r>
                        <a:rPr lang="en-US" sz="2400" dirty="0" smtClean="0"/>
                        <a:t>$13</a:t>
                      </a:r>
                      <a:endParaRPr lang="en-US" sz="2400" dirty="0"/>
                    </a:p>
                  </a:txBody>
                  <a:tcPr/>
                </a:tc>
              </a:tr>
              <a:tr h="525945">
                <a:tc>
                  <a:txBody>
                    <a:bodyPr/>
                    <a:lstStyle/>
                    <a:p>
                      <a:r>
                        <a:rPr lang="en-US" sz="2400" dirty="0" smtClean="0">
                          <a:solidFill>
                            <a:srgbClr val="FF0000"/>
                          </a:solidFill>
                        </a:rPr>
                        <a:t>Total cost</a:t>
                      </a:r>
                      <a:endParaRPr lang="en-US" sz="2400" dirty="0">
                        <a:solidFill>
                          <a:srgbClr val="FF0000"/>
                        </a:solidFill>
                      </a:endParaRPr>
                    </a:p>
                  </a:txBody>
                  <a:tcPr/>
                </a:tc>
                <a:tc>
                  <a:txBody>
                    <a:bodyPr/>
                    <a:lstStyle/>
                    <a:p>
                      <a:r>
                        <a:rPr lang="en-US" sz="2400" dirty="0" smtClean="0">
                          <a:solidFill>
                            <a:srgbClr val="FF0000"/>
                          </a:solidFill>
                        </a:rPr>
                        <a:t>$380</a:t>
                      </a:r>
                      <a:endParaRPr lang="en-US" sz="2400" dirty="0">
                        <a:solidFill>
                          <a:srgbClr val="FF0000"/>
                        </a:solidFill>
                      </a:endParaRPr>
                    </a:p>
                  </a:txBody>
                  <a:tcPr/>
                </a:tc>
                <a:tc>
                  <a:txBody>
                    <a:bodyPr/>
                    <a:lstStyle/>
                    <a:p>
                      <a:r>
                        <a:rPr lang="en-US" sz="2400" dirty="0" smtClean="0">
                          <a:solidFill>
                            <a:srgbClr val="FF0000"/>
                          </a:solidFill>
                        </a:rPr>
                        <a:t>$101</a:t>
                      </a:r>
                      <a:endParaRPr lang="en-US" sz="2400" dirty="0">
                        <a:solidFill>
                          <a:srgbClr val="FF0000"/>
                        </a:solidFill>
                      </a:endParaRPr>
                    </a:p>
                  </a:txBody>
                  <a:tcPr/>
                </a:tc>
                <a:tc>
                  <a:txBody>
                    <a:bodyPr/>
                    <a:lstStyle/>
                    <a:p>
                      <a:r>
                        <a:rPr lang="en-US" sz="2400" dirty="0" smtClean="0">
                          <a:solidFill>
                            <a:srgbClr val="FF0000"/>
                          </a:solidFill>
                        </a:rPr>
                        <a:t>$113</a:t>
                      </a:r>
                      <a:endParaRPr lang="en-US" sz="2400" dirty="0">
                        <a:solidFill>
                          <a:srgbClr val="FF0000"/>
                        </a:solidFill>
                      </a:endParaRPr>
                    </a:p>
                  </a:txBody>
                  <a:tcPr/>
                </a:tc>
              </a:tr>
            </a:tbl>
          </a:graphicData>
        </a:graphic>
      </p:graphicFrame>
    </p:spTree>
    <p:extLst>
      <p:ext uri="{BB962C8B-B14F-4D97-AF65-F5344CB8AC3E}">
        <p14:creationId xmlns:p14="http://schemas.microsoft.com/office/powerpoint/2010/main" val="133220038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Hot Spot relay applications</a:t>
            </a:r>
            <a:endParaRPr lang="en-US" dirty="0"/>
          </a:p>
        </p:txBody>
      </p:sp>
      <p:sp>
        <p:nvSpPr>
          <p:cNvPr id="3" name="Content Placeholder 2"/>
          <p:cNvSpPr>
            <a:spLocks noGrp="1"/>
          </p:cNvSpPr>
          <p:nvPr>
            <p:ph idx="1"/>
          </p:nvPr>
        </p:nvSpPr>
        <p:spPr>
          <a:xfrm>
            <a:off x="457200" y="1412471"/>
            <a:ext cx="8229600" cy="1547190"/>
          </a:xfrm>
        </p:spPr>
        <p:txBody>
          <a:bodyPr>
            <a:normAutofit/>
          </a:bodyPr>
          <a:lstStyle/>
          <a:p>
            <a:r>
              <a:rPr lang="en-US" sz="2800" dirty="0"/>
              <a:t>C</a:t>
            </a:r>
            <a:r>
              <a:rPr lang="en-US" sz="2800" dirty="0" smtClean="0"/>
              <a:t>oordinated ops between MBARI </a:t>
            </a:r>
            <a:r>
              <a:rPr lang="en-US" sz="2800" i="1" dirty="0" smtClean="0"/>
              <a:t>Dorado</a:t>
            </a:r>
            <a:r>
              <a:rPr lang="en-US" sz="2800" dirty="0" smtClean="0"/>
              <a:t> </a:t>
            </a:r>
            <a:r>
              <a:rPr lang="en-US" sz="2800" dirty="0"/>
              <a:t>+</a:t>
            </a:r>
            <a:r>
              <a:rPr lang="en-US" sz="2800" dirty="0" smtClean="0"/>
              <a:t> </a:t>
            </a:r>
            <a:br>
              <a:rPr lang="en-US" sz="2800" dirty="0" smtClean="0"/>
            </a:br>
            <a:r>
              <a:rPr lang="en-US" sz="2800" dirty="0" smtClean="0"/>
              <a:t>LSTS </a:t>
            </a:r>
            <a:r>
              <a:rPr lang="en-US" sz="2800" i="1" dirty="0" smtClean="0"/>
              <a:t>Xtreme-2</a:t>
            </a:r>
            <a:r>
              <a:rPr lang="en-US" sz="2800" dirty="0" smtClean="0"/>
              <a:t> AUVs + </a:t>
            </a:r>
            <a:r>
              <a:rPr lang="en-US" sz="2800" dirty="0" err="1" smtClean="0"/>
              <a:t>ecogenomic</a:t>
            </a:r>
            <a:r>
              <a:rPr lang="en-US" sz="2800" dirty="0" smtClean="0"/>
              <a:t> sensor in </a:t>
            </a:r>
            <a:br>
              <a:rPr lang="en-US" sz="2800" dirty="0" smtClean="0"/>
            </a:br>
            <a:r>
              <a:rPr lang="en-US" sz="2800" dirty="0" smtClean="0"/>
              <a:t>Monterey Bay</a:t>
            </a:r>
          </a:p>
          <a:p>
            <a:endParaRPr lang="en-US" dirty="0" smtClean="0"/>
          </a:p>
          <a:p>
            <a:endParaRPr lang="en-US" dirty="0"/>
          </a:p>
          <a:p>
            <a:endParaRPr lang="en-US" dirty="0"/>
          </a:p>
        </p:txBody>
      </p:sp>
      <p:sp>
        <p:nvSpPr>
          <p:cNvPr id="5" name="Content Placeholder 2"/>
          <p:cNvSpPr txBox="1">
            <a:spLocks/>
          </p:cNvSpPr>
          <p:nvPr/>
        </p:nvSpPr>
        <p:spPr>
          <a:xfrm>
            <a:off x="457200" y="4758955"/>
            <a:ext cx="8229600" cy="1827137"/>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i="1" dirty="0" smtClean="0"/>
              <a:t>Long </a:t>
            </a:r>
            <a:r>
              <a:rPr lang="en-US" i="1" dirty="0"/>
              <a:t>Range AUV </a:t>
            </a:r>
            <a:r>
              <a:rPr lang="en-US" dirty="0"/>
              <a:t>in S. California</a:t>
            </a:r>
            <a:r>
              <a:rPr lang="en-US" dirty="0" smtClean="0"/>
              <a:t>, </a:t>
            </a:r>
            <a:r>
              <a:rPr lang="en-US" dirty="0"/>
              <a:t>harmful algal bloom development</a:t>
            </a:r>
          </a:p>
          <a:p>
            <a:pPr lvl="1"/>
            <a:r>
              <a:rPr lang="en-US" sz="2700" dirty="0"/>
              <a:t>Relayed 53 MB of AUV data to shore over eight days</a:t>
            </a:r>
          </a:p>
          <a:p>
            <a:pPr lvl="1"/>
            <a:r>
              <a:rPr lang="en-US" sz="2700" dirty="0"/>
              <a:t>Troubleshot AUV at sea through Hot </a:t>
            </a:r>
            <a:r>
              <a:rPr lang="en-US" sz="2700" dirty="0" smtClean="0"/>
              <a:t>Spot console</a:t>
            </a:r>
            <a:endParaRPr lang="en-US" sz="2700" dirty="0"/>
          </a:p>
          <a:p>
            <a:endParaRPr lang="en-US" dirty="0" smtClean="0"/>
          </a:p>
          <a:p>
            <a:endParaRPr lang="en-US" dirty="0" smtClean="0"/>
          </a:p>
          <a:p>
            <a:endParaRPr lang="en-US" dirty="0"/>
          </a:p>
        </p:txBody>
      </p:sp>
      <p:sp>
        <p:nvSpPr>
          <p:cNvPr id="4" name="TextBox 3"/>
          <p:cNvSpPr txBox="1"/>
          <p:nvPr/>
        </p:nvSpPr>
        <p:spPr>
          <a:xfrm>
            <a:off x="155904" y="2844349"/>
            <a:ext cx="4534728" cy="1508105"/>
          </a:xfrm>
          <a:prstGeom prst="rect">
            <a:avLst/>
          </a:prstGeom>
          <a:noFill/>
        </p:spPr>
        <p:txBody>
          <a:bodyPr wrap="square" rtlCol="0">
            <a:spAutoFit/>
          </a:bodyPr>
          <a:lstStyle/>
          <a:p>
            <a:pPr marL="742950" lvl="1" indent="-285750">
              <a:buFont typeface="Lucida Grande"/>
              <a:buChar char="-"/>
            </a:pPr>
            <a:r>
              <a:rPr lang="en-US" sz="2300" dirty="0" smtClean="0"/>
              <a:t>Max </a:t>
            </a:r>
            <a:r>
              <a:rPr lang="en-US" sz="2300" dirty="0"/>
              <a:t>739 </a:t>
            </a:r>
            <a:r>
              <a:rPr lang="en-US" sz="2300" dirty="0" smtClean="0"/>
              <a:t>meters </a:t>
            </a:r>
            <a:r>
              <a:rPr lang="en-US" sz="2300" dirty="0" err="1" smtClean="0"/>
              <a:t>wifi</a:t>
            </a:r>
            <a:r>
              <a:rPr lang="en-US" sz="2300" dirty="0" smtClean="0"/>
              <a:t> </a:t>
            </a:r>
            <a:r>
              <a:rPr lang="en-US" sz="2300" dirty="0"/>
              <a:t>range</a:t>
            </a:r>
          </a:p>
          <a:p>
            <a:pPr marL="742950" lvl="1" indent="-285750">
              <a:buFont typeface="Lucida Grande"/>
              <a:buChar char="-"/>
            </a:pPr>
            <a:r>
              <a:rPr lang="en-US" sz="2300" dirty="0" err="1" smtClean="0"/>
              <a:t>Avg</a:t>
            </a:r>
            <a:r>
              <a:rPr lang="en-US" sz="2300" dirty="0" smtClean="0"/>
              <a:t> 15 Kbit/sec on </a:t>
            </a:r>
            <a:r>
              <a:rPr lang="en-US" sz="2300" dirty="0" err="1" smtClean="0"/>
              <a:t>wifi</a:t>
            </a:r>
            <a:r>
              <a:rPr lang="en-US" sz="2300" dirty="0" smtClean="0"/>
              <a:t>-cell </a:t>
            </a:r>
          </a:p>
          <a:p>
            <a:pPr marL="742950" lvl="1" indent="-285750">
              <a:buFont typeface="Lucida Grande"/>
              <a:buChar char="-"/>
            </a:pPr>
            <a:r>
              <a:rPr lang="en-US" sz="2300" dirty="0" err="1" smtClean="0"/>
              <a:t>Avg</a:t>
            </a:r>
            <a:r>
              <a:rPr lang="en-US" sz="2300" dirty="0" smtClean="0"/>
              <a:t> 102 Kbyte file size</a:t>
            </a:r>
          </a:p>
          <a:p>
            <a:pPr marL="742950" lvl="1" indent="-285750">
              <a:buFont typeface="Lucida Grande"/>
              <a:buChar char="-"/>
            </a:pPr>
            <a:r>
              <a:rPr lang="en-US" sz="2300" dirty="0" err="1" smtClean="0"/>
              <a:t>Avg</a:t>
            </a:r>
            <a:r>
              <a:rPr lang="en-US" sz="2300" dirty="0" smtClean="0"/>
              <a:t> 119 sec </a:t>
            </a:r>
            <a:r>
              <a:rPr lang="en-US" sz="2300" dirty="0" err="1" smtClean="0"/>
              <a:t>xfer</a:t>
            </a:r>
            <a:r>
              <a:rPr lang="en-US" sz="2300" dirty="0" smtClean="0"/>
              <a:t> </a:t>
            </a:r>
            <a:endParaRPr lang="en-US" sz="2300" dirty="0"/>
          </a:p>
        </p:txBody>
      </p:sp>
      <p:pic>
        <p:nvPicPr>
          <p:cNvPr id="8" name="Picture 7"/>
          <p:cNvPicPr>
            <a:picLocks noChangeAspect="1"/>
          </p:cNvPicPr>
          <p:nvPr/>
        </p:nvPicPr>
        <p:blipFill>
          <a:blip r:embed="rId3"/>
          <a:stretch>
            <a:fillRect/>
          </a:stretch>
        </p:blipFill>
        <p:spPr>
          <a:xfrm>
            <a:off x="4781846" y="2364588"/>
            <a:ext cx="3589130" cy="1971635"/>
          </a:xfrm>
          <a:prstGeom prst="rect">
            <a:avLst/>
          </a:prstGeom>
        </p:spPr>
      </p:pic>
      <p:sp>
        <p:nvSpPr>
          <p:cNvPr id="6" name="TextBox 5"/>
          <p:cNvSpPr txBox="1"/>
          <p:nvPr/>
        </p:nvSpPr>
        <p:spPr>
          <a:xfrm>
            <a:off x="5311916" y="4316453"/>
            <a:ext cx="2575382" cy="369332"/>
          </a:xfrm>
          <a:prstGeom prst="rect">
            <a:avLst/>
          </a:prstGeom>
          <a:noFill/>
        </p:spPr>
        <p:txBody>
          <a:bodyPr wrap="none" rtlCol="0">
            <a:spAutoFit/>
          </a:bodyPr>
          <a:lstStyle/>
          <a:p>
            <a:r>
              <a:rPr lang="en-US" dirty="0" smtClean="0"/>
              <a:t>LSTS Porto </a:t>
            </a:r>
            <a:r>
              <a:rPr lang="en-US" i="1" dirty="0" smtClean="0"/>
              <a:t>Xtreme-2 </a:t>
            </a:r>
            <a:r>
              <a:rPr lang="en-US" dirty="0" smtClean="0"/>
              <a:t>AUV</a:t>
            </a:r>
            <a:endParaRPr lang="en-US" dirty="0"/>
          </a:p>
        </p:txBody>
      </p:sp>
    </p:spTree>
    <p:extLst>
      <p:ext uri="{BB962C8B-B14F-4D97-AF65-F5344CB8AC3E}">
        <p14:creationId xmlns:p14="http://schemas.microsoft.com/office/powerpoint/2010/main" val="10560618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t>Hot Spot </a:t>
            </a:r>
            <a:r>
              <a:rPr lang="en-US" dirty="0" smtClean="0"/>
              <a:t>Wave Glider</a:t>
            </a:r>
            <a:endParaRPr lang="en-US" dirty="0"/>
          </a:p>
        </p:txBody>
      </p:sp>
      <p:sp>
        <p:nvSpPr>
          <p:cNvPr id="3" name="Content Placeholder 2"/>
          <p:cNvSpPr>
            <a:spLocks noGrp="1"/>
          </p:cNvSpPr>
          <p:nvPr>
            <p:ph idx="1"/>
          </p:nvPr>
        </p:nvSpPr>
        <p:spPr/>
        <p:txBody>
          <a:bodyPr>
            <a:normAutofit/>
          </a:bodyPr>
          <a:lstStyle/>
          <a:p>
            <a:r>
              <a:rPr lang="en-US" dirty="0" smtClean="0"/>
              <a:t>Communications relay: Relay data between autonomous sensor platforms, ships, shore</a:t>
            </a:r>
          </a:p>
          <a:p>
            <a:r>
              <a:rPr lang="en-US" dirty="0" smtClean="0"/>
              <a:t>Acoustics: Localize and track underwater targets</a:t>
            </a:r>
          </a:p>
          <a:p>
            <a:endParaRPr lang="en-US" dirty="0" smtClean="0"/>
          </a:p>
        </p:txBody>
      </p:sp>
      <p:pic>
        <p:nvPicPr>
          <p:cNvPr id="4" name="Picture 3"/>
          <p:cNvPicPr>
            <a:picLocks noChangeAspect="1"/>
          </p:cNvPicPr>
          <p:nvPr/>
        </p:nvPicPr>
        <p:blipFill>
          <a:blip r:embed="rId2"/>
          <a:stretch>
            <a:fillRect/>
          </a:stretch>
        </p:blipFill>
        <p:spPr>
          <a:xfrm>
            <a:off x="1977345" y="4179888"/>
            <a:ext cx="4938382" cy="2401681"/>
          </a:xfrm>
          <a:prstGeom prst="rect">
            <a:avLst/>
          </a:prstGeom>
        </p:spPr>
      </p:pic>
    </p:spTree>
    <p:extLst>
      <p:ext uri="{BB962C8B-B14F-4D97-AF65-F5344CB8AC3E}">
        <p14:creationId xmlns:p14="http://schemas.microsoft.com/office/powerpoint/2010/main" val="122617231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808080"/>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80808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II. Acoustic Hot Spot applications</a:t>
            </a:r>
            <a:endParaRPr lang="en-US" dirty="0"/>
          </a:p>
        </p:txBody>
      </p:sp>
      <p:sp>
        <p:nvSpPr>
          <p:cNvPr id="3" name="Content Placeholder 2"/>
          <p:cNvSpPr>
            <a:spLocks noGrp="1"/>
          </p:cNvSpPr>
          <p:nvPr>
            <p:ph idx="1"/>
          </p:nvPr>
        </p:nvSpPr>
        <p:spPr>
          <a:xfrm>
            <a:off x="457200" y="1600200"/>
            <a:ext cx="4091222" cy="4525963"/>
          </a:xfrm>
        </p:spPr>
        <p:txBody>
          <a:bodyPr>
            <a:normAutofit lnSpcReduction="10000"/>
          </a:bodyPr>
          <a:lstStyle/>
          <a:p>
            <a:r>
              <a:rPr lang="en-US" dirty="0" smtClean="0"/>
              <a:t>Directional Acoustic Transponder (DAT)  mounted on WG </a:t>
            </a:r>
            <a:r>
              <a:rPr lang="en-US" dirty="0" err="1" smtClean="0"/>
              <a:t>skeg</a:t>
            </a:r>
            <a:r>
              <a:rPr lang="en-US" dirty="0" smtClean="0"/>
              <a:t> </a:t>
            </a:r>
          </a:p>
          <a:p>
            <a:pPr lvl="1"/>
            <a:r>
              <a:rPr lang="en-US" dirty="0" smtClean="0"/>
              <a:t>Gives target range, bearing, elevation</a:t>
            </a:r>
          </a:p>
          <a:p>
            <a:r>
              <a:rPr lang="en-US" dirty="0" smtClean="0"/>
              <a:t>Target (e.g. AUV) carries acoustic modem or DAT</a:t>
            </a:r>
            <a:endParaRPr lang="en-US" dirty="0"/>
          </a:p>
        </p:txBody>
      </p:sp>
      <p:pic>
        <p:nvPicPr>
          <p:cNvPr id="4" name="Picture 3"/>
          <p:cNvPicPr>
            <a:picLocks noChangeAspect="1"/>
          </p:cNvPicPr>
          <p:nvPr/>
        </p:nvPicPr>
        <p:blipFill>
          <a:blip r:embed="rId3"/>
          <a:stretch>
            <a:fillRect/>
          </a:stretch>
        </p:blipFill>
        <p:spPr>
          <a:xfrm>
            <a:off x="4548422" y="1791386"/>
            <a:ext cx="4210497" cy="4465053"/>
          </a:xfrm>
          <a:prstGeom prst="rect">
            <a:avLst/>
          </a:prstGeom>
        </p:spPr>
      </p:pic>
    </p:spTree>
    <p:extLst>
      <p:ext uri="{BB962C8B-B14F-4D97-AF65-F5344CB8AC3E}">
        <p14:creationId xmlns:p14="http://schemas.microsoft.com/office/powerpoint/2010/main" val="21086155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Acoustic Hot Spot applications</a:t>
            </a:r>
            <a:endParaRPr lang="en-US" dirty="0"/>
          </a:p>
        </p:txBody>
      </p:sp>
      <p:sp>
        <p:nvSpPr>
          <p:cNvPr id="3" name="Content Placeholder 2"/>
          <p:cNvSpPr>
            <a:spLocks noGrp="1"/>
          </p:cNvSpPr>
          <p:nvPr>
            <p:ph idx="1"/>
          </p:nvPr>
        </p:nvSpPr>
        <p:spPr/>
        <p:txBody>
          <a:bodyPr/>
          <a:lstStyle/>
          <a:p>
            <a:r>
              <a:rPr lang="en-US" dirty="0" smtClean="0"/>
              <a:t>WG chases submerged AUV </a:t>
            </a:r>
          </a:p>
          <a:p>
            <a:r>
              <a:rPr lang="en-US" dirty="0" smtClean="0"/>
              <a:t>WG homes on, hovers over stationary target (e.g. benthic rover)</a:t>
            </a:r>
          </a:p>
          <a:p>
            <a:r>
              <a:rPr lang="en-US" dirty="0" smtClean="0"/>
              <a:t>AUV homes on WG (e.g. for data transfer)</a:t>
            </a:r>
            <a:endParaRPr lang="en-US" dirty="0"/>
          </a:p>
        </p:txBody>
      </p:sp>
      <p:pic>
        <p:nvPicPr>
          <p:cNvPr id="4" name="Picture 3"/>
          <p:cNvPicPr>
            <a:picLocks noChangeAspect="1"/>
          </p:cNvPicPr>
          <p:nvPr/>
        </p:nvPicPr>
        <p:blipFill>
          <a:blip r:embed="rId2"/>
          <a:stretch>
            <a:fillRect/>
          </a:stretch>
        </p:blipFill>
        <p:spPr>
          <a:xfrm>
            <a:off x="457200" y="4129594"/>
            <a:ext cx="3518452" cy="2139219"/>
          </a:xfrm>
          <a:prstGeom prst="rect">
            <a:avLst/>
          </a:prstGeom>
        </p:spPr>
      </p:pic>
      <p:pic>
        <p:nvPicPr>
          <p:cNvPr id="5" name="Picture 4"/>
          <p:cNvPicPr>
            <a:picLocks noChangeAspect="1"/>
          </p:cNvPicPr>
          <p:nvPr/>
        </p:nvPicPr>
        <p:blipFill>
          <a:blip r:embed="rId3"/>
          <a:stretch>
            <a:fillRect/>
          </a:stretch>
        </p:blipFill>
        <p:spPr>
          <a:xfrm>
            <a:off x="4870450" y="3975438"/>
            <a:ext cx="3386239" cy="2408420"/>
          </a:xfrm>
          <a:prstGeom prst="rect">
            <a:avLst/>
          </a:prstGeom>
        </p:spPr>
      </p:pic>
      <p:sp>
        <p:nvSpPr>
          <p:cNvPr id="6" name="TextBox 5"/>
          <p:cNvSpPr txBox="1"/>
          <p:nvPr/>
        </p:nvSpPr>
        <p:spPr>
          <a:xfrm>
            <a:off x="745067" y="6265316"/>
            <a:ext cx="2558250" cy="369332"/>
          </a:xfrm>
          <a:prstGeom prst="rect">
            <a:avLst/>
          </a:prstGeom>
          <a:noFill/>
        </p:spPr>
        <p:txBody>
          <a:bodyPr wrap="none" rtlCol="0">
            <a:spAutoFit/>
          </a:bodyPr>
          <a:lstStyle/>
          <a:p>
            <a:r>
              <a:rPr lang="en-US" dirty="0" smtClean="0"/>
              <a:t>Long Range AUV (LRAUV)</a:t>
            </a:r>
            <a:endParaRPr lang="en-US" dirty="0"/>
          </a:p>
        </p:txBody>
      </p:sp>
      <p:sp>
        <p:nvSpPr>
          <p:cNvPr id="7" name="TextBox 6"/>
          <p:cNvSpPr txBox="1"/>
          <p:nvPr/>
        </p:nvSpPr>
        <p:spPr>
          <a:xfrm>
            <a:off x="5850528" y="6390713"/>
            <a:ext cx="1494369" cy="369332"/>
          </a:xfrm>
          <a:prstGeom prst="rect">
            <a:avLst/>
          </a:prstGeom>
          <a:noFill/>
        </p:spPr>
        <p:txBody>
          <a:bodyPr wrap="none" rtlCol="0">
            <a:spAutoFit/>
          </a:bodyPr>
          <a:lstStyle/>
          <a:p>
            <a:r>
              <a:rPr lang="en-US" dirty="0" smtClean="0"/>
              <a:t>Benthic Rover</a:t>
            </a:r>
            <a:endParaRPr lang="en-US" dirty="0"/>
          </a:p>
        </p:txBody>
      </p:sp>
    </p:spTree>
    <p:extLst>
      <p:ext uri="{BB962C8B-B14F-4D97-AF65-F5344CB8AC3E}">
        <p14:creationId xmlns:p14="http://schemas.microsoft.com/office/powerpoint/2010/main" val="147124743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967"/>
            <a:ext cx="4052170" cy="1143000"/>
          </a:xfrm>
        </p:spPr>
        <p:txBody>
          <a:bodyPr>
            <a:normAutofit fontScale="90000"/>
          </a:bodyPr>
          <a:lstStyle/>
          <a:p>
            <a:pPr algn="l"/>
            <a:r>
              <a:rPr lang="en-US" dirty="0" smtClean="0"/>
              <a:t>Hot Spot “chase” algorithm</a:t>
            </a:r>
            <a:endParaRPr lang="en-US" dirty="0"/>
          </a:p>
        </p:txBody>
      </p:sp>
      <p:sp>
        <p:nvSpPr>
          <p:cNvPr id="3" name="Content Placeholder 2"/>
          <p:cNvSpPr>
            <a:spLocks noGrp="1"/>
          </p:cNvSpPr>
          <p:nvPr>
            <p:ph idx="1"/>
          </p:nvPr>
        </p:nvSpPr>
        <p:spPr>
          <a:xfrm>
            <a:off x="457200" y="4776858"/>
            <a:ext cx="8229600" cy="1759285"/>
          </a:xfrm>
        </p:spPr>
        <p:txBody>
          <a:bodyPr>
            <a:normAutofit fontScale="70000" lnSpcReduction="20000"/>
          </a:bodyPr>
          <a:lstStyle/>
          <a:p>
            <a:pPr marL="514350" indent="-514350">
              <a:buFont typeface="+mj-lt"/>
              <a:buAutoNum type="arabicPeriod"/>
            </a:pPr>
            <a:r>
              <a:rPr lang="en-US" dirty="0" smtClean="0"/>
              <a:t>Get target bearing/range/</a:t>
            </a:r>
            <a:r>
              <a:rPr lang="en-US" dirty="0" err="1" smtClean="0"/>
              <a:t>elev</a:t>
            </a:r>
            <a:r>
              <a:rPr lang="en-US" dirty="0" smtClean="0"/>
              <a:t> from DAT</a:t>
            </a:r>
          </a:p>
          <a:p>
            <a:pPr marL="514350" indent="-514350">
              <a:buFont typeface="+mj-lt"/>
              <a:buAutoNum type="arabicPeriod"/>
            </a:pPr>
            <a:r>
              <a:rPr lang="en-US" dirty="0" smtClean="0"/>
              <a:t>Compute target </a:t>
            </a:r>
            <a:r>
              <a:rPr lang="en-US" dirty="0" err="1" smtClean="0"/>
              <a:t>lat</a:t>
            </a:r>
            <a:r>
              <a:rPr lang="en-US" dirty="0" smtClean="0"/>
              <a:t>/</a:t>
            </a:r>
            <a:r>
              <a:rPr lang="en-US" dirty="0" err="1" smtClean="0"/>
              <a:t>lon</a:t>
            </a:r>
            <a:r>
              <a:rPr lang="en-US" dirty="0" smtClean="0"/>
              <a:t> </a:t>
            </a:r>
          </a:p>
          <a:p>
            <a:pPr marL="514350" indent="-514350">
              <a:buFont typeface="+mj-lt"/>
              <a:buAutoNum type="arabicPeriod"/>
            </a:pPr>
            <a:r>
              <a:rPr lang="en-US" dirty="0" smtClean="0"/>
              <a:t>If target location is “safe”, command vehicle to circle target </a:t>
            </a:r>
          </a:p>
          <a:p>
            <a:pPr marL="514350" indent="-514350">
              <a:buFont typeface="+mj-lt"/>
              <a:buAutoNum type="arabicPeriod"/>
            </a:pPr>
            <a:r>
              <a:rPr lang="en-US" dirty="0" smtClean="0"/>
              <a:t>Repeat every n seconds</a:t>
            </a:r>
            <a:endParaRPr lang="en-US" dirty="0"/>
          </a:p>
        </p:txBody>
      </p:sp>
      <p:sp>
        <p:nvSpPr>
          <p:cNvPr id="4" name="Rectangle 3"/>
          <p:cNvSpPr/>
          <p:nvPr/>
        </p:nvSpPr>
        <p:spPr>
          <a:xfrm>
            <a:off x="687476" y="1805883"/>
            <a:ext cx="2773204" cy="1328201"/>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Rectangle 4"/>
          <p:cNvSpPr/>
          <p:nvPr/>
        </p:nvSpPr>
        <p:spPr>
          <a:xfrm>
            <a:off x="5162812" y="1817534"/>
            <a:ext cx="2773204" cy="1328201"/>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p>
        </p:txBody>
      </p:sp>
      <p:sp>
        <p:nvSpPr>
          <p:cNvPr id="6" name="TextBox 5"/>
          <p:cNvSpPr txBox="1"/>
          <p:nvPr/>
        </p:nvSpPr>
        <p:spPr>
          <a:xfrm>
            <a:off x="5697882" y="1817534"/>
            <a:ext cx="1775546" cy="830997"/>
          </a:xfrm>
          <a:prstGeom prst="rect">
            <a:avLst/>
          </a:prstGeom>
          <a:noFill/>
        </p:spPr>
        <p:txBody>
          <a:bodyPr wrap="none" rtlCol="0">
            <a:spAutoFit/>
          </a:bodyPr>
          <a:lstStyle/>
          <a:p>
            <a:pPr algn="ctr"/>
            <a:r>
              <a:rPr lang="en-US" sz="2400" dirty="0" smtClean="0"/>
              <a:t>Main vehicle </a:t>
            </a:r>
          </a:p>
          <a:p>
            <a:pPr algn="ctr"/>
            <a:r>
              <a:rPr lang="en-US" sz="2400" dirty="0" smtClean="0"/>
              <a:t>computer</a:t>
            </a:r>
            <a:endParaRPr lang="en-US" sz="2400" dirty="0"/>
          </a:p>
        </p:txBody>
      </p:sp>
      <p:sp>
        <p:nvSpPr>
          <p:cNvPr id="7" name="TextBox 6"/>
          <p:cNvSpPr txBox="1"/>
          <p:nvPr/>
        </p:nvSpPr>
        <p:spPr>
          <a:xfrm>
            <a:off x="827304" y="1782580"/>
            <a:ext cx="2574743" cy="461665"/>
          </a:xfrm>
          <a:prstGeom prst="rect">
            <a:avLst/>
          </a:prstGeom>
          <a:noFill/>
        </p:spPr>
        <p:txBody>
          <a:bodyPr wrap="none" rtlCol="0">
            <a:spAutoFit/>
          </a:bodyPr>
          <a:lstStyle/>
          <a:p>
            <a:r>
              <a:rPr lang="en-US" sz="2400" dirty="0" smtClean="0"/>
              <a:t>Hot Spot computer</a:t>
            </a:r>
            <a:endParaRPr lang="en-US" sz="2400" dirty="0"/>
          </a:p>
        </p:txBody>
      </p:sp>
      <p:grpSp>
        <p:nvGrpSpPr>
          <p:cNvPr id="11" name="Group 10"/>
          <p:cNvGrpSpPr/>
          <p:nvPr/>
        </p:nvGrpSpPr>
        <p:grpSpPr>
          <a:xfrm>
            <a:off x="7508384" y="3145735"/>
            <a:ext cx="558378" cy="1234160"/>
            <a:chOff x="7473428" y="3495265"/>
            <a:chExt cx="558378" cy="1234160"/>
          </a:xfrm>
        </p:grpSpPr>
        <p:sp>
          <p:nvSpPr>
            <p:cNvPr id="8" name="Rectangle 7"/>
            <p:cNvSpPr/>
            <p:nvPr/>
          </p:nvSpPr>
          <p:spPr>
            <a:xfrm>
              <a:off x="7473428" y="4065325"/>
              <a:ext cx="558378" cy="664100"/>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0" name="Straight Connector 9"/>
            <p:cNvCxnSpPr/>
            <p:nvPr/>
          </p:nvCxnSpPr>
          <p:spPr>
            <a:xfrm flipV="1">
              <a:off x="7473428" y="3495265"/>
              <a:ext cx="0" cy="570060"/>
            </a:xfrm>
            <a:prstGeom prst="line">
              <a:avLst/>
            </a:prstGeom>
          </p:spPr>
          <p:style>
            <a:lnRef idx="2">
              <a:schemeClr val="accent1"/>
            </a:lnRef>
            <a:fillRef idx="0">
              <a:schemeClr val="accent1"/>
            </a:fillRef>
            <a:effectRef idx="1">
              <a:schemeClr val="accent1"/>
            </a:effectRef>
            <a:fontRef idx="minor">
              <a:schemeClr val="tx1"/>
            </a:fontRef>
          </p:style>
        </p:cxnSp>
      </p:grpSp>
      <p:sp>
        <p:nvSpPr>
          <p:cNvPr id="12" name="TextBox 11"/>
          <p:cNvSpPr txBox="1"/>
          <p:nvPr/>
        </p:nvSpPr>
        <p:spPr>
          <a:xfrm>
            <a:off x="7633064" y="3215638"/>
            <a:ext cx="825867" cy="369332"/>
          </a:xfrm>
          <a:prstGeom prst="rect">
            <a:avLst/>
          </a:prstGeom>
          <a:noFill/>
        </p:spPr>
        <p:txBody>
          <a:bodyPr wrap="none" rtlCol="0">
            <a:spAutoFit/>
          </a:bodyPr>
          <a:lstStyle/>
          <a:p>
            <a:r>
              <a:rPr lang="en-US" dirty="0" smtClean="0"/>
              <a:t>rudder</a:t>
            </a:r>
            <a:endParaRPr lang="en-US" dirty="0"/>
          </a:p>
        </p:txBody>
      </p:sp>
      <p:grpSp>
        <p:nvGrpSpPr>
          <p:cNvPr id="16" name="Group 15"/>
          <p:cNvGrpSpPr/>
          <p:nvPr/>
        </p:nvGrpSpPr>
        <p:grpSpPr>
          <a:xfrm>
            <a:off x="2075000" y="3145735"/>
            <a:ext cx="441857" cy="1234160"/>
            <a:chOff x="2075000" y="3495265"/>
            <a:chExt cx="441857" cy="1234160"/>
          </a:xfrm>
        </p:grpSpPr>
        <p:sp>
          <p:nvSpPr>
            <p:cNvPr id="13" name="Rectangle 12"/>
            <p:cNvSpPr/>
            <p:nvPr/>
          </p:nvSpPr>
          <p:spPr>
            <a:xfrm>
              <a:off x="2075000" y="3934499"/>
              <a:ext cx="441857" cy="794926"/>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5" name="Straight Connector 14"/>
            <p:cNvCxnSpPr>
              <a:endCxn id="13" idx="0"/>
            </p:cNvCxnSpPr>
            <p:nvPr/>
          </p:nvCxnSpPr>
          <p:spPr>
            <a:xfrm>
              <a:off x="2283815" y="3495265"/>
              <a:ext cx="12114" cy="43923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7" name="TextBox 16"/>
          <p:cNvSpPr txBox="1"/>
          <p:nvPr/>
        </p:nvSpPr>
        <p:spPr>
          <a:xfrm>
            <a:off x="2575119" y="3332147"/>
            <a:ext cx="572730" cy="369332"/>
          </a:xfrm>
          <a:prstGeom prst="rect">
            <a:avLst/>
          </a:prstGeom>
          <a:noFill/>
        </p:spPr>
        <p:txBody>
          <a:bodyPr wrap="none" rtlCol="0">
            <a:spAutoFit/>
          </a:bodyPr>
          <a:lstStyle/>
          <a:p>
            <a:r>
              <a:rPr lang="en-US" dirty="0" smtClean="0"/>
              <a:t>DAT</a:t>
            </a:r>
            <a:endParaRPr lang="en-US" dirty="0"/>
          </a:p>
        </p:txBody>
      </p:sp>
      <p:grpSp>
        <p:nvGrpSpPr>
          <p:cNvPr id="18" name="Group 17"/>
          <p:cNvGrpSpPr/>
          <p:nvPr/>
        </p:nvGrpSpPr>
        <p:grpSpPr>
          <a:xfrm rot="10800000">
            <a:off x="7043223" y="571834"/>
            <a:ext cx="441857" cy="1234160"/>
            <a:chOff x="2075000" y="3495265"/>
            <a:chExt cx="441857" cy="1234160"/>
          </a:xfrm>
        </p:grpSpPr>
        <p:sp>
          <p:nvSpPr>
            <p:cNvPr id="19" name="Rectangle 18"/>
            <p:cNvSpPr/>
            <p:nvPr/>
          </p:nvSpPr>
          <p:spPr>
            <a:xfrm>
              <a:off x="2075000" y="3934499"/>
              <a:ext cx="441857" cy="794926"/>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20" name="Straight Connector 19"/>
            <p:cNvCxnSpPr>
              <a:endCxn id="19" idx="0"/>
            </p:cNvCxnSpPr>
            <p:nvPr/>
          </p:nvCxnSpPr>
          <p:spPr>
            <a:xfrm>
              <a:off x="2283815" y="3495265"/>
              <a:ext cx="12114" cy="439234"/>
            </a:xfrm>
            <a:prstGeom prst="line">
              <a:avLst/>
            </a:prstGeom>
          </p:spPr>
          <p:style>
            <a:lnRef idx="2">
              <a:schemeClr val="accent1"/>
            </a:lnRef>
            <a:fillRef idx="0">
              <a:schemeClr val="accent1"/>
            </a:fillRef>
            <a:effectRef idx="1">
              <a:schemeClr val="accent1"/>
            </a:effectRef>
            <a:fontRef idx="minor">
              <a:schemeClr val="tx1"/>
            </a:fontRef>
          </p:style>
        </p:cxnSp>
      </p:grpSp>
      <p:sp>
        <p:nvSpPr>
          <p:cNvPr id="21" name="TextBox 20"/>
          <p:cNvSpPr txBox="1"/>
          <p:nvPr/>
        </p:nvSpPr>
        <p:spPr>
          <a:xfrm>
            <a:off x="7586456" y="1133740"/>
            <a:ext cx="556563" cy="369332"/>
          </a:xfrm>
          <a:prstGeom prst="rect">
            <a:avLst/>
          </a:prstGeom>
          <a:noFill/>
        </p:spPr>
        <p:txBody>
          <a:bodyPr wrap="none" rtlCol="0">
            <a:spAutoFit/>
          </a:bodyPr>
          <a:lstStyle/>
          <a:p>
            <a:r>
              <a:rPr lang="en-US" dirty="0" smtClean="0"/>
              <a:t>GPS</a:t>
            </a:r>
            <a:endParaRPr lang="en-US" dirty="0"/>
          </a:p>
        </p:txBody>
      </p:sp>
      <p:cxnSp>
        <p:nvCxnSpPr>
          <p:cNvPr id="23" name="Straight Arrow Connector 22"/>
          <p:cNvCxnSpPr/>
          <p:nvPr/>
        </p:nvCxnSpPr>
        <p:spPr>
          <a:xfrm flipH="1">
            <a:off x="3460680" y="2027253"/>
            <a:ext cx="1702132" cy="0"/>
          </a:xfrm>
          <a:prstGeom prst="straightConnector1">
            <a:avLst/>
          </a:prstGeom>
          <a:ln>
            <a:tailEnd type="arrow" w="lg" len="lg"/>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flipH="1">
            <a:off x="3484908" y="2668995"/>
            <a:ext cx="1702132" cy="0"/>
          </a:xfrm>
          <a:prstGeom prst="straightConnector1">
            <a:avLst/>
          </a:prstGeom>
          <a:ln>
            <a:headEnd type="arrow" w="lg" len="lg"/>
            <a:tailEnd type="none" w="lg" len="lg"/>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3658767" y="2703001"/>
            <a:ext cx="1277062" cy="461665"/>
          </a:xfrm>
          <a:prstGeom prst="rect">
            <a:avLst/>
          </a:prstGeom>
          <a:noFill/>
        </p:spPr>
        <p:txBody>
          <a:bodyPr wrap="none" rtlCol="0">
            <a:spAutoFit/>
          </a:bodyPr>
          <a:lstStyle/>
          <a:p>
            <a:r>
              <a:rPr lang="en-US" sz="2400" dirty="0" err="1" smtClean="0"/>
              <a:t>Nav</a:t>
            </a:r>
            <a:r>
              <a:rPr lang="en-US" sz="2400" dirty="0" smtClean="0"/>
              <a:t> </a:t>
            </a:r>
            <a:r>
              <a:rPr lang="en-US" sz="2400" dirty="0" err="1" smtClean="0"/>
              <a:t>cmd</a:t>
            </a:r>
            <a:endParaRPr lang="en-US" sz="2400" dirty="0"/>
          </a:p>
        </p:txBody>
      </p:sp>
      <p:sp>
        <p:nvSpPr>
          <p:cNvPr id="27" name="TextBox 26"/>
          <p:cNvSpPr txBox="1"/>
          <p:nvPr/>
        </p:nvSpPr>
        <p:spPr>
          <a:xfrm>
            <a:off x="3775287" y="1540097"/>
            <a:ext cx="1111903" cy="461665"/>
          </a:xfrm>
          <a:prstGeom prst="rect">
            <a:avLst/>
          </a:prstGeom>
          <a:noFill/>
        </p:spPr>
        <p:txBody>
          <a:bodyPr wrap="none" rtlCol="0">
            <a:spAutoFit/>
          </a:bodyPr>
          <a:lstStyle/>
          <a:p>
            <a:r>
              <a:rPr lang="en-US" sz="2400" dirty="0" smtClean="0"/>
              <a:t>GPS </a:t>
            </a:r>
            <a:r>
              <a:rPr lang="en-US" sz="2400" dirty="0" err="1" smtClean="0"/>
              <a:t>loc</a:t>
            </a:r>
            <a:endParaRPr lang="en-US" sz="2400" dirty="0"/>
          </a:p>
        </p:txBody>
      </p:sp>
      <p:sp>
        <p:nvSpPr>
          <p:cNvPr id="28" name="TextBox 27"/>
          <p:cNvSpPr txBox="1"/>
          <p:nvPr/>
        </p:nvSpPr>
        <p:spPr>
          <a:xfrm>
            <a:off x="5922039" y="2613578"/>
            <a:ext cx="1384664" cy="400110"/>
          </a:xfrm>
          <a:prstGeom prst="rect">
            <a:avLst/>
          </a:prstGeom>
          <a:noFill/>
        </p:spPr>
        <p:txBody>
          <a:bodyPr wrap="none" rtlCol="0">
            <a:spAutoFit/>
          </a:bodyPr>
          <a:lstStyle/>
          <a:p>
            <a:r>
              <a:rPr lang="en-US" sz="2000" dirty="0" smtClean="0"/>
              <a:t>“Black box”</a:t>
            </a:r>
            <a:endParaRPr lang="en-US" sz="2000" dirty="0"/>
          </a:p>
        </p:txBody>
      </p:sp>
    </p:spTree>
    <p:extLst>
      <p:ext uri="{BB962C8B-B14F-4D97-AF65-F5344CB8AC3E}">
        <p14:creationId xmlns:p14="http://schemas.microsoft.com/office/powerpoint/2010/main" val="270888611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Target practice</a:t>
            </a:r>
            <a:endParaRPr lang="en-US" dirty="0"/>
          </a:p>
        </p:txBody>
      </p:sp>
      <p:sp>
        <p:nvSpPr>
          <p:cNvPr id="3" name="Content Placeholder 2"/>
          <p:cNvSpPr>
            <a:spLocks noGrp="1"/>
          </p:cNvSpPr>
          <p:nvPr>
            <p:ph idx="1"/>
          </p:nvPr>
        </p:nvSpPr>
        <p:spPr>
          <a:xfrm>
            <a:off x="457200" y="1600200"/>
            <a:ext cx="4844514" cy="4525963"/>
          </a:xfrm>
        </p:spPr>
        <p:txBody>
          <a:bodyPr>
            <a:normAutofit lnSpcReduction="10000"/>
          </a:bodyPr>
          <a:lstStyle/>
          <a:p>
            <a:r>
              <a:rPr lang="en-US" dirty="0"/>
              <a:t>M</a:t>
            </a:r>
            <a:r>
              <a:rPr lang="en-US" dirty="0" smtClean="0"/>
              <a:t>oored </a:t>
            </a:r>
            <a:r>
              <a:rPr lang="en-US" dirty="0"/>
              <a:t>acoustic modem 10m above sea floor, water depth </a:t>
            </a:r>
            <a:r>
              <a:rPr lang="en-US" dirty="0" smtClean="0"/>
              <a:t>50m, known </a:t>
            </a:r>
            <a:r>
              <a:rPr lang="en-US" dirty="0" err="1" smtClean="0"/>
              <a:t>lat</a:t>
            </a:r>
            <a:r>
              <a:rPr lang="en-US" dirty="0" smtClean="0"/>
              <a:t>/</a:t>
            </a:r>
            <a:r>
              <a:rPr lang="en-US" dirty="0" err="1" smtClean="0"/>
              <a:t>lon</a:t>
            </a:r>
            <a:endParaRPr lang="en-US" dirty="0" smtClean="0"/>
          </a:p>
          <a:p>
            <a:r>
              <a:rPr lang="en-US" dirty="0" smtClean="0"/>
              <a:t>Wave Glider Hot Spot “chases” </a:t>
            </a:r>
            <a:r>
              <a:rPr lang="en-US" dirty="0" smtClean="0"/>
              <a:t>modem, circle r=100 m</a:t>
            </a:r>
          </a:p>
          <a:p>
            <a:r>
              <a:rPr lang="en-US" dirty="0" smtClean="0"/>
              <a:t>Compare computed target location to actual</a:t>
            </a:r>
            <a:endParaRPr lang="en-US" dirty="0"/>
          </a:p>
        </p:txBody>
      </p:sp>
      <p:pic>
        <p:nvPicPr>
          <p:cNvPr id="4" name="Picture 3"/>
          <p:cNvPicPr>
            <a:picLocks noChangeAspect="1"/>
          </p:cNvPicPr>
          <p:nvPr/>
        </p:nvPicPr>
        <p:blipFill>
          <a:blip r:embed="rId2"/>
          <a:stretch>
            <a:fillRect/>
          </a:stretch>
        </p:blipFill>
        <p:spPr>
          <a:xfrm>
            <a:off x="5548752" y="1627168"/>
            <a:ext cx="2700957" cy="4792875"/>
          </a:xfrm>
          <a:prstGeom prst="rect">
            <a:avLst/>
          </a:prstGeom>
        </p:spPr>
      </p:pic>
    </p:spTree>
    <p:extLst>
      <p:ext uri="{BB962C8B-B14F-4D97-AF65-F5344CB8AC3E}">
        <p14:creationId xmlns:p14="http://schemas.microsoft.com/office/powerpoint/2010/main" val="8707498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Acoustic </a:t>
            </a:r>
            <a:r>
              <a:rPr lang="en-US" dirty="0" err="1" smtClean="0"/>
              <a:t>vs</a:t>
            </a:r>
            <a:r>
              <a:rPr lang="en-US" dirty="0" smtClean="0"/>
              <a:t> true range</a:t>
            </a:r>
            <a:br>
              <a:rPr lang="en-US" dirty="0" smtClean="0"/>
            </a:br>
            <a:r>
              <a:rPr lang="en-US" dirty="0" smtClean="0"/>
              <a:t>to stationary target</a:t>
            </a:r>
            <a:endParaRPr lang="en-US" dirty="0"/>
          </a:p>
        </p:txBody>
      </p:sp>
      <p:pic>
        <p:nvPicPr>
          <p:cNvPr id="4" name="Content Placeholder 3"/>
          <p:cNvPicPr>
            <a:picLocks noGrp="1" noChangeAspect="1"/>
          </p:cNvPicPr>
          <p:nvPr>
            <p:ph idx="1"/>
          </p:nvPr>
        </p:nvPicPr>
        <p:blipFill>
          <a:blip r:embed="rId3"/>
          <a:srcRect l="-18515" r="-18515"/>
          <a:stretch>
            <a:fillRect/>
          </a:stretch>
        </p:blipFill>
        <p:spPr/>
      </p:pic>
      <p:cxnSp>
        <p:nvCxnSpPr>
          <p:cNvPr id="5" name="Straight Connector 4"/>
          <p:cNvCxnSpPr/>
          <p:nvPr/>
        </p:nvCxnSpPr>
        <p:spPr>
          <a:xfrm flipV="1">
            <a:off x="2146571" y="1646767"/>
            <a:ext cx="5338332" cy="4013200"/>
          </a:xfrm>
          <a:prstGeom prst="line">
            <a:avLst/>
          </a:prstGeom>
          <a:ln w="6350">
            <a:prstDash val="soli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22013449"/>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Acoustic </a:t>
            </a:r>
            <a:r>
              <a:rPr lang="en-US" dirty="0" err="1" smtClean="0"/>
              <a:t>vs</a:t>
            </a:r>
            <a:r>
              <a:rPr lang="en-US" dirty="0" smtClean="0"/>
              <a:t> true bearing</a:t>
            </a:r>
            <a:br>
              <a:rPr lang="en-US" dirty="0" smtClean="0"/>
            </a:br>
            <a:r>
              <a:rPr lang="en-US" dirty="0" smtClean="0"/>
              <a:t>to stationary target</a:t>
            </a:r>
            <a:endParaRPr lang="en-US" dirty="0"/>
          </a:p>
        </p:txBody>
      </p:sp>
      <p:pic>
        <p:nvPicPr>
          <p:cNvPr id="9" name="Content Placeholder 8"/>
          <p:cNvPicPr>
            <a:picLocks noGrp="1" noChangeAspect="1"/>
          </p:cNvPicPr>
          <p:nvPr>
            <p:ph idx="1"/>
          </p:nvPr>
        </p:nvPicPr>
        <p:blipFill>
          <a:blip r:embed="rId3"/>
          <a:srcRect l="-18433" r="-18433"/>
          <a:stretch>
            <a:fillRect/>
          </a:stretch>
        </p:blipFill>
        <p:spPr/>
      </p:pic>
      <p:cxnSp>
        <p:nvCxnSpPr>
          <p:cNvPr id="4" name="Straight Connector 3"/>
          <p:cNvCxnSpPr/>
          <p:nvPr/>
        </p:nvCxnSpPr>
        <p:spPr>
          <a:xfrm flipV="1">
            <a:off x="2146571" y="1646767"/>
            <a:ext cx="5338332" cy="4013200"/>
          </a:xfrm>
          <a:prstGeom prst="line">
            <a:avLst/>
          </a:prstGeom>
          <a:ln w="6350"/>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5484433" y="4344562"/>
            <a:ext cx="2000469" cy="923330"/>
          </a:xfrm>
          <a:prstGeom prst="rect">
            <a:avLst/>
          </a:prstGeom>
          <a:noFill/>
        </p:spPr>
        <p:txBody>
          <a:bodyPr wrap="square" rtlCol="0">
            <a:spAutoFit/>
          </a:bodyPr>
          <a:lstStyle/>
          <a:p>
            <a:r>
              <a:rPr lang="en-US" dirty="0" smtClean="0">
                <a:latin typeface="Courier New"/>
                <a:cs typeface="Courier New"/>
              </a:rPr>
              <a:t>Mean bearing error: </a:t>
            </a:r>
          </a:p>
          <a:p>
            <a:r>
              <a:rPr lang="en-US" dirty="0" smtClean="0">
                <a:latin typeface="Courier New"/>
                <a:cs typeface="Courier New"/>
              </a:rPr>
              <a:t>26.2 </a:t>
            </a:r>
            <a:r>
              <a:rPr lang="en-US" dirty="0" err="1" smtClean="0">
                <a:latin typeface="Courier New"/>
                <a:cs typeface="Courier New"/>
              </a:rPr>
              <a:t>deg</a:t>
            </a:r>
            <a:endParaRPr lang="en-US" dirty="0">
              <a:latin typeface="Courier New"/>
              <a:cs typeface="Courier New"/>
            </a:endParaRPr>
          </a:p>
        </p:txBody>
      </p:sp>
      <p:grpSp>
        <p:nvGrpSpPr>
          <p:cNvPr id="14" name="Group 13"/>
          <p:cNvGrpSpPr/>
          <p:nvPr/>
        </p:nvGrpSpPr>
        <p:grpSpPr>
          <a:xfrm>
            <a:off x="2146571" y="1646766"/>
            <a:ext cx="2402338" cy="2209415"/>
            <a:chOff x="2146571" y="1646767"/>
            <a:chExt cx="2238704" cy="2018102"/>
          </a:xfrm>
        </p:grpSpPr>
        <p:pic>
          <p:nvPicPr>
            <p:cNvPr id="12" name="Picture 11"/>
            <p:cNvPicPr>
              <a:picLocks noChangeAspect="1"/>
            </p:cNvPicPr>
            <p:nvPr/>
          </p:nvPicPr>
          <p:blipFill>
            <a:blip r:embed="rId4"/>
            <a:stretch>
              <a:fillRect/>
            </a:stretch>
          </p:blipFill>
          <p:spPr>
            <a:xfrm>
              <a:off x="2146571" y="1646767"/>
              <a:ext cx="2238704" cy="2018102"/>
            </a:xfrm>
            <a:prstGeom prst="rect">
              <a:avLst/>
            </a:prstGeom>
          </p:spPr>
        </p:pic>
        <p:sp>
          <p:nvSpPr>
            <p:cNvPr id="13" name="TextBox 12"/>
            <p:cNvSpPr txBox="1"/>
            <p:nvPr/>
          </p:nvSpPr>
          <p:spPr>
            <a:xfrm>
              <a:off x="2303911" y="3220453"/>
              <a:ext cx="772229" cy="369332"/>
            </a:xfrm>
            <a:prstGeom prst="rect">
              <a:avLst/>
            </a:prstGeom>
            <a:noFill/>
          </p:spPr>
          <p:txBody>
            <a:bodyPr wrap="none" rtlCol="0">
              <a:spAutoFit/>
            </a:bodyPr>
            <a:lstStyle/>
            <a:p>
              <a:r>
                <a:rPr lang="en-US" dirty="0" smtClean="0">
                  <a:solidFill>
                    <a:srgbClr val="FFFFFF"/>
                  </a:solidFill>
                </a:rPr>
                <a:t>100 m</a:t>
              </a:r>
              <a:endParaRPr lang="en-US" dirty="0">
                <a:solidFill>
                  <a:srgbClr val="FFFFFF"/>
                </a:solidFill>
              </a:endParaRPr>
            </a:p>
          </p:txBody>
        </p:sp>
      </p:grpSp>
      <p:sp>
        <p:nvSpPr>
          <p:cNvPr id="10" name="TextBox 9"/>
          <p:cNvSpPr txBox="1"/>
          <p:nvPr/>
        </p:nvSpPr>
        <p:spPr>
          <a:xfrm>
            <a:off x="2294681" y="2541613"/>
            <a:ext cx="655235" cy="369332"/>
          </a:xfrm>
          <a:prstGeom prst="rect">
            <a:avLst/>
          </a:prstGeom>
          <a:noFill/>
        </p:spPr>
        <p:txBody>
          <a:bodyPr wrap="none" rtlCol="0">
            <a:spAutoFit/>
          </a:bodyPr>
          <a:lstStyle/>
          <a:p>
            <a:r>
              <a:rPr lang="en-US" dirty="0">
                <a:solidFill>
                  <a:srgbClr val="FFFFFF"/>
                </a:solidFill>
              </a:rPr>
              <a:t>5</a:t>
            </a:r>
            <a:r>
              <a:rPr lang="en-US" dirty="0" smtClean="0">
                <a:solidFill>
                  <a:srgbClr val="FFFFFF"/>
                </a:solidFill>
              </a:rPr>
              <a:t>0 </a:t>
            </a:r>
            <a:r>
              <a:rPr lang="en-US" dirty="0" smtClean="0">
                <a:solidFill>
                  <a:srgbClr val="FFFFFF"/>
                </a:solidFill>
              </a:rPr>
              <a:t>m</a:t>
            </a:r>
            <a:endParaRPr lang="en-US" dirty="0">
              <a:solidFill>
                <a:srgbClr val="FFFFFF"/>
              </a:solidFill>
            </a:endParaRPr>
          </a:p>
        </p:txBody>
      </p:sp>
    </p:spTree>
    <p:extLst>
      <p:ext uri="{BB962C8B-B14F-4D97-AF65-F5344CB8AC3E}">
        <p14:creationId xmlns:p14="http://schemas.microsoft.com/office/powerpoint/2010/main" val="221755756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Remineralization during phytoplankton bloom</a:t>
            </a:r>
            <a:endParaRPr lang="en-US" dirty="0"/>
          </a:p>
        </p:txBody>
      </p:sp>
      <p:sp>
        <p:nvSpPr>
          <p:cNvPr id="3" name="Content Placeholder 2"/>
          <p:cNvSpPr>
            <a:spLocks noGrp="1"/>
          </p:cNvSpPr>
          <p:nvPr>
            <p:ph idx="1"/>
          </p:nvPr>
        </p:nvSpPr>
        <p:spPr>
          <a:xfrm>
            <a:off x="457200" y="1600200"/>
            <a:ext cx="8229600" cy="4525963"/>
          </a:xfrm>
        </p:spPr>
        <p:txBody>
          <a:bodyPr>
            <a:normAutofit/>
          </a:bodyPr>
          <a:lstStyle/>
          <a:p>
            <a:r>
              <a:rPr lang="en-US" sz="2800" dirty="0" smtClean="0"/>
              <a:t>Characterize chemistry/biology within </a:t>
            </a:r>
            <a:r>
              <a:rPr lang="en-US" sz="2800" i="1" u="sng" dirty="0" smtClean="0"/>
              <a:t>drifting</a:t>
            </a:r>
            <a:r>
              <a:rPr lang="en-US" sz="2800" dirty="0" smtClean="0"/>
              <a:t> water mass, esp. near thermocline </a:t>
            </a:r>
          </a:p>
          <a:p>
            <a:r>
              <a:rPr lang="en-US" sz="2800" dirty="0" smtClean="0"/>
              <a:t>Continuously analyze water mass </a:t>
            </a:r>
            <a:r>
              <a:rPr lang="en-US" sz="2800" i="1" dirty="0" smtClean="0"/>
              <a:t>in situ </a:t>
            </a:r>
            <a:r>
              <a:rPr lang="en-US" sz="2800" dirty="0" smtClean="0"/>
              <a:t>with sensors on Wave Glider and AUVs</a:t>
            </a:r>
          </a:p>
          <a:p>
            <a:r>
              <a:rPr lang="en-US" sz="2800" dirty="0" smtClean="0"/>
              <a:t>Visit water mass with crewed ship each day, collect water samples for lab analysis</a:t>
            </a:r>
            <a:endParaRPr lang="en-US" dirty="0" smtClean="0"/>
          </a:p>
          <a:p>
            <a:endParaRPr lang="en-US" dirty="0" smtClean="0"/>
          </a:p>
          <a:p>
            <a:r>
              <a:rPr lang="en-US" dirty="0" smtClean="0"/>
              <a:t>Sample in </a:t>
            </a:r>
            <a:br>
              <a:rPr lang="en-US" dirty="0" smtClean="0"/>
            </a:br>
            <a:r>
              <a:rPr lang="en-US" i="1" dirty="0" smtClean="0"/>
              <a:t>Lagrangian</a:t>
            </a:r>
            <a:r>
              <a:rPr lang="en-US" dirty="0" smtClean="0"/>
              <a:t> frame</a:t>
            </a:r>
            <a:endParaRPr lang="en-US" dirty="0"/>
          </a:p>
        </p:txBody>
      </p:sp>
      <p:grpSp>
        <p:nvGrpSpPr>
          <p:cNvPr id="4" name="Group 3"/>
          <p:cNvGrpSpPr/>
          <p:nvPr/>
        </p:nvGrpSpPr>
        <p:grpSpPr>
          <a:xfrm>
            <a:off x="5504063" y="4306293"/>
            <a:ext cx="3518452" cy="2508551"/>
            <a:chOff x="5504063" y="4306293"/>
            <a:chExt cx="3518452" cy="2508551"/>
          </a:xfrm>
        </p:grpSpPr>
        <p:pic>
          <p:nvPicPr>
            <p:cNvPr id="7" name="Picture 6"/>
            <p:cNvPicPr>
              <a:picLocks noChangeAspect="1"/>
            </p:cNvPicPr>
            <p:nvPr/>
          </p:nvPicPr>
          <p:blipFill>
            <a:blip r:embed="rId2"/>
            <a:stretch>
              <a:fillRect/>
            </a:stretch>
          </p:blipFill>
          <p:spPr>
            <a:xfrm>
              <a:off x="5504063" y="4306293"/>
              <a:ext cx="3518452" cy="2139219"/>
            </a:xfrm>
            <a:prstGeom prst="rect">
              <a:avLst/>
            </a:prstGeom>
          </p:spPr>
        </p:pic>
        <p:sp>
          <p:nvSpPr>
            <p:cNvPr id="8" name="TextBox 7"/>
            <p:cNvSpPr txBox="1"/>
            <p:nvPr/>
          </p:nvSpPr>
          <p:spPr>
            <a:xfrm>
              <a:off x="5902340" y="6445512"/>
              <a:ext cx="2558250" cy="369332"/>
            </a:xfrm>
            <a:prstGeom prst="rect">
              <a:avLst/>
            </a:prstGeom>
            <a:noFill/>
          </p:spPr>
          <p:txBody>
            <a:bodyPr wrap="none" rtlCol="0">
              <a:spAutoFit/>
            </a:bodyPr>
            <a:lstStyle/>
            <a:p>
              <a:r>
                <a:rPr lang="en-US" dirty="0" smtClean="0"/>
                <a:t>Long Range AUV (LRAUV)</a:t>
              </a:r>
              <a:endParaRPr lang="en-US" dirty="0"/>
            </a:p>
          </p:txBody>
        </p:sp>
      </p:grpSp>
    </p:spTree>
    <p:extLst>
      <p:ext uri="{BB962C8B-B14F-4D97-AF65-F5344CB8AC3E}">
        <p14:creationId xmlns:p14="http://schemas.microsoft.com/office/powerpoint/2010/main" val="6108569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dissolv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p:cNvPicPr>
            <a:picLocks noChangeAspect="1"/>
          </p:cNvPicPr>
          <p:nvPr/>
        </p:nvPicPr>
        <p:blipFill>
          <a:blip r:embed="rId3"/>
          <a:stretch>
            <a:fillRect/>
          </a:stretch>
        </p:blipFill>
        <p:spPr>
          <a:xfrm>
            <a:off x="3428798" y="4249794"/>
            <a:ext cx="1764974" cy="1364201"/>
          </a:xfrm>
          <a:prstGeom prst="rect">
            <a:avLst/>
          </a:prstGeom>
        </p:spPr>
      </p:pic>
      <p:sp>
        <p:nvSpPr>
          <p:cNvPr id="4" name="Magnetic Disk 3"/>
          <p:cNvSpPr/>
          <p:nvPr/>
        </p:nvSpPr>
        <p:spPr>
          <a:xfrm>
            <a:off x="414679" y="2580105"/>
            <a:ext cx="8395112" cy="3850106"/>
          </a:xfrm>
          <a:prstGeom prst="flowChartMagneticDisk">
            <a:avLst/>
          </a:prstGeom>
          <a:solidFill>
            <a:schemeClr val="tx2">
              <a:lumMod val="40000"/>
              <a:lumOff val="60000"/>
              <a:alpha val="54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1" name="TextBox 20"/>
          <p:cNvSpPr txBox="1"/>
          <p:nvPr/>
        </p:nvSpPr>
        <p:spPr>
          <a:xfrm>
            <a:off x="4009524" y="5122092"/>
            <a:ext cx="1138102" cy="523220"/>
          </a:xfrm>
          <a:prstGeom prst="rect">
            <a:avLst/>
          </a:prstGeom>
          <a:noFill/>
        </p:spPr>
        <p:txBody>
          <a:bodyPr wrap="none" rtlCol="0">
            <a:spAutoFit/>
          </a:bodyPr>
          <a:lstStyle/>
          <a:p>
            <a:r>
              <a:rPr lang="en-US" sz="2800" dirty="0" smtClean="0"/>
              <a:t>Drifter</a:t>
            </a:r>
            <a:endParaRPr lang="en-US" sz="2800" dirty="0"/>
          </a:p>
        </p:txBody>
      </p:sp>
      <p:sp>
        <p:nvSpPr>
          <p:cNvPr id="2" name="Title 1"/>
          <p:cNvSpPr>
            <a:spLocks noGrp="1"/>
          </p:cNvSpPr>
          <p:nvPr>
            <p:ph type="title"/>
          </p:nvPr>
        </p:nvSpPr>
        <p:spPr/>
        <p:txBody>
          <a:bodyPr>
            <a:normAutofit fontScale="90000"/>
          </a:bodyPr>
          <a:lstStyle/>
          <a:p>
            <a:r>
              <a:rPr lang="en-US" dirty="0" smtClean="0"/>
              <a:t>Chase application:</a:t>
            </a:r>
            <a:br>
              <a:rPr lang="en-US" dirty="0" smtClean="0"/>
            </a:br>
            <a:r>
              <a:rPr lang="en-US" dirty="0" smtClean="0"/>
              <a:t>Lagrangian drift sampling</a:t>
            </a:r>
            <a:endParaRPr lang="en-US" dirty="0"/>
          </a:p>
        </p:txBody>
      </p:sp>
      <p:grpSp>
        <p:nvGrpSpPr>
          <p:cNvPr id="11" name="Group 10"/>
          <p:cNvGrpSpPr/>
          <p:nvPr/>
        </p:nvGrpSpPr>
        <p:grpSpPr>
          <a:xfrm>
            <a:off x="1176496" y="2202881"/>
            <a:ext cx="5574562" cy="2078663"/>
            <a:chOff x="1176496" y="2202881"/>
            <a:chExt cx="5574562" cy="2078663"/>
          </a:xfrm>
        </p:grpSpPr>
        <p:sp>
          <p:nvSpPr>
            <p:cNvPr id="23" name="Oval 22"/>
            <p:cNvSpPr/>
            <p:nvPr/>
          </p:nvSpPr>
          <p:spPr>
            <a:xfrm>
              <a:off x="2368401" y="2807372"/>
              <a:ext cx="4382657" cy="721895"/>
            </a:xfrm>
            <a:prstGeom prst="ellipse">
              <a:avLst/>
            </a:prstGeom>
            <a:noFill/>
            <a:ln w="22225">
              <a:solidFill>
                <a:srgbClr val="0000FF"/>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 name="Group 6"/>
            <p:cNvGrpSpPr/>
            <p:nvPr/>
          </p:nvGrpSpPr>
          <p:grpSpPr>
            <a:xfrm>
              <a:off x="1176496" y="2202881"/>
              <a:ext cx="3386704" cy="2078663"/>
              <a:chOff x="1176496" y="2202881"/>
              <a:chExt cx="3386704" cy="2078663"/>
            </a:xfrm>
          </p:grpSpPr>
          <p:grpSp>
            <p:nvGrpSpPr>
              <p:cNvPr id="37" name="Group 36"/>
              <p:cNvGrpSpPr/>
              <p:nvPr/>
            </p:nvGrpSpPr>
            <p:grpSpPr>
              <a:xfrm>
                <a:off x="2429248" y="2953528"/>
                <a:ext cx="2133952" cy="1328016"/>
                <a:chOff x="4089048" y="1458127"/>
                <a:chExt cx="2662010" cy="1935756"/>
              </a:xfrm>
            </p:grpSpPr>
            <p:grpSp>
              <p:nvGrpSpPr>
                <p:cNvPr id="32" name="Group 31"/>
                <p:cNvGrpSpPr/>
                <p:nvPr/>
              </p:nvGrpSpPr>
              <p:grpSpPr>
                <a:xfrm>
                  <a:off x="4089048" y="1458127"/>
                  <a:ext cx="2662010" cy="1935756"/>
                  <a:chOff x="2700854" y="1316555"/>
                  <a:chExt cx="3914411" cy="2829690"/>
                </a:xfrm>
              </p:grpSpPr>
              <p:pic>
                <p:nvPicPr>
                  <p:cNvPr id="28" name="Picture 27" descr="ASW-31.png"/>
                  <p:cNvPicPr>
                    <a:picLocks noChangeAspect="1"/>
                  </p:cNvPicPr>
                  <p:nvPr/>
                </p:nvPicPr>
                <p:blipFill rotWithShape="1">
                  <a:blip r:embed="rId4">
                    <a:extLst>
                      <a:ext uri="{28A0092B-C50C-407E-A947-70E740481C1C}">
                        <a14:useLocalDpi xmlns:a14="http://schemas.microsoft.com/office/drawing/2010/main" val="0"/>
                      </a:ext>
                    </a:extLst>
                  </a:blip>
                  <a:srcRect r="43362" b="16988"/>
                  <a:stretch/>
                </p:blipFill>
                <p:spPr>
                  <a:xfrm>
                    <a:off x="2700854" y="1316555"/>
                    <a:ext cx="3914411" cy="2829690"/>
                  </a:xfrm>
                  <a:prstGeom prst="rect">
                    <a:avLst/>
                  </a:prstGeom>
                </p:spPr>
              </p:pic>
              <p:sp>
                <p:nvSpPr>
                  <p:cNvPr id="30" name="Rounded Rectangle 29"/>
                  <p:cNvSpPr/>
                  <p:nvPr/>
                </p:nvSpPr>
                <p:spPr>
                  <a:xfrm>
                    <a:off x="3547521" y="2328333"/>
                    <a:ext cx="2489200" cy="177800"/>
                  </a:xfrm>
                  <a:prstGeom prst="round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34" name="Straight Connector 33"/>
                <p:cNvCxnSpPr>
                  <a:endCxn id="28" idx="0"/>
                </p:cNvCxnSpPr>
                <p:nvPr/>
              </p:nvCxnSpPr>
              <p:spPr>
                <a:xfrm flipV="1">
                  <a:off x="5410194" y="1458127"/>
                  <a:ext cx="9859" cy="69214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42" name="TextBox 41"/>
              <p:cNvSpPr txBox="1"/>
              <p:nvPr/>
            </p:nvSpPr>
            <p:spPr>
              <a:xfrm>
                <a:off x="1176496" y="2202881"/>
                <a:ext cx="1981958" cy="523220"/>
              </a:xfrm>
              <a:prstGeom prst="rect">
                <a:avLst/>
              </a:prstGeom>
              <a:noFill/>
            </p:spPr>
            <p:txBody>
              <a:bodyPr wrap="none" rtlCol="0">
                <a:spAutoFit/>
              </a:bodyPr>
              <a:lstStyle/>
              <a:p>
                <a:r>
                  <a:rPr lang="en-US" sz="2800" dirty="0" smtClean="0"/>
                  <a:t>Wave Glider</a:t>
                </a:r>
                <a:endParaRPr lang="en-US" sz="2800" dirty="0"/>
              </a:p>
            </p:txBody>
          </p:sp>
        </p:grpSp>
      </p:grpSp>
      <p:grpSp>
        <p:nvGrpSpPr>
          <p:cNvPr id="3" name="Group 2"/>
          <p:cNvGrpSpPr/>
          <p:nvPr/>
        </p:nvGrpSpPr>
        <p:grpSpPr>
          <a:xfrm>
            <a:off x="401720" y="3510573"/>
            <a:ext cx="8397254" cy="2903623"/>
            <a:chOff x="401720" y="3510573"/>
            <a:chExt cx="8397254" cy="2903623"/>
          </a:xfrm>
        </p:grpSpPr>
        <p:sp>
          <p:nvSpPr>
            <p:cNvPr id="17" name="Freeform 16"/>
            <p:cNvSpPr/>
            <p:nvPr/>
          </p:nvSpPr>
          <p:spPr>
            <a:xfrm>
              <a:off x="401720" y="3561587"/>
              <a:ext cx="8397254" cy="2852609"/>
            </a:xfrm>
            <a:custGeom>
              <a:avLst/>
              <a:gdLst>
                <a:gd name="connsiteX0" fmla="*/ 8397254 w 8397254"/>
                <a:gd name="connsiteY0" fmla="*/ 403549 h 2852609"/>
                <a:gd name="connsiteX1" fmla="*/ 7088423 w 8397254"/>
                <a:gd name="connsiteY1" fmla="*/ 196221 h 2852609"/>
                <a:gd name="connsiteX2" fmla="*/ 4509637 w 8397254"/>
                <a:gd name="connsiteY2" fmla="*/ 2852603 h 2852609"/>
                <a:gd name="connsiteX3" fmla="*/ 1593924 w 8397254"/>
                <a:gd name="connsiteY3" fmla="*/ 222137 h 2852609"/>
                <a:gd name="connsiteX4" fmla="*/ 0 w 8397254"/>
                <a:gd name="connsiteY4" fmla="*/ 973699 h 2852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97254" h="2852609">
                  <a:moveTo>
                    <a:pt x="8397254" y="403549"/>
                  </a:moveTo>
                  <a:cubicBezTo>
                    <a:pt x="8066806" y="95797"/>
                    <a:pt x="7736359" y="-211955"/>
                    <a:pt x="7088423" y="196221"/>
                  </a:cubicBezTo>
                  <a:cubicBezTo>
                    <a:pt x="6440487" y="604397"/>
                    <a:pt x="5425387" y="2848284"/>
                    <a:pt x="4509637" y="2852603"/>
                  </a:cubicBezTo>
                  <a:cubicBezTo>
                    <a:pt x="3593887" y="2856922"/>
                    <a:pt x="2345530" y="535288"/>
                    <a:pt x="1593924" y="222137"/>
                  </a:cubicBezTo>
                  <a:cubicBezTo>
                    <a:pt x="842318" y="-91014"/>
                    <a:pt x="0" y="973699"/>
                    <a:pt x="0" y="973699"/>
                  </a:cubicBezTo>
                </a:path>
              </a:pathLst>
            </a:custGeom>
            <a:ln>
              <a:solidFill>
                <a:srgbClr val="0000FF"/>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pic>
          <p:nvPicPr>
            <p:cNvPr id="19" name="Picture 18"/>
            <p:cNvPicPr>
              <a:picLocks noChangeAspect="1"/>
            </p:cNvPicPr>
            <p:nvPr/>
          </p:nvPicPr>
          <p:blipFill>
            <a:blip r:embed="rId3"/>
            <a:stretch>
              <a:fillRect/>
            </a:stretch>
          </p:blipFill>
          <p:spPr>
            <a:xfrm rot="18362881" flipH="1">
              <a:off x="5973687" y="3710959"/>
              <a:ext cx="1764974" cy="1364201"/>
            </a:xfrm>
            <a:prstGeom prst="rect">
              <a:avLst/>
            </a:prstGeom>
          </p:spPr>
        </p:pic>
        <p:sp>
          <p:nvSpPr>
            <p:cNvPr id="39" name="TextBox 38"/>
            <p:cNvSpPr txBox="1"/>
            <p:nvPr/>
          </p:nvSpPr>
          <p:spPr>
            <a:xfrm>
              <a:off x="7038750" y="4841978"/>
              <a:ext cx="1261007" cy="523220"/>
            </a:xfrm>
            <a:prstGeom prst="rect">
              <a:avLst/>
            </a:prstGeom>
            <a:noFill/>
          </p:spPr>
          <p:txBody>
            <a:bodyPr wrap="none" rtlCol="0">
              <a:spAutoFit/>
            </a:bodyPr>
            <a:lstStyle/>
            <a:p>
              <a:r>
                <a:rPr lang="en-US" sz="2800" dirty="0" smtClean="0"/>
                <a:t>Profiler</a:t>
              </a:r>
              <a:endParaRPr lang="en-US" sz="2800" dirty="0"/>
            </a:p>
          </p:txBody>
        </p:sp>
      </p:grpSp>
      <p:grpSp>
        <p:nvGrpSpPr>
          <p:cNvPr id="10" name="Group 9"/>
          <p:cNvGrpSpPr/>
          <p:nvPr/>
        </p:nvGrpSpPr>
        <p:grpSpPr>
          <a:xfrm>
            <a:off x="3957896" y="1640789"/>
            <a:ext cx="4180890" cy="1054923"/>
            <a:chOff x="3957896" y="1640789"/>
            <a:chExt cx="4180890" cy="1054923"/>
          </a:xfrm>
        </p:grpSpPr>
        <p:pic>
          <p:nvPicPr>
            <p:cNvPr id="8" name="Picture 7"/>
            <p:cNvPicPr>
              <a:picLocks noChangeAspect="1"/>
            </p:cNvPicPr>
            <p:nvPr/>
          </p:nvPicPr>
          <p:blipFill>
            <a:blip r:embed="rId5"/>
            <a:stretch>
              <a:fillRect/>
            </a:stretch>
          </p:blipFill>
          <p:spPr>
            <a:xfrm>
              <a:off x="3957896" y="1640789"/>
              <a:ext cx="3080854" cy="1054923"/>
            </a:xfrm>
            <a:prstGeom prst="rect">
              <a:avLst/>
            </a:prstGeom>
          </p:spPr>
        </p:pic>
        <p:sp>
          <p:nvSpPr>
            <p:cNvPr id="9" name="TextBox 8"/>
            <p:cNvSpPr txBox="1"/>
            <p:nvPr/>
          </p:nvSpPr>
          <p:spPr>
            <a:xfrm>
              <a:off x="5278783" y="1793100"/>
              <a:ext cx="2860003" cy="523220"/>
            </a:xfrm>
            <a:prstGeom prst="rect">
              <a:avLst/>
            </a:prstGeom>
            <a:solidFill>
              <a:schemeClr val="bg1"/>
            </a:solidFill>
          </p:spPr>
          <p:txBody>
            <a:bodyPr wrap="none" rtlCol="0">
              <a:spAutoFit/>
            </a:bodyPr>
            <a:lstStyle/>
            <a:p>
              <a:r>
                <a:rPr lang="en-US" sz="2800" dirty="0" smtClean="0"/>
                <a:t>R/V Rachel Carson</a:t>
              </a:r>
              <a:endParaRPr lang="en-US" sz="2800" dirty="0"/>
            </a:p>
          </p:txBody>
        </p:sp>
      </p:grpSp>
    </p:spTree>
    <p:extLst>
      <p:ext uri="{BB962C8B-B14F-4D97-AF65-F5344CB8AC3E}">
        <p14:creationId xmlns:p14="http://schemas.microsoft.com/office/powerpoint/2010/main" val="42752176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noFill/>
          </a:ln>
        </p:spPr>
        <p:txBody>
          <a:bodyPr>
            <a:normAutofit fontScale="90000"/>
          </a:bodyPr>
          <a:lstStyle/>
          <a:p>
            <a:r>
              <a:rPr lang="en-US" dirty="0" smtClean="0"/>
              <a:t>Lagrangian drift sampling:</a:t>
            </a:r>
            <a:br>
              <a:rPr lang="en-US" dirty="0" smtClean="0"/>
            </a:br>
            <a:r>
              <a:rPr lang="en-US" dirty="0" smtClean="0"/>
              <a:t>October 2014</a:t>
            </a:r>
            <a:endParaRPr lang="en-US" dirty="0"/>
          </a:p>
        </p:txBody>
      </p:sp>
      <p:pic>
        <p:nvPicPr>
          <p:cNvPr id="4" name="Content Placeholder 3" descr="figure4-ballet.tiff"/>
          <p:cNvPicPr>
            <a:picLocks noGrp="1" noChangeAspect="1"/>
          </p:cNvPicPr>
          <p:nvPr>
            <p:ph idx="1"/>
          </p:nvPr>
        </p:nvPicPr>
        <p:blipFill>
          <a:blip r:embed="rId3">
            <a:extLst>
              <a:ext uri="{28A0092B-C50C-407E-A947-70E740481C1C}">
                <a14:useLocalDpi xmlns:a14="http://schemas.microsoft.com/office/drawing/2010/main" val="0"/>
              </a:ext>
            </a:extLst>
          </a:blip>
          <a:srcRect t="6238" b="6238"/>
          <a:stretch>
            <a:fillRect/>
          </a:stretch>
        </p:blipFill>
        <p:spPr>
          <a:xfrm>
            <a:off x="474120" y="1605896"/>
            <a:ext cx="8229600" cy="4525963"/>
          </a:xfrm>
        </p:spPr>
      </p:pic>
      <p:grpSp>
        <p:nvGrpSpPr>
          <p:cNvPr id="15" name="Group 14"/>
          <p:cNvGrpSpPr/>
          <p:nvPr/>
        </p:nvGrpSpPr>
        <p:grpSpPr>
          <a:xfrm>
            <a:off x="599118" y="5811324"/>
            <a:ext cx="2570355" cy="338554"/>
            <a:chOff x="736601" y="5362603"/>
            <a:chExt cx="2570355" cy="338554"/>
          </a:xfrm>
        </p:grpSpPr>
        <p:cxnSp>
          <p:nvCxnSpPr>
            <p:cNvPr id="6" name="Straight Connector 5"/>
            <p:cNvCxnSpPr/>
            <p:nvPr/>
          </p:nvCxnSpPr>
          <p:spPr>
            <a:xfrm>
              <a:off x="736601" y="5528733"/>
              <a:ext cx="1151466" cy="0"/>
            </a:xfrm>
            <a:prstGeom prst="line">
              <a:avLst/>
            </a:prstGeom>
            <a:ln>
              <a:solidFill>
                <a:srgbClr val="F79646"/>
              </a:solidFill>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006600" y="5362603"/>
              <a:ext cx="1300356" cy="338554"/>
            </a:xfrm>
            <a:prstGeom prst="rect">
              <a:avLst/>
            </a:prstGeom>
            <a:noFill/>
          </p:spPr>
          <p:txBody>
            <a:bodyPr wrap="none" rtlCol="0">
              <a:spAutoFit/>
            </a:bodyPr>
            <a:lstStyle/>
            <a:p>
              <a:r>
                <a:rPr lang="en-US" sz="1600" dirty="0">
                  <a:solidFill>
                    <a:schemeClr val="bg1"/>
                  </a:solidFill>
                </a:rPr>
                <a:t>p</a:t>
              </a:r>
              <a:r>
                <a:rPr lang="en-US" sz="1600" dirty="0" smtClean="0">
                  <a:solidFill>
                    <a:schemeClr val="bg1"/>
                  </a:solidFill>
                </a:rPr>
                <a:t>rofiling AUV</a:t>
              </a:r>
              <a:endParaRPr lang="en-US" sz="1600" dirty="0">
                <a:solidFill>
                  <a:schemeClr val="bg1"/>
                </a:solidFill>
              </a:endParaRPr>
            </a:p>
          </p:txBody>
        </p:sp>
      </p:grpSp>
      <p:grpSp>
        <p:nvGrpSpPr>
          <p:cNvPr id="16" name="Group 15"/>
          <p:cNvGrpSpPr/>
          <p:nvPr/>
        </p:nvGrpSpPr>
        <p:grpSpPr>
          <a:xfrm>
            <a:off x="609595" y="5597548"/>
            <a:ext cx="3689818" cy="338554"/>
            <a:chOff x="736595" y="5574272"/>
            <a:chExt cx="3689818" cy="338554"/>
          </a:xfrm>
        </p:grpSpPr>
        <p:cxnSp>
          <p:nvCxnSpPr>
            <p:cNvPr id="8" name="Straight Connector 7"/>
            <p:cNvCxnSpPr/>
            <p:nvPr/>
          </p:nvCxnSpPr>
          <p:spPr>
            <a:xfrm>
              <a:off x="736595" y="5731935"/>
              <a:ext cx="1151466"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1984719" y="5574272"/>
              <a:ext cx="2441694" cy="338554"/>
            </a:xfrm>
            <a:prstGeom prst="rect">
              <a:avLst/>
            </a:prstGeom>
            <a:noFill/>
          </p:spPr>
          <p:txBody>
            <a:bodyPr wrap="none" rtlCol="0">
              <a:spAutoFit/>
            </a:bodyPr>
            <a:lstStyle/>
            <a:p>
              <a:r>
                <a:rPr lang="en-US" sz="1600" dirty="0" smtClean="0">
                  <a:solidFill>
                    <a:schemeClr val="bg1"/>
                  </a:solidFill>
                </a:rPr>
                <a:t>WG, following drifting AUV</a:t>
              </a:r>
              <a:endParaRPr lang="en-US" sz="1600" dirty="0">
                <a:solidFill>
                  <a:schemeClr val="bg1"/>
                </a:solidFill>
              </a:endParaRPr>
            </a:p>
          </p:txBody>
        </p:sp>
      </p:grpSp>
      <p:grpSp>
        <p:nvGrpSpPr>
          <p:cNvPr id="17" name="Group 16"/>
          <p:cNvGrpSpPr/>
          <p:nvPr/>
        </p:nvGrpSpPr>
        <p:grpSpPr>
          <a:xfrm>
            <a:off x="613822" y="5349908"/>
            <a:ext cx="3719554" cy="338554"/>
            <a:chOff x="728122" y="5794408"/>
            <a:chExt cx="3719554" cy="338554"/>
          </a:xfrm>
        </p:grpSpPr>
        <p:cxnSp>
          <p:nvCxnSpPr>
            <p:cNvPr id="9" name="Straight Connector 8"/>
            <p:cNvCxnSpPr/>
            <p:nvPr/>
          </p:nvCxnSpPr>
          <p:spPr>
            <a:xfrm>
              <a:off x="728122" y="5935137"/>
              <a:ext cx="1151466" cy="0"/>
            </a:xfrm>
            <a:prstGeom prst="line">
              <a:avLst/>
            </a:prstGeom>
            <a:ln>
              <a:solidFill>
                <a:srgbClr val="17FF43"/>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1972720" y="5794408"/>
              <a:ext cx="2474956" cy="338554"/>
            </a:xfrm>
            <a:prstGeom prst="rect">
              <a:avLst/>
            </a:prstGeom>
            <a:noFill/>
          </p:spPr>
          <p:txBody>
            <a:bodyPr wrap="none" rtlCol="0">
              <a:spAutoFit/>
            </a:bodyPr>
            <a:lstStyle/>
            <a:p>
              <a:r>
                <a:rPr lang="en-US" sz="1600" dirty="0" smtClean="0">
                  <a:solidFill>
                    <a:schemeClr val="bg1"/>
                  </a:solidFill>
                </a:rPr>
                <a:t>drifting AUV at thermocline</a:t>
              </a:r>
              <a:endParaRPr lang="en-US" sz="1600" dirty="0">
                <a:solidFill>
                  <a:schemeClr val="bg1"/>
                </a:solidFill>
              </a:endParaRPr>
            </a:p>
          </p:txBody>
        </p:sp>
      </p:grpSp>
      <p:sp>
        <p:nvSpPr>
          <p:cNvPr id="3" name="TextBox 2"/>
          <p:cNvSpPr txBox="1"/>
          <p:nvPr/>
        </p:nvSpPr>
        <p:spPr>
          <a:xfrm>
            <a:off x="687368" y="1995526"/>
            <a:ext cx="3925937" cy="830997"/>
          </a:xfrm>
          <a:prstGeom prst="rect">
            <a:avLst/>
          </a:prstGeom>
          <a:noFill/>
        </p:spPr>
        <p:txBody>
          <a:bodyPr wrap="square" rtlCol="0">
            <a:spAutoFit/>
          </a:bodyPr>
          <a:lstStyle/>
          <a:p>
            <a:r>
              <a:rPr lang="en-US" sz="2400" dirty="0" smtClean="0">
                <a:solidFill>
                  <a:schemeClr val="bg1"/>
                </a:solidFill>
              </a:rPr>
              <a:t>Wave Glider autonomously chased drifter for 48 hours</a:t>
            </a:r>
            <a:endParaRPr lang="en-US" sz="2400" dirty="0">
              <a:solidFill>
                <a:schemeClr val="bg1"/>
              </a:solidFill>
            </a:endParaRPr>
          </a:p>
        </p:txBody>
      </p:sp>
      <p:grpSp>
        <p:nvGrpSpPr>
          <p:cNvPr id="25" name="Group 24"/>
          <p:cNvGrpSpPr/>
          <p:nvPr/>
        </p:nvGrpSpPr>
        <p:grpSpPr>
          <a:xfrm>
            <a:off x="6557809" y="5490637"/>
            <a:ext cx="1916546" cy="230900"/>
            <a:chOff x="6557809" y="5490637"/>
            <a:chExt cx="1916546" cy="230900"/>
          </a:xfrm>
        </p:grpSpPr>
        <p:cxnSp>
          <p:nvCxnSpPr>
            <p:cNvPr id="21" name="Straight Connector 20"/>
            <p:cNvCxnSpPr/>
            <p:nvPr/>
          </p:nvCxnSpPr>
          <p:spPr>
            <a:xfrm>
              <a:off x="6557809" y="5709991"/>
              <a:ext cx="1916546" cy="11546"/>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6557809" y="5490637"/>
              <a:ext cx="0" cy="219354"/>
            </a:xfrm>
            <a:prstGeom prst="line">
              <a:avLst/>
            </a:prstGeom>
            <a:ln w="12700">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8471137" y="5499115"/>
              <a:ext cx="0" cy="219354"/>
            </a:xfrm>
            <a:prstGeom prst="line">
              <a:avLst/>
            </a:prstGeom>
            <a:ln w="12700">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26" name="TextBox 25"/>
          <p:cNvSpPr txBox="1"/>
          <p:nvPr/>
        </p:nvSpPr>
        <p:spPr>
          <a:xfrm>
            <a:off x="7095062" y="5736178"/>
            <a:ext cx="889223" cy="369332"/>
          </a:xfrm>
          <a:prstGeom prst="rect">
            <a:avLst/>
          </a:prstGeom>
          <a:noFill/>
        </p:spPr>
        <p:txBody>
          <a:bodyPr wrap="none" rtlCol="0">
            <a:spAutoFit/>
          </a:bodyPr>
          <a:lstStyle/>
          <a:p>
            <a:r>
              <a:rPr lang="en-US" dirty="0" smtClean="0">
                <a:solidFill>
                  <a:srgbClr val="FFFFFF"/>
                </a:solidFill>
              </a:rPr>
              <a:t>1000 m</a:t>
            </a:r>
            <a:endParaRPr lang="en-US" dirty="0">
              <a:solidFill>
                <a:srgbClr val="FFFFFF"/>
              </a:solidFill>
            </a:endParaRPr>
          </a:p>
        </p:txBody>
      </p:sp>
    </p:spTree>
    <p:extLst>
      <p:ext uri="{BB962C8B-B14F-4D97-AF65-F5344CB8AC3E}">
        <p14:creationId xmlns:p14="http://schemas.microsoft.com/office/powerpoint/2010/main" val="29234809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p:txBody>
          <a:bodyPr/>
          <a:lstStyle/>
          <a:p>
            <a:r>
              <a:rPr lang="en-US" dirty="0" smtClean="0"/>
              <a:t>AUV-Hot Spot file transfer at 10s Kbps at 100s of meters range</a:t>
            </a:r>
          </a:p>
          <a:p>
            <a:r>
              <a:rPr lang="en-US" dirty="0" smtClean="0"/>
              <a:t>Significant dollar savings (~1/3) and surface time savings (~1/5) over AUV-Iridium</a:t>
            </a:r>
          </a:p>
          <a:p>
            <a:r>
              <a:rPr lang="en-US" dirty="0" smtClean="0"/>
              <a:t>Autonomously track moving underwater targets within 10s of meters for days</a:t>
            </a:r>
          </a:p>
          <a:p>
            <a:r>
              <a:rPr lang="en-US" dirty="0" smtClean="0"/>
              <a:t>Wave Glider infrastructure leveraged for these applications</a:t>
            </a:r>
          </a:p>
          <a:p>
            <a:endParaRPr lang="en-US" dirty="0" smtClean="0"/>
          </a:p>
          <a:p>
            <a:endParaRPr lang="en-US" dirty="0" smtClean="0"/>
          </a:p>
        </p:txBody>
      </p:sp>
    </p:spTree>
    <p:extLst>
      <p:ext uri="{BB962C8B-B14F-4D97-AF65-F5344CB8AC3E}">
        <p14:creationId xmlns:p14="http://schemas.microsoft.com/office/powerpoint/2010/main" val="32680101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341" y="274638"/>
            <a:ext cx="8856010" cy="1143000"/>
          </a:xfrm>
        </p:spPr>
        <p:txBody>
          <a:bodyPr>
            <a:normAutofit/>
          </a:bodyPr>
          <a:lstStyle/>
          <a:p>
            <a:r>
              <a:rPr lang="en-US" i="1" dirty="0" smtClean="0"/>
              <a:t>Hot Spot </a:t>
            </a:r>
            <a:r>
              <a:rPr lang="en-US" dirty="0" smtClean="0"/>
              <a:t>Wave Glider</a:t>
            </a:r>
            <a:endParaRPr lang="en-US" dirty="0"/>
          </a:p>
        </p:txBody>
      </p:sp>
      <p:sp>
        <p:nvSpPr>
          <p:cNvPr id="3" name="Content Placeholder 2"/>
          <p:cNvSpPr>
            <a:spLocks noGrp="1"/>
          </p:cNvSpPr>
          <p:nvPr>
            <p:ph idx="1"/>
          </p:nvPr>
        </p:nvSpPr>
        <p:spPr>
          <a:xfrm>
            <a:off x="457200" y="4824178"/>
            <a:ext cx="8229600" cy="1629513"/>
          </a:xfrm>
        </p:spPr>
        <p:txBody>
          <a:bodyPr>
            <a:normAutofit/>
          </a:bodyPr>
          <a:lstStyle/>
          <a:p>
            <a:r>
              <a:rPr lang="en-US" dirty="0" smtClean="0"/>
              <a:t>Inspired by work of </a:t>
            </a:r>
            <a:r>
              <a:rPr lang="en-US" dirty="0" err="1" smtClean="0"/>
              <a:t>Rajan</a:t>
            </a:r>
            <a:r>
              <a:rPr lang="en-US" dirty="0" smtClean="0"/>
              <a:t>, Borges de Sousa, </a:t>
            </a:r>
            <a:r>
              <a:rPr lang="en-US" smtClean="0"/>
              <a:t>Pinto, Martins </a:t>
            </a:r>
            <a:r>
              <a:rPr lang="en-US" dirty="0" smtClean="0"/>
              <a:t>et al (University of Porto LSTS)</a:t>
            </a:r>
          </a:p>
          <a:p>
            <a:endParaRPr lang="en-US" dirty="0" smtClean="0"/>
          </a:p>
          <a:p>
            <a:endParaRPr lang="en-US" dirty="0"/>
          </a:p>
          <a:p>
            <a:endParaRPr lang="en-US" dirty="0"/>
          </a:p>
          <a:p>
            <a:pPr marL="0" indent="0">
              <a:buNone/>
            </a:pPr>
            <a:endParaRPr lang="en-US" dirty="0" smtClean="0"/>
          </a:p>
        </p:txBody>
      </p:sp>
      <p:pic>
        <p:nvPicPr>
          <p:cNvPr id="4" name="Picture 3"/>
          <p:cNvPicPr>
            <a:picLocks noChangeAspect="1"/>
          </p:cNvPicPr>
          <p:nvPr/>
        </p:nvPicPr>
        <p:blipFill>
          <a:blip r:embed="rId3"/>
          <a:stretch>
            <a:fillRect/>
          </a:stretch>
        </p:blipFill>
        <p:spPr>
          <a:xfrm>
            <a:off x="884281" y="1417637"/>
            <a:ext cx="5885121" cy="3144997"/>
          </a:xfrm>
          <a:prstGeom prst="rect">
            <a:avLst/>
          </a:prstGeom>
        </p:spPr>
      </p:pic>
      <p:sp>
        <p:nvSpPr>
          <p:cNvPr id="5" name="TextBox 4"/>
          <p:cNvSpPr txBox="1"/>
          <p:nvPr/>
        </p:nvSpPr>
        <p:spPr>
          <a:xfrm>
            <a:off x="6810587" y="3645975"/>
            <a:ext cx="1300356" cy="369332"/>
          </a:xfrm>
          <a:prstGeom prst="rect">
            <a:avLst/>
          </a:prstGeom>
          <a:noFill/>
        </p:spPr>
        <p:txBody>
          <a:bodyPr wrap="none" rtlCol="0">
            <a:spAutoFit/>
          </a:bodyPr>
          <a:lstStyle/>
          <a:p>
            <a:r>
              <a:rPr lang="en-US" dirty="0" err="1"/>
              <a:t>l</a:t>
            </a:r>
            <a:r>
              <a:rPr lang="en-US" dirty="0" err="1" smtClean="0"/>
              <a:t>sts.fe.up.pt</a:t>
            </a:r>
            <a:endParaRPr lang="en-US" dirty="0"/>
          </a:p>
        </p:txBody>
      </p:sp>
    </p:spTree>
    <p:extLst>
      <p:ext uri="{BB962C8B-B14F-4D97-AF65-F5344CB8AC3E}">
        <p14:creationId xmlns:p14="http://schemas.microsoft.com/office/powerpoint/2010/main" val="188675580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3" name="Content Placeholder 2"/>
          <p:cNvSpPr>
            <a:spLocks noGrp="1"/>
          </p:cNvSpPr>
          <p:nvPr>
            <p:ph idx="1"/>
          </p:nvPr>
        </p:nvSpPr>
        <p:spPr>
          <a:xfrm>
            <a:off x="490917" y="1364202"/>
            <a:ext cx="8229600" cy="4525963"/>
          </a:xfrm>
        </p:spPr>
        <p:txBody>
          <a:bodyPr>
            <a:noAutofit/>
          </a:bodyPr>
          <a:lstStyle/>
          <a:p>
            <a:r>
              <a:rPr lang="en-US" sz="2600" dirty="0" smtClean="0"/>
              <a:t>University of Porto: </a:t>
            </a:r>
            <a:r>
              <a:rPr lang="en-US" sz="2600" dirty="0" err="1" smtClean="0"/>
              <a:t>Kanna</a:t>
            </a:r>
            <a:r>
              <a:rPr lang="en-US" sz="2600" dirty="0" smtClean="0"/>
              <a:t> </a:t>
            </a:r>
            <a:r>
              <a:rPr lang="en-US" sz="2600" dirty="0" err="1" smtClean="0"/>
              <a:t>Rajan</a:t>
            </a:r>
            <a:r>
              <a:rPr lang="en-US" sz="2600" dirty="0" smtClean="0"/>
              <a:t>, Joao Borges de Sousa, </a:t>
            </a:r>
            <a:r>
              <a:rPr lang="en-US" sz="2600" dirty="0"/>
              <a:t>Ricardo Martins, Jose Pinto, </a:t>
            </a:r>
            <a:r>
              <a:rPr lang="en-US" sz="2600" dirty="0" smtClean="0"/>
              <a:t>Renato </a:t>
            </a:r>
            <a:r>
              <a:rPr lang="en-US" sz="2600" dirty="0"/>
              <a:t>Caldas, Pedro </a:t>
            </a:r>
            <a:r>
              <a:rPr lang="en-US" sz="2600" dirty="0" err="1"/>
              <a:t>Calado</a:t>
            </a:r>
            <a:r>
              <a:rPr lang="en-US" sz="2600" dirty="0"/>
              <a:t>, Hugo </a:t>
            </a:r>
            <a:r>
              <a:rPr lang="en-US" sz="2600" dirty="0" smtClean="0"/>
              <a:t>Dias</a:t>
            </a:r>
          </a:p>
          <a:p>
            <a:r>
              <a:rPr lang="en-US" sz="2600" dirty="0" smtClean="0"/>
              <a:t>MBARI: Thom Maughan, Fred Py, Brett Hobson</a:t>
            </a:r>
            <a:r>
              <a:rPr lang="en-US" sz="2600" dirty="0"/>
              <a:t>, </a:t>
            </a:r>
            <a:r>
              <a:rPr lang="en-US" sz="2600" dirty="0" smtClean="0"/>
              <a:t/>
            </a:r>
            <a:br>
              <a:rPr lang="en-US" sz="2600" dirty="0" smtClean="0"/>
            </a:br>
            <a:r>
              <a:rPr lang="en-US" sz="2600" dirty="0" smtClean="0"/>
              <a:t>M Jordan </a:t>
            </a:r>
            <a:r>
              <a:rPr lang="en-US" sz="2600" dirty="0" err="1"/>
              <a:t>Stanway</a:t>
            </a:r>
            <a:r>
              <a:rPr lang="en-US" sz="2600" dirty="0"/>
              <a:t>, Francisco Chavez, </a:t>
            </a:r>
            <a:r>
              <a:rPr lang="en-US" sz="2600" dirty="0" smtClean="0"/>
              <a:t>John Ryan, Kevin Gomes, Hans Thomas</a:t>
            </a:r>
          </a:p>
          <a:p>
            <a:r>
              <a:rPr lang="en-US" sz="2600" dirty="0" smtClean="0"/>
              <a:t>Liquid Robotics: Mike Cookson, Ryan </a:t>
            </a:r>
            <a:r>
              <a:rPr lang="en-US" sz="2600" dirty="0" err="1" smtClean="0"/>
              <a:t>Carlon</a:t>
            </a:r>
            <a:endParaRPr lang="en-US" sz="2600" dirty="0" smtClean="0"/>
          </a:p>
          <a:p>
            <a:r>
              <a:rPr lang="en-US" sz="2600" dirty="0" smtClean="0"/>
              <a:t>The David and Lucile Packard Foundation</a:t>
            </a:r>
            <a:endParaRPr lang="en-US" sz="2600" dirty="0"/>
          </a:p>
        </p:txBody>
      </p:sp>
      <p:pic>
        <p:nvPicPr>
          <p:cNvPr id="4" name="Picture 3"/>
          <p:cNvPicPr>
            <a:picLocks noChangeAspect="1"/>
          </p:cNvPicPr>
          <p:nvPr/>
        </p:nvPicPr>
        <p:blipFill>
          <a:blip r:embed="rId2"/>
          <a:stretch>
            <a:fillRect/>
          </a:stretch>
        </p:blipFill>
        <p:spPr>
          <a:xfrm>
            <a:off x="835176" y="5566233"/>
            <a:ext cx="2412433" cy="912133"/>
          </a:xfrm>
          <a:prstGeom prst="rect">
            <a:avLst/>
          </a:prstGeom>
        </p:spPr>
      </p:pic>
      <p:pic>
        <p:nvPicPr>
          <p:cNvPr id="5" name="Picture 4"/>
          <p:cNvPicPr>
            <a:picLocks noChangeAspect="1"/>
          </p:cNvPicPr>
          <p:nvPr/>
        </p:nvPicPr>
        <p:blipFill>
          <a:blip r:embed="rId3"/>
          <a:stretch>
            <a:fillRect/>
          </a:stretch>
        </p:blipFill>
        <p:spPr>
          <a:xfrm>
            <a:off x="3531538" y="5670700"/>
            <a:ext cx="2010233" cy="738897"/>
          </a:xfrm>
          <a:prstGeom prst="rect">
            <a:avLst/>
          </a:prstGeom>
        </p:spPr>
      </p:pic>
      <p:pic>
        <p:nvPicPr>
          <p:cNvPr id="7" name="Picture 6"/>
          <p:cNvPicPr>
            <a:picLocks noChangeAspect="1"/>
          </p:cNvPicPr>
          <p:nvPr/>
        </p:nvPicPr>
        <p:blipFill>
          <a:blip r:embed="rId4"/>
          <a:stretch>
            <a:fillRect/>
          </a:stretch>
        </p:blipFill>
        <p:spPr>
          <a:xfrm>
            <a:off x="6086466" y="5440561"/>
            <a:ext cx="2791826" cy="982387"/>
          </a:xfrm>
          <a:prstGeom prst="rect">
            <a:avLst/>
          </a:prstGeom>
        </p:spPr>
      </p:pic>
    </p:spTree>
    <p:extLst>
      <p:ext uri="{BB962C8B-B14F-4D97-AF65-F5344CB8AC3E}">
        <p14:creationId xmlns:p14="http://schemas.microsoft.com/office/powerpoint/2010/main" val="443480757"/>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821943258"/>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Computed coordinates of “</a:t>
            </a:r>
            <a:r>
              <a:rPr lang="en-US" dirty="0"/>
              <a:t>c</a:t>
            </a:r>
            <a:r>
              <a:rPr lang="en-US" dirty="0" smtClean="0"/>
              <a:t>hased” stationary target </a:t>
            </a:r>
            <a:endParaRPr lang="en-US" dirty="0"/>
          </a:p>
        </p:txBody>
      </p:sp>
      <p:sp>
        <p:nvSpPr>
          <p:cNvPr id="5" name="TextBox 4"/>
          <p:cNvSpPr txBox="1"/>
          <p:nvPr/>
        </p:nvSpPr>
        <p:spPr>
          <a:xfrm>
            <a:off x="5231307" y="4237791"/>
            <a:ext cx="772229" cy="369332"/>
          </a:xfrm>
          <a:prstGeom prst="rect">
            <a:avLst/>
          </a:prstGeom>
          <a:noFill/>
        </p:spPr>
        <p:txBody>
          <a:bodyPr wrap="none" rtlCol="0">
            <a:spAutoFit/>
          </a:bodyPr>
          <a:lstStyle/>
          <a:p>
            <a:r>
              <a:rPr lang="en-US" dirty="0" smtClean="0">
                <a:solidFill>
                  <a:srgbClr val="FFFFFF"/>
                </a:solidFill>
              </a:rPr>
              <a:t>107 m</a:t>
            </a:r>
            <a:endParaRPr lang="en-US" dirty="0">
              <a:solidFill>
                <a:srgbClr val="FFFFFF"/>
              </a:solidFill>
            </a:endParaRPr>
          </a:p>
        </p:txBody>
      </p:sp>
      <p:sp>
        <p:nvSpPr>
          <p:cNvPr id="6" name="TextBox 5"/>
          <p:cNvSpPr txBox="1"/>
          <p:nvPr/>
        </p:nvSpPr>
        <p:spPr>
          <a:xfrm>
            <a:off x="4332400" y="2963301"/>
            <a:ext cx="655235" cy="369332"/>
          </a:xfrm>
          <a:prstGeom prst="rect">
            <a:avLst/>
          </a:prstGeom>
          <a:noFill/>
        </p:spPr>
        <p:txBody>
          <a:bodyPr wrap="none" rtlCol="0">
            <a:spAutoFit/>
          </a:bodyPr>
          <a:lstStyle/>
          <a:p>
            <a:r>
              <a:rPr lang="en-US" dirty="0" smtClean="0">
                <a:solidFill>
                  <a:srgbClr val="FFFFFF"/>
                </a:solidFill>
              </a:rPr>
              <a:t>89 m</a:t>
            </a:r>
            <a:endParaRPr lang="en-US" dirty="0">
              <a:solidFill>
                <a:srgbClr val="FFFFFF"/>
              </a:solidFill>
            </a:endParaRPr>
          </a:p>
        </p:txBody>
      </p:sp>
      <p:sp>
        <p:nvSpPr>
          <p:cNvPr id="7" name="TextBox 6"/>
          <p:cNvSpPr txBox="1"/>
          <p:nvPr/>
        </p:nvSpPr>
        <p:spPr>
          <a:xfrm>
            <a:off x="924726" y="5067214"/>
            <a:ext cx="3557998" cy="1200329"/>
          </a:xfrm>
          <a:prstGeom prst="rect">
            <a:avLst/>
          </a:prstGeom>
          <a:noFill/>
        </p:spPr>
        <p:txBody>
          <a:bodyPr wrap="none" rtlCol="0">
            <a:spAutoFit/>
          </a:bodyPr>
          <a:lstStyle/>
          <a:p>
            <a:r>
              <a:rPr lang="en-US" dirty="0" smtClean="0">
                <a:solidFill>
                  <a:srgbClr val="FFFFFF"/>
                </a:solidFill>
              </a:rPr>
              <a:t>Water depth: 50 m</a:t>
            </a:r>
          </a:p>
          <a:p>
            <a:r>
              <a:rPr lang="en-US" dirty="0" smtClean="0">
                <a:solidFill>
                  <a:srgbClr val="FFFFFF"/>
                </a:solidFill>
              </a:rPr>
              <a:t>10 m cable from modem to seafloor</a:t>
            </a:r>
          </a:p>
          <a:p>
            <a:r>
              <a:rPr lang="en-US" dirty="0" smtClean="0">
                <a:solidFill>
                  <a:srgbClr val="FFFFFF"/>
                </a:solidFill>
              </a:rPr>
              <a:t>Acquired over 11 </a:t>
            </a:r>
            <a:r>
              <a:rPr lang="en-US" dirty="0" err="1" smtClean="0">
                <a:solidFill>
                  <a:srgbClr val="FFFFFF"/>
                </a:solidFill>
              </a:rPr>
              <a:t>hr</a:t>
            </a:r>
            <a:r>
              <a:rPr lang="en-US" dirty="0" smtClean="0">
                <a:solidFill>
                  <a:srgbClr val="FFFFFF"/>
                </a:solidFill>
              </a:rPr>
              <a:t> 40 min</a:t>
            </a:r>
          </a:p>
          <a:p>
            <a:endParaRPr lang="en-US" dirty="0" smtClean="0">
              <a:solidFill>
                <a:srgbClr val="FFFFFF"/>
              </a:solidFill>
            </a:endParaRPr>
          </a:p>
        </p:txBody>
      </p:sp>
      <p:pic>
        <p:nvPicPr>
          <p:cNvPr id="8" name="Content Placeholder 7"/>
          <p:cNvPicPr>
            <a:picLocks noGrp="1" noChangeAspect="1"/>
          </p:cNvPicPr>
          <p:nvPr>
            <p:ph idx="1"/>
          </p:nvPr>
        </p:nvPicPr>
        <p:blipFill>
          <a:blip r:embed="rId3"/>
          <a:srcRect t="17390" b="17390"/>
          <a:stretch>
            <a:fillRect/>
          </a:stretch>
        </p:blipFill>
        <p:spPr/>
      </p:pic>
      <p:sp>
        <p:nvSpPr>
          <p:cNvPr id="10" name="TextBox 9"/>
          <p:cNvSpPr txBox="1"/>
          <p:nvPr/>
        </p:nvSpPr>
        <p:spPr>
          <a:xfrm>
            <a:off x="4987635" y="2459113"/>
            <a:ext cx="1072679" cy="461665"/>
          </a:xfrm>
          <a:prstGeom prst="rect">
            <a:avLst/>
          </a:prstGeom>
          <a:noFill/>
        </p:spPr>
        <p:txBody>
          <a:bodyPr wrap="none" rtlCol="0">
            <a:spAutoFit/>
          </a:bodyPr>
          <a:lstStyle/>
          <a:p>
            <a:r>
              <a:rPr lang="en-US" sz="2400" dirty="0" smtClean="0">
                <a:solidFill>
                  <a:schemeClr val="bg1"/>
                </a:solidFill>
              </a:rPr>
              <a:t>r=50 m</a:t>
            </a:r>
            <a:endParaRPr lang="en-US" sz="2400" dirty="0">
              <a:solidFill>
                <a:schemeClr val="bg1"/>
              </a:solidFill>
            </a:endParaRPr>
          </a:p>
        </p:txBody>
      </p:sp>
      <p:sp>
        <p:nvSpPr>
          <p:cNvPr id="11" name="TextBox 10"/>
          <p:cNvSpPr txBox="1"/>
          <p:nvPr/>
        </p:nvSpPr>
        <p:spPr>
          <a:xfrm>
            <a:off x="6061633" y="1858567"/>
            <a:ext cx="1228672" cy="461665"/>
          </a:xfrm>
          <a:prstGeom prst="rect">
            <a:avLst/>
          </a:prstGeom>
          <a:noFill/>
        </p:spPr>
        <p:txBody>
          <a:bodyPr wrap="none" rtlCol="0">
            <a:spAutoFit/>
          </a:bodyPr>
          <a:lstStyle/>
          <a:p>
            <a:r>
              <a:rPr lang="en-US" sz="2400" dirty="0">
                <a:solidFill>
                  <a:schemeClr val="bg1"/>
                </a:solidFill>
              </a:rPr>
              <a:t>r</a:t>
            </a:r>
            <a:r>
              <a:rPr lang="en-US" sz="2400" dirty="0" smtClean="0">
                <a:solidFill>
                  <a:schemeClr val="bg1"/>
                </a:solidFill>
              </a:rPr>
              <a:t>=100 m</a:t>
            </a:r>
            <a:endParaRPr lang="en-US" sz="2400" dirty="0">
              <a:solidFill>
                <a:schemeClr val="bg1"/>
              </a:solidFill>
            </a:endParaRPr>
          </a:p>
        </p:txBody>
      </p:sp>
      <p:sp>
        <p:nvSpPr>
          <p:cNvPr id="12" name="TextBox 11"/>
          <p:cNvSpPr txBox="1"/>
          <p:nvPr/>
        </p:nvSpPr>
        <p:spPr>
          <a:xfrm>
            <a:off x="6349798" y="2227899"/>
            <a:ext cx="2409584" cy="461665"/>
          </a:xfrm>
          <a:prstGeom prst="rect">
            <a:avLst/>
          </a:prstGeom>
          <a:noFill/>
        </p:spPr>
        <p:txBody>
          <a:bodyPr wrap="none" rtlCol="0">
            <a:spAutoFit/>
          </a:bodyPr>
          <a:lstStyle/>
          <a:p>
            <a:r>
              <a:rPr lang="en-US" sz="2400" dirty="0" smtClean="0">
                <a:solidFill>
                  <a:srgbClr val="FFFFFF"/>
                </a:solidFill>
              </a:rPr>
              <a:t>(WG circle radius)</a:t>
            </a:r>
            <a:endParaRPr lang="en-US" sz="2400" dirty="0">
              <a:solidFill>
                <a:srgbClr val="FFFFFF"/>
              </a:solidFill>
            </a:endParaRPr>
          </a:p>
        </p:txBody>
      </p:sp>
    </p:spTree>
    <p:extLst>
      <p:ext uri="{BB962C8B-B14F-4D97-AF65-F5344CB8AC3E}">
        <p14:creationId xmlns:p14="http://schemas.microsoft.com/office/powerpoint/2010/main" val="1828935587"/>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4870450" y="1600200"/>
            <a:ext cx="3864352" cy="2175649"/>
          </a:xfrm>
          <a:prstGeom prst="rect">
            <a:avLst/>
          </a:prstGeom>
        </p:spPr>
      </p:pic>
    </p:spTree>
    <p:extLst>
      <p:ext uri="{BB962C8B-B14F-4D97-AF65-F5344CB8AC3E}">
        <p14:creationId xmlns:p14="http://schemas.microsoft.com/office/powerpoint/2010/main" val="3743247812"/>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p:txBody>
          <a:bodyPr/>
          <a:lstStyle/>
          <a:p>
            <a:r>
              <a:rPr lang="en-US" dirty="0" smtClean="0"/>
              <a:t>Account for GPS, DAT, compass offsets</a:t>
            </a:r>
          </a:p>
          <a:p>
            <a:r>
              <a:rPr lang="en-US" dirty="0" smtClean="0"/>
              <a:t>Automate acoustic data relay through radios (e.g. acoustically-retrieved CTD)</a:t>
            </a:r>
          </a:p>
          <a:p>
            <a:r>
              <a:rPr lang="en-US" dirty="0" smtClean="0"/>
              <a:t>Refine AUV home</a:t>
            </a:r>
            <a:r>
              <a:rPr lang="en-US" dirty="0"/>
              <a:t> </a:t>
            </a:r>
            <a:r>
              <a:rPr lang="en-US" dirty="0" smtClean="0"/>
              <a:t>to</a:t>
            </a:r>
            <a:r>
              <a:rPr lang="en-US" dirty="0"/>
              <a:t> </a:t>
            </a:r>
            <a:r>
              <a:rPr lang="en-US" dirty="0" smtClean="0"/>
              <a:t>Hot Spot for data relay</a:t>
            </a:r>
          </a:p>
          <a:p>
            <a:endParaRPr lang="en-US" dirty="0" smtClean="0"/>
          </a:p>
        </p:txBody>
      </p:sp>
      <p:pic>
        <p:nvPicPr>
          <p:cNvPr id="6" name="Picture 5"/>
          <p:cNvPicPr>
            <a:picLocks noChangeAspect="1"/>
          </p:cNvPicPr>
          <p:nvPr/>
        </p:nvPicPr>
        <p:blipFill>
          <a:blip r:embed="rId2"/>
          <a:stretch>
            <a:fillRect/>
          </a:stretch>
        </p:blipFill>
        <p:spPr>
          <a:xfrm>
            <a:off x="2424545" y="4397375"/>
            <a:ext cx="4491181" cy="2184194"/>
          </a:xfrm>
          <a:prstGeom prst="rect">
            <a:avLst/>
          </a:prstGeom>
        </p:spPr>
      </p:pic>
    </p:spTree>
    <p:extLst>
      <p:ext uri="{BB962C8B-B14F-4D97-AF65-F5344CB8AC3E}">
        <p14:creationId xmlns:p14="http://schemas.microsoft.com/office/powerpoint/2010/main" val="306133381"/>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Bearing error </a:t>
            </a:r>
            <a:r>
              <a:rPr lang="en-US" dirty="0" err="1" smtClean="0"/>
              <a:t>vs</a:t>
            </a:r>
            <a:r>
              <a:rPr lang="en-US" dirty="0" smtClean="0"/>
              <a:t> true bearing</a:t>
            </a:r>
            <a:endParaRPr lang="en-US" dirty="0"/>
          </a:p>
        </p:txBody>
      </p:sp>
      <p:pic>
        <p:nvPicPr>
          <p:cNvPr id="4" name="Content Placeholder 3"/>
          <p:cNvPicPr>
            <a:picLocks noGrp="1" noChangeAspect="1"/>
          </p:cNvPicPr>
          <p:nvPr>
            <p:ph idx="1"/>
          </p:nvPr>
        </p:nvPicPr>
        <p:blipFill>
          <a:blip r:embed="rId2"/>
          <a:srcRect l="-22750" r="-22750"/>
          <a:stretch>
            <a:fillRect/>
          </a:stretch>
        </p:blipFill>
        <p:spPr/>
      </p:pic>
    </p:spTree>
    <p:extLst>
      <p:ext uri="{BB962C8B-B14F-4D97-AF65-F5344CB8AC3E}">
        <p14:creationId xmlns:p14="http://schemas.microsoft.com/office/powerpoint/2010/main" val="1760746302"/>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51" name="Rectangle 2"/>
          <p:cNvSpPr>
            <a:spLocks noGrp="1" noChangeArrowheads="1"/>
          </p:cNvSpPr>
          <p:nvPr>
            <p:ph type="title" idx="4294967295"/>
          </p:nvPr>
        </p:nvSpPr>
        <p:spPr/>
        <p:txBody>
          <a:bodyPr>
            <a:normAutofit fontScale="90000"/>
          </a:bodyPr>
          <a:lstStyle/>
          <a:p>
            <a:pPr eaLnBrk="1" hangingPunct="1">
              <a:defRPr/>
            </a:pPr>
            <a:r>
              <a:rPr lang="en-US" smtClean="0"/>
              <a:t>The Communications Revolution - Comparison of Data Rate and Costs for Surface HotSpot Radio Relay</a:t>
            </a:r>
          </a:p>
        </p:txBody>
      </p:sp>
      <p:sp>
        <p:nvSpPr>
          <p:cNvPr id="26954" name="Line 9"/>
          <p:cNvSpPr>
            <a:spLocks noChangeShapeType="1"/>
          </p:cNvSpPr>
          <p:nvPr/>
        </p:nvSpPr>
        <p:spPr bwMode="auto">
          <a:xfrm>
            <a:off x="2895600" y="2108200"/>
            <a:ext cx="0" cy="2743200"/>
          </a:xfrm>
          <a:prstGeom prst="line">
            <a:avLst/>
          </a:prstGeom>
          <a:noFill/>
          <a:ln w="9525">
            <a:solidFill>
              <a:schemeClr val="tx1"/>
            </a:solidFill>
            <a:round/>
            <a:headEnd/>
            <a:tailEnd/>
          </a:ln>
        </p:spPr>
        <p:txBody>
          <a:bodyPr/>
          <a:lstStyle/>
          <a:p>
            <a:endParaRPr lang="en-US"/>
          </a:p>
        </p:txBody>
      </p:sp>
      <p:grpSp>
        <p:nvGrpSpPr>
          <p:cNvPr id="26955" name="Group 3"/>
          <p:cNvGrpSpPr>
            <a:grpSpLocks/>
          </p:cNvGrpSpPr>
          <p:nvPr/>
        </p:nvGrpSpPr>
        <p:grpSpPr bwMode="auto">
          <a:xfrm>
            <a:off x="4648200" y="1803400"/>
            <a:ext cx="4191000" cy="4411133"/>
            <a:chOff x="4724400" y="1123950"/>
            <a:chExt cx="4191000" cy="3308350"/>
          </a:xfrm>
        </p:grpSpPr>
        <p:sp>
          <p:nvSpPr>
            <p:cNvPr id="26960" name="Line 38"/>
            <p:cNvSpPr>
              <a:spLocks noChangeShapeType="1"/>
            </p:cNvSpPr>
            <p:nvPr/>
          </p:nvSpPr>
          <p:spPr bwMode="auto">
            <a:xfrm>
              <a:off x="6096000" y="1657350"/>
              <a:ext cx="0" cy="2057400"/>
            </a:xfrm>
            <a:prstGeom prst="line">
              <a:avLst/>
            </a:prstGeom>
            <a:noFill/>
            <a:ln w="9525">
              <a:solidFill>
                <a:schemeClr val="tx1"/>
              </a:solidFill>
              <a:round/>
              <a:headEnd/>
              <a:tailEnd/>
            </a:ln>
          </p:spPr>
          <p:txBody>
            <a:bodyPr/>
            <a:lstStyle/>
            <a:p>
              <a:endParaRPr lang="en-US"/>
            </a:p>
          </p:txBody>
        </p:sp>
        <p:grpSp>
          <p:nvGrpSpPr>
            <p:cNvPr id="26961" name="Group 2"/>
            <p:cNvGrpSpPr>
              <a:grpSpLocks/>
            </p:cNvGrpSpPr>
            <p:nvPr/>
          </p:nvGrpSpPr>
          <p:grpSpPr bwMode="auto">
            <a:xfrm>
              <a:off x="4724400" y="1123950"/>
              <a:ext cx="4191000" cy="3308350"/>
              <a:chOff x="4724400" y="1123950"/>
              <a:chExt cx="4191000" cy="3308350"/>
            </a:xfrm>
          </p:grpSpPr>
          <p:graphicFrame>
            <p:nvGraphicFramePr>
              <p:cNvPr id="26951" name="Object 327"/>
              <p:cNvGraphicFramePr>
                <a:graphicFrameLocks noChangeAspect="1"/>
              </p:cNvGraphicFramePr>
              <p:nvPr/>
            </p:nvGraphicFramePr>
            <p:xfrm>
              <a:off x="4724400" y="1123950"/>
              <a:ext cx="4191000" cy="3308350"/>
            </p:xfrm>
            <a:graphic>
              <a:graphicData uri="http://schemas.openxmlformats.org/presentationml/2006/ole">
                <mc:AlternateContent xmlns:mc="http://schemas.openxmlformats.org/markup-compatibility/2006">
                  <mc:Choice xmlns:v="urn:schemas-microsoft-com:vml" Requires="v">
                    <p:oleObj spid="_x0000_s1656" name="Chart" r:id="rId4" imgW="7238905" imgH="5715214" progId="Excel.Sheet.8">
                      <p:embed/>
                    </p:oleObj>
                  </mc:Choice>
                  <mc:Fallback>
                    <p:oleObj name="Chart" r:id="rId4" imgW="7238905" imgH="5715214" progId="Excel.Shee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1123950"/>
                            <a:ext cx="4191000" cy="330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6962" name="Rectangle 39"/>
              <p:cNvSpPr>
                <a:spLocks noChangeArrowheads="1"/>
              </p:cNvSpPr>
              <p:nvPr/>
            </p:nvSpPr>
            <p:spPr bwMode="auto">
              <a:xfrm>
                <a:off x="6096000" y="1657350"/>
                <a:ext cx="152400" cy="2133600"/>
              </a:xfrm>
              <a:prstGeom prst="rect">
                <a:avLst/>
              </a:prstGeom>
              <a:solidFill>
                <a:schemeClr val="tx1"/>
              </a:solidFill>
              <a:ln w="9525">
                <a:noFill/>
                <a:miter lim="800000"/>
                <a:headEnd/>
                <a:tailEnd/>
              </a:ln>
            </p:spPr>
            <p:txBody>
              <a:bodyPr wrap="none" anchor="ctr"/>
              <a:lstStyle/>
              <a:p>
                <a:endParaRPr lang="en-US"/>
              </a:p>
            </p:txBody>
          </p:sp>
          <p:sp>
            <p:nvSpPr>
              <p:cNvPr id="26963" name="Line 40"/>
              <p:cNvSpPr>
                <a:spLocks noChangeShapeType="1"/>
              </p:cNvSpPr>
              <p:nvPr/>
            </p:nvSpPr>
            <p:spPr bwMode="auto">
              <a:xfrm>
                <a:off x="6248400" y="1657350"/>
                <a:ext cx="0" cy="2057400"/>
              </a:xfrm>
              <a:prstGeom prst="line">
                <a:avLst/>
              </a:prstGeom>
              <a:noFill/>
              <a:ln w="9525">
                <a:solidFill>
                  <a:srgbClr val="000000"/>
                </a:solidFill>
                <a:round/>
                <a:headEnd/>
                <a:tailEnd/>
              </a:ln>
            </p:spPr>
            <p:txBody>
              <a:bodyPr/>
              <a:lstStyle/>
              <a:p>
                <a:endParaRPr lang="en-US"/>
              </a:p>
            </p:txBody>
          </p:sp>
          <p:sp>
            <p:nvSpPr>
              <p:cNvPr id="26964" name="Line 41"/>
              <p:cNvSpPr>
                <a:spLocks noChangeShapeType="1"/>
              </p:cNvSpPr>
              <p:nvPr/>
            </p:nvSpPr>
            <p:spPr bwMode="auto">
              <a:xfrm>
                <a:off x="6096000" y="1657350"/>
                <a:ext cx="0" cy="2057400"/>
              </a:xfrm>
              <a:prstGeom prst="line">
                <a:avLst/>
              </a:prstGeom>
              <a:noFill/>
              <a:ln w="9525">
                <a:solidFill>
                  <a:srgbClr val="000000"/>
                </a:solidFill>
                <a:round/>
                <a:headEnd/>
                <a:tailEnd/>
              </a:ln>
            </p:spPr>
            <p:txBody>
              <a:bodyPr/>
              <a:lstStyle/>
              <a:p>
                <a:endParaRPr lang="en-US"/>
              </a:p>
            </p:txBody>
          </p:sp>
        </p:grpSp>
      </p:grpSp>
      <p:grpSp>
        <p:nvGrpSpPr>
          <p:cNvPr id="26956" name="Group 1"/>
          <p:cNvGrpSpPr>
            <a:grpSpLocks/>
          </p:cNvGrpSpPr>
          <p:nvPr/>
        </p:nvGrpSpPr>
        <p:grpSpPr bwMode="auto">
          <a:xfrm>
            <a:off x="381000" y="1803401"/>
            <a:ext cx="4178300" cy="4392084"/>
            <a:chOff x="381000" y="1123950"/>
            <a:chExt cx="4178300" cy="3294063"/>
          </a:xfrm>
        </p:grpSpPr>
        <p:graphicFrame>
          <p:nvGraphicFramePr>
            <p:cNvPr id="26952" name="Object 328"/>
            <p:cNvGraphicFramePr>
              <a:graphicFrameLocks noChangeAspect="1"/>
            </p:cNvGraphicFramePr>
            <p:nvPr/>
          </p:nvGraphicFramePr>
          <p:xfrm>
            <a:off x="381000" y="1123950"/>
            <a:ext cx="4178300" cy="3294063"/>
          </p:xfrm>
          <a:graphic>
            <a:graphicData uri="http://schemas.openxmlformats.org/presentationml/2006/ole">
              <mc:AlternateContent xmlns:mc="http://schemas.openxmlformats.org/markup-compatibility/2006">
                <mc:Choice xmlns:v="urn:schemas-microsoft-com:vml" Requires="v">
                  <p:oleObj spid="_x0000_s1657" name="Worksheet" r:id="rId6" imgW="7143893" imgH="5362670" progId="Excel.Sheet.8">
                    <p:embed/>
                  </p:oleObj>
                </mc:Choice>
                <mc:Fallback>
                  <p:oleObj name="Worksheet" r:id="rId6" imgW="7143893" imgH="5362670" progId="Excel.Sheet.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 y="1123950"/>
                          <a:ext cx="4178300" cy="3294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6957" name="Rectangle 8"/>
            <p:cNvSpPr>
              <a:spLocks noChangeArrowheads="1"/>
            </p:cNvSpPr>
            <p:nvPr/>
          </p:nvSpPr>
          <p:spPr bwMode="auto">
            <a:xfrm>
              <a:off x="2895600" y="1581150"/>
              <a:ext cx="152400" cy="2133600"/>
            </a:xfrm>
            <a:prstGeom prst="rect">
              <a:avLst/>
            </a:prstGeom>
            <a:solidFill>
              <a:schemeClr val="tx1"/>
            </a:solidFill>
            <a:ln w="9525">
              <a:noFill/>
              <a:miter lim="800000"/>
              <a:headEnd/>
              <a:tailEnd/>
            </a:ln>
          </p:spPr>
          <p:txBody>
            <a:bodyPr wrap="none" anchor="ctr"/>
            <a:lstStyle/>
            <a:p>
              <a:endParaRPr lang="en-US"/>
            </a:p>
          </p:txBody>
        </p:sp>
        <p:sp>
          <p:nvSpPr>
            <p:cNvPr id="26958" name="Line 10"/>
            <p:cNvSpPr>
              <a:spLocks noChangeShapeType="1"/>
            </p:cNvSpPr>
            <p:nvPr/>
          </p:nvSpPr>
          <p:spPr bwMode="auto">
            <a:xfrm>
              <a:off x="3048000" y="1581150"/>
              <a:ext cx="0" cy="2057400"/>
            </a:xfrm>
            <a:prstGeom prst="line">
              <a:avLst/>
            </a:prstGeom>
            <a:noFill/>
            <a:ln w="9525">
              <a:solidFill>
                <a:srgbClr val="000000"/>
              </a:solidFill>
              <a:round/>
              <a:headEnd/>
              <a:tailEnd/>
            </a:ln>
          </p:spPr>
          <p:txBody>
            <a:bodyPr/>
            <a:lstStyle/>
            <a:p>
              <a:endParaRPr lang="en-US"/>
            </a:p>
          </p:txBody>
        </p:sp>
        <p:sp>
          <p:nvSpPr>
            <p:cNvPr id="26959" name="Line 45"/>
            <p:cNvSpPr>
              <a:spLocks noChangeShapeType="1"/>
            </p:cNvSpPr>
            <p:nvPr/>
          </p:nvSpPr>
          <p:spPr bwMode="auto">
            <a:xfrm>
              <a:off x="2895600" y="1581150"/>
              <a:ext cx="0" cy="2057400"/>
            </a:xfrm>
            <a:prstGeom prst="line">
              <a:avLst/>
            </a:prstGeom>
            <a:noFill/>
            <a:ln w="9525">
              <a:solidFill>
                <a:srgbClr val="000000"/>
              </a:solidFill>
              <a:round/>
              <a:headEnd/>
              <a:tailEnd/>
            </a:ln>
          </p:spPr>
          <p:txBody>
            <a:bodyPr/>
            <a:lstStyle/>
            <a:p>
              <a:endParaRPr lang="en-US"/>
            </a:p>
          </p:txBody>
        </p:sp>
      </p:grpSp>
      <p:sp>
        <p:nvSpPr>
          <p:cNvPr id="2" name="TextBox 1"/>
          <p:cNvSpPr txBox="1"/>
          <p:nvPr/>
        </p:nvSpPr>
        <p:spPr>
          <a:xfrm>
            <a:off x="1779270" y="2445540"/>
            <a:ext cx="586740" cy="369332"/>
          </a:xfrm>
          <a:prstGeom prst="rect">
            <a:avLst/>
          </a:prstGeom>
          <a:noFill/>
        </p:spPr>
        <p:txBody>
          <a:bodyPr wrap="square" rtlCol="0">
            <a:spAutoFit/>
          </a:bodyPr>
          <a:lstStyle/>
          <a:p>
            <a:r>
              <a:rPr lang="en-US" dirty="0" smtClean="0">
                <a:solidFill>
                  <a:srgbClr val="FF0000"/>
                </a:solidFill>
              </a:rPr>
              <a:t>10x</a:t>
            </a:r>
            <a:endParaRPr lang="en-US" dirty="0">
              <a:solidFill>
                <a:srgbClr val="FF0000"/>
              </a:solidFill>
            </a:endParaRPr>
          </a:p>
        </p:txBody>
      </p:sp>
      <p:sp>
        <p:nvSpPr>
          <p:cNvPr id="5" name="Right Arrow 4"/>
          <p:cNvSpPr/>
          <p:nvPr/>
        </p:nvSpPr>
        <p:spPr>
          <a:xfrm>
            <a:off x="2415540" y="2568970"/>
            <a:ext cx="571500" cy="246221"/>
          </a:xfrm>
          <a:prstGeom prst="rightArrow">
            <a:avLst/>
          </a:prstGeom>
          <a:solidFill>
            <a:schemeClr val="bg1">
              <a:lumMod val="5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6682740" y="2322748"/>
            <a:ext cx="937260" cy="369332"/>
          </a:xfrm>
          <a:prstGeom prst="rect">
            <a:avLst/>
          </a:prstGeom>
          <a:noFill/>
        </p:spPr>
        <p:txBody>
          <a:bodyPr wrap="square" rtlCol="0">
            <a:spAutoFit/>
          </a:bodyPr>
          <a:lstStyle/>
          <a:p>
            <a:r>
              <a:rPr lang="en-US" dirty="0" smtClean="0">
                <a:solidFill>
                  <a:srgbClr val="FF0000"/>
                </a:solidFill>
              </a:rPr>
              <a:t>1000x</a:t>
            </a:r>
            <a:endParaRPr lang="en-US" dirty="0">
              <a:solidFill>
                <a:srgbClr val="FF0000"/>
              </a:solidFill>
            </a:endParaRPr>
          </a:p>
        </p:txBody>
      </p:sp>
      <p:sp>
        <p:nvSpPr>
          <p:cNvPr id="21" name="Right Arrow 20"/>
          <p:cNvSpPr/>
          <p:nvPr/>
        </p:nvSpPr>
        <p:spPr>
          <a:xfrm rot="10800000">
            <a:off x="6096000" y="2445860"/>
            <a:ext cx="571500" cy="246221"/>
          </a:xfrm>
          <a:prstGeom prst="rightArrow">
            <a:avLst/>
          </a:prstGeom>
          <a:solidFill>
            <a:schemeClr val="bg1">
              <a:lumMod val="5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5801349"/>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rcRect l="-41259" r="-41259"/>
          <a:stretch>
            <a:fillRect/>
          </a:stretch>
        </p:blipFill>
        <p:spPr>
          <a:xfrm>
            <a:off x="-1245557" y="274638"/>
            <a:ext cx="11372477" cy="6254424"/>
          </a:xfrm>
        </p:spPr>
      </p:pic>
      <p:sp>
        <p:nvSpPr>
          <p:cNvPr id="5" name="TextBox 4"/>
          <p:cNvSpPr txBox="1"/>
          <p:nvPr/>
        </p:nvSpPr>
        <p:spPr>
          <a:xfrm>
            <a:off x="2551843" y="191699"/>
            <a:ext cx="4642054" cy="369332"/>
          </a:xfrm>
          <a:prstGeom prst="rect">
            <a:avLst/>
          </a:prstGeom>
          <a:solidFill>
            <a:schemeClr val="bg1"/>
          </a:solidFill>
        </p:spPr>
        <p:txBody>
          <a:bodyPr wrap="none" rtlCol="0">
            <a:spAutoFit/>
          </a:bodyPr>
          <a:lstStyle/>
          <a:p>
            <a:r>
              <a:rPr lang="en-US" dirty="0" smtClean="0"/>
              <a:t>Ping packet loss as a function of WG-AUV range</a:t>
            </a:r>
            <a:endParaRPr lang="en-US" dirty="0"/>
          </a:p>
        </p:txBody>
      </p:sp>
      <p:sp>
        <p:nvSpPr>
          <p:cNvPr id="6" name="TextBox 5"/>
          <p:cNvSpPr txBox="1"/>
          <p:nvPr/>
        </p:nvSpPr>
        <p:spPr>
          <a:xfrm>
            <a:off x="3315211" y="6215132"/>
            <a:ext cx="2461318" cy="369332"/>
          </a:xfrm>
          <a:prstGeom prst="rect">
            <a:avLst/>
          </a:prstGeom>
          <a:solidFill>
            <a:schemeClr val="bg1"/>
          </a:solidFill>
        </p:spPr>
        <p:txBody>
          <a:bodyPr wrap="none" rtlCol="0">
            <a:spAutoFit/>
          </a:bodyPr>
          <a:lstStyle/>
          <a:p>
            <a:r>
              <a:rPr lang="en-US" dirty="0" smtClean="0"/>
              <a:t>WG-AUV range (meters)</a:t>
            </a:r>
            <a:endParaRPr lang="en-US" dirty="0"/>
          </a:p>
        </p:txBody>
      </p:sp>
      <p:sp>
        <p:nvSpPr>
          <p:cNvPr id="7" name="TextBox 6"/>
          <p:cNvSpPr txBox="1"/>
          <p:nvPr/>
        </p:nvSpPr>
        <p:spPr>
          <a:xfrm rot="16200000">
            <a:off x="555170" y="3052959"/>
            <a:ext cx="1673017" cy="369332"/>
          </a:xfrm>
          <a:prstGeom prst="rect">
            <a:avLst/>
          </a:prstGeom>
          <a:solidFill>
            <a:schemeClr val="bg1"/>
          </a:solidFill>
        </p:spPr>
        <p:txBody>
          <a:bodyPr wrap="none" rtlCol="0">
            <a:spAutoFit/>
          </a:bodyPr>
          <a:lstStyle/>
          <a:p>
            <a:r>
              <a:rPr lang="en-US" dirty="0" smtClean="0"/>
              <a:t>Ping packet loss</a:t>
            </a:r>
            <a:endParaRPr lang="en-US" dirty="0"/>
          </a:p>
        </p:txBody>
      </p:sp>
    </p:spTree>
    <p:extLst>
      <p:ext uri="{BB962C8B-B14F-4D97-AF65-F5344CB8AC3E}">
        <p14:creationId xmlns:p14="http://schemas.microsoft.com/office/powerpoint/2010/main" val="532587336"/>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pingTest.png"/>
          <p:cNvPicPr>
            <a:picLocks noGrp="1" noChangeAspect="1"/>
          </p:cNvPicPr>
          <p:nvPr>
            <p:ph idx="1"/>
          </p:nvPr>
        </p:nvPicPr>
        <p:blipFill>
          <a:blip r:embed="rId2">
            <a:extLst>
              <a:ext uri="{28A0092B-C50C-407E-A947-70E740481C1C}">
                <a14:useLocalDpi xmlns:a14="http://schemas.microsoft.com/office/drawing/2010/main" val="0"/>
              </a:ext>
            </a:extLst>
          </a:blip>
          <a:srcRect l="-27127" r="-27127"/>
          <a:stretch>
            <a:fillRect/>
          </a:stretch>
        </p:blipFill>
        <p:spPr>
          <a:xfrm>
            <a:off x="-1495593" y="131802"/>
            <a:ext cx="12194037" cy="6706251"/>
          </a:xfrm>
        </p:spPr>
      </p:pic>
      <p:sp>
        <p:nvSpPr>
          <p:cNvPr id="7" name="TextBox 6"/>
          <p:cNvSpPr txBox="1"/>
          <p:nvPr/>
        </p:nvSpPr>
        <p:spPr>
          <a:xfrm>
            <a:off x="3066964" y="-948"/>
            <a:ext cx="3109971" cy="369332"/>
          </a:xfrm>
          <a:prstGeom prst="rect">
            <a:avLst/>
          </a:prstGeom>
          <a:solidFill>
            <a:schemeClr val="bg1"/>
          </a:solidFill>
        </p:spPr>
        <p:txBody>
          <a:bodyPr wrap="none" rtlCol="0">
            <a:spAutoFit/>
          </a:bodyPr>
          <a:lstStyle/>
          <a:p>
            <a:r>
              <a:rPr lang="en-US" dirty="0" smtClean="0"/>
              <a:t>Pings from Wave Glider to AUV</a:t>
            </a:r>
            <a:endParaRPr lang="en-US" dirty="0"/>
          </a:p>
        </p:txBody>
      </p:sp>
    </p:spTree>
    <p:extLst>
      <p:ext uri="{BB962C8B-B14F-4D97-AF65-F5344CB8AC3E}">
        <p14:creationId xmlns:p14="http://schemas.microsoft.com/office/powerpoint/2010/main" val="2541209428"/>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9"/>
          <p:cNvPicPr>
            <a:picLocks noChangeAspect="1" noChangeArrowheads="1"/>
          </p:cNvPicPr>
          <p:nvPr/>
        </p:nvPicPr>
        <p:blipFill>
          <a:blip r:embed="rId2"/>
          <a:srcRect l="52579" t="23775" r="4001" b="10973"/>
          <a:stretch>
            <a:fillRect/>
          </a:stretch>
        </p:blipFill>
        <p:spPr bwMode="auto">
          <a:xfrm>
            <a:off x="4942330" y="1397000"/>
            <a:ext cx="4125471" cy="4724400"/>
          </a:xfrm>
          <a:prstGeom prst="rect">
            <a:avLst/>
          </a:prstGeom>
          <a:noFill/>
          <a:ln w="9525">
            <a:noFill/>
            <a:miter lim="800000"/>
            <a:headEnd/>
            <a:tailEnd/>
          </a:ln>
        </p:spPr>
      </p:pic>
      <p:pic>
        <p:nvPicPr>
          <p:cNvPr id="39939" name="Picture 7" descr="Plot of section.png"/>
          <p:cNvPicPr>
            <a:picLocks noChangeAspect="1" noChangeArrowheads="1"/>
          </p:cNvPicPr>
          <p:nvPr/>
        </p:nvPicPr>
        <p:blipFill>
          <a:blip r:embed="rId3"/>
          <a:srcRect/>
          <a:stretch>
            <a:fillRect/>
          </a:stretch>
        </p:blipFill>
        <p:spPr bwMode="auto">
          <a:xfrm>
            <a:off x="152400" y="1397000"/>
            <a:ext cx="4724400" cy="4724400"/>
          </a:xfrm>
          <a:prstGeom prst="rect">
            <a:avLst/>
          </a:prstGeom>
          <a:noFill/>
          <a:ln w="9525">
            <a:noFill/>
            <a:miter lim="800000"/>
            <a:headEnd/>
            <a:tailEnd/>
          </a:ln>
        </p:spPr>
      </p:pic>
      <p:sp>
        <p:nvSpPr>
          <p:cNvPr id="39940" name="Text Box 5"/>
          <p:cNvSpPr txBox="1">
            <a:spLocks noChangeArrowheads="1"/>
          </p:cNvSpPr>
          <p:nvPr/>
        </p:nvSpPr>
        <p:spPr bwMode="auto">
          <a:xfrm>
            <a:off x="609600" y="990600"/>
            <a:ext cx="3505200" cy="307777"/>
          </a:xfrm>
          <a:prstGeom prst="rect">
            <a:avLst/>
          </a:prstGeom>
          <a:noFill/>
          <a:ln w="9525">
            <a:noFill/>
            <a:miter lim="800000"/>
            <a:headEnd/>
            <a:tailEnd/>
          </a:ln>
        </p:spPr>
        <p:txBody>
          <a:bodyPr>
            <a:spAutoFit/>
          </a:bodyPr>
          <a:lstStyle/>
          <a:p>
            <a:pPr>
              <a:spcBef>
                <a:spcPct val="50000"/>
              </a:spcBef>
            </a:pPr>
            <a:r>
              <a:rPr lang="en-US" sz="1400" b="1"/>
              <a:t>Real-time returned data – contour plot</a:t>
            </a:r>
          </a:p>
        </p:txBody>
      </p:sp>
      <p:sp>
        <p:nvSpPr>
          <p:cNvPr id="39942" name="AutoShape 8"/>
          <p:cNvSpPr>
            <a:spLocks noChangeArrowheads="1"/>
          </p:cNvSpPr>
          <p:nvPr/>
        </p:nvSpPr>
        <p:spPr bwMode="auto">
          <a:xfrm>
            <a:off x="4800600" y="2006600"/>
            <a:ext cx="457200" cy="508000"/>
          </a:xfrm>
          <a:prstGeom prst="leftRightArrow">
            <a:avLst>
              <a:gd name="adj1" fmla="val 50000"/>
              <a:gd name="adj2" fmla="val 20000"/>
            </a:avLst>
          </a:prstGeom>
          <a:solidFill>
            <a:srgbClr val="FF3300"/>
          </a:solidFill>
          <a:ln w="9525">
            <a:solidFill>
              <a:schemeClr val="tx1"/>
            </a:solidFill>
            <a:miter lim="800000"/>
            <a:headEnd/>
            <a:tailEnd/>
          </a:ln>
        </p:spPr>
        <p:txBody>
          <a:bodyPr wrap="none" anchor="ctr"/>
          <a:lstStyle/>
          <a:p>
            <a:endParaRPr lang="en-US"/>
          </a:p>
        </p:txBody>
      </p:sp>
      <p:sp>
        <p:nvSpPr>
          <p:cNvPr id="39943" name="Text Box 5"/>
          <p:cNvSpPr txBox="1">
            <a:spLocks noChangeArrowheads="1"/>
          </p:cNvSpPr>
          <p:nvPr/>
        </p:nvSpPr>
        <p:spPr bwMode="auto">
          <a:xfrm>
            <a:off x="6096000" y="6070600"/>
            <a:ext cx="1905000" cy="276999"/>
          </a:xfrm>
          <a:prstGeom prst="rect">
            <a:avLst/>
          </a:prstGeom>
          <a:noFill/>
          <a:ln w="9525">
            <a:noFill/>
            <a:miter lim="800000"/>
            <a:headEnd/>
            <a:tailEnd/>
          </a:ln>
        </p:spPr>
        <p:txBody>
          <a:bodyPr>
            <a:spAutoFit/>
          </a:bodyPr>
          <a:lstStyle/>
          <a:p>
            <a:pPr>
              <a:spcBef>
                <a:spcPct val="50000"/>
              </a:spcBef>
            </a:pPr>
            <a:r>
              <a:rPr lang="en-US" sz="1200" b="1"/>
              <a:t>15,159 data values</a:t>
            </a:r>
          </a:p>
        </p:txBody>
      </p:sp>
      <p:sp>
        <p:nvSpPr>
          <p:cNvPr id="9" name="Rectangle 4"/>
          <p:cNvSpPr txBox="1">
            <a:spLocks noChangeArrowheads="1"/>
          </p:cNvSpPr>
          <p:nvPr/>
        </p:nvSpPr>
        <p:spPr bwMode="auto">
          <a:xfrm>
            <a:off x="587375" y="539751"/>
            <a:ext cx="8229600" cy="662516"/>
          </a:xfrm>
          <a:prstGeom prst="rect">
            <a:avLst/>
          </a:prstGeom>
          <a:noFill/>
          <a:ln w="9525">
            <a:noFill/>
            <a:miter lim="800000"/>
            <a:headEnd/>
            <a:tailEnd/>
          </a:ln>
          <a:effectLst/>
        </p:spPr>
        <p:txBody>
          <a:bodyPr anchor="ctr"/>
          <a:lstStyle>
            <a:lvl1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9pPr>
          </a:lstStyle>
          <a:p>
            <a:pPr eaLnBrk="1" hangingPunct="1">
              <a:defRPr/>
            </a:pPr>
            <a:r>
              <a:rPr lang="en-US" sz="1200" kern="0" dirty="0" smtClean="0"/>
              <a:t>an example from Tethys ECOHAB data from March 18, 2013</a:t>
            </a:r>
          </a:p>
        </p:txBody>
      </p:sp>
      <p:sp>
        <p:nvSpPr>
          <p:cNvPr id="10" name="Rectangle 4"/>
          <p:cNvSpPr txBox="1">
            <a:spLocks noChangeArrowheads="1"/>
          </p:cNvSpPr>
          <p:nvPr/>
        </p:nvSpPr>
        <p:spPr bwMode="auto">
          <a:xfrm>
            <a:off x="457200" y="177800"/>
            <a:ext cx="8229600" cy="711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9pPr>
          </a:lstStyle>
          <a:p>
            <a:pPr eaLnBrk="1" hangingPunct="1">
              <a:defRPr/>
            </a:pPr>
            <a:r>
              <a:rPr lang="en-US" sz="2000" kern="0" smtClean="0"/>
              <a:t>What Can We Expect From More Real-Time Data Return?</a:t>
            </a:r>
            <a:endParaRPr lang="en-US" sz="2000" kern="0" dirty="0" smtClean="0"/>
          </a:p>
        </p:txBody>
      </p:sp>
      <p:sp>
        <p:nvSpPr>
          <p:cNvPr id="11" name="Text Box 5"/>
          <p:cNvSpPr txBox="1">
            <a:spLocks noChangeArrowheads="1"/>
          </p:cNvSpPr>
          <p:nvPr/>
        </p:nvSpPr>
        <p:spPr bwMode="auto">
          <a:xfrm>
            <a:off x="5257800" y="990600"/>
            <a:ext cx="3200400" cy="307777"/>
          </a:xfrm>
          <a:prstGeom prst="rect">
            <a:avLst/>
          </a:prstGeom>
          <a:noFill/>
          <a:ln w="9525">
            <a:noFill/>
            <a:miter lim="800000"/>
            <a:headEnd/>
            <a:tailEnd/>
          </a:ln>
        </p:spPr>
        <p:txBody>
          <a:bodyPr>
            <a:spAutoFit/>
          </a:bodyPr>
          <a:lstStyle/>
          <a:p>
            <a:pPr>
              <a:spcBef>
                <a:spcPct val="50000"/>
              </a:spcBef>
            </a:pPr>
            <a:r>
              <a:rPr lang="en-US" sz="1400"/>
              <a:t>10% of all returned data – scatter plot</a:t>
            </a:r>
          </a:p>
        </p:txBody>
      </p:sp>
      <p:sp>
        <p:nvSpPr>
          <p:cNvPr id="12" name="Text Box 5"/>
          <p:cNvSpPr txBox="1">
            <a:spLocks noChangeArrowheads="1"/>
          </p:cNvSpPr>
          <p:nvPr/>
        </p:nvSpPr>
        <p:spPr bwMode="auto">
          <a:xfrm>
            <a:off x="304800" y="6197601"/>
            <a:ext cx="4267200" cy="461665"/>
          </a:xfrm>
          <a:prstGeom prst="rect">
            <a:avLst/>
          </a:prstGeom>
          <a:noFill/>
          <a:ln w="9525">
            <a:noFill/>
            <a:miter lim="800000"/>
            <a:headEnd/>
            <a:tailEnd/>
          </a:ln>
        </p:spPr>
        <p:txBody>
          <a:bodyPr>
            <a:spAutoFit/>
          </a:bodyPr>
          <a:lstStyle/>
          <a:p>
            <a:pPr algn="ctr">
              <a:spcBef>
                <a:spcPct val="50000"/>
              </a:spcBef>
            </a:pPr>
            <a:r>
              <a:rPr lang="en-US" sz="1200" b="1" dirty="0"/>
              <a:t>AUV surface interval restricted to 5 minutes maximum Each plot represents between 750 and 900 data values</a:t>
            </a:r>
          </a:p>
        </p:txBody>
      </p:sp>
      <p:sp>
        <p:nvSpPr>
          <p:cNvPr id="13" name="Text Box 5"/>
          <p:cNvSpPr txBox="1">
            <a:spLocks noChangeArrowheads="1"/>
          </p:cNvSpPr>
          <p:nvPr/>
        </p:nvSpPr>
        <p:spPr bwMode="auto">
          <a:xfrm>
            <a:off x="5486400" y="4241801"/>
            <a:ext cx="838200" cy="215444"/>
          </a:xfrm>
          <a:prstGeom prst="rect">
            <a:avLst/>
          </a:prstGeom>
          <a:noFill/>
          <a:ln w="9525">
            <a:noFill/>
            <a:miter lim="800000"/>
            <a:headEnd/>
            <a:tailEnd/>
          </a:ln>
        </p:spPr>
        <p:txBody>
          <a:bodyPr>
            <a:spAutoFit/>
          </a:bodyPr>
          <a:lstStyle/>
          <a:p>
            <a:pPr>
              <a:spcBef>
                <a:spcPct val="50000"/>
              </a:spcBef>
            </a:pPr>
            <a:r>
              <a:rPr lang="en-US" sz="800" b="1" dirty="0"/>
              <a:t>chlorophyll</a:t>
            </a:r>
          </a:p>
        </p:txBody>
      </p:sp>
    </p:spTree>
    <p:extLst>
      <p:ext uri="{BB962C8B-B14F-4D97-AF65-F5344CB8AC3E}">
        <p14:creationId xmlns:p14="http://schemas.microsoft.com/office/powerpoint/2010/main" val="191380674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Hot Spot </a:t>
            </a:r>
            <a:r>
              <a:rPr lang="en-US" dirty="0" smtClean="0"/>
              <a:t>Wave Glider</a:t>
            </a:r>
            <a:br>
              <a:rPr lang="en-US" dirty="0" smtClean="0"/>
            </a:br>
            <a:r>
              <a:rPr lang="en-US" dirty="0" smtClean="0"/>
              <a:t>Goals</a:t>
            </a:r>
            <a:endParaRPr lang="en-US" dirty="0"/>
          </a:p>
        </p:txBody>
      </p:sp>
      <p:sp>
        <p:nvSpPr>
          <p:cNvPr id="3" name="Content Placeholder 2"/>
          <p:cNvSpPr>
            <a:spLocks noGrp="1"/>
          </p:cNvSpPr>
          <p:nvPr>
            <p:ph idx="1"/>
          </p:nvPr>
        </p:nvSpPr>
        <p:spPr>
          <a:xfrm>
            <a:off x="238674" y="2108720"/>
            <a:ext cx="8229600" cy="3310814"/>
          </a:xfrm>
        </p:spPr>
        <p:txBody>
          <a:bodyPr>
            <a:normAutofit lnSpcReduction="10000"/>
          </a:bodyPr>
          <a:lstStyle/>
          <a:p>
            <a:r>
              <a:rPr lang="en-US" dirty="0" smtClean="0"/>
              <a:t>Support MBARI’s science division (biology, geology...)</a:t>
            </a:r>
          </a:p>
          <a:p>
            <a:pPr lvl="1"/>
            <a:r>
              <a:rPr lang="en-US" dirty="0" smtClean="0"/>
              <a:t>Operational asset, not experimental platform</a:t>
            </a:r>
          </a:p>
          <a:p>
            <a:r>
              <a:rPr lang="en-US" dirty="0" smtClean="0"/>
              <a:t>Near real-time high-resolution data retrieval</a:t>
            </a:r>
          </a:p>
          <a:p>
            <a:r>
              <a:rPr lang="en-US" dirty="0" smtClean="0"/>
              <a:t>Lower ship time, dollar and opportunity costs</a:t>
            </a:r>
          </a:p>
          <a:p>
            <a:r>
              <a:rPr lang="en-US" dirty="0" smtClean="0"/>
              <a:t>Rapid, low-cost development</a:t>
            </a:r>
          </a:p>
          <a:p>
            <a:endParaRPr lang="en-US" dirty="0" smtClean="0"/>
          </a:p>
        </p:txBody>
      </p:sp>
    </p:spTree>
    <p:extLst>
      <p:ext uri="{BB962C8B-B14F-4D97-AF65-F5344CB8AC3E}">
        <p14:creationId xmlns:p14="http://schemas.microsoft.com/office/powerpoint/2010/main" val="27042321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808080"/>
                                      </p:to>
                                    </p:animClr>
                                  </p:sub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808080"/>
                                      </p:to>
                                    </p:animClr>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808080"/>
                                      </p:to>
                                    </p:animClr>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rgbClr val="808080"/>
                                      </p:to>
                                    </p:animClr>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rgbClr val="80808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idx="4294967295"/>
          </p:nvPr>
        </p:nvSpPr>
        <p:spPr/>
        <p:txBody>
          <a:bodyPr>
            <a:normAutofit fontScale="90000"/>
          </a:bodyPr>
          <a:lstStyle/>
          <a:p>
            <a:pPr eaLnBrk="1" hangingPunct="1">
              <a:defRPr/>
            </a:pPr>
            <a:r>
              <a:rPr lang="en-US" smtClean="0"/>
              <a:t>The Importance of Real Time Data Return</a:t>
            </a:r>
          </a:p>
        </p:txBody>
      </p:sp>
      <p:sp>
        <p:nvSpPr>
          <p:cNvPr id="18434" name="Content Placeholder 2"/>
          <p:cNvSpPr>
            <a:spLocks noGrp="1"/>
          </p:cNvSpPr>
          <p:nvPr>
            <p:ph type="body" sz="half" idx="4294967295"/>
          </p:nvPr>
        </p:nvSpPr>
        <p:spPr>
          <a:xfrm>
            <a:off x="457200" y="1397000"/>
            <a:ext cx="8305800" cy="1219200"/>
          </a:xfrm>
        </p:spPr>
        <p:txBody>
          <a:bodyPr>
            <a:normAutofit fontScale="32500" lnSpcReduction="20000"/>
          </a:bodyPr>
          <a:lstStyle/>
          <a:p>
            <a:pPr eaLnBrk="1" hangingPunct="1">
              <a:lnSpc>
                <a:spcPct val="110000"/>
              </a:lnSpc>
              <a:defRPr/>
            </a:pPr>
            <a:r>
              <a:rPr lang="en-US" smtClean="0"/>
              <a:t>Provides raw data for the MBARI Ocean Decision Support System (ODSS) software application for coordinated mission planning.</a:t>
            </a:r>
          </a:p>
          <a:p>
            <a:pPr eaLnBrk="1" hangingPunct="1">
              <a:lnSpc>
                <a:spcPct val="110000"/>
              </a:lnSpc>
              <a:defRPr/>
            </a:pPr>
            <a:r>
              <a:rPr lang="en-US" smtClean="0"/>
              <a:t>Allows re-directing assets during dynamic field experiments with collaborative adaptive sampling, one of the major themes of our current field initiatives.</a:t>
            </a:r>
          </a:p>
          <a:p>
            <a:pPr lvl="1" eaLnBrk="1" hangingPunct="1">
              <a:lnSpc>
                <a:spcPct val="110000"/>
              </a:lnSpc>
              <a:defRPr/>
            </a:pPr>
            <a:r>
              <a:rPr lang="en-US" smtClean="0"/>
              <a:t>Coordination of sampling decisions with the ESP where every sample counts.</a:t>
            </a:r>
          </a:p>
          <a:p>
            <a:pPr lvl="1" eaLnBrk="1" hangingPunct="1">
              <a:lnSpc>
                <a:spcPct val="110000"/>
              </a:lnSpc>
              <a:defRPr/>
            </a:pPr>
            <a:r>
              <a:rPr lang="en-US" smtClean="0"/>
              <a:t>Determining where to take AUV Gulper water samples.</a:t>
            </a:r>
          </a:p>
          <a:p>
            <a:pPr lvl="1" eaLnBrk="1" hangingPunct="1">
              <a:lnSpc>
                <a:spcPct val="110000"/>
              </a:lnSpc>
              <a:defRPr/>
            </a:pPr>
            <a:r>
              <a:rPr lang="en-US" smtClean="0"/>
              <a:t>Where to take water samples from a ship.</a:t>
            </a:r>
          </a:p>
        </p:txBody>
      </p:sp>
      <p:sp>
        <p:nvSpPr>
          <p:cNvPr id="18436" name="Rectangle 9"/>
          <p:cNvSpPr>
            <a:spLocks noGrp="1" noChangeArrowheads="1"/>
          </p:cNvSpPr>
          <p:nvPr>
            <p:ph type="body" sz="half" idx="4294967295"/>
          </p:nvPr>
        </p:nvSpPr>
        <p:spPr>
          <a:xfrm>
            <a:off x="457200" y="4038600"/>
            <a:ext cx="4572000" cy="1727200"/>
          </a:xfrm>
        </p:spPr>
        <p:txBody>
          <a:bodyPr>
            <a:normAutofit fontScale="62500" lnSpcReduction="20000"/>
          </a:bodyPr>
          <a:lstStyle/>
          <a:p>
            <a:pPr eaLnBrk="1" hangingPunct="1">
              <a:lnSpc>
                <a:spcPct val="120000"/>
              </a:lnSpc>
              <a:defRPr/>
            </a:pPr>
            <a:r>
              <a:rPr lang="en-US" smtClean="0"/>
              <a:t>For returning high quality intermediate data from Tethys during long missions (up to 20 days!).</a:t>
            </a:r>
          </a:p>
          <a:p>
            <a:pPr eaLnBrk="1" hangingPunct="1">
              <a:lnSpc>
                <a:spcPct val="120000"/>
              </a:lnSpc>
              <a:defRPr/>
            </a:pPr>
            <a:r>
              <a:rPr lang="en-US" smtClean="0"/>
              <a:t>All possible due to the communications revolution.</a:t>
            </a:r>
          </a:p>
          <a:p>
            <a:pPr eaLnBrk="1" hangingPunct="1">
              <a:lnSpc>
                <a:spcPct val="120000"/>
              </a:lnSpc>
              <a:defRPr/>
            </a:pPr>
            <a:endParaRPr lang="en-US" smtClean="0"/>
          </a:p>
          <a:p>
            <a:pPr eaLnBrk="1" hangingPunct="1">
              <a:lnSpc>
                <a:spcPct val="120000"/>
              </a:lnSpc>
              <a:defRPr/>
            </a:pPr>
            <a:endParaRPr lang="en-US" smtClean="0"/>
          </a:p>
        </p:txBody>
      </p:sp>
      <p:pic>
        <p:nvPicPr>
          <p:cNvPr id="28676" name="Picture 6" descr="Francisco&amp;ODSSCropped"/>
          <p:cNvPicPr>
            <a:picLocks noChangeAspect="1" noChangeArrowheads="1"/>
          </p:cNvPicPr>
          <p:nvPr/>
        </p:nvPicPr>
        <p:blipFill>
          <a:blip r:embed="rId3"/>
          <a:srcRect/>
          <a:stretch>
            <a:fillRect/>
          </a:stretch>
        </p:blipFill>
        <p:spPr bwMode="auto">
          <a:xfrm>
            <a:off x="5029200" y="3490385"/>
            <a:ext cx="3962400" cy="3170767"/>
          </a:xfrm>
          <a:prstGeom prst="rect">
            <a:avLst/>
          </a:prstGeom>
          <a:noFill/>
          <a:ln w="9525">
            <a:noFill/>
            <a:miter lim="800000"/>
            <a:headEnd/>
            <a:tailEnd/>
          </a:ln>
        </p:spPr>
      </p:pic>
    </p:spTree>
    <p:extLst>
      <p:ext uri="{BB962C8B-B14F-4D97-AF65-F5344CB8AC3E}">
        <p14:creationId xmlns:p14="http://schemas.microsoft.com/office/powerpoint/2010/main" val="170837705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Content Placeholder 2"/>
          <p:cNvSpPr>
            <a:spLocks noGrp="1"/>
          </p:cNvSpPr>
          <p:nvPr>
            <p:ph idx="4294967295"/>
          </p:nvPr>
        </p:nvSpPr>
        <p:spPr>
          <a:xfrm>
            <a:off x="1295400" y="2108200"/>
            <a:ext cx="6858000" cy="3556000"/>
          </a:xfrm>
        </p:spPr>
        <p:txBody>
          <a:bodyPr>
            <a:noAutofit/>
          </a:bodyPr>
          <a:lstStyle/>
          <a:p>
            <a:pPr eaLnBrk="1" hangingPunct="1">
              <a:lnSpc>
                <a:spcPct val="150000"/>
              </a:lnSpc>
              <a:defRPr/>
            </a:pPr>
            <a:r>
              <a:rPr lang="en-US" sz="1600" dirty="0" smtClean="0"/>
              <a:t>Flexibility and access of a surface platform allows the use of faster, less expensive data links.</a:t>
            </a:r>
          </a:p>
          <a:p>
            <a:pPr lvl="1" eaLnBrk="1" hangingPunct="1">
              <a:lnSpc>
                <a:spcPct val="150000"/>
              </a:lnSpc>
              <a:defRPr/>
            </a:pPr>
            <a:r>
              <a:rPr lang="en-US" sz="1400" dirty="0" smtClean="0"/>
              <a:t>Continuous access to GSM Cellular phone or Satellite communications.</a:t>
            </a:r>
          </a:p>
          <a:p>
            <a:pPr lvl="1" eaLnBrk="1" hangingPunct="1">
              <a:lnSpc>
                <a:spcPct val="150000"/>
              </a:lnSpc>
              <a:defRPr/>
            </a:pPr>
            <a:r>
              <a:rPr lang="en-US" sz="1400" dirty="0" smtClean="0"/>
              <a:t>Large energy budget for communications.</a:t>
            </a:r>
          </a:p>
          <a:p>
            <a:pPr lvl="1" eaLnBrk="1" hangingPunct="1">
              <a:lnSpc>
                <a:spcPct val="150000"/>
              </a:lnSpc>
              <a:defRPr/>
            </a:pPr>
            <a:r>
              <a:rPr lang="en-US" sz="1400" dirty="0" smtClean="0"/>
              <a:t>Radio antennas can extend clear of the wave splash zone.</a:t>
            </a:r>
          </a:p>
          <a:p>
            <a:pPr lvl="1" eaLnBrk="1" hangingPunct="1">
              <a:lnSpc>
                <a:spcPct val="150000"/>
              </a:lnSpc>
              <a:defRPr/>
            </a:pPr>
            <a:r>
              <a:rPr lang="en-US" sz="1400" dirty="0" smtClean="0"/>
              <a:t>Payload space for multiple high powered radios.</a:t>
            </a:r>
          </a:p>
          <a:p>
            <a:pPr>
              <a:lnSpc>
                <a:spcPct val="150000"/>
              </a:lnSpc>
              <a:defRPr/>
            </a:pPr>
            <a:r>
              <a:rPr lang="en-US" sz="1800" dirty="0" smtClean="0"/>
              <a:t>Minimize AUV surface time, air-time costs</a:t>
            </a:r>
          </a:p>
          <a:p>
            <a:pPr>
              <a:lnSpc>
                <a:spcPct val="150000"/>
              </a:lnSpc>
              <a:defRPr/>
            </a:pPr>
            <a:r>
              <a:rPr lang="en-US" sz="1800" dirty="0" smtClean="0"/>
              <a:t>“Console” from shore to AUV</a:t>
            </a:r>
          </a:p>
          <a:p>
            <a:pPr lvl="1" eaLnBrk="1" hangingPunct="1">
              <a:lnSpc>
                <a:spcPct val="150000"/>
              </a:lnSpc>
              <a:defRPr/>
            </a:pPr>
            <a:endParaRPr lang="en-US" sz="1400" dirty="0"/>
          </a:p>
          <a:p>
            <a:pPr lvl="1" eaLnBrk="1" hangingPunct="1">
              <a:lnSpc>
                <a:spcPct val="150000"/>
              </a:lnSpc>
              <a:defRPr/>
            </a:pPr>
            <a:r>
              <a:rPr lang="en-US" sz="1400" dirty="0" smtClean="0"/>
              <a:t>Hot Spot radios augment Liquid Robotics radios, which are difficult to access</a:t>
            </a:r>
          </a:p>
          <a:p>
            <a:pPr eaLnBrk="1" hangingPunct="1">
              <a:lnSpc>
                <a:spcPct val="150000"/>
              </a:lnSpc>
              <a:defRPr/>
            </a:pPr>
            <a:endParaRPr lang="en-US" sz="1600" dirty="0" smtClean="0"/>
          </a:p>
          <a:p>
            <a:pPr eaLnBrk="1" hangingPunct="1">
              <a:lnSpc>
                <a:spcPct val="150000"/>
              </a:lnSpc>
              <a:defRPr/>
            </a:pPr>
            <a:endParaRPr lang="en-US" sz="1600" dirty="0" smtClean="0"/>
          </a:p>
        </p:txBody>
      </p:sp>
      <p:sp>
        <p:nvSpPr>
          <p:cNvPr id="22530" name="Title 1"/>
          <p:cNvSpPr>
            <a:spLocks noGrp="1"/>
          </p:cNvSpPr>
          <p:nvPr>
            <p:ph type="title" idx="4294967295"/>
          </p:nvPr>
        </p:nvSpPr>
        <p:spPr/>
        <p:txBody>
          <a:bodyPr>
            <a:normAutofit fontScale="90000"/>
          </a:bodyPr>
          <a:lstStyle/>
          <a:p>
            <a:pPr eaLnBrk="1" hangingPunct="1">
              <a:defRPr/>
            </a:pPr>
            <a:r>
              <a:rPr lang="en-US" dirty="0" smtClean="0"/>
              <a:t>Advantages of a Wave Glider Surface Data Relay – a Radio “Hot Spot”</a:t>
            </a:r>
          </a:p>
        </p:txBody>
      </p:sp>
    </p:spTree>
    <p:extLst>
      <p:ext uri="{BB962C8B-B14F-4D97-AF65-F5344CB8AC3E}">
        <p14:creationId xmlns:p14="http://schemas.microsoft.com/office/powerpoint/2010/main" val="190625066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Dorado and Xtreme-2 AUV coordinated operations</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147547205"/>
              </p:ext>
            </p:extLst>
          </p:nvPr>
        </p:nvGraphicFramePr>
        <p:xfrm>
          <a:off x="597666" y="2592414"/>
          <a:ext cx="7757226" cy="3576319"/>
        </p:xfrm>
        <a:graphic>
          <a:graphicData uri="http://schemas.openxmlformats.org/drawingml/2006/table">
            <a:tbl>
              <a:tblPr firstRow="1" bandRow="1">
                <a:tableStyleId>{5C22544A-7EE6-4342-B048-85BDC9FD1C3A}</a:tableStyleId>
              </a:tblPr>
              <a:tblGrid>
                <a:gridCol w="2585742"/>
                <a:gridCol w="2585742"/>
                <a:gridCol w="2585742"/>
              </a:tblGrid>
              <a:tr h="370840">
                <a:tc>
                  <a:txBody>
                    <a:bodyPr/>
                    <a:lstStyle/>
                    <a:p>
                      <a:endParaRPr lang="en-US" dirty="0">
                        <a:solidFill>
                          <a:srgbClr val="000000"/>
                        </a:solidFill>
                      </a:endParaRPr>
                    </a:p>
                  </a:txBody>
                  <a:tcPr/>
                </a:tc>
                <a:tc>
                  <a:txBody>
                    <a:bodyPr/>
                    <a:lstStyle/>
                    <a:p>
                      <a:r>
                        <a:rPr lang="en-US" dirty="0" smtClean="0">
                          <a:solidFill>
                            <a:srgbClr val="000000"/>
                          </a:solidFill>
                        </a:rPr>
                        <a:t>Dorado (9 MHz)</a:t>
                      </a:r>
                      <a:endParaRPr lang="en-US" dirty="0">
                        <a:solidFill>
                          <a:srgbClr val="000000"/>
                        </a:solidFill>
                      </a:endParaRPr>
                    </a:p>
                  </a:txBody>
                  <a:tcPr/>
                </a:tc>
                <a:tc>
                  <a:txBody>
                    <a:bodyPr/>
                    <a:lstStyle/>
                    <a:p>
                      <a:r>
                        <a:rPr lang="en-US" dirty="0" smtClean="0">
                          <a:solidFill>
                            <a:srgbClr val="000000"/>
                          </a:solidFill>
                        </a:rPr>
                        <a:t>Xtreme-2 (802.11)</a:t>
                      </a:r>
                      <a:endParaRPr lang="en-US" dirty="0">
                        <a:solidFill>
                          <a:srgbClr val="000000"/>
                        </a:solidFill>
                      </a:endParaRPr>
                    </a:p>
                  </a:txBody>
                  <a:tcPr/>
                </a:tc>
              </a:tr>
              <a:tr h="370840">
                <a:tc>
                  <a:txBody>
                    <a:bodyPr/>
                    <a:lstStyle/>
                    <a:p>
                      <a:r>
                        <a:rPr lang="en-US" dirty="0" smtClean="0">
                          <a:solidFill>
                            <a:srgbClr val="000000"/>
                          </a:solidFill>
                        </a:rPr>
                        <a:t>Range to Hot Spot (meters)</a:t>
                      </a:r>
                      <a:endParaRPr lang="en-US" dirty="0">
                        <a:solidFill>
                          <a:srgbClr val="000000"/>
                        </a:solidFill>
                      </a:endParaRPr>
                    </a:p>
                  </a:txBody>
                  <a:tcPr/>
                </a:tc>
                <a:tc>
                  <a:txBody>
                    <a:bodyPr/>
                    <a:lstStyle/>
                    <a:p>
                      <a:r>
                        <a:rPr lang="en-US" sz="1800" kern="1200" dirty="0" smtClean="0">
                          <a:solidFill>
                            <a:schemeClr val="dk1"/>
                          </a:solidFill>
                          <a:effectLst/>
                          <a:latin typeface="+mn-lt"/>
                          <a:ea typeface="+mn-ea"/>
                          <a:cs typeface="+mn-cs"/>
                        </a:rPr>
                        <a:t>min 78, max 2489, </a:t>
                      </a:r>
                    </a:p>
                    <a:p>
                      <a:r>
                        <a:rPr lang="en-US" sz="1800" kern="1200" dirty="0" err="1" smtClean="0">
                          <a:solidFill>
                            <a:srgbClr val="0000FF"/>
                          </a:solidFill>
                          <a:effectLst/>
                          <a:latin typeface="+mn-lt"/>
                          <a:ea typeface="+mn-ea"/>
                          <a:cs typeface="+mn-cs"/>
                        </a:rPr>
                        <a:t>avg</a:t>
                      </a:r>
                      <a:r>
                        <a:rPr lang="en-US" sz="1800" kern="1200" dirty="0" smtClean="0">
                          <a:solidFill>
                            <a:srgbClr val="0000FF"/>
                          </a:solidFill>
                          <a:effectLst/>
                          <a:latin typeface="+mn-lt"/>
                          <a:ea typeface="+mn-ea"/>
                          <a:cs typeface="+mn-cs"/>
                        </a:rPr>
                        <a:t> 687</a:t>
                      </a:r>
                      <a:r>
                        <a:rPr lang="en-US" dirty="0" smtClean="0">
                          <a:solidFill>
                            <a:srgbClr val="0000FF"/>
                          </a:solidFill>
                          <a:effectLst/>
                        </a:rPr>
                        <a:t> </a:t>
                      </a:r>
                      <a:endParaRPr lang="en-US" dirty="0">
                        <a:solidFill>
                          <a:srgbClr val="0000FF"/>
                        </a:solidFill>
                      </a:endParaRPr>
                    </a:p>
                  </a:txBody>
                  <a:tcPr/>
                </a:tc>
                <a:tc>
                  <a:txBody>
                    <a:bodyPr/>
                    <a:lstStyle/>
                    <a:p>
                      <a:r>
                        <a:rPr lang="en-US" sz="1800" kern="1200" dirty="0" smtClean="0">
                          <a:solidFill>
                            <a:schemeClr val="dk1"/>
                          </a:solidFill>
                          <a:effectLst/>
                          <a:latin typeface="+mn-lt"/>
                          <a:ea typeface="+mn-ea"/>
                          <a:cs typeface="+mn-cs"/>
                        </a:rPr>
                        <a:t>min 56, max 739, </a:t>
                      </a:r>
                    </a:p>
                    <a:p>
                      <a:r>
                        <a:rPr lang="en-US" sz="1800" kern="1200" dirty="0" err="1" smtClean="0">
                          <a:solidFill>
                            <a:srgbClr val="0000FF"/>
                          </a:solidFill>
                          <a:effectLst/>
                          <a:latin typeface="+mn-lt"/>
                          <a:ea typeface="+mn-ea"/>
                          <a:cs typeface="+mn-cs"/>
                        </a:rPr>
                        <a:t>avg</a:t>
                      </a:r>
                      <a:r>
                        <a:rPr lang="en-US" sz="1800" kern="1200" dirty="0" smtClean="0">
                          <a:solidFill>
                            <a:srgbClr val="0000FF"/>
                          </a:solidFill>
                          <a:effectLst/>
                          <a:latin typeface="+mn-lt"/>
                          <a:ea typeface="+mn-ea"/>
                          <a:cs typeface="+mn-cs"/>
                        </a:rPr>
                        <a:t> 314</a:t>
                      </a:r>
                      <a:r>
                        <a:rPr lang="en-US" dirty="0" smtClean="0">
                          <a:effectLst/>
                        </a:rPr>
                        <a:t> </a:t>
                      </a:r>
                      <a:endParaRPr lang="en-US" dirty="0">
                        <a:solidFill>
                          <a:srgbClr val="000000"/>
                        </a:solidFill>
                      </a:endParaRPr>
                    </a:p>
                  </a:txBody>
                  <a:tcPr/>
                </a:tc>
              </a:tr>
              <a:tr h="370840">
                <a:tc>
                  <a:txBody>
                    <a:bodyPr/>
                    <a:lstStyle/>
                    <a:p>
                      <a:r>
                        <a:rPr lang="en-US" dirty="0" smtClean="0">
                          <a:solidFill>
                            <a:srgbClr val="000000"/>
                          </a:solidFill>
                        </a:rPr>
                        <a:t>File size</a:t>
                      </a:r>
                    </a:p>
                    <a:p>
                      <a:r>
                        <a:rPr lang="en-US" dirty="0" smtClean="0">
                          <a:solidFill>
                            <a:srgbClr val="000000"/>
                          </a:solidFill>
                        </a:rPr>
                        <a:t>(uncompressed bytes)</a:t>
                      </a:r>
                      <a:endParaRPr lang="en-US" dirty="0">
                        <a:solidFill>
                          <a:srgbClr val="000000"/>
                        </a:solidFill>
                      </a:endParaRPr>
                    </a:p>
                  </a:txBody>
                  <a:tcPr/>
                </a:tc>
                <a:tc>
                  <a:txBody>
                    <a:bodyPr/>
                    <a:lstStyle/>
                    <a:p>
                      <a:r>
                        <a:rPr lang="en-US" sz="1800" kern="1200" dirty="0" smtClean="0">
                          <a:solidFill>
                            <a:schemeClr val="dk1"/>
                          </a:solidFill>
                          <a:effectLst/>
                          <a:latin typeface="+mn-lt"/>
                          <a:ea typeface="+mn-ea"/>
                          <a:cs typeface="+mn-cs"/>
                        </a:rPr>
                        <a:t>min 36, max 40587, </a:t>
                      </a:r>
                    </a:p>
                    <a:p>
                      <a:r>
                        <a:rPr lang="en-US" sz="1800" kern="1200" dirty="0" err="1" smtClean="0">
                          <a:solidFill>
                            <a:srgbClr val="0000FF"/>
                          </a:solidFill>
                          <a:effectLst/>
                          <a:latin typeface="+mn-lt"/>
                          <a:ea typeface="+mn-ea"/>
                          <a:cs typeface="+mn-cs"/>
                        </a:rPr>
                        <a:t>avg</a:t>
                      </a:r>
                      <a:r>
                        <a:rPr lang="en-US" sz="1800" kern="1200" dirty="0" smtClean="0">
                          <a:solidFill>
                            <a:srgbClr val="0000FF"/>
                          </a:solidFill>
                          <a:effectLst/>
                          <a:latin typeface="+mn-lt"/>
                          <a:ea typeface="+mn-ea"/>
                          <a:cs typeface="+mn-cs"/>
                        </a:rPr>
                        <a:t> 14149</a:t>
                      </a:r>
                      <a:r>
                        <a:rPr lang="en-US" dirty="0" smtClean="0">
                          <a:solidFill>
                            <a:srgbClr val="0000FF"/>
                          </a:solidFill>
                          <a:effectLst/>
                        </a:rPr>
                        <a:t> </a:t>
                      </a:r>
                      <a:endParaRPr lang="en-US" dirty="0">
                        <a:solidFill>
                          <a:srgbClr val="0000FF"/>
                        </a:solidFill>
                      </a:endParaRPr>
                    </a:p>
                  </a:txBody>
                  <a:tcPr/>
                </a:tc>
                <a:tc>
                  <a:txBody>
                    <a:bodyPr/>
                    <a:lstStyle/>
                    <a:p>
                      <a:r>
                        <a:rPr lang="en-US" sz="1800" kern="1200" dirty="0" smtClean="0">
                          <a:solidFill>
                            <a:schemeClr val="dk1"/>
                          </a:solidFill>
                          <a:effectLst/>
                          <a:latin typeface="+mn-lt"/>
                          <a:ea typeface="+mn-ea"/>
                          <a:cs typeface="+mn-cs"/>
                        </a:rPr>
                        <a:t>min 2190, max 913932, </a:t>
                      </a:r>
                      <a:r>
                        <a:rPr lang="en-US" sz="1800" kern="1200" dirty="0" err="1" smtClean="0">
                          <a:solidFill>
                            <a:srgbClr val="0000FF"/>
                          </a:solidFill>
                          <a:effectLst/>
                          <a:latin typeface="+mn-lt"/>
                          <a:ea typeface="+mn-ea"/>
                          <a:cs typeface="+mn-cs"/>
                        </a:rPr>
                        <a:t>avg</a:t>
                      </a:r>
                      <a:r>
                        <a:rPr lang="en-US" sz="1800" kern="1200" dirty="0" smtClean="0">
                          <a:solidFill>
                            <a:srgbClr val="0000FF"/>
                          </a:solidFill>
                          <a:effectLst/>
                          <a:latin typeface="+mn-lt"/>
                          <a:ea typeface="+mn-ea"/>
                          <a:cs typeface="+mn-cs"/>
                        </a:rPr>
                        <a:t> 101831</a:t>
                      </a:r>
                      <a:r>
                        <a:rPr lang="en-US" dirty="0" smtClean="0">
                          <a:solidFill>
                            <a:srgbClr val="0000FF"/>
                          </a:solidFill>
                          <a:effectLst/>
                        </a:rPr>
                        <a:t> </a:t>
                      </a:r>
                      <a:endParaRPr lang="en-US" dirty="0">
                        <a:solidFill>
                          <a:srgbClr val="0000FF"/>
                        </a:solidFill>
                      </a:endParaRPr>
                    </a:p>
                  </a:txBody>
                  <a:tcPr/>
                </a:tc>
              </a:tr>
              <a:tr h="370840">
                <a:tc>
                  <a:txBody>
                    <a:bodyPr/>
                    <a:lstStyle/>
                    <a:p>
                      <a:r>
                        <a:rPr lang="en-US" dirty="0" smtClean="0">
                          <a:solidFill>
                            <a:srgbClr val="000000"/>
                          </a:solidFill>
                        </a:rPr>
                        <a:t>Total AUV-to-shore</a:t>
                      </a:r>
                      <a:r>
                        <a:rPr lang="en-US" baseline="0" dirty="0" smtClean="0">
                          <a:solidFill>
                            <a:srgbClr val="000000"/>
                          </a:solidFill>
                        </a:rPr>
                        <a:t> transfer</a:t>
                      </a:r>
                      <a:r>
                        <a:rPr lang="en-US" dirty="0" smtClean="0">
                          <a:solidFill>
                            <a:srgbClr val="000000"/>
                          </a:solidFill>
                        </a:rPr>
                        <a:t> time (seconds)</a:t>
                      </a:r>
                      <a:endParaRPr lang="en-US" dirty="0">
                        <a:solidFill>
                          <a:srgbClr val="000000"/>
                        </a:solidFill>
                      </a:endParaRPr>
                    </a:p>
                  </a:txBody>
                  <a:tcPr/>
                </a:tc>
                <a:tc>
                  <a:txBody>
                    <a:bodyPr/>
                    <a:lstStyle/>
                    <a:p>
                      <a:r>
                        <a:rPr lang="en-US" sz="1800" kern="1200" dirty="0" smtClean="0">
                          <a:solidFill>
                            <a:schemeClr val="dk1"/>
                          </a:solidFill>
                          <a:effectLst/>
                          <a:latin typeface="+mn-lt"/>
                          <a:ea typeface="+mn-ea"/>
                          <a:cs typeface="+mn-cs"/>
                        </a:rPr>
                        <a:t>min 14, max 648, </a:t>
                      </a:r>
                    </a:p>
                    <a:p>
                      <a:r>
                        <a:rPr lang="en-US" sz="1800" kern="1200" dirty="0" err="1" smtClean="0">
                          <a:solidFill>
                            <a:srgbClr val="0000FF"/>
                          </a:solidFill>
                          <a:effectLst/>
                          <a:latin typeface="+mn-lt"/>
                          <a:ea typeface="+mn-ea"/>
                          <a:cs typeface="+mn-cs"/>
                        </a:rPr>
                        <a:t>avg</a:t>
                      </a:r>
                      <a:r>
                        <a:rPr lang="en-US" sz="1800" kern="1200" dirty="0" smtClean="0">
                          <a:solidFill>
                            <a:srgbClr val="0000FF"/>
                          </a:solidFill>
                          <a:effectLst/>
                          <a:latin typeface="+mn-lt"/>
                          <a:ea typeface="+mn-ea"/>
                          <a:cs typeface="+mn-cs"/>
                        </a:rPr>
                        <a:t> 182</a:t>
                      </a:r>
                    </a:p>
                    <a:p>
                      <a:endParaRPr lang="en-US" dirty="0">
                        <a:solidFill>
                          <a:srgbClr val="000000"/>
                        </a:solidFill>
                      </a:endParaRPr>
                    </a:p>
                  </a:txBody>
                  <a:tcPr/>
                </a:tc>
                <a:tc>
                  <a:txBody>
                    <a:bodyPr/>
                    <a:lstStyle/>
                    <a:p>
                      <a:r>
                        <a:rPr lang="en-US" sz="1800" kern="1200" dirty="0" smtClean="0">
                          <a:solidFill>
                            <a:schemeClr val="dk1"/>
                          </a:solidFill>
                          <a:effectLst/>
                          <a:latin typeface="+mn-lt"/>
                          <a:ea typeface="+mn-ea"/>
                          <a:cs typeface="+mn-cs"/>
                        </a:rPr>
                        <a:t>min 13, max 393, </a:t>
                      </a:r>
                    </a:p>
                    <a:p>
                      <a:r>
                        <a:rPr lang="en-US" sz="1800" kern="1200" dirty="0" err="1" smtClean="0">
                          <a:solidFill>
                            <a:srgbClr val="0000FF"/>
                          </a:solidFill>
                          <a:effectLst/>
                          <a:latin typeface="+mn-lt"/>
                          <a:ea typeface="+mn-ea"/>
                          <a:cs typeface="+mn-cs"/>
                        </a:rPr>
                        <a:t>avg</a:t>
                      </a:r>
                      <a:r>
                        <a:rPr lang="en-US" sz="1800" kern="1200" dirty="0" smtClean="0">
                          <a:solidFill>
                            <a:srgbClr val="0000FF"/>
                          </a:solidFill>
                          <a:effectLst/>
                          <a:latin typeface="+mn-lt"/>
                          <a:ea typeface="+mn-ea"/>
                          <a:cs typeface="+mn-cs"/>
                        </a:rPr>
                        <a:t> 119</a:t>
                      </a:r>
                    </a:p>
                    <a:p>
                      <a:endParaRPr lang="en-US" dirty="0">
                        <a:solidFill>
                          <a:srgbClr val="000000"/>
                        </a:solidFill>
                      </a:endParaRPr>
                    </a:p>
                  </a:txBody>
                  <a:tcPr/>
                </a:tc>
              </a:tr>
              <a:tr h="370840">
                <a:tc>
                  <a:txBody>
                    <a:bodyPr/>
                    <a:lstStyle/>
                    <a:p>
                      <a:r>
                        <a:rPr lang="en-US" dirty="0" smtClean="0">
                          <a:solidFill>
                            <a:srgbClr val="000000"/>
                          </a:solidFill>
                        </a:rPr>
                        <a:t>Effective AUV-to-shore transfer rate (bits/sec)</a:t>
                      </a:r>
                      <a:endParaRPr lang="en-US" dirty="0">
                        <a:solidFill>
                          <a:srgbClr val="000000"/>
                        </a:solidFill>
                      </a:endParaRPr>
                    </a:p>
                  </a:txBody>
                  <a:tcPr/>
                </a:tc>
                <a:tc>
                  <a:txBody>
                    <a:bodyPr/>
                    <a:lstStyle/>
                    <a:p>
                      <a:r>
                        <a:rPr lang="en-US" sz="1800" kern="1200" dirty="0" smtClean="0">
                          <a:solidFill>
                            <a:schemeClr val="dk1"/>
                          </a:solidFill>
                          <a:effectLst/>
                          <a:latin typeface="+mn-lt"/>
                          <a:ea typeface="+mn-ea"/>
                          <a:cs typeface="+mn-cs"/>
                        </a:rPr>
                        <a:t>min 2, max 7138, </a:t>
                      </a:r>
                    </a:p>
                    <a:p>
                      <a:r>
                        <a:rPr lang="en-US" sz="1800" kern="1200" dirty="0" err="1" smtClean="0">
                          <a:solidFill>
                            <a:srgbClr val="0000FF"/>
                          </a:solidFill>
                          <a:effectLst/>
                          <a:latin typeface="+mn-lt"/>
                          <a:ea typeface="+mn-ea"/>
                          <a:cs typeface="+mn-cs"/>
                        </a:rPr>
                        <a:t>avg</a:t>
                      </a:r>
                      <a:r>
                        <a:rPr lang="en-US" sz="1800" kern="1200" dirty="0" smtClean="0">
                          <a:solidFill>
                            <a:srgbClr val="0000FF"/>
                          </a:solidFill>
                          <a:effectLst/>
                          <a:latin typeface="+mn-lt"/>
                          <a:ea typeface="+mn-ea"/>
                          <a:cs typeface="+mn-cs"/>
                        </a:rPr>
                        <a:t> 1770</a:t>
                      </a:r>
                      <a:r>
                        <a:rPr lang="en-US" dirty="0" smtClean="0">
                          <a:solidFill>
                            <a:srgbClr val="0000FF"/>
                          </a:solidFill>
                          <a:effectLst/>
                        </a:rPr>
                        <a:t> </a:t>
                      </a:r>
                      <a:endParaRPr lang="en-US" dirty="0">
                        <a:solidFill>
                          <a:srgbClr val="0000FF"/>
                        </a:solidFill>
                      </a:endParaRPr>
                    </a:p>
                  </a:txBody>
                  <a:tcPr/>
                </a:tc>
                <a:tc>
                  <a:txBody>
                    <a:bodyPr/>
                    <a:lstStyle/>
                    <a:p>
                      <a:r>
                        <a:rPr lang="en-US" sz="1800" kern="1200" dirty="0" smtClean="0">
                          <a:solidFill>
                            <a:schemeClr val="dk1"/>
                          </a:solidFill>
                          <a:effectLst/>
                          <a:latin typeface="+mn-lt"/>
                          <a:ea typeface="+mn-ea"/>
                          <a:cs typeface="+mn-cs"/>
                        </a:rPr>
                        <a:t>min 51, max 224506,</a:t>
                      </a:r>
                    </a:p>
                    <a:p>
                      <a:r>
                        <a:rPr lang="en-US" sz="1800" kern="1200" dirty="0" err="1" smtClean="0">
                          <a:solidFill>
                            <a:srgbClr val="0000FF"/>
                          </a:solidFill>
                          <a:effectLst/>
                          <a:latin typeface="+mn-lt"/>
                          <a:ea typeface="+mn-ea"/>
                          <a:cs typeface="+mn-cs"/>
                        </a:rPr>
                        <a:t>avg</a:t>
                      </a:r>
                      <a:r>
                        <a:rPr lang="en-US" sz="1800" kern="1200" dirty="0" smtClean="0">
                          <a:solidFill>
                            <a:srgbClr val="0000FF"/>
                          </a:solidFill>
                          <a:effectLst/>
                          <a:latin typeface="+mn-lt"/>
                          <a:ea typeface="+mn-ea"/>
                          <a:cs typeface="+mn-cs"/>
                        </a:rPr>
                        <a:t> 15049</a:t>
                      </a:r>
                      <a:r>
                        <a:rPr lang="en-US" dirty="0" smtClean="0">
                          <a:solidFill>
                            <a:srgbClr val="0000FF"/>
                          </a:solidFill>
                          <a:effectLst/>
                        </a:rPr>
                        <a:t> </a:t>
                      </a:r>
                      <a:endParaRPr lang="en-US" dirty="0">
                        <a:solidFill>
                          <a:srgbClr val="0000FF"/>
                        </a:solidFill>
                      </a:endParaRPr>
                    </a:p>
                  </a:txBody>
                  <a:tcPr/>
                </a:tc>
              </a:tr>
              <a:tr h="370840">
                <a:tc>
                  <a:txBody>
                    <a:bodyPr/>
                    <a:lstStyle/>
                    <a:p>
                      <a:endParaRPr lang="en-US">
                        <a:solidFill>
                          <a:srgbClr val="000000"/>
                        </a:solidFill>
                      </a:endParaRPr>
                    </a:p>
                  </a:txBody>
                  <a:tcPr/>
                </a:tc>
                <a:tc>
                  <a:txBody>
                    <a:bodyPr/>
                    <a:lstStyle/>
                    <a:p>
                      <a:endParaRPr lang="en-US">
                        <a:solidFill>
                          <a:srgbClr val="000000"/>
                        </a:solidFill>
                      </a:endParaRPr>
                    </a:p>
                  </a:txBody>
                  <a:tcPr/>
                </a:tc>
                <a:tc>
                  <a:txBody>
                    <a:bodyPr/>
                    <a:lstStyle/>
                    <a:p>
                      <a:endParaRPr lang="en-US" dirty="0">
                        <a:solidFill>
                          <a:srgbClr val="000000"/>
                        </a:solidFill>
                      </a:endParaRPr>
                    </a:p>
                  </a:txBody>
                  <a:tcPr/>
                </a:tc>
              </a:tr>
            </a:tbl>
          </a:graphicData>
        </a:graphic>
      </p:graphicFrame>
    </p:spTree>
    <p:extLst>
      <p:ext uri="{BB962C8B-B14F-4D97-AF65-F5344CB8AC3E}">
        <p14:creationId xmlns:p14="http://schemas.microsoft.com/office/powerpoint/2010/main" val="4021527256"/>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Hot Spot relay applications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Fall 2013; coordinated operations between MBARI </a:t>
            </a:r>
            <a:r>
              <a:rPr lang="en-US" i="1" dirty="0" smtClean="0"/>
              <a:t>Dorado</a:t>
            </a:r>
            <a:r>
              <a:rPr lang="en-US" dirty="0" smtClean="0"/>
              <a:t> and LSTS </a:t>
            </a:r>
            <a:r>
              <a:rPr lang="en-US" i="1" dirty="0" smtClean="0"/>
              <a:t>Xtreme-2</a:t>
            </a:r>
            <a:r>
              <a:rPr lang="en-US" dirty="0" smtClean="0"/>
              <a:t> AUVs in N. Monterey Bay</a:t>
            </a:r>
          </a:p>
          <a:p>
            <a:pPr lvl="1"/>
            <a:r>
              <a:rPr lang="en-US" dirty="0"/>
              <a:t>S</a:t>
            </a:r>
            <a:r>
              <a:rPr lang="en-US" dirty="0" smtClean="0"/>
              <a:t>urveyed water masses near MBARI genomic sensor </a:t>
            </a:r>
          </a:p>
          <a:p>
            <a:pPr lvl="1"/>
            <a:r>
              <a:rPr lang="en-US" dirty="0" smtClean="0"/>
              <a:t>Hot Spot relayed AUV science data to shore, commands from shore to AUVs, messages between AUVs</a:t>
            </a:r>
          </a:p>
          <a:p>
            <a:endParaRPr lang="en-US" dirty="0" smtClean="0"/>
          </a:p>
          <a:p>
            <a:endParaRPr lang="en-US" dirty="0"/>
          </a:p>
          <a:p>
            <a:endParaRPr lang="en-US" dirty="0"/>
          </a:p>
          <a:p>
            <a:r>
              <a:rPr lang="en-US" dirty="0" smtClean="0"/>
              <a:t>Spring 2014: </a:t>
            </a:r>
            <a:r>
              <a:rPr lang="en-US" i="1" dirty="0" smtClean="0"/>
              <a:t>Long Range AUV </a:t>
            </a:r>
            <a:r>
              <a:rPr lang="en-US" dirty="0" smtClean="0"/>
              <a:t>in S. California, characterized harmful algal bloom development</a:t>
            </a:r>
          </a:p>
          <a:p>
            <a:pPr lvl="1"/>
            <a:r>
              <a:rPr lang="en-US" dirty="0" smtClean="0"/>
              <a:t>Relayed 53 MB of AUV data to shore over eight days</a:t>
            </a:r>
          </a:p>
          <a:p>
            <a:pPr lvl="1"/>
            <a:r>
              <a:rPr lang="en-US" dirty="0" smtClean="0"/>
              <a:t>Troubleshot AUV at sea through Hot Spot Iridium console </a:t>
            </a:r>
            <a:endParaRPr lang="en-US" dirty="0"/>
          </a:p>
        </p:txBody>
      </p:sp>
      <p:pic>
        <p:nvPicPr>
          <p:cNvPr id="7" name="Picture 6"/>
          <p:cNvPicPr>
            <a:picLocks noChangeAspect="1"/>
          </p:cNvPicPr>
          <p:nvPr/>
        </p:nvPicPr>
        <p:blipFill>
          <a:blip r:embed="rId3"/>
          <a:stretch>
            <a:fillRect/>
          </a:stretch>
        </p:blipFill>
        <p:spPr>
          <a:xfrm>
            <a:off x="5212523" y="2430841"/>
            <a:ext cx="3589130" cy="1971635"/>
          </a:xfrm>
          <a:prstGeom prst="rect">
            <a:avLst/>
          </a:prstGeom>
        </p:spPr>
      </p:pic>
    </p:spTree>
    <p:extLst>
      <p:ext uri="{BB962C8B-B14F-4D97-AF65-F5344CB8AC3E}">
        <p14:creationId xmlns:p14="http://schemas.microsoft.com/office/powerpoint/2010/main" val="1524245992"/>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Disruption tolerance</a:t>
            </a:r>
            <a:endParaRPr lang="en-US" dirty="0"/>
          </a:p>
        </p:txBody>
      </p:sp>
      <p:sp>
        <p:nvSpPr>
          <p:cNvPr id="3" name="Content Placeholder 2"/>
          <p:cNvSpPr>
            <a:spLocks noGrp="1"/>
          </p:cNvSpPr>
          <p:nvPr>
            <p:ph idx="1"/>
          </p:nvPr>
        </p:nvSpPr>
        <p:spPr/>
        <p:txBody>
          <a:bodyPr>
            <a:normAutofit fontScale="92500"/>
          </a:bodyPr>
          <a:lstStyle/>
          <a:p>
            <a:r>
              <a:rPr lang="en-US" dirty="0" smtClean="0"/>
              <a:t>DTN (Delay Tolerant Networking) </a:t>
            </a:r>
          </a:p>
          <a:p>
            <a:pPr lvl="1"/>
            <a:r>
              <a:rPr lang="en-US" dirty="0" smtClean="0"/>
              <a:t>Powerful, flexible</a:t>
            </a:r>
          </a:p>
          <a:p>
            <a:pPr lvl="1"/>
            <a:r>
              <a:rPr lang="en-US" dirty="0" smtClean="0"/>
              <a:t>Still in flux, incomplete documentation, serious bugs in at least one implementation</a:t>
            </a:r>
          </a:p>
          <a:p>
            <a:pPr lvl="1"/>
            <a:endParaRPr lang="en-US" dirty="0" smtClean="0"/>
          </a:p>
          <a:p>
            <a:r>
              <a:rPr lang="en-US" dirty="0" err="1"/>
              <a:t>r</a:t>
            </a:r>
            <a:r>
              <a:rPr lang="en-US" dirty="0" err="1" smtClean="0"/>
              <a:t>sync</a:t>
            </a:r>
            <a:r>
              <a:rPr lang="en-US" dirty="0" smtClean="0"/>
              <a:t> file-transfer protocol </a:t>
            </a:r>
          </a:p>
          <a:p>
            <a:pPr lvl="1"/>
            <a:r>
              <a:rPr lang="en-US" dirty="0" smtClean="0"/>
              <a:t>It’s everywhere; very robust implementations</a:t>
            </a:r>
          </a:p>
          <a:p>
            <a:pPr lvl="1"/>
            <a:r>
              <a:rPr lang="en-US" dirty="0" smtClean="0"/>
              <a:t>Very efficient “delta-transfer” algorithm</a:t>
            </a:r>
          </a:p>
          <a:p>
            <a:pPr lvl="1"/>
            <a:r>
              <a:rPr lang="en-US" dirty="0" smtClean="0"/>
              <a:t>Disruption-tolerant; transfer resumes where it left off</a:t>
            </a:r>
          </a:p>
          <a:p>
            <a:pPr lvl="1"/>
            <a:endParaRPr lang="en-US" dirty="0" smtClean="0"/>
          </a:p>
          <a:p>
            <a:pPr lvl="1"/>
            <a:endParaRPr lang="en-US" dirty="0"/>
          </a:p>
        </p:txBody>
      </p:sp>
    </p:spTree>
    <p:extLst>
      <p:ext uri="{BB962C8B-B14F-4D97-AF65-F5344CB8AC3E}">
        <p14:creationId xmlns:p14="http://schemas.microsoft.com/office/powerpoint/2010/main" val="40620762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808080"/>
                                      </p:to>
                                    </p:animClr>
                                  </p:sub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808080"/>
                                      </p:to>
                                    </p:animClr>
                                  </p:sub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808080"/>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rgbClr val="808080"/>
                                      </p:to>
                                    </p:animClr>
                                  </p:sub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rgbClr val="808080"/>
                                      </p:to>
                                    </p:animClr>
                                  </p:sub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6" end="6"/>
                                            </p:txEl>
                                          </p:spTgt>
                                        </p:tgtEl>
                                        <p:attrNameLst>
                                          <p:attrName>ppt_c</p:attrName>
                                        </p:attrNameLst>
                                      </p:cBhvr>
                                      <p:to>
                                        <a:srgbClr val="808080"/>
                                      </p:to>
                                    </p:animClr>
                                  </p:sub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7" end="7"/>
                                            </p:txEl>
                                          </p:spTgt>
                                        </p:tgtEl>
                                        <p:attrNameLst>
                                          <p:attrName>ppt_c</p:attrName>
                                        </p:attrNameLst>
                                      </p:cBhvr>
                                      <p:to>
                                        <a:srgbClr val="80808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6"/>
          <p:cNvSpPr>
            <a:spLocks noChangeArrowheads="1"/>
          </p:cNvSpPr>
          <p:nvPr/>
        </p:nvSpPr>
        <p:spPr bwMode="auto">
          <a:xfrm>
            <a:off x="4953000" y="1397000"/>
            <a:ext cx="3962400" cy="4673600"/>
          </a:xfrm>
          <a:prstGeom prst="rect">
            <a:avLst/>
          </a:prstGeom>
          <a:solidFill>
            <a:srgbClr val="FFFFFF"/>
          </a:solidFill>
          <a:ln w="9525">
            <a:solidFill>
              <a:schemeClr val="tx1"/>
            </a:solidFill>
            <a:miter lim="800000"/>
            <a:headEnd/>
            <a:tailEnd/>
          </a:ln>
        </p:spPr>
        <p:txBody>
          <a:bodyPr wrap="none" anchor="ctr"/>
          <a:lstStyle/>
          <a:p>
            <a:endParaRPr lang="en-US"/>
          </a:p>
        </p:txBody>
      </p:sp>
      <p:sp>
        <p:nvSpPr>
          <p:cNvPr id="36865" name="Rectangle 4"/>
          <p:cNvSpPr>
            <a:spLocks noGrp="1" noChangeArrowheads="1"/>
          </p:cNvSpPr>
          <p:nvPr>
            <p:ph type="title" idx="4294967295"/>
          </p:nvPr>
        </p:nvSpPr>
        <p:spPr>
          <a:xfrm>
            <a:off x="457200" y="177800"/>
            <a:ext cx="8229600" cy="711200"/>
          </a:xfrm>
        </p:spPr>
        <p:txBody>
          <a:bodyPr>
            <a:noAutofit/>
          </a:bodyPr>
          <a:lstStyle/>
          <a:p>
            <a:pPr eaLnBrk="1" hangingPunct="1">
              <a:defRPr/>
            </a:pPr>
            <a:r>
              <a:rPr lang="en-US" sz="3200" dirty="0" smtClean="0"/>
              <a:t>Iridium versus </a:t>
            </a:r>
            <a:r>
              <a:rPr lang="en-US" sz="3200" i="1" dirty="0" smtClean="0"/>
              <a:t>predicted</a:t>
            </a:r>
            <a:r>
              <a:rPr lang="en-US" sz="3200" dirty="0" smtClean="0"/>
              <a:t> Hot Spot </a:t>
            </a:r>
            <a:r>
              <a:rPr lang="en-US" sz="3200" dirty="0"/>
              <a:t>r</a:t>
            </a:r>
            <a:r>
              <a:rPr lang="en-US" sz="3200" dirty="0" smtClean="0"/>
              <a:t>eal-time data </a:t>
            </a:r>
          </a:p>
        </p:txBody>
      </p:sp>
      <p:sp>
        <p:nvSpPr>
          <p:cNvPr id="46083" name="Text Box 5"/>
          <p:cNvSpPr txBox="1">
            <a:spLocks noChangeArrowheads="1"/>
          </p:cNvSpPr>
          <p:nvPr/>
        </p:nvSpPr>
        <p:spPr bwMode="auto">
          <a:xfrm>
            <a:off x="4953000" y="6197600"/>
            <a:ext cx="3886199" cy="646331"/>
          </a:xfrm>
          <a:prstGeom prst="rect">
            <a:avLst/>
          </a:prstGeom>
          <a:noFill/>
          <a:ln w="9525">
            <a:noFill/>
            <a:miter lim="800000"/>
            <a:headEnd/>
            <a:tailEnd/>
          </a:ln>
        </p:spPr>
        <p:txBody>
          <a:bodyPr wrap="square">
            <a:spAutoFit/>
          </a:bodyPr>
          <a:lstStyle/>
          <a:p>
            <a:pPr algn="ctr">
              <a:spcBef>
                <a:spcPct val="50000"/>
              </a:spcBef>
            </a:pPr>
            <a:r>
              <a:rPr lang="en-US" dirty="0" smtClean="0"/>
              <a:t>Hot Spot: </a:t>
            </a:r>
            <a:r>
              <a:rPr lang="en-US" dirty="0"/>
              <a:t>15,159 data </a:t>
            </a:r>
            <a:r>
              <a:rPr lang="en-US" dirty="0" smtClean="0"/>
              <a:t>values per scatter plot</a:t>
            </a:r>
            <a:endParaRPr lang="en-US" dirty="0"/>
          </a:p>
        </p:txBody>
      </p:sp>
      <p:pic>
        <p:nvPicPr>
          <p:cNvPr id="46084" name="Picture 7" descr="Plot of section.png"/>
          <p:cNvPicPr>
            <a:picLocks noChangeAspect="1" noChangeArrowheads="1"/>
          </p:cNvPicPr>
          <p:nvPr/>
        </p:nvPicPr>
        <p:blipFill>
          <a:blip r:embed="rId3"/>
          <a:srcRect/>
          <a:stretch>
            <a:fillRect/>
          </a:stretch>
        </p:blipFill>
        <p:spPr bwMode="auto">
          <a:xfrm>
            <a:off x="152400" y="1397000"/>
            <a:ext cx="4724400" cy="4724400"/>
          </a:xfrm>
          <a:prstGeom prst="rect">
            <a:avLst/>
          </a:prstGeom>
          <a:noFill/>
          <a:ln w="9525">
            <a:noFill/>
            <a:miter lim="800000"/>
            <a:headEnd/>
            <a:tailEnd/>
          </a:ln>
        </p:spPr>
      </p:pic>
      <p:pic>
        <p:nvPicPr>
          <p:cNvPr id="46085" name="Picture 6"/>
          <p:cNvPicPr>
            <a:picLocks noChangeAspect="1" noChangeArrowheads="1"/>
          </p:cNvPicPr>
          <p:nvPr/>
        </p:nvPicPr>
        <p:blipFill>
          <a:blip r:embed="rId4"/>
          <a:srcRect l="52579" t="23775" r="4001" b="10973"/>
          <a:stretch>
            <a:fillRect/>
          </a:stretch>
        </p:blipFill>
        <p:spPr bwMode="auto">
          <a:xfrm>
            <a:off x="4953000" y="1600200"/>
            <a:ext cx="3886200" cy="1930400"/>
          </a:xfrm>
          <a:prstGeom prst="rect">
            <a:avLst/>
          </a:prstGeom>
          <a:noFill/>
          <a:ln w="9525">
            <a:noFill/>
            <a:miter lim="800000"/>
            <a:headEnd/>
            <a:tailEnd/>
          </a:ln>
        </p:spPr>
      </p:pic>
      <p:sp>
        <p:nvSpPr>
          <p:cNvPr id="46088" name="AutoShape 12"/>
          <p:cNvSpPr>
            <a:spLocks noChangeArrowheads="1"/>
          </p:cNvSpPr>
          <p:nvPr/>
        </p:nvSpPr>
        <p:spPr bwMode="auto">
          <a:xfrm>
            <a:off x="4800600" y="2006600"/>
            <a:ext cx="381000" cy="508000"/>
          </a:xfrm>
          <a:prstGeom prst="leftRightArrow">
            <a:avLst>
              <a:gd name="adj1" fmla="val 50000"/>
              <a:gd name="adj2" fmla="val 20000"/>
            </a:avLst>
          </a:prstGeom>
          <a:solidFill>
            <a:srgbClr val="FF3300"/>
          </a:solidFill>
          <a:ln w="9525">
            <a:solidFill>
              <a:schemeClr val="tx1"/>
            </a:solidFill>
            <a:miter lim="800000"/>
            <a:headEnd/>
            <a:tailEnd/>
          </a:ln>
        </p:spPr>
        <p:txBody>
          <a:bodyPr wrap="none" anchor="ctr"/>
          <a:lstStyle/>
          <a:p>
            <a:endParaRPr lang="en-US"/>
          </a:p>
        </p:txBody>
      </p:sp>
      <p:pic>
        <p:nvPicPr>
          <p:cNvPr id="46089" name="Picture 13"/>
          <p:cNvPicPr>
            <a:picLocks noChangeAspect="1" noChangeArrowheads="1"/>
          </p:cNvPicPr>
          <p:nvPr/>
        </p:nvPicPr>
        <p:blipFill>
          <a:blip r:embed="rId5"/>
          <a:srcRect l="52579" t="22861" r="4001" b="11887"/>
          <a:stretch>
            <a:fillRect/>
          </a:stretch>
        </p:blipFill>
        <p:spPr bwMode="auto">
          <a:xfrm>
            <a:off x="4953000" y="3022601"/>
            <a:ext cx="3886200" cy="1892300"/>
          </a:xfrm>
          <a:prstGeom prst="rect">
            <a:avLst/>
          </a:prstGeom>
          <a:noFill/>
          <a:ln w="9525">
            <a:noFill/>
            <a:miter lim="800000"/>
            <a:headEnd/>
            <a:tailEnd/>
          </a:ln>
        </p:spPr>
      </p:pic>
      <p:sp>
        <p:nvSpPr>
          <p:cNvPr id="46090" name="AutoShape 14"/>
          <p:cNvSpPr>
            <a:spLocks noChangeArrowheads="1"/>
          </p:cNvSpPr>
          <p:nvPr/>
        </p:nvSpPr>
        <p:spPr bwMode="auto">
          <a:xfrm>
            <a:off x="4800600" y="3530600"/>
            <a:ext cx="381000" cy="508000"/>
          </a:xfrm>
          <a:prstGeom prst="leftRightArrow">
            <a:avLst>
              <a:gd name="adj1" fmla="val 50000"/>
              <a:gd name="adj2" fmla="val 20000"/>
            </a:avLst>
          </a:prstGeom>
          <a:solidFill>
            <a:srgbClr val="FF3300"/>
          </a:solidFill>
          <a:ln w="9525">
            <a:solidFill>
              <a:schemeClr val="tx1"/>
            </a:solidFill>
            <a:miter lim="800000"/>
            <a:headEnd/>
            <a:tailEnd/>
          </a:ln>
        </p:spPr>
        <p:txBody>
          <a:bodyPr wrap="none" anchor="ctr"/>
          <a:lstStyle/>
          <a:p>
            <a:endParaRPr lang="en-US"/>
          </a:p>
        </p:txBody>
      </p:sp>
      <p:pic>
        <p:nvPicPr>
          <p:cNvPr id="46091" name="Picture 15"/>
          <p:cNvPicPr>
            <a:picLocks noChangeAspect="1" noChangeArrowheads="1"/>
          </p:cNvPicPr>
          <p:nvPr/>
        </p:nvPicPr>
        <p:blipFill>
          <a:blip r:embed="rId6"/>
          <a:srcRect l="52579" t="22861" r="4001" b="26518"/>
          <a:stretch>
            <a:fillRect/>
          </a:stretch>
        </p:blipFill>
        <p:spPr bwMode="auto">
          <a:xfrm>
            <a:off x="4953000" y="4445000"/>
            <a:ext cx="3911600" cy="1727200"/>
          </a:xfrm>
          <a:prstGeom prst="rect">
            <a:avLst/>
          </a:prstGeom>
          <a:noFill/>
          <a:ln w="9525">
            <a:noFill/>
            <a:miter lim="800000"/>
            <a:headEnd/>
            <a:tailEnd/>
          </a:ln>
        </p:spPr>
      </p:pic>
      <p:sp>
        <p:nvSpPr>
          <p:cNvPr id="46092" name="AutoShape 16"/>
          <p:cNvSpPr>
            <a:spLocks noChangeArrowheads="1"/>
          </p:cNvSpPr>
          <p:nvPr/>
        </p:nvSpPr>
        <p:spPr bwMode="auto">
          <a:xfrm>
            <a:off x="4800600" y="4953000"/>
            <a:ext cx="381000" cy="508000"/>
          </a:xfrm>
          <a:prstGeom prst="leftRightArrow">
            <a:avLst>
              <a:gd name="adj1" fmla="val 50000"/>
              <a:gd name="adj2" fmla="val 20000"/>
            </a:avLst>
          </a:prstGeom>
          <a:solidFill>
            <a:srgbClr val="FF3300"/>
          </a:solidFill>
          <a:ln w="9525">
            <a:solidFill>
              <a:schemeClr val="tx1"/>
            </a:solidFill>
            <a:miter lim="800000"/>
            <a:headEnd/>
            <a:tailEnd/>
          </a:ln>
        </p:spPr>
        <p:txBody>
          <a:bodyPr wrap="none" anchor="ctr"/>
          <a:lstStyle/>
          <a:p>
            <a:endParaRPr lang="en-US"/>
          </a:p>
        </p:txBody>
      </p:sp>
      <p:sp>
        <p:nvSpPr>
          <p:cNvPr id="46093" name="Text Box 5"/>
          <p:cNvSpPr txBox="1">
            <a:spLocks noChangeArrowheads="1"/>
          </p:cNvSpPr>
          <p:nvPr/>
        </p:nvSpPr>
        <p:spPr bwMode="auto">
          <a:xfrm>
            <a:off x="5334000" y="2616201"/>
            <a:ext cx="838200" cy="215444"/>
          </a:xfrm>
          <a:prstGeom prst="rect">
            <a:avLst/>
          </a:prstGeom>
          <a:noFill/>
          <a:ln w="9525">
            <a:noFill/>
            <a:miter lim="800000"/>
            <a:headEnd/>
            <a:tailEnd/>
          </a:ln>
        </p:spPr>
        <p:txBody>
          <a:bodyPr>
            <a:spAutoFit/>
          </a:bodyPr>
          <a:lstStyle/>
          <a:p>
            <a:pPr>
              <a:spcBef>
                <a:spcPct val="50000"/>
              </a:spcBef>
            </a:pPr>
            <a:r>
              <a:rPr lang="en-US" sz="800" b="1"/>
              <a:t>chlorophyll</a:t>
            </a:r>
          </a:p>
        </p:txBody>
      </p:sp>
      <p:sp>
        <p:nvSpPr>
          <p:cNvPr id="46094" name="Text Box 5"/>
          <p:cNvSpPr txBox="1">
            <a:spLocks noChangeArrowheads="1"/>
          </p:cNvSpPr>
          <p:nvPr/>
        </p:nvSpPr>
        <p:spPr bwMode="auto">
          <a:xfrm>
            <a:off x="5334000" y="4038601"/>
            <a:ext cx="838200" cy="215444"/>
          </a:xfrm>
          <a:prstGeom prst="rect">
            <a:avLst/>
          </a:prstGeom>
          <a:noFill/>
          <a:ln w="9525">
            <a:noFill/>
            <a:miter lim="800000"/>
            <a:headEnd/>
            <a:tailEnd/>
          </a:ln>
        </p:spPr>
        <p:txBody>
          <a:bodyPr>
            <a:spAutoFit/>
          </a:bodyPr>
          <a:lstStyle/>
          <a:p>
            <a:pPr>
              <a:spcBef>
                <a:spcPct val="50000"/>
              </a:spcBef>
            </a:pPr>
            <a:r>
              <a:rPr lang="en-US" sz="800" b="1"/>
              <a:t>temperature</a:t>
            </a:r>
          </a:p>
        </p:txBody>
      </p:sp>
      <p:sp>
        <p:nvSpPr>
          <p:cNvPr id="46095" name="Text Box 5"/>
          <p:cNvSpPr txBox="1">
            <a:spLocks noChangeArrowheads="1"/>
          </p:cNvSpPr>
          <p:nvPr/>
        </p:nvSpPr>
        <p:spPr bwMode="auto">
          <a:xfrm>
            <a:off x="5334000" y="5461001"/>
            <a:ext cx="838200" cy="215444"/>
          </a:xfrm>
          <a:prstGeom prst="rect">
            <a:avLst/>
          </a:prstGeom>
          <a:noFill/>
          <a:ln w="9525">
            <a:noFill/>
            <a:miter lim="800000"/>
            <a:headEnd/>
            <a:tailEnd/>
          </a:ln>
        </p:spPr>
        <p:txBody>
          <a:bodyPr>
            <a:spAutoFit/>
          </a:bodyPr>
          <a:lstStyle/>
          <a:p>
            <a:pPr>
              <a:spcBef>
                <a:spcPct val="50000"/>
              </a:spcBef>
            </a:pPr>
            <a:r>
              <a:rPr lang="en-US" sz="800" b="1"/>
              <a:t>nitrate</a:t>
            </a:r>
          </a:p>
        </p:txBody>
      </p:sp>
      <p:sp>
        <p:nvSpPr>
          <p:cNvPr id="46096" name="Text Box 5"/>
          <p:cNvSpPr txBox="1">
            <a:spLocks noChangeArrowheads="1"/>
          </p:cNvSpPr>
          <p:nvPr/>
        </p:nvSpPr>
        <p:spPr bwMode="auto">
          <a:xfrm>
            <a:off x="304800" y="6197601"/>
            <a:ext cx="3715026" cy="646331"/>
          </a:xfrm>
          <a:prstGeom prst="rect">
            <a:avLst/>
          </a:prstGeom>
          <a:noFill/>
          <a:ln w="9525">
            <a:noFill/>
            <a:miter lim="800000"/>
            <a:headEnd/>
            <a:tailEnd/>
          </a:ln>
        </p:spPr>
        <p:txBody>
          <a:bodyPr wrap="square">
            <a:spAutoFit/>
          </a:bodyPr>
          <a:lstStyle/>
          <a:p>
            <a:pPr algn="ctr">
              <a:spcBef>
                <a:spcPct val="50000"/>
              </a:spcBef>
            </a:pPr>
            <a:r>
              <a:rPr lang="en-US" dirty="0" smtClean="0"/>
              <a:t>Iridium: 750 - </a:t>
            </a:r>
            <a:r>
              <a:rPr lang="en-US" dirty="0"/>
              <a:t>900 data </a:t>
            </a:r>
            <a:r>
              <a:rPr lang="en-US" dirty="0" smtClean="0"/>
              <a:t>values per contour plot</a:t>
            </a:r>
          </a:p>
        </p:txBody>
      </p:sp>
    </p:spTree>
    <p:extLst>
      <p:ext uri="{BB962C8B-B14F-4D97-AF65-F5344CB8AC3E}">
        <p14:creationId xmlns:p14="http://schemas.microsoft.com/office/powerpoint/2010/main" val="3257802418"/>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Cost to transfer 13.4 MB </a:t>
            </a:r>
            <a:br>
              <a:rPr lang="en-US" dirty="0" smtClean="0"/>
            </a:br>
            <a:r>
              <a:rPr lang="en-US" dirty="0" smtClean="0"/>
              <a:t>AUV data per day</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150830508"/>
              </p:ext>
            </p:extLst>
          </p:nvPr>
        </p:nvGraphicFramePr>
        <p:xfrm>
          <a:off x="1524000" y="1746866"/>
          <a:ext cx="6096000" cy="2936239"/>
        </p:xfrm>
        <a:graphic>
          <a:graphicData uri="http://schemas.openxmlformats.org/drawingml/2006/table">
            <a:tbl>
              <a:tblPr firstRow="1" bandRow="1">
                <a:tableStyleId>{5C22544A-7EE6-4342-B048-85BDC9FD1C3A}</a:tableStyleId>
              </a:tblPr>
              <a:tblGrid>
                <a:gridCol w="1524000"/>
                <a:gridCol w="1524000"/>
                <a:gridCol w="1524000"/>
                <a:gridCol w="1524000"/>
              </a:tblGrid>
              <a:tr h="370840">
                <a:tc>
                  <a:txBody>
                    <a:bodyPr/>
                    <a:lstStyle/>
                    <a:p>
                      <a:endParaRPr lang="en-US" dirty="0"/>
                    </a:p>
                  </a:txBody>
                  <a:tcPr/>
                </a:tc>
                <a:tc>
                  <a:txBody>
                    <a:bodyPr/>
                    <a:lstStyle/>
                    <a:p>
                      <a:r>
                        <a:rPr lang="en-US" dirty="0" smtClean="0">
                          <a:solidFill>
                            <a:schemeClr val="tx1"/>
                          </a:solidFill>
                        </a:rPr>
                        <a:t>AUV-Iridium</a:t>
                      </a:r>
                      <a:endParaRPr lang="en-US" dirty="0">
                        <a:solidFill>
                          <a:schemeClr val="tx1"/>
                        </a:solidFill>
                      </a:endParaRPr>
                    </a:p>
                  </a:txBody>
                  <a:tcPr/>
                </a:tc>
                <a:tc>
                  <a:txBody>
                    <a:bodyPr/>
                    <a:lstStyle/>
                    <a:p>
                      <a:r>
                        <a:rPr lang="en-US" dirty="0" smtClean="0">
                          <a:solidFill>
                            <a:schemeClr val="tx1"/>
                          </a:solidFill>
                        </a:rPr>
                        <a:t>AUV-</a:t>
                      </a:r>
                      <a:r>
                        <a:rPr lang="en-US" dirty="0" err="1" smtClean="0">
                          <a:solidFill>
                            <a:schemeClr val="tx1"/>
                          </a:solidFill>
                        </a:rPr>
                        <a:t>HotSpot</a:t>
                      </a:r>
                      <a:r>
                        <a:rPr lang="en-US" dirty="0" smtClean="0">
                          <a:solidFill>
                            <a:schemeClr val="tx1"/>
                          </a:solidFill>
                        </a:rPr>
                        <a:t>-cell</a:t>
                      </a:r>
                      <a:endParaRPr lang="en-US" dirty="0">
                        <a:solidFill>
                          <a:schemeClr val="tx1"/>
                        </a:solidFill>
                      </a:endParaRPr>
                    </a:p>
                  </a:txBody>
                  <a:tcPr/>
                </a:tc>
                <a:tc>
                  <a:txBody>
                    <a:bodyPr/>
                    <a:lstStyle/>
                    <a:p>
                      <a:r>
                        <a:rPr lang="en-US" dirty="0" smtClean="0">
                          <a:solidFill>
                            <a:schemeClr val="tx1"/>
                          </a:solidFill>
                        </a:rPr>
                        <a:t>AUV-Hotspot-</a:t>
                      </a:r>
                      <a:r>
                        <a:rPr lang="en-US" dirty="0" err="1" smtClean="0">
                          <a:solidFill>
                            <a:schemeClr val="tx1"/>
                          </a:solidFill>
                        </a:rPr>
                        <a:t>Globalstar</a:t>
                      </a:r>
                      <a:endParaRPr lang="en-US" dirty="0">
                        <a:solidFill>
                          <a:schemeClr val="tx1"/>
                        </a:solidFill>
                      </a:endParaRPr>
                    </a:p>
                  </a:txBody>
                  <a:tcPr/>
                </a:tc>
              </a:tr>
              <a:tr h="370840">
                <a:tc>
                  <a:txBody>
                    <a:bodyPr/>
                    <a:lstStyle/>
                    <a:p>
                      <a:r>
                        <a:rPr lang="en-US" dirty="0" smtClean="0">
                          <a:solidFill>
                            <a:srgbClr val="FF0000"/>
                          </a:solidFill>
                        </a:rPr>
                        <a:t>Total AUV surface time</a:t>
                      </a:r>
                      <a:endParaRPr lang="en-US" dirty="0">
                        <a:solidFill>
                          <a:srgbClr val="FF0000"/>
                        </a:solidFill>
                      </a:endParaRPr>
                    </a:p>
                  </a:txBody>
                  <a:tcPr/>
                </a:tc>
                <a:tc>
                  <a:txBody>
                    <a:bodyPr/>
                    <a:lstStyle/>
                    <a:p>
                      <a:r>
                        <a:rPr lang="en-US" dirty="0" smtClean="0">
                          <a:solidFill>
                            <a:srgbClr val="FF0000"/>
                          </a:solidFill>
                        </a:rPr>
                        <a:t>5.0 hours</a:t>
                      </a:r>
                      <a:endParaRPr lang="en-US" dirty="0">
                        <a:solidFill>
                          <a:srgbClr val="FF0000"/>
                        </a:solidFill>
                      </a:endParaRPr>
                    </a:p>
                  </a:txBody>
                  <a:tcPr/>
                </a:tc>
                <a:tc>
                  <a:txBody>
                    <a:bodyPr/>
                    <a:lstStyle/>
                    <a:p>
                      <a:r>
                        <a:rPr lang="en-US" dirty="0" smtClean="0">
                          <a:solidFill>
                            <a:srgbClr val="FF0000"/>
                          </a:solidFill>
                        </a:rPr>
                        <a:t>46 minutes</a:t>
                      </a:r>
                      <a:endParaRPr lang="en-US" dirty="0">
                        <a:solidFill>
                          <a:srgbClr val="FF0000"/>
                        </a:solidFill>
                      </a:endParaRPr>
                    </a:p>
                  </a:txBody>
                  <a:tcPr/>
                </a:tc>
                <a:tc>
                  <a:txBody>
                    <a:bodyPr/>
                    <a:lstStyle/>
                    <a:p>
                      <a:r>
                        <a:rPr lang="en-US" dirty="0" smtClean="0">
                          <a:solidFill>
                            <a:srgbClr val="FF0000"/>
                          </a:solidFill>
                        </a:rPr>
                        <a:t>46 minutes</a:t>
                      </a:r>
                      <a:endParaRPr lang="en-US" dirty="0">
                        <a:solidFill>
                          <a:srgbClr val="FF0000"/>
                        </a:solidFill>
                      </a:endParaRPr>
                    </a:p>
                  </a:txBody>
                  <a:tcPr/>
                </a:tc>
              </a:tr>
              <a:tr h="370840">
                <a:tc>
                  <a:txBody>
                    <a:bodyPr/>
                    <a:lstStyle/>
                    <a:p>
                      <a:r>
                        <a:rPr lang="en-US" dirty="0" smtClean="0"/>
                        <a:t>Hot Spot operational</a:t>
                      </a:r>
                      <a:r>
                        <a:rPr lang="en-US" baseline="0" dirty="0" smtClean="0"/>
                        <a:t> cost</a:t>
                      </a:r>
                      <a:endParaRPr lang="en-US" dirty="0"/>
                    </a:p>
                  </a:txBody>
                  <a:tcPr/>
                </a:tc>
                <a:tc>
                  <a:txBody>
                    <a:bodyPr/>
                    <a:lstStyle/>
                    <a:p>
                      <a:r>
                        <a:rPr lang="en-US" dirty="0" smtClean="0"/>
                        <a:t>N.A.</a:t>
                      </a:r>
                      <a:endParaRPr lang="en-US" dirty="0"/>
                    </a:p>
                  </a:txBody>
                  <a:tcPr/>
                </a:tc>
                <a:tc>
                  <a:txBody>
                    <a:bodyPr/>
                    <a:lstStyle/>
                    <a:p>
                      <a:r>
                        <a:rPr lang="en-US" dirty="0" smtClean="0"/>
                        <a:t>$100</a:t>
                      </a:r>
                      <a:endParaRPr lang="en-US" dirty="0"/>
                    </a:p>
                  </a:txBody>
                  <a:tcPr/>
                </a:tc>
                <a:tc>
                  <a:txBody>
                    <a:bodyPr/>
                    <a:lstStyle/>
                    <a:p>
                      <a:r>
                        <a:rPr lang="en-US" dirty="0" smtClean="0"/>
                        <a:t>$100</a:t>
                      </a:r>
                      <a:endParaRPr lang="en-US" dirty="0"/>
                    </a:p>
                  </a:txBody>
                  <a:tcPr/>
                </a:tc>
              </a:tr>
              <a:tr h="370840">
                <a:tc>
                  <a:txBody>
                    <a:bodyPr/>
                    <a:lstStyle/>
                    <a:p>
                      <a:r>
                        <a:rPr lang="en-US" dirty="0" smtClean="0"/>
                        <a:t>Airtime cost</a:t>
                      </a:r>
                      <a:endParaRPr lang="en-US" dirty="0"/>
                    </a:p>
                  </a:txBody>
                  <a:tcPr/>
                </a:tc>
                <a:tc>
                  <a:txBody>
                    <a:bodyPr/>
                    <a:lstStyle/>
                    <a:p>
                      <a:r>
                        <a:rPr lang="en-US" dirty="0" smtClean="0"/>
                        <a:t>$380</a:t>
                      </a:r>
                      <a:endParaRPr lang="en-US" dirty="0"/>
                    </a:p>
                  </a:txBody>
                  <a:tcPr/>
                </a:tc>
                <a:tc>
                  <a:txBody>
                    <a:bodyPr/>
                    <a:lstStyle/>
                    <a:p>
                      <a:r>
                        <a:rPr lang="en-US" dirty="0" smtClean="0"/>
                        <a:t>$1</a:t>
                      </a:r>
                      <a:endParaRPr lang="en-US" dirty="0"/>
                    </a:p>
                  </a:txBody>
                  <a:tcPr/>
                </a:tc>
                <a:tc>
                  <a:txBody>
                    <a:bodyPr/>
                    <a:lstStyle/>
                    <a:p>
                      <a:r>
                        <a:rPr lang="en-US" dirty="0" smtClean="0"/>
                        <a:t>$13</a:t>
                      </a:r>
                      <a:endParaRPr lang="en-US" dirty="0"/>
                    </a:p>
                  </a:txBody>
                  <a:tcPr/>
                </a:tc>
              </a:tr>
              <a:tr h="370840">
                <a:tc>
                  <a:txBody>
                    <a:bodyPr/>
                    <a:lstStyle/>
                    <a:p>
                      <a:r>
                        <a:rPr lang="en-US" dirty="0" smtClean="0">
                          <a:solidFill>
                            <a:srgbClr val="FF0000"/>
                          </a:solidFill>
                        </a:rPr>
                        <a:t>Total cost</a:t>
                      </a:r>
                      <a:endParaRPr lang="en-US" dirty="0">
                        <a:solidFill>
                          <a:srgbClr val="FF0000"/>
                        </a:solidFill>
                      </a:endParaRPr>
                    </a:p>
                  </a:txBody>
                  <a:tcPr/>
                </a:tc>
                <a:tc>
                  <a:txBody>
                    <a:bodyPr/>
                    <a:lstStyle/>
                    <a:p>
                      <a:r>
                        <a:rPr lang="en-US" dirty="0" smtClean="0">
                          <a:solidFill>
                            <a:srgbClr val="FF0000"/>
                          </a:solidFill>
                        </a:rPr>
                        <a:t>$380</a:t>
                      </a:r>
                      <a:endParaRPr lang="en-US" dirty="0">
                        <a:solidFill>
                          <a:srgbClr val="FF0000"/>
                        </a:solidFill>
                      </a:endParaRPr>
                    </a:p>
                  </a:txBody>
                  <a:tcPr/>
                </a:tc>
                <a:tc>
                  <a:txBody>
                    <a:bodyPr/>
                    <a:lstStyle/>
                    <a:p>
                      <a:r>
                        <a:rPr lang="en-US" dirty="0" smtClean="0">
                          <a:solidFill>
                            <a:srgbClr val="FF0000"/>
                          </a:solidFill>
                        </a:rPr>
                        <a:t>$101</a:t>
                      </a:r>
                      <a:endParaRPr lang="en-US" dirty="0">
                        <a:solidFill>
                          <a:srgbClr val="FF0000"/>
                        </a:solidFill>
                      </a:endParaRPr>
                    </a:p>
                  </a:txBody>
                  <a:tcPr/>
                </a:tc>
                <a:tc>
                  <a:txBody>
                    <a:bodyPr/>
                    <a:lstStyle/>
                    <a:p>
                      <a:r>
                        <a:rPr lang="en-US" dirty="0" smtClean="0">
                          <a:solidFill>
                            <a:srgbClr val="FF0000"/>
                          </a:solidFill>
                        </a:rPr>
                        <a:t>$113</a:t>
                      </a:r>
                      <a:endParaRPr lang="en-US" dirty="0">
                        <a:solidFill>
                          <a:srgbClr val="FF0000"/>
                        </a:solidFill>
                      </a:endParaRPr>
                    </a:p>
                  </a:txBody>
                  <a:tcPr/>
                </a:tc>
              </a:tr>
            </a:tbl>
          </a:graphicData>
        </a:graphic>
      </p:graphicFrame>
      <p:sp>
        <p:nvSpPr>
          <p:cNvPr id="5" name="TextBox 4"/>
          <p:cNvSpPr txBox="1"/>
          <p:nvPr/>
        </p:nvSpPr>
        <p:spPr>
          <a:xfrm>
            <a:off x="920069" y="5393894"/>
            <a:ext cx="7766731" cy="1200329"/>
          </a:xfrm>
          <a:prstGeom prst="rect">
            <a:avLst/>
          </a:prstGeom>
          <a:noFill/>
        </p:spPr>
        <p:txBody>
          <a:bodyPr wrap="square" rtlCol="0">
            <a:spAutoFit/>
          </a:bodyPr>
          <a:lstStyle/>
          <a:p>
            <a:r>
              <a:rPr lang="en-US" dirty="0" smtClean="0"/>
              <a:t>AUV</a:t>
            </a:r>
            <a:r>
              <a:rPr lang="en-US" dirty="0"/>
              <a:t> </a:t>
            </a:r>
            <a:r>
              <a:rPr lang="en-US" dirty="0" smtClean="0"/>
              <a:t>- Hot Spot link: 900MHz radio      </a:t>
            </a:r>
            <a:r>
              <a:rPr lang="en-US" dirty="0" smtClean="0">
                <a:solidFill>
                  <a:srgbClr val="0000FF"/>
                </a:solidFill>
              </a:rPr>
              <a:t>AUV – Hot Spot range: &lt; 400 meters </a:t>
            </a:r>
          </a:p>
          <a:p>
            <a:r>
              <a:rPr lang="en-US" dirty="0" smtClean="0"/>
              <a:t>Iridium bandwidth: 2400 bits/sec</a:t>
            </a:r>
          </a:p>
          <a:p>
            <a:r>
              <a:rPr lang="en-US" dirty="0" smtClean="0"/>
              <a:t>Compression: 2.7   AUV antenna wash-over: 10%</a:t>
            </a:r>
          </a:p>
          <a:p>
            <a:r>
              <a:rPr lang="en-US" dirty="0" smtClean="0"/>
              <a:t>Iridium cost: $1.25/minute    </a:t>
            </a:r>
            <a:r>
              <a:rPr lang="en-US" dirty="0" err="1" smtClean="0"/>
              <a:t>GlobalStar</a:t>
            </a:r>
            <a:r>
              <a:rPr lang="en-US" dirty="0" smtClean="0"/>
              <a:t> cost: $2.58/MB </a:t>
            </a:r>
            <a:endParaRPr lang="en-US" dirty="0"/>
          </a:p>
        </p:txBody>
      </p:sp>
    </p:spTree>
    <p:extLst>
      <p:ext uri="{BB962C8B-B14F-4D97-AF65-F5344CB8AC3E}">
        <p14:creationId xmlns:p14="http://schemas.microsoft.com/office/powerpoint/2010/main" val="3219500172"/>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Hot Spot acoustic “chase” algorithm</a:t>
            </a:r>
            <a:br>
              <a:rPr lang="en-US" dirty="0" smtClean="0"/>
            </a:br>
            <a:r>
              <a:rPr lang="en-US" dirty="0" smtClean="0"/>
              <a:t>(python/java software)</a:t>
            </a:r>
            <a:endParaRPr lang="en-US" dirty="0"/>
          </a:p>
        </p:txBody>
      </p:sp>
      <p:sp>
        <p:nvSpPr>
          <p:cNvPr id="3" name="Content Placeholder 2"/>
          <p:cNvSpPr>
            <a:spLocks noGrp="1"/>
          </p:cNvSpPr>
          <p:nvPr>
            <p:ph idx="1"/>
          </p:nvPr>
        </p:nvSpPr>
        <p:spPr>
          <a:xfrm>
            <a:off x="457200" y="1600200"/>
            <a:ext cx="7454588" cy="4525963"/>
          </a:xfrm>
        </p:spPr>
        <p:txBody>
          <a:bodyPr>
            <a:normAutofit fontScale="92500" lnSpcReduction="10000"/>
          </a:bodyPr>
          <a:lstStyle/>
          <a:p>
            <a:endParaRPr lang="en-US" dirty="0" smtClean="0"/>
          </a:p>
          <a:p>
            <a:pPr marL="514350" indent="-514350">
              <a:buFont typeface="+mj-lt"/>
              <a:buAutoNum type="arabicPeriod"/>
            </a:pPr>
            <a:r>
              <a:rPr lang="en-US" dirty="0" smtClean="0"/>
              <a:t>Get target bearing/range</a:t>
            </a:r>
          </a:p>
          <a:p>
            <a:pPr marL="514350" indent="-514350">
              <a:buFont typeface="+mj-lt"/>
              <a:buAutoNum type="arabicPeriod"/>
            </a:pPr>
            <a:r>
              <a:rPr lang="en-US" dirty="0" smtClean="0"/>
              <a:t>Compute target </a:t>
            </a:r>
            <a:r>
              <a:rPr lang="en-US" dirty="0" err="1" smtClean="0"/>
              <a:t>lat</a:t>
            </a:r>
            <a:r>
              <a:rPr lang="en-US" dirty="0" smtClean="0"/>
              <a:t>/</a:t>
            </a:r>
            <a:r>
              <a:rPr lang="en-US" dirty="0" err="1" smtClean="0"/>
              <a:t>lon</a:t>
            </a:r>
            <a:r>
              <a:rPr lang="en-US" dirty="0" smtClean="0"/>
              <a:t> </a:t>
            </a:r>
          </a:p>
          <a:p>
            <a:pPr marL="514350" indent="-514350">
              <a:buFont typeface="+mj-lt"/>
              <a:buAutoNum type="arabicPeriod"/>
            </a:pPr>
            <a:r>
              <a:rPr lang="en-US" dirty="0" smtClean="0"/>
              <a:t>If target location is “safe”, command vehicle to circle target</a:t>
            </a:r>
          </a:p>
          <a:p>
            <a:pPr marL="514350" indent="-514350">
              <a:buFont typeface="+mj-lt"/>
              <a:buAutoNum type="arabicPeriod"/>
            </a:pPr>
            <a:r>
              <a:rPr lang="en-US" dirty="0" smtClean="0"/>
              <a:t>Repeat every </a:t>
            </a:r>
            <a:r>
              <a:rPr lang="en-US" i="1" dirty="0" smtClean="0"/>
              <a:t>n</a:t>
            </a:r>
            <a:r>
              <a:rPr lang="en-US" dirty="0" smtClean="0"/>
              <a:t> seconds</a:t>
            </a:r>
          </a:p>
          <a:p>
            <a:endParaRPr lang="en-US" dirty="0"/>
          </a:p>
          <a:p>
            <a:r>
              <a:rPr lang="en-US" dirty="0" smtClean="0"/>
              <a:t>Target practice: </a:t>
            </a:r>
            <a:r>
              <a:rPr lang="en-US" dirty="0"/>
              <a:t>Moored acoustic modem </a:t>
            </a:r>
            <a:r>
              <a:rPr lang="en-US" dirty="0" smtClean="0"/>
              <a:t>10m above </a:t>
            </a:r>
            <a:r>
              <a:rPr lang="en-US" dirty="0"/>
              <a:t>sea </a:t>
            </a:r>
            <a:r>
              <a:rPr lang="en-US" dirty="0" smtClean="0"/>
              <a:t>floor, water depth 50m</a:t>
            </a:r>
            <a:endParaRPr lang="en-US" dirty="0"/>
          </a:p>
          <a:p>
            <a:endParaRPr lang="en-US" dirty="0" smtClean="0"/>
          </a:p>
          <a:p>
            <a:pPr lvl="1"/>
            <a:endParaRPr lang="en-US" dirty="0"/>
          </a:p>
          <a:p>
            <a:pPr lvl="1"/>
            <a:endParaRPr lang="en-US" dirty="0" smtClean="0"/>
          </a:p>
          <a:p>
            <a:pPr lvl="1"/>
            <a:endParaRPr lang="en-US" dirty="0" smtClean="0"/>
          </a:p>
          <a:p>
            <a:pPr lvl="1"/>
            <a:endParaRPr lang="en-US" dirty="0" smtClean="0"/>
          </a:p>
        </p:txBody>
      </p:sp>
    </p:spTree>
    <p:extLst>
      <p:ext uri="{BB962C8B-B14F-4D97-AF65-F5344CB8AC3E}">
        <p14:creationId xmlns:p14="http://schemas.microsoft.com/office/powerpoint/2010/main" val="37018714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1"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1"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1"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Hot Spot RF relay advantages</a:t>
            </a:r>
            <a:endParaRPr lang="en-US" dirty="0"/>
          </a:p>
        </p:txBody>
      </p:sp>
      <p:sp>
        <p:nvSpPr>
          <p:cNvPr id="3" name="Content Placeholder 2"/>
          <p:cNvSpPr>
            <a:spLocks noGrp="1"/>
          </p:cNvSpPr>
          <p:nvPr>
            <p:ph idx="1"/>
          </p:nvPr>
        </p:nvSpPr>
        <p:spPr>
          <a:xfrm>
            <a:off x="4870450" y="1569433"/>
            <a:ext cx="3702551" cy="4525963"/>
          </a:xfrm>
        </p:spPr>
        <p:txBody>
          <a:bodyPr>
            <a:normAutofit fontScale="92500" lnSpcReduction="10000"/>
          </a:bodyPr>
          <a:lstStyle/>
          <a:p>
            <a:r>
              <a:rPr lang="en-US" dirty="0" smtClean="0"/>
              <a:t>Fast, cheap  continuous link to shore </a:t>
            </a:r>
          </a:p>
          <a:p>
            <a:r>
              <a:rPr lang="en-US" dirty="0" smtClean="0"/>
              <a:t>Fast radio link to AUV</a:t>
            </a:r>
          </a:p>
          <a:p>
            <a:r>
              <a:rPr lang="en-US" dirty="0" smtClean="0"/>
              <a:t>Tall antennas</a:t>
            </a:r>
          </a:p>
          <a:p>
            <a:r>
              <a:rPr lang="en-US" dirty="0" smtClean="0"/>
              <a:t>Large energy budget</a:t>
            </a:r>
          </a:p>
          <a:p>
            <a:r>
              <a:rPr lang="en-US" dirty="0" smtClean="0"/>
              <a:t>Minimize AUV surface time</a:t>
            </a:r>
          </a:p>
          <a:p>
            <a:endParaRPr lang="en-US" dirty="0" smtClean="0"/>
          </a:p>
        </p:txBody>
      </p:sp>
      <p:pic>
        <p:nvPicPr>
          <p:cNvPr id="4" name="Content Placeholder 3"/>
          <p:cNvPicPr>
            <a:picLocks noChangeAspect="1"/>
          </p:cNvPicPr>
          <p:nvPr/>
        </p:nvPicPr>
        <p:blipFill>
          <a:blip r:embed="rId3"/>
          <a:srcRect l="-20857" r="-20857"/>
          <a:stretch>
            <a:fillRect/>
          </a:stretch>
        </p:blipFill>
        <p:spPr>
          <a:xfrm>
            <a:off x="-760171" y="1697490"/>
            <a:ext cx="6519421" cy="3585431"/>
          </a:xfrm>
          <a:prstGeom prst="rect">
            <a:avLst/>
          </a:prstGeom>
        </p:spPr>
      </p:pic>
      <p:sp>
        <p:nvSpPr>
          <p:cNvPr id="5" name="Content Placeholder 2"/>
          <p:cNvSpPr txBox="1">
            <a:spLocks/>
          </p:cNvSpPr>
          <p:nvPr/>
        </p:nvSpPr>
        <p:spPr>
          <a:xfrm>
            <a:off x="457200" y="5934980"/>
            <a:ext cx="8229600" cy="84885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700" dirty="0" smtClean="0">
                <a:solidFill>
                  <a:srgbClr val="0000FF"/>
                </a:solidFill>
              </a:rPr>
              <a:t>Wave Glider and AUV must rendezvous on surface!</a:t>
            </a:r>
            <a:endParaRPr lang="en-US" sz="2700" dirty="0">
              <a:solidFill>
                <a:srgbClr val="0000FF"/>
              </a:solidFill>
            </a:endParaRPr>
          </a:p>
        </p:txBody>
      </p:sp>
    </p:spTree>
    <p:extLst>
      <p:ext uri="{BB962C8B-B14F-4D97-AF65-F5344CB8AC3E}">
        <p14:creationId xmlns:p14="http://schemas.microsoft.com/office/powerpoint/2010/main" val="15389613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Wave Glider</a:t>
            </a:r>
            <a:endParaRPr lang="en-US" dirty="0"/>
          </a:p>
        </p:txBody>
      </p:sp>
      <p:sp>
        <p:nvSpPr>
          <p:cNvPr id="3" name="Content Placeholder 2"/>
          <p:cNvSpPr>
            <a:spLocks noGrp="1"/>
          </p:cNvSpPr>
          <p:nvPr>
            <p:ph idx="1"/>
          </p:nvPr>
        </p:nvSpPr>
        <p:spPr>
          <a:xfrm>
            <a:off x="457201" y="1600200"/>
            <a:ext cx="4898886" cy="4525963"/>
          </a:xfrm>
        </p:spPr>
        <p:txBody>
          <a:bodyPr>
            <a:normAutofit/>
          </a:bodyPr>
          <a:lstStyle/>
          <a:p>
            <a:r>
              <a:rPr lang="en-US" dirty="0" smtClean="0"/>
              <a:t>Very reliable, long-duration (months), autonomous</a:t>
            </a:r>
          </a:p>
          <a:p>
            <a:r>
              <a:rPr lang="en-US" dirty="0" smtClean="0"/>
              <a:t>Cheap to operate </a:t>
            </a:r>
          </a:p>
          <a:p>
            <a:r>
              <a:rPr lang="en-US" dirty="0" smtClean="0"/>
              <a:t>Frees ships for other tasks</a:t>
            </a:r>
          </a:p>
          <a:p>
            <a:r>
              <a:rPr lang="en-US" dirty="0" smtClean="0"/>
              <a:t>Users develop custom applications and payloads</a:t>
            </a:r>
            <a:endParaRPr lang="en-US" dirty="0"/>
          </a:p>
        </p:txBody>
      </p:sp>
      <p:pic>
        <p:nvPicPr>
          <p:cNvPr id="4" name="Picture 1"/>
          <p:cNvPicPr>
            <a:picLocks noChangeAspect="1"/>
          </p:cNvPicPr>
          <p:nvPr/>
        </p:nvPicPr>
        <p:blipFill>
          <a:blip r:embed="rId2"/>
          <a:srcRect/>
          <a:stretch>
            <a:fillRect/>
          </a:stretch>
        </p:blipFill>
        <p:spPr bwMode="auto">
          <a:xfrm>
            <a:off x="5301981" y="1467329"/>
            <a:ext cx="3610106" cy="4003967"/>
          </a:xfrm>
          <a:prstGeom prst="rect">
            <a:avLst/>
          </a:prstGeom>
          <a:noFill/>
          <a:ln w="9525">
            <a:noFill/>
            <a:miter lim="800000"/>
            <a:headEnd/>
            <a:tailEnd/>
          </a:ln>
        </p:spPr>
      </p:pic>
    </p:spTree>
    <p:extLst>
      <p:ext uri="{BB962C8B-B14F-4D97-AF65-F5344CB8AC3E}">
        <p14:creationId xmlns:p14="http://schemas.microsoft.com/office/powerpoint/2010/main" val="34006380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808080"/>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808080"/>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808080"/>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rgbClr val="80808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Hot Spot </a:t>
            </a:r>
            <a:r>
              <a:rPr lang="en-US" dirty="0" smtClean="0"/>
              <a:t>runs on Wave Glider </a:t>
            </a:r>
            <a:br>
              <a:rPr lang="en-US" dirty="0" smtClean="0"/>
            </a:br>
            <a:r>
              <a:rPr lang="en-US" i="1" dirty="0" smtClean="0"/>
              <a:t>Sensor Management Computer</a:t>
            </a:r>
            <a:endParaRPr lang="en-US" i="1" dirty="0"/>
          </a:p>
        </p:txBody>
      </p:sp>
      <p:sp>
        <p:nvSpPr>
          <p:cNvPr id="3" name="Content Placeholder 2"/>
          <p:cNvSpPr>
            <a:spLocks noGrp="1"/>
          </p:cNvSpPr>
          <p:nvPr>
            <p:ph idx="1"/>
          </p:nvPr>
        </p:nvSpPr>
        <p:spPr>
          <a:xfrm>
            <a:off x="457200" y="1127339"/>
            <a:ext cx="8229600" cy="2656381"/>
          </a:xfrm>
        </p:spPr>
        <p:txBody>
          <a:bodyPr>
            <a:normAutofit fontScale="92500"/>
          </a:bodyPr>
          <a:lstStyle/>
          <a:p>
            <a:pPr marL="0" indent="0">
              <a:buNone/>
            </a:pPr>
            <a:endParaRPr lang="en-US" sz="2800" dirty="0" smtClean="0"/>
          </a:p>
          <a:p>
            <a:r>
              <a:rPr lang="en-US" sz="2800" dirty="0" smtClean="0"/>
              <a:t>ARM processor </a:t>
            </a:r>
          </a:p>
          <a:p>
            <a:r>
              <a:rPr lang="en-US" sz="2800" dirty="0" smtClean="0"/>
              <a:t>Multiple serial ports for radios, modems</a:t>
            </a:r>
          </a:p>
          <a:p>
            <a:r>
              <a:rPr lang="en-US" sz="2800" dirty="0" smtClean="0"/>
              <a:t>Linux OS: standard tools include Java, Python, bash, etc.</a:t>
            </a:r>
          </a:p>
          <a:p>
            <a:r>
              <a:rPr lang="en-US" sz="2800" dirty="0" smtClean="0"/>
              <a:t>Interface to main vehicle computer</a:t>
            </a:r>
          </a:p>
        </p:txBody>
      </p:sp>
      <p:pic>
        <p:nvPicPr>
          <p:cNvPr id="4" name="Picture 3"/>
          <p:cNvPicPr>
            <a:picLocks noChangeAspect="1"/>
          </p:cNvPicPr>
          <p:nvPr/>
        </p:nvPicPr>
        <p:blipFill>
          <a:blip r:embed="rId2"/>
          <a:stretch>
            <a:fillRect/>
          </a:stretch>
        </p:blipFill>
        <p:spPr>
          <a:xfrm>
            <a:off x="597866" y="3667103"/>
            <a:ext cx="6764332" cy="2967372"/>
          </a:xfrm>
          <a:prstGeom prst="rect">
            <a:avLst/>
          </a:prstGeom>
        </p:spPr>
      </p:pic>
      <p:grpSp>
        <p:nvGrpSpPr>
          <p:cNvPr id="8" name="Group 7"/>
          <p:cNvGrpSpPr/>
          <p:nvPr/>
        </p:nvGrpSpPr>
        <p:grpSpPr>
          <a:xfrm>
            <a:off x="5313368" y="6058456"/>
            <a:ext cx="3390767" cy="830997"/>
            <a:chOff x="5313368" y="6058456"/>
            <a:chExt cx="3390767" cy="830997"/>
          </a:xfrm>
        </p:grpSpPr>
        <p:sp>
          <p:nvSpPr>
            <p:cNvPr id="6" name="Bent-Up Arrow 5"/>
            <p:cNvSpPr/>
            <p:nvPr/>
          </p:nvSpPr>
          <p:spPr>
            <a:xfrm rot="5400000">
              <a:off x="5871379" y="5884928"/>
              <a:ext cx="317185" cy="1433208"/>
            </a:xfrm>
            <a:prstGeom prst="bentUp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6828144" y="6058456"/>
              <a:ext cx="1875991" cy="830997"/>
            </a:xfrm>
            <a:prstGeom prst="rect">
              <a:avLst/>
            </a:prstGeom>
            <a:noFill/>
          </p:spPr>
          <p:txBody>
            <a:bodyPr wrap="square" rtlCol="0">
              <a:spAutoFit/>
            </a:bodyPr>
            <a:lstStyle/>
            <a:p>
              <a:r>
                <a:rPr lang="en-US" sz="2400" dirty="0" smtClean="0">
                  <a:solidFill>
                    <a:srgbClr val="0000FF"/>
                  </a:solidFill>
                </a:rPr>
                <a:t>Main vehicle computer</a:t>
              </a:r>
              <a:endParaRPr lang="en-US" sz="2400" dirty="0">
                <a:solidFill>
                  <a:srgbClr val="0000FF"/>
                </a:solidFill>
              </a:endParaRPr>
            </a:p>
          </p:txBody>
        </p:sp>
      </p:grpSp>
    </p:spTree>
    <p:extLst>
      <p:ext uri="{BB962C8B-B14F-4D97-AF65-F5344CB8AC3E}">
        <p14:creationId xmlns:p14="http://schemas.microsoft.com/office/powerpoint/2010/main" val="32939647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808080"/>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808080"/>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rgbClr val="808080"/>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rgbClr val="808080"/>
                                      </p:to>
                                    </p:animClr>
                                  </p:subTnLst>
                                </p:cTn>
                              </p:par>
                            </p:childTnLst>
                          </p:cTn>
                        </p:par>
                        <p:par>
                          <p:cTn id="19" fill="hold">
                            <p:stCondLst>
                              <p:cond delay="0"/>
                            </p:stCondLst>
                            <p:childTnLst>
                              <p:par>
                                <p:cTn id="20" presetID="22" presetClass="entr" presetSubtype="8"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 Communications relay</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71271472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figure2-network.tif"/>
          <p:cNvPicPr>
            <a:picLocks noGrp="1" noChangeAspect="1"/>
          </p:cNvPicPr>
          <p:nvPr>
            <p:ph idx="1"/>
          </p:nvPr>
        </p:nvPicPr>
        <p:blipFill>
          <a:blip r:embed="rId3">
            <a:extLst>
              <a:ext uri="{28A0092B-C50C-407E-A947-70E740481C1C}">
                <a14:useLocalDpi xmlns:a14="http://schemas.microsoft.com/office/drawing/2010/main" val="0"/>
              </a:ext>
            </a:extLst>
          </a:blip>
          <a:srcRect t="3522" b="3522"/>
          <a:stretch>
            <a:fillRect/>
          </a:stretch>
        </p:blipFill>
        <p:spPr>
          <a:xfrm>
            <a:off x="457200" y="1364202"/>
            <a:ext cx="8229600" cy="4525963"/>
          </a:xfrm>
        </p:spPr>
      </p:pic>
      <p:sp>
        <p:nvSpPr>
          <p:cNvPr id="2" name="Title 1"/>
          <p:cNvSpPr>
            <a:spLocks noGrp="1"/>
          </p:cNvSpPr>
          <p:nvPr>
            <p:ph type="title"/>
          </p:nvPr>
        </p:nvSpPr>
        <p:spPr/>
        <p:txBody>
          <a:bodyPr/>
          <a:lstStyle/>
          <a:p>
            <a:r>
              <a:rPr lang="en-US" dirty="0" smtClean="0"/>
              <a:t>Hot Spot network</a:t>
            </a:r>
            <a:endParaRPr lang="en-US" dirty="0"/>
          </a:p>
        </p:txBody>
      </p:sp>
      <p:sp>
        <p:nvSpPr>
          <p:cNvPr id="4" name="Content Placeholder 2"/>
          <p:cNvSpPr txBox="1">
            <a:spLocks/>
          </p:cNvSpPr>
          <p:nvPr/>
        </p:nvSpPr>
        <p:spPr>
          <a:xfrm>
            <a:off x="168994" y="4119597"/>
            <a:ext cx="4081458" cy="23453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800" dirty="0" smtClean="0">
                <a:solidFill>
                  <a:srgbClr val="0000FF"/>
                </a:solidFill>
              </a:rPr>
              <a:t>RF links subject to disruption</a:t>
            </a:r>
          </a:p>
          <a:p>
            <a:pPr lvl="1"/>
            <a:r>
              <a:rPr lang="en-US" sz="2400" dirty="0" smtClean="0">
                <a:solidFill>
                  <a:srgbClr val="0000FF"/>
                </a:solidFill>
              </a:rPr>
              <a:t>Sea state and weather</a:t>
            </a:r>
          </a:p>
          <a:p>
            <a:pPr lvl="1"/>
            <a:r>
              <a:rPr lang="en-US" sz="2400" dirty="0" smtClean="0">
                <a:solidFill>
                  <a:srgbClr val="0000FF"/>
                </a:solidFill>
              </a:rPr>
              <a:t>AUV dives, moves out of range</a:t>
            </a:r>
          </a:p>
          <a:p>
            <a:pPr lvl="1"/>
            <a:r>
              <a:rPr lang="en-US" sz="2400" dirty="0" smtClean="0">
                <a:solidFill>
                  <a:srgbClr val="0000FF"/>
                </a:solidFill>
              </a:rPr>
              <a:t>Satellite/cell availability</a:t>
            </a:r>
            <a:endParaRPr lang="en-US" sz="2400" dirty="0">
              <a:solidFill>
                <a:srgbClr val="0000FF"/>
              </a:solidFill>
            </a:endParaRPr>
          </a:p>
        </p:txBody>
      </p:sp>
    </p:spTree>
    <p:extLst>
      <p:ext uri="{BB962C8B-B14F-4D97-AF65-F5344CB8AC3E}">
        <p14:creationId xmlns:p14="http://schemas.microsoft.com/office/powerpoint/2010/main" val="38268617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Disruption tolerance</a:t>
            </a:r>
            <a:endParaRPr lang="en-US" dirty="0"/>
          </a:p>
        </p:txBody>
      </p:sp>
      <p:sp>
        <p:nvSpPr>
          <p:cNvPr id="3" name="Content Placeholder 2"/>
          <p:cNvSpPr>
            <a:spLocks noGrp="1"/>
          </p:cNvSpPr>
          <p:nvPr>
            <p:ph idx="1"/>
          </p:nvPr>
        </p:nvSpPr>
        <p:spPr/>
        <p:txBody>
          <a:bodyPr>
            <a:normAutofit/>
          </a:bodyPr>
          <a:lstStyle/>
          <a:p>
            <a:pPr marL="457200" lvl="1" indent="0">
              <a:buNone/>
            </a:pPr>
            <a:endParaRPr lang="en-US" dirty="0" smtClean="0"/>
          </a:p>
          <a:p>
            <a:r>
              <a:rPr lang="en-US" dirty="0" err="1"/>
              <a:t>r</a:t>
            </a:r>
            <a:r>
              <a:rPr lang="en-US" dirty="0" err="1" smtClean="0"/>
              <a:t>sync</a:t>
            </a:r>
            <a:r>
              <a:rPr lang="en-US" dirty="0" smtClean="0"/>
              <a:t> file-transfer protocol </a:t>
            </a:r>
          </a:p>
          <a:p>
            <a:pPr lvl="1"/>
            <a:r>
              <a:rPr lang="en-US" dirty="0" smtClean="0"/>
              <a:t>It’s everywhere; very robust implementations</a:t>
            </a:r>
          </a:p>
          <a:p>
            <a:pPr lvl="1"/>
            <a:r>
              <a:rPr lang="en-US" dirty="0" smtClean="0"/>
              <a:t>Very efficient “delta-transfer” algorithm</a:t>
            </a:r>
          </a:p>
          <a:p>
            <a:pPr lvl="1"/>
            <a:r>
              <a:rPr lang="en-US" dirty="0" smtClean="0"/>
              <a:t>Disruption-tolerant; transfer resumes where it left off</a:t>
            </a:r>
          </a:p>
          <a:p>
            <a:pPr lvl="1"/>
            <a:r>
              <a:rPr lang="en-US" dirty="0" smtClean="0"/>
              <a:t>Requires TCP/IP link</a:t>
            </a:r>
          </a:p>
          <a:p>
            <a:pPr lvl="1"/>
            <a:endParaRPr lang="en-US" dirty="0" smtClean="0"/>
          </a:p>
          <a:p>
            <a:pPr lvl="1"/>
            <a:endParaRPr lang="en-US" dirty="0"/>
          </a:p>
        </p:txBody>
      </p:sp>
    </p:spTree>
    <p:extLst>
      <p:ext uri="{BB962C8B-B14F-4D97-AF65-F5344CB8AC3E}">
        <p14:creationId xmlns:p14="http://schemas.microsoft.com/office/powerpoint/2010/main" val="211499118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16458</TotalTime>
  <Words>3361</Words>
  <Application>Microsoft Macintosh PowerPoint</Application>
  <PresentationFormat>On-screen Show (4:3)</PresentationFormat>
  <Paragraphs>405</Paragraphs>
  <Slides>48</Slides>
  <Notes>25</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48</vt:i4>
      </vt:variant>
    </vt:vector>
  </HeadingPairs>
  <TitlesOfParts>
    <vt:vector size="51" baseType="lpstr">
      <vt:lpstr>Office Theme</vt:lpstr>
      <vt:lpstr>Chart</vt:lpstr>
      <vt:lpstr>Worksheet</vt:lpstr>
      <vt:lpstr>Communications relay and autonomous tracking applications for Wave Glider</vt:lpstr>
      <vt:lpstr>Hot Spot Wave Glider</vt:lpstr>
      <vt:lpstr>Hot Spot Wave Glider</vt:lpstr>
      <vt:lpstr>Hot Spot Wave Glider Goals</vt:lpstr>
      <vt:lpstr>Wave Glider</vt:lpstr>
      <vt:lpstr>Hot Spot runs on Wave Glider  Sensor Management Computer</vt:lpstr>
      <vt:lpstr>I. Communications relay</vt:lpstr>
      <vt:lpstr>Hot Spot network</vt:lpstr>
      <vt:lpstr>Disruption tolerance</vt:lpstr>
      <vt:lpstr>PowerPoint Presentation</vt:lpstr>
      <vt:lpstr>PowerPoint Presentation</vt:lpstr>
      <vt:lpstr>PowerPoint Presentation</vt:lpstr>
      <vt:lpstr>Hot Spot radios</vt:lpstr>
      <vt:lpstr>Hot Spot antennas</vt:lpstr>
      <vt:lpstr>Cell signal strength at Hot Spot</vt:lpstr>
      <vt:lpstr>Hot Spot network</vt:lpstr>
      <vt:lpstr>PowerPoint Presentation</vt:lpstr>
      <vt:lpstr>Cost to transfer 13.4 MB  AUV data per day</vt:lpstr>
      <vt:lpstr>Hot Spot relay applications</vt:lpstr>
      <vt:lpstr>II. Acoustic Hot Spot applications</vt:lpstr>
      <vt:lpstr>Acoustic Hot Spot applications</vt:lpstr>
      <vt:lpstr>Hot Spot “chase” algorithm</vt:lpstr>
      <vt:lpstr>Target practice</vt:lpstr>
      <vt:lpstr>Acoustic vs true range to stationary target</vt:lpstr>
      <vt:lpstr>Acoustic vs true bearing to stationary target</vt:lpstr>
      <vt:lpstr>Remineralization during phytoplankton bloom</vt:lpstr>
      <vt:lpstr>Chase application: Lagrangian drift sampling</vt:lpstr>
      <vt:lpstr>Lagrangian drift sampling: October 2014</vt:lpstr>
      <vt:lpstr>Conclusions</vt:lpstr>
      <vt:lpstr>Acknowledgements</vt:lpstr>
      <vt:lpstr>End</vt:lpstr>
      <vt:lpstr>Computed coordinates of “chased” stationary target </vt:lpstr>
      <vt:lpstr>PowerPoint Presentation</vt:lpstr>
      <vt:lpstr>Next steps</vt:lpstr>
      <vt:lpstr>Bearing error vs true bearing</vt:lpstr>
      <vt:lpstr>The Communications Revolution - Comparison of Data Rate and Costs for Surface HotSpot Radio Relay</vt:lpstr>
      <vt:lpstr>PowerPoint Presentation</vt:lpstr>
      <vt:lpstr>PowerPoint Presentation</vt:lpstr>
      <vt:lpstr>PowerPoint Presentation</vt:lpstr>
      <vt:lpstr>The Importance of Real Time Data Return</vt:lpstr>
      <vt:lpstr>Advantages of a Wave Glider Surface Data Relay – a Radio “Hot Spot”</vt:lpstr>
      <vt:lpstr>Dorado and Xtreme-2 AUV coordinated operations</vt:lpstr>
      <vt:lpstr>Hot Spot relay applications</vt:lpstr>
      <vt:lpstr>Disruption tolerance</vt:lpstr>
      <vt:lpstr>Iridium versus predicted Hot Spot real-time data </vt:lpstr>
      <vt:lpstr>Cost to transfer 13.4 MB  AUV data per day</vt:lpstr>
      <vt:lpstr>Hot Spot acoustic “chase” algorithm (python/java software)</vt:lpstr>
      <vt:lpstr>Hot Spot RF relay advantages</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Communications relay and autonomous tracking applications for Wave Glider</dc:title>
  <dc:creator>Tom O'Reilly</dc:creator>
  <cp:lastModifiedBy>Tom O'Reilly</cp:lastModifiedBy>
  <cp:revision>381</cp:revision>
  <dcterms:created xsi:type="dcterms:W3CDTF">2015-04-21T22:25:01Z</dcterms:created>
  <dcterms:modified xsi:type="dcterms:W3CDTF">2015-05-21T05:36:34Z</dcterms:modified>
</cp:coreProperties>
</file>