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98" d="100"/>
          <a:sy n="98" d="100"/>
        </p:scale>
        <p:origin x="-19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22E70-2557-489D-868F-E97DC7E54BE7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7B63E-4007-447E-9245-9B23CC6E1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9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Chavez, </a:t>
            </a:r>
            <a:r>
              <a:rPr lang="en-US" dirty="0" err="1" smtClean="0"/>
              <a:t>Paull</a:t>
            </a:r>
            <a:r>
              <a:rPr lang="en-US" smtClean="0"/>
              <a:t>, Smith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7B63E-4007-447E-9245-9B23CC6E1E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53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RV</a:t>
            </a:r>
            <a:r>
              <a:rPr lang="en-US" baseline="0" dirty="0" smtClean="0"/>
              <a:t> Rachel Carson able to easily locate Wave Glider. Acoustic track shows small wiggles which are artifacts – note that we don’t yet account for offsets between DAT, compass, GPS</a:t>
            </a:r>
          </a:p>
          <a:p>
            <a:r>
              <a:rPr lang="en-US" baseline="0" dirty="0" smtClean="0"/>
              <a:t>Autonomous navigation saved operational cost – no need for operator to continually issue commands through WGMS interface</a:t>
            </a:r>
          </a:p>
          <a:p>
            <a:r>
              <a:rPr lang="en-US" baseline="0" dirty="0" smtClean="0"/>
              <a:t>Last Fall navigation commands were issued automatically from on shore following receipt of target location from WG cell; now they issued directly from the Hot Spot payload to the main vehicle computer.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19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46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665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28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1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6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580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6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63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49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47270-A5FE-184E-BDDF-6F155D85754D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6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583532"/>
            <a:ext cx="8458200" cy="5817268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Wave Glider Hot Spot 2017</a:t>
            </a:r>
            <a:br>
              <a:rPr lang="en-US" dirty="0" smtClean="0"/>
            </a:br>
            <a:r>
              <a:rPr lang="en-US" dirty="0" smtClean="0"/>
              <a:t>901411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Brian Kieft and Tom O’Reilly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612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2016 deliverables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Field program support</a:t>
            </a:r>
          </a:p>
          <a:p>
            <a:r>
              <a:rPr lang="en-US" dirty="0" smtClean="0"/>
              <a:t>Standardized payload</a:t>
            </a:r>
          </a:p>
          <a:p>
            <a:r>
              <a:rPr lang="en-US" dirty="0" smtClean="0"/>
              <a:t>Automated range-only stationary target localization</a:t>
            </a:r>
          </a:p>
          <a:p>
            <a:r>
              <a:rPr lang="en-US" dirty="0" smtClean="0"/>
              <a:t>Refined acoustic targeting accuracy</a:t>
            </a:r>
          </a:p>
          <a:p>
            <a:r>
              <a:rPr lang="en-US" dirty="0" smtClean="0"/>
              <a:t>Automated BED operations</a:t>
            </a:r>
          </a:p>
          <a:p>
            <a:r>
              <a:rPr lang="en-US" dirty="0" smtClean="0"/>
              <a:t>Onboard sensor data transfer </a:t>
            </a:r>
          </a:p>
          <a:p>
            <a:r>
              <a:rPr lang="en-US" dirty="0" smtClean="0"/>
              <a:t>SMC upgrade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216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7 deployments YTD</a:t>
            </a:r>
          </a:p>
          <a:p>
            <a:r>
              <a:rPr lang="en-US" dirty="0" smtClean="0"/>
              <a:t>~10,000 nm travelled overall</a:t>
            </a:r>
          </a:p>
          <a:p>
            <a:r>
              <a:rPr lang="en-US" dirty="0" smtClean="0"/>
              <a:t>Often &gt; 4 PIs / deployment</a:t>
            </a:r>
          </a:p>
          <a:p>
            <a:r>
              <a:rPr lang="en-US" dirty="0" smtClean="0"/>
              <a:t>Collaborative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727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2017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Field program support</a:t>
            </a:r>
          </a:p>
          <a:p>
            <a:r>
              <a:rPr lang="en-US" dirty="0" smtClean="0"/>
              <a:t>Acoustic message transfer capability</a:t>
            </a:r>
          </a:p>
          <a:p>
            <a:r>
              <a:rPr lang="en-US" dirty="0" smtClean="0"/>
              <a:t>Support Targeted AUV Sampling project with oceanic front detection/tracking</a:t>
            </a:r>
          </a:p>
          <a:p>
            <a:r>
              <a:rPr lang="en-US" dirty="0" smtClean="0"/>
              <a:t> Collaborate with JRF; VHF over-the-horizon </a:t>
            </a:r>
            <a:r>
              <a:rPr lang="en-US" dirty="0" err="1" smtClean="0"/>
              <a:t>comms</a:t>
            </a:r>
            <a:endParaRPr lang="en-US" dirty="0" smtClean="0"/>
          </a:p>
          <a:p>
            <a:r>
              <a:rPr lang="en-US" dirty="0" smtClean="0"/>
              <a:t>Tech transfer to U of H (already in progress)</a:t>
            </a:r>
          </a:p>
          <a:p>
            <a:r>
              <a:rPr lang="en-US" dirty="0" err="1" smtClean="0"/>
              <a:t>Iridum</a:t>
            </a:r>
            <a:r>
              <a:rPr lang="en-US" dirty="0" smtClean="0"/>
              <a:t> Next investigation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045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Autofit/>
          </a:bodyPr>
          <a:lstStyle/>
          <a:p>
            <a:r>
              <a:rPr lang="en-US" sz="4400" dirty="0" smtClean="0">
                <a:latin typeface="Calibri"/>
                <a:cs typeface="Calibri"/>
              </a:rPr>
              <a:t>Lagrangian drift survey:</a:t>
            </a:r>
            <a:br>
              <a:rPr lang="en-US" sz="4400" dirty="0" smtClean="0">
                <a:latin typeface="Calibri"/>
                <a:cs typeface="Calibri"/>
              </a:rPr>
            </a:br>
            <a:r>
              <a:rPr lang="en-US" sz="4400" dirty="0" smtClean="0">
                <a:latin typeface="Calibri"/>
                <a:cs typeface="Calibri"/>
              </a:rPr>
              <a:t>October 2014</a:t>
            </a:r>
            <a:endParaRPr lang="en-US" sz="4400" dirty="0">
              <a:latin typeface="Calibri"/>
              <a:cs typeface="Calibri"/>
            </a:endParaRPr>
          </a:p>
        </p:txBody>
      </p:sp>
      <p:pic>
        <p:nvPicPr>
          <p:cNvPr id="4" name="Content Placeholder 3" descr="figure4-ballet.tiff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8" b="6238"/>
          <a:stretch>
            <a:fillRect/>
          </a:stretch>
        </p:blipFill>
        <p:spPr>
          <a:xfrm>
            <a:off x="474120" y="1605896"/>
            <a:ext cx="8229600" cy="4525963"/>
          </a:xfrm>
        </p:spPr>
      </p:pic>
      <p:grpSp>
        <p:nvGrpSpPr>
          <p:cNvPr id="15" name="Group 14"/>
          <p:cNvGrpSpPr/>
          <p:nvPr/>
        </p:nvGrpSpPr>
        <p:grpSpPr>
          <a:xfrm>
            <a:off x="599118" y="5811324"/>
            <a:ext cx="2570355" cy="338554"/>
            <a:chOff x="736601" y="5362603"/>
            <a:chExt cx="2570355" cy="338554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36601" y="5528733"/>
              <a:ext cx="1151466" cy="0"/>
            </a:xfrm>
            <a:prstGeom prst="line">
              <a:avLst/>
            </a:prstGeom>
            <a:ln>
              <a:solidFill>
                <a:srgbClr val="F7964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006600" y="5362603"/>
              <a:ext cx="13003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p</a:t>
              </a:r>
              <a:r>
                <a:rPr lang="en-US" sz="1600" dirty="0" smtClean="0">
                  <a:solidFill>
                    <a:schemeClr val="bg1"/>
                  </a:solidFill>
                </a:rPr>
                <a:t>rofiling AUV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09595" y="5597548"/>
            <a:ext cx="3689818" cy="338554"/>
            <a:chOff x="736595" y="5574272"/>
            <a:chExt cx="3689818" cy="338554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736595" y="5731935"/>
              <a:ext cx="115146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984719" y="5574272"/>
              <a:ext cx="24416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WG, following drifting AUV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3822" y="5349908"/>
            <a:ext cx="3719554" cy="338554"/>
            <a:chOff x="728122" y="5794408"/>
            <a:chExt cx="3719554" cy="338554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728122" y="5935137"/>
              <a:ext cx="1151466" cy="0"/>
            </a:xfrm>
            <a:prstGeom prst="line">
              <a:avLst/>
            </a:prstGeom>
            <a:ln>
              <a:solidFill>
                <a:srgbClr val="17FF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972720" y="5794408"/>
              <a:ext cx="24749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drifting AUV at thermocline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87368" y="1995526"/>
            <a:ext cx="3925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CANON 2015 – Autonomous following implemented onboard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557809" y="5490637"/>
            <a:ext cx="1916546" cy="230900"/>
            <a:chOff x="6557809" y="5490637"/>
            <a:chExt cx="1916546" cy="2309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6557809" y="5709991"/>
              <a:ext cx="1916546" cy="115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557809" y="5490637"/>
              <a:ext cx="0" cy="219354"/>
            </a:xfrm>
            <a:prstGeom prst="line">
              <a:avLst/>
            </a:prstGeom>
            <a:ln w="12700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471137" y="5499115"/>
              <a:ext cx="0" cy="219354"/>
            </a:xfrm>
            <a:prstGeom prst="line">
              <a:avLst/>
            </a:prstGeom>
            <a:ln w="12700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7095062" y="5736178"/>
            <a:ext cx="88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1000 m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37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216</Words>
  <Application>Microsoft Macintosh PowerPoint</Application>
  <PresentationFormat>On-screen Show (4:3)</PresentationFormat>
  <Paragraphs>34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Wave Glider Hot Spot 2017 901411</vt:lpstr>
      <vt:lpstr>2016 deliverables</vt:lpstr>
      <vt:lpstr>Operations</vt:lpstr>
      <vt:lpstr>Proposed 2017 work</vt:lpstr>
      <vt:lpstr>Lagrangian drift survey: October 2014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 2017 901411</dc:title>
  <dc:creator>Tom O'Reilly</dc:creator>
  <cp:lastModifiedBy>Tom O'Reilly</cp:lastModifiedBy>
  <cp:revision>7</cp:revision>
  <dcterms:created xsi:type="dcterms:W3CDTF">2016-06-23T23:58:38Z</dcterms:created>
  <dcterms:modified xsi:type="dcterms:W3CDTF">2016-06-27T16:08:47Z</dcterms:modified>
</cp:coreProperties>
</file>