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unknown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56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69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A48A4-E35F-4B47-8851-7139B2DCDE3D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E265E-6491-4CCD-994C-368953D38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89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2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itchFamily="34" charset="0"/>
            </a:endParaRPr>
          </a:p>
        </p:txBody>
      </p:sp>
      <p:sp>
        <p:nvSpPr>
          <p:cNvPr id="302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09443" indent="-272863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091451" indent="-218290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28031" indent="-218290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1964611" indent="-218290" defTabSz="921669" eaLnBrk="0" hangingPunct="0">
              <a:spcBef>
                <a:spcPct val="30000"/>
              </a:spcBef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40119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83777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27435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710932" indent="-218290" defTabSz="921669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1732370-E308-4A1A-8074-2DD912C023CB}" type="slidenum">
              <a:rPr lang="en-US" altLang="en-US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0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05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6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52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58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4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58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1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33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37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tx2">
                <a:lumMod val="75000"/>
              </a:schemeClr>
            </a:gs>
            <a:gs pos="0">
              <a:schemeClr val="tx2"/>
            </a:gs>
            <a:gs pos="98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58CB2-40C4-4D29-A7A0-20CB008E90AB}" type="datetimeFigureOut">
              <a:rPr lang="en-US" smtClean="0"/>
              <a:t>6/24/2016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1BA99-E9B6-4DD5-8B4E-41925F853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6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AUV Science Operations Using Terrain Relative </a:t>
            </a:r>
            <a:r>
              <a:rPr lang="en-US" b="1" dirty="0" smtClean="0"/>
              <a:t>Navigation #901500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Stanford TRN research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MBARI development project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</a:rPr>
              <a:t>MBARI Operations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MBARI development project  bridging Stanford TRN research with MBARI Operations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Carried the 2016 Rockfish effort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NASA Iceberg AUV project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Iceberg AUV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Wall-following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TRN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7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938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Terrain-Relative Navigation (TRN) </a:t>
            </a:r>
          </a:p>
        </p:txBody>
      </p:sp>
      <p:sp>
        <p:nvSpPr>
          <p:cNvPr id="146436" name="Slide Number Placeholder 3"/>
          <p:cNvSpPr txBox="1">
            <a:spLocks/>
          </p:cNvSpPr>
          <p:nvPr/>
        </p:nvSpPr>
        <p:spPr bwMode="auto">
          <a:xfrm>
            <a:off x="6724650" y="5865813"/>
            <a:ext cx="795338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US" altLang="en-US" sz="1600">
              <a:solidFill>
                <a:schemeClr val="bg1"/>
              </a:solidFill>
            </a:endParaRPr>
          </a:p>
          <a:p>
            <a:pPr algn="ctr" eaLnBrk="1" hangingPunct="1"/>
            <a:endParaRPr lang="en-US" altLang="en-US" sz="1600">
              <a:solidFill>
                <a:schemeClr val="bg1"/>
              </a:solidFill>
            </a:endParaRPr>
          </a:p>
        </p:txBody>
      </p:sp>
      <p:grpSp>
        <p:nvGrpSpPr>
          <p:cNvPr id="146437" name="Group 9"/>
          <p:cNvGrpSpPr>
            <a:grpSpLocks/>
          </p:cNvGrpSpPr>
          <p:nvPr/>
        </p:nvGrpSpPr>
        <p:grpSpPr bwMode="auto">
          <a:xfrm>
            <a:off x="184966" y="1021970"/>
            <a:ext cx="4041043" cy="1786598"/>
            <a:chOff x="1571562" y="1355414"/>
            <a:chExt cx="6026634" cy="2257425"/>
          </a:xfrm>
        </p:grpSpPr>
        <p:pic>
          <p:nvPicPr>
            <p:cNvPr id="146441" name="Picture 20" descr="1DCorrelation_debbie.jp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562" y="1355414"/>
              <a:ext cx="6026634" cy="2257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42" name="Text Box 89"/>
            <p:cNvSpPr txBox="1">
              <a:spLocks noChangeAspect="1" noChangeArrowheads="1"/>
            </p:cNvSpPr>
            <p:nvPr/>
          </p:nvSpPr>
          <p:spPr bwMode="auto">
            <a:xfrm>
              <a:off x="1693625" y="1500331"/>
              <a:ext cx="177518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</a:rPr>
                <a:t>Measurement</a:t>
              </a:r>
            </a:p>
          </p:txBody>
        </p:sp>
        <p:sp>
          <p:nvSpPr>
            <p:cNvPr id="146443" name="Text Box 86"/>
            <p:cNvSpPr txBox="1">
              <a:spLocks noChangeAspect="1" noChangeArrowheads="1"/>
            </p:cNvSpPr>
            <p:nvPr/>
          </p:nvSpPr>
          <p:spPr bwMode="auto">
            <a:xfrm>
              <a:off x="5646947" y="1491949"/>
              <a:ext cx="1874448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</a:rPr>
                <a:t>Likelihood Score</a:t>
              </a:r>
            </a:p>
          </p:txBody>
        </p:sp>
        <p:sp>
          <p:nvSpPr>
            <p:cNvPr id="146444" name="Text Box 89"/>
            <p:cNvSpPr txBox="1">
              <a:spLocks noChangeAspect="1" noChangeArrowheads="1"/>
            </p:cNvSpPr>
            <p:nvPr/>
          </p:nvSpPr>
          <p:spPr bwMode="auto">
            <a:xfrm>
              <a:off x="3374494" y="3239783"/>
              <a:ext cx="1492424" cy="289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MS PGothic" pitchFamily="34" charset="-128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chemeClr val="bg1"/>
                  </a:solidFill>
                </a:rPr>
                <a:t>Terrain Map</a:t>
              </a:r>
            </a:p>
          </p:txBody>
        </p:sp>
      </p:grpSp>
      <p:sp>
        <p:nvSpPr>
          <p:cNvPr id="146440" name="Rectangle 14"/>
          <p:cNvSpPr>
            <a:spLocks noChangeArrowheads="1"/>
          </p:cNvSpPr>
          <p:nvPr/>
        </p:nvSpPr>
        <p:spPr bwMode="auto">
          <a:xfrm>
            <a:off x="3567113" y="6635750"/>
            <a:ext cx="21780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800"/>
              <a:t> </a:t>
            </a:r>
            <a:r>
              <a:rPr lang="en-US" altLang="en-US" sz="800" i="1"/>
              <a:t>Slide courtesy of Dr. Steve Rock</a:t>
            </a:r>
            <a:endParaRPr lang="en-US" altLang="en-US" sz="800"/>
          </a:p>
        </p:txBody>
      </p:sp>
      <p:sp>
        <p:nvSpPr>
          <p:cNvPr id="2" name="TextBox 1"/>
          <p:cNvSpPr txBox="1"/>
          <p:nvPr/>
        </p:nvSpPr>
        <p:spPr>
          <a:xfrm>
            <a:off x="84137" y="3979614"/>
            <a:ext cx="884761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Low-cost, precision navigation tool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Uses existing acoustic instruments (altimeter, DVL, multi-beam sonar)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Compare the time history of the depth profile with an on-board map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FFFFFF"/>
                </a:solidFill>
              </a:rPr>
              <a:t>The accuracy of other  navigation techniques  degrades over time.  This makes it difficult to return to a  site, e.g. a rock pile </a:t>
            </a:r>
          </a:p>
          <a:p>
            <a:endParaRPr lang="en-US" sz="2200" dirty="0" smtClean="0">
              <a:solidFill>
                <a:srgbClr val="FFFFFF"/>
              </a:solidFill>
            </a:endParaRPr>
          </a:p>
          <a:p>
            <a:pPr algn="ctr"/>
            <a:r>
              <a:rPr lang="en-US" sz="2200" dirty="0" smtClean="0">
                <a:solidFill>
                  <a:schemeClr val="bg1">
                    <a:lumMod val="95000"/>
                  </a:schemeClr>
                </a:solidFill>
              </a:rPr>
              <a:t>TRN figures out where you are </a:t>
            </a:r>
            <a:r>
              <a:rPr lang="en-US" sz="2200" u="sng" dirty="0" smtClean="0">
                <a:solidFill>
                  <a:schemeClr val="bg1">
                    <a:lumMod val="95000"/>
                  </a:schemeClr>
                </a:solidFill>
              </a:rPr>
              <a:t>with respect to the terrain</a:t>
            </a:r>
            <a:endParaRPr lang="en-US" sz="2200" u="sng" dirty="0" smtClean="0">
              <a:solidFill>
                <a:srgbClr val="FFFFFF"/>
              </a:solidFill>
            </a:endParaRPr>
          </a:p>
          <a:p>
            <a:endParaRPr lang="en-US" sz="2200" dirty="0" smtClean="0">
              <a:solidFill>
                <a:srgbClr val="FFFFFF"/>
              </a:solidFill>
            </a:endParaRPr>
          </a:p>
          <a:p>
            <a:endParaRPr lang="en-US" sz="2200" dirty="0" smtClean="0">
              <a:solidFill>
                <a:srgbClr val="FFFFFF"/>
              </a:solidFill>
            </a:endParaRPr>
          </a:p>
          <a:p>
            <a:endParaRPr lang="en-US" sz="2200" dirty="0">
              <a:solidFill>
                <a:srgbClr val="FFFFFF"/>
              </a:solidFill>
            </a:endParaRPr>
          </a:p>
        </p:txBody>
      </p:sp>
      <p:grpSp>
        <p:nvGrpSpPr>
          <p:cNvPr id="11" name="Group 30"/>
          <p:cNvGrpSpPr>
            <a:grpSpLocks/>
          </p:cNvGrpSpPr>
          <p:nvPr/>
        </p:nvGrpSpPr>
        <p:grpSpPr bwMode="auto">
          <a:xfrm>
            <a:off x="4243598" y="868670"/>
            <a:ext cx="4593213" cy="3289300"/>
            <a:chOff x="1828800" y="1358900"/>
            <a:chExt cx="5486400" cy="4140200"/>
          </a:xfrm>
        </p:grpSpPr>
        <p:pic>
          <p:nvPicPr>
            <p:cNvPr id="12" name="Picture 1" descr="Boardpic.p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4000" contrast="-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800" y="1358900"/>
              <a:ext cx="5486400" cy="414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3" name="Group 29"/>
            <p:cNvGrpSpPr>
              <a:grpSpLocks/>
            </p:cNvGrpSpPr>
            <p:nvPr/>
          </p:nvGrpSpPr>
          <p:grpSpPr bwMode="auto">
            <a:xfrm>
              <a:off x="2006162" y="1447800"/>
              <a:ext cx="4949239" cy="3124200"/>
              <a:chOff x="2006162" y="1447800"/>
              <a:chExt cx="4949239" cy="3124200"/>
            </a:xfrm>
          </p:grpSpPr>
          <p:sp>
            <p:nvSpPr>
              <p:cNvPr id="14" name="TextBox 2"/>
              <p:cNvSpPr txBox="1">
                <a:spLocks noChangeArrowheads="1"/>
              </p:cNvSpPr>
              <p:nvPr/>
            </p:nvSpPr>
            <p:spPr bwMode="auto">
              <a:xfrm>
                <a:off x="5356227" y="1524000"/>
                <a:ext cx="1599174" cy="387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rgbClr val="FFFFFF"/>
                    </a:solidFill>
                    <a:latin typeface="Arial" charset="0"/>
                  </a:rPr>
                  <a:t>Target boulder</a:t>
                </a:r>
              </a:p>
            </p:txBody>
          </p:sp>
          <p:cxnSp>
            <p:nvCxnSpPr>
              <p:cNvPr id="15" name="Straight Arrow Connector 10"/>
              <p:cNvCxnSpPr>
                <a:cxnSpLocks noChangeShapeType="1"/>
              </p:cNvCxnSpPr>
              <p:nvPr/>
            </p:nvCxnSpPr>
            <p:spPr bwMode="auto">
              <a:xfrm>
                <a:off x="6019800" y="1828800"/>
                <a:ext cx="228600" cy="25146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Arrow Connector 12"/>
              <p:cNvCxnSpPr>
                <a:cxnSpLocks noChangeShapeType="1"/>
              </p:cNvCxnSpPr>
              <p:nvPr/>
            </p:nvCxnSpPr>
            <p:spPr bwMode="auto">
              <a:xfrm>
                <a:off x="4038600" y="1905000"/>
                <a:ext cx="381000" cy="6096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7" name="Straight Arrow Connector 13"/>
              <p:cNvCxnSpPr>
                <a:cxnSpLocks noChangeShapeType="1"/>
              </p:cNvCxnSpPr>
              <p:nvPr/>
            </p:nvCxnSpPr>
            <p:spPr bwMode="auto">
              <a:xfrm>
                <a:off x="5029200" y="3505200"/>
                <a:ext cx="533400" cy="8382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Arrow Connector 14"/>
              <p:cNvCxnSpPr>
                <a:cxnSpLocks noChangeShapeType="1"/>
              </p:cNvCxnSpPr>
              <p:nvPr/>
            </p:nvCxnSpPr>
            <p:spPr bwMode="auto">
              <a:xfrm>
                <a:off x="2514600" y="3505200"/>
                <a:ext cx="685800" cy="1066800"/>
              </a:xfrm>
              <a:prstGeom prst="straightConnector1">
                <a:avLst/>
              </a:prstGeom>
              <a:noFill/>
              <a:ln w="25400">
                <a:solidFill>
                  <a:srgbClr val="FF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9" name="TextBox 21"/>
              <p:cNvSpPr txBox="1">
                <a:spLocks noChangeArrowheads="1"/>
              </p:cNvSpPr>
              <p:nvPr/>
            </p:nvSpPr>
            <p:spPr bwMode="auto">
              <a:xfrm>
                <a:off x="3962400" y="3035300"/>
                <a:ext cx="2286000" cy="658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rgbClr val="FFFFFF"/>
                    </a:solidFill>
                    <a:latin typeface="Arial" charset="0"/>
                  </a:rPr>
                  <a:t>Trajectory without TRN correction</a:t>
                </a:r>
              </a:p>
            </p:txBody>
          </p:sp>
          <p:sp>
            <p:nvSpPr>
              <p:cNvPr id="20" name="TextBox 22"/>
              <p:cNvSpPr txBox="1">
                <a:spLocks noChangeArrowheads="1"/>
              </p:cNvSpPr>
              <p:nvPr/>
            </p:nvSpPr>
            <p:spPr bwMode="auto">
              <a:xfrm>
                <a:off x="2006162" y="3200400"/>
                <a:ext cx="1746114" cy="3873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rgbClr val="FFFFFF"/>
                    </a:solidFill>
                    <a:latin typeface="Arial" charset="0"/>
                  </a:rPr>
                  <a:t>Filter converges</a:t>
                </a:r>
              </a:p>
            </p:txBody>
          </p:sp>
          <p:sp>
            <p:nvSpPr>
              <p:cNvPr id="21" name="TextBox 25"/>
              <p:cNvSpPr txBox="1">
                <a:spLocks noChangeArrowheads="1"/>
              </p:cNvSpPr>
              <p:nvPr/>
            </p:nvSpPr>
            <p:spPr bwMode="auto">
              <a:xfrm>
                <a:off x="2209800" y="1447800"/>
                <a:ext cx="2877315" cy="6585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l">
                  <a:lnSpc>
                    <a:spcPct val="85000"/>
                  </a:lnSpc>
                  <a:spcBef>
                    <a:spcPct val="65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4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1pPr>
                <a:lvl2pPr marL="742950" indent="-28575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2pPr>
                <a:lvl3pPr marL="11430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3pPr>
                <a:lvl4pPr marL="16002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4pPr>
                <a:lvl5pPr marL="2057400" indent="-228600" algn="l">
                  <a:lnSpc>
                    <a:spcPct val="85000"/>
                  </a:lnSpc>
                  <a:spcBef>
                    <a:spcPct val="30000"/>
                  </a:spcBef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lnSpc>
                    <a:spcPct val="85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00"/>
                  </a:buClr>
                  <a:buFont typeface="Wingdings" pitchFamily="2" charset="2"/>
                  <a:buChar char="§"/>
                  <a:defRPr sz="2000" b="1">
                    <a:solidFill>
                      <a:srgbClr val="000000"/>
                    </a:solidFill>
                    <a:latin typeface="Arial Narrow" pitchFamily="34" charset="0"/>
                    <a:ea typeface="ＭＳ Ｐゴシック" pitchFamily="34" charset="-128"/>
                  </a:defRPr>
                </a:lvl9pPr>
              </a:lstStyle>
              <a:p>
                <a:pPr>
                  <a:lnSpc>
                    <a:spcPct val="100000"/>
                  </a:lnSpc>
                  <a:spcBef>
                    <a:spcPct val="50000"/>
                  </a:spcBef>
                  <a:buClrTx/>
                  <a:buFontTx/>
                  <a:buNone/>
                </a:pPr>
                <a:r>
                  <a:rPr lang="en-US" altLang="en-US" sz="1400" b="0" dirty="0">
                    <a:solidFill>
                      <a:schemeClr val="bg1"/>
                    </a:solidFill>
                    <a:latin typeface="Arial" charset="0"/>
                  </a:rPr>
                  <a:t>Trajectory specified in map coordinates (before dive)</a:t>
                </a:r>
              </a:p>
            </p:txBody>
          </p: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887" y="2965129"/>
            <a:ext cx="1744665" cy="76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8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19" y="-24649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2016 Field Trials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6" name="Picture 5" descr="Screen Shot 2016-06-09 at 1.53.33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90" y="3924031"/>
            <a:ext cx="2867796" cy="2437413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3401" y="620688"/>
            <a:ext cx="7772400" cy="4114800"/>
          </a:xfrm>
        </p:spPr>
        <p:txBody>
          <a:bodyPr/>
          <a:lstStyle/>
          <a:p>
            <a:r>
              <a:rPr lang="en-US" sz="2400" dirty="0" smtClean="0">
                <a:solidFill>
                  <a:srgbClr val="FFFFFF"/>
                </a:solidFill>
              </a:rPr>
              <a:t>Used Mapping AUV to generate a High resolution map of a suspected deep rockfish habitat</a:t>
            </a: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in a </a:t>
            </a:r>
            <a:r>
              <a:rPr lang="en-US" sz="2000" u="sng" dirty="0" smtClean="0">
                <a:solidFill>
                  <a:srgbClr val="FFFFFF"/>
                </a:solidFill>
              </a:rPr>
              <a:t>Sanctuary Ecologically Significant Area (SESA)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Deployed MBARI’s “low-cost” </a:t>
            </a:r>
            <a:r>
              <a:rPr lang="en-US" sz="2400" dirty="0" err="1" smtClean="0">
                <a:solidFill>
                  <a:srgbClr val="FFFFFF"/>
                </a:solidFill>
              </a:rPr>
              <a:t>MiniROV</a:t>
            </a:r>
            <a:endParaRPr lang="en-US" sz="2400" dirty="0" smtClean="0">
              <a:solidFill>
                <a:srgbClr val="FFFFFF"/>
              </a:solidFill>
            </a:endParaRP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Improved maneuverability, imaging, navigation</a:t>
            </a: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Employed TRN to determine map offset for precise navigation</a:t>
            </a:r>
          </a:p>
          <a:p>
            <a:pPr lvl="1"/>
            <a:r>
              <a:rPr lang="en-US" sz="2000" dirty="0" smtClean="0">
                <a:solidFill>
                  <a:srgbClr val="FFFFFF"/>
                </a:solidFill>
              </a:rPr>
              <a:t>Imaged/counted fish in the water column followed by visual ID</a:t>
            </a:r>
          </a:p>
          <a:p>
            <a:pPr lvl="2"/>
            <a:r>
              <a:rPr lang="en-US" sz="1600" dirty="0" smtClean="0">
                <a:solidFill>
                  <a:srgbClr val="FFFFFF"/>
                </a:solidFill>
              </a:rPr>
              <a:t>Low-cost swath sonar for fish detection</a:t>
            </a:r>
          </a:p>
        </p:txBody>
      </p:sp>
      <p:pic>
        <p:nvPicPr>
          <p:cNvPr id="2050" name="Picture 2" descr="X:\901500 AUV TRN Operations\Pictures\IMG_23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752" t="15966" r="12721" b="33251"/>
          <a:stretch/>
        </p:blipFill>
        <p:spPr bwMode="auto">
          <a:xfrm>
            <a:off x="6139543" y="3628590"/>
            <a:ext cx="2813626" cy="309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Screen Shot 2016-06-09 at 6.08.14 P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438" y="4151021"/>
            <a:ext cx="2471769" cy="156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749998" y="5199411"/>
            <a:ext cx="182880" cy="166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>
            <a:stCxn id="2054" idx="1"/>
          </p:cNvCxnSpPr>
          <p:nvPr/>
        </p:nvCxnSpPr>
        <p:spPr>
          <a:xfrm flipH="1">
            <a:off x="1932879" y="4934004"/>
            <a:ext cx="1262559" cy="34889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044856" y="5606142"/>
            <a:ext cx="253116" cy="461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endCxn id="16" idx="1"/>
          </p:cNvCxnSpPr>
          <p:nvPr/>
        </p:nvCxnSpPr>
        <p:spPr>
          <a:xfrm>
            <a:off x="4954193" y="3472909"/>
            <a:ext cx="2127731" cy="220077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17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629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Rockfish in the Water Column</a:t>
            </a:r>
            <a:br>
              <a:rPr lang="en-US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rgbClr val="FFFFFF"/>
                </a:solidFill>
              </a:rPr>
              <a:t>Low-cost Multi-beam Sonar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Fish on sonar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9707" y="1618554"/>
            <a:ext cx="7247556" cy="493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39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99604" y="21101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MiniROV</a:t>
            </a:r>
            <a:r>
              <a:rPr lang="en-US" dirty="0" smtClean="0">
                <a:solidFill>
                  <a:schemeClr val="bg1"/>
                </a:solidFill>
              </a:rPr>
              <a:t> footage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“Rare” and </a:t>
            </a:r>
            <a:r>
              <a:rPr lang="en-US" dirty="0">
                <a:solidFill>
                  <a:schemeClr val="bg1"/>
                </a:solidFill>
              </a:rPr>
              <a:t>Rebuilding </a:t>
            </a:r>
            <a:r>
              <a:rPr lang="en-US" dirty="0" smtClean="0">
                <a:solidFill>
                  <a:schemeClr val="bg1"/>
                </a:solidFill>
              </a:rPr>
              <a:t>Species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MBARI MiniROV 05-May-16 H264.mov">
            <a:hlinkClick r:id="" action="ppaction://ole?verb=0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8970" y="1495877"/>
            <a:ext cx="7866743" cy="442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7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Z:\images\SurRidge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3"/>
          <a:stretch/>
        </p:blipFill>
        <p:spPr bwMode="auto">
          <a:xfrm>
            <a:off x="533400" y="1905000"/>
            <a:ext cx="7869045" cy="447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images\SurRidge_markup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3"/>
          <a:stretch/>
        </p:blipFill>
        <p:spPr bwMode="auto">
          <a:xfrm>
            <a:off x="533401" y="1905000"/>
            <a:ext cx="7869044" cy="447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24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204</Words>
  <Application>Microsoft Office PowerPoint</Application>
  <PresentationFormat>On-screen Show (4:3)</PresentationFormat>
  <Paragraphs>39</Paragraphs>
  <Slides>6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AUV Science Operations Using Terrain Relative Navigation #901500</vt:lpstr>
      <vt:lpstr>Terrain-Relative Navigation (TRN) </vt:lpstr>
      <vt:lpstr>2016 Field Trials</vt:lpstr>
      <vt:lpstr>Rockfish in the Water Column Low-cost Multi-beam Sonar</vt:lpstr>
      <vt:lpstr>MiniROV footage  “Rare” and Rebuilding Species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Science Operations Using Terrain Relative Navigation #901500</dc:title>
  <dc:creator>Brett</dc:creator>
  <cp:lastModifiedBy>Brett</cp:lastModifiedBy>
  <cp:revision>3</cp:revision>
  <dcterms:created xsi:type="dcterms:W3CDTF">2016-06-24T21:31:28Z</dcterms:created>
  <dcterms:modified xsi:type="dcterms:W3CDTF">2016-06-24T21:54:19Z</dcterms:modified>
</cp:coreProperties>
</file>