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62" r:id="rId3"/>
    <p:sldId id="260" r:id="rId4"/>
    <p:sldId id="258" r:id="rId5"/>
    <p:sldId id="266" r:id="rId6"/>
    <p:sldId id="267" r:id="rId7"/>
    <p:sldId id="265" r:id="rId8"/>
    <p:sldId id="256" r:id="rId9"/>
    <p:sldId id="263" r:id="rId10"/>
    <p:sldId id="269" r:id="rId11"/>
    <p:sldId id="268" r:id="rId12"/>
    <p:sldId id="264" r:id="rId13"/>
    <p:sldId id="25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1" d="100"/>
          <a:sy n="171" d="100"/>
        </p:scale>
        <p:origin x="-64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A48A4-E35F-4B47-8851-7139B2DCDE3D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8E265E-6491-4CCD-994C-368953D38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589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20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302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66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09443" indent="-272863" defTabSz="92166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091451" indent="-218290" defTabSz="92166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28031" indent="-218290" defTabSz="92166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1964611" indent="-218290" defTabSz="92166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401192" indent="-218290" defTabSz="92166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837772" indent="-218290" defTabSz="92166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274352" indent="-218290" defTabSz="92166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710932" indent="-218290" defTabSz="92166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1732370-E308-4A1A-8074-2DD912C023CB}" type="slidenum">
              <a:rPr lang="en-US" altLang="en-US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805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056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8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352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58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641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858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01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38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37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5000">
              <a:schemeClr val="tx2">
                <a:lumMod val="75000"/>
              </a:schemeClr>
            </a:gs>
            <a:gs pos="0">
              <a:schemeClr val="tx2"/>
            </a:gs>
            <a:gs pos="98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564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3.wdp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AUV Science Operations Using Terrain Relative </a:t>
            </a:r>
            <a:r>
              <a:rPr lang="en-US" b="1" dirty="0" smtClean="0"/>
              <a:t>Navigation (TRN) #901500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2017 Project Team: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Brett Hobson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Steve Rock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Rob McEwen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Rich Henthorn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Dave Caress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Hans Thomas + AUV Team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050" name="Picture 2" descr="Z:\images\DSC_01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3" r="5006"/>
          <a:stretch/>
        </p:blipFill>
        <p:spPr bwMode="auto">
          <a:xfrm>
            <a:off x="4191000" y="2667000"/>
            <a:ext cx="454969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72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\\atlas\MappingAUVOps2014\IcebergAUV\MissionPlanning\2013_WallTest_11v1_MissionTrackChec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81200"/>
            <a:ext cx="2933673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41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9916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1m limit cycle: 4m altitude = 3 to 5m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5m max color imaging altitude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3m is much better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Don’t crash – AUV and ancient corals aren’t happy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36,000 images from 10 </a:t>
            </a:r>
            <a:r>
              <a:rPr lang="en-US" dirty="0" err="1" smtClean="0">
                <a:solidFill>
                  <a:schemeClr val="bg1"/>
                </a:solidFill>
              </a:rPr>
              <a:t>hr</a:t>
            </a:r>
            <a:r>
              <a:rPr lang="en-US" dirty="0" smtClean="0">
                <a:solidFill>
                  <a:schemeClr val="bg1"/>
                </a:solidFill>
              </a:rPr>
              <a:t> mission along 36 km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Add monochrome camera for higher altitudes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Add structured light lasers for </a:t>
            </a:r>
            <a:r>
              <a:rPr lang="en-US" dirty="0" err="1" smtClean="0">
                <a:solidFill>
                  <a:schemeClr val="bg1"/>
                </a:solidFill>
              </a:rPr>
              <a:t>bathymetery</a:t>
            </a:r>
            <a:r>
              <a:rPr lang="en-US" dirty="0" smtClean="0">
                <a:solidFill>
                  <a:schemeClr val="bg1"/>
                </a:solidFill>
              </a:rPr>
              <a:t> and scaling 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8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End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67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19" y="-246490"/>
            <a:ext cx="7772400" cy="1143000"/>
          </a:xfrm>
        </p:spPr>
        <p:txBody>
          <a:bodyPr/>
          <a:lstStyle/>
          <a:p>
            <a:r>
              <a:rPr lang="en-US" b="1" dirty="0" smtClean="0"/>
              <a:t>2016 Field Trials</a:t>
            </a:r>
            <a:endParaRPr lang="en-US" b="1" dirty="0"/>
          </a:p>
        </p:txBody>
      </p:sp>
      <p:pic>
        <p:nvPicPr>
          <p:cNvPr id="6" name="Picture 5" descr="Screen Shot 2016-06-09 at 1.53.33 PM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90" y="3924031"/>
            <a:ext cx="2867796" cy="2437413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93401" y="620688"/>
            <a:ext cx="7772400" cy="4114800"/>
          </a:xfrm>
        </p:spPr>
        <p:txBody>
          <a:bodyPr/>
          <a:lstStyle/>
          <a:p>
            <a:r>
              <a:rPr lang="en-US" sz="2400" dirty="0" smtClean="0">
                <a:solidFill>
                  <a:srgbClr val="FFFFFF"/>
                </a:solidFill>
              </a:rPr>
              <a:t>Used Mapping AUV to generate a High resolution map of a suspected deep rockfish habitat</a:t>
            </a:r>
          </a:p>
          <a:p>
            <a:pPr lvl="1"/>
            <a:r>
              <a:rPr lang="en-US" sz="2000" dirty="0" smtClean="0">
                <a:solidFill>
                  <a:srgbClr val="FFFFFF"/>
                </a:solidFill>
              </a:rPr>
              <a:t>in a </a:t>
            </a:r>
            <a:r>
              <a:rPr lang="en-US" sz="2000" u="sng" dirty="0" smtClean="0">
                <a:solidFill>
                  <a:srgbClr val="FFFFFF"/>
                </a:solidFill>
              </a:rPr>
              <a:t>Sanctuary Ecologically Significant Area (SESA)</a:t>
            </a:r>
          </a:p>
          <a:p>
            <a:r>
              <a:rPr lang="en-US" sz="2400" dirty="0" smtClean="0">
                <a:solidFill>
                  <a:srgbClr val="FFFFFF"/>
                </a:solidFill>
              </a:rPr>
              <a:t>Deployed MBARI’s “low-cost” </a:t>
            </a:r>
            <a:r>
              <a:rPr lang="en-US" sz="2400" dirty="0" err="1" smtClean="0">
                <a:solidFill>
                  <a:srgbClr val="FFFFFF"/>
                </a:solidFill>
              </a:rPr>
              <a:t>MiniROV</a:t>
            </a:r>
            <a:endParaRPr lang="en-US" sz="2400" dirty="0" smtClean="0">
              <a:solidFill>
                <a:srgbClr val="FFFFFF"/>
              </a:solidFill>
            </a:endParaRPr>
          </a:p>
          <a:p>
            <a:pPr lvl="1"/>
            <a:r>
              <a:rPr lang="en-US" sz="2000" dirty="0" smtClean="0">
                <a:solidFill>
                  <a:srgbClr val="FFFFFF"/>
                </a:solidFill>
              </a:rPr>
              <a:t>Improved maneuverability, imaging, navigation</a:t>
            </a:r>
          </a:p>
          <a:p>
            <a:pPr lvl="1"/>
            <a:r>
              <a:rPr lang="en-US" sz="2000" dirty="0" smtClean="0">
                <a:solidFill>
                  <a:srgbClr val="FFFFFF"/>
                </a:solidFill>
              </a:rPr>
              <a:t>Employed TRN to determine map offset for precise navigation</a:t>
            </a:r>
          </a:p>
          <a:p>
            <a:pPr lvl="1"/>
            <a:r>
              <a:rPr lang="en-US" sz="2000" dirty="0" smtClean="0">
                <a:solidFill>
                  <a:srgbClr val="FFFFFF"/>
                </a:solidFill>
              </a:rPr>
              <a:t>Imaged/counted fish in the water column followed by visual ID</a:t>
            </a:r>
          </a:p>
          <a:p>
            <a:pPr lvl="2"/>
            <a:r>
              <a:rPr lang="en-US" sz="1600" dirty="0" smtClean="0">
                <a:solidFill>
                  <a:srgbClr val="FFFFFF"/>
                </a:solidFill>
              </a:rPr>
              <a:t>Low-cost swath sonar for fish detection</a:t>
            </a:r>
          </a:p>
        </p:txBody>
      </p:sp>
      <p:pic>
        <p:nvPicPr>
          <p:cNvPr id="2050" name="Picture 2" descr="X:\901500 AUV TRN Operations\Pictures\IMG_236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52" t="15966" r="12721" b="33251"/>
          <a:stretch/>
        </p:blipFill>
        <p:spPr bwMode="auto">
          <a:xfrm>
            <a:off x="6139543" y="3628590"/>
            <a:ext cx="2813626" cy="309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:\Screen Shot 2016-06-09 at 6.08.14 PM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716933"/>
            <a:ext cx="2471769" cy="156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1749998" y="5199411"/>
            <a:ext cx="182880" cy="166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2054" idx="1"/>
          </p:cNvCxnSpPr>
          <p:nvPr/>
        </p:nvCxnSpPr>
        <p:spPr>
          <a:xfrm flipH="1">
            <a:off x="1932878" y="4499916"/>
            <a:ext cx="1496122" cy="78298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7044856" y="5606142"/>
            <a:ext cx="253116" cy="4611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endCxn id="16" idx="1"/>
          </p:cNvCxnSpPr>
          <p:nvPr/>
        </p:nvCxnSpPr>
        <p:spPr>
          <a:xfrm>
            <a:off x="4954193" y="3472909"/>
            <a:ext cx="2127731" cy="220077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Fish on sonar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733800" y="5410200"/>
            <a:ext cx="2037603" cy="138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17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TRN Development Path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927767"/>
            <a:ext cx="8229600" cy="3505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Stanford TRN Research</a:t>
            </a:r>
          </a:p>
          <a:p>
            <a:pPr marL="0" indent="0" algn="ctr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MBARI Development Project</a:t>
            </a:r>
          </a:p>
          <a:p>
            <a:pPr marL="0" indent="0" algn="ctr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MBARI Operations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343400" y="3742628"/>
            <a:ext cx="304800" cy="44837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828800" y="3009900"/>
            <a:ext cx="5257800" cy="7239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4343400" y="2469066"/>
            <a:ext cx="304800" cy="42653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1828800"/>
            <a:ext cx="1744665" cy="76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0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629" y="0"/>
            <a:ext cx="77724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NASA Iceberg AUV Project</a:t>
            </a:r>
            <a:endParaRPr lang="en-US" sz="2800" b="1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7212508"/>
              </p:ext>
            </p:extLst>
          </p:nvPr>
        </p:nvGraphicFramePr>
        <p:xfrm>
          <a:off x="2438400" y="4696754"/>
          <a:ext cx="3282273" cy="212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Acrobat Document" r:id="rId3" imgW="11658414" imgH="7543800" progId="AcroExch.Document.DC">
                  <p:embed/>
                </p:oleObj>
              </mc:Choice>
              <mc:Fallback>
                <p:oleObj name="Acrobat Document" r:id="rId3" imgW="11658414" imgH="75438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38400" y="4696754"/>
                        <a:ext cx="3282273" cy="2124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1524000"/>
            <a:ext cx="8686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Novel navigation technique applicable to navigating around asteroids, but immediately useful for free-drifting icebergs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Smith’s halo-effect around icebergs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Benefited </a:t>
            </a:r>
            <a:r>
              <a:rPr lang="en-US" sz="2400" dirty="0" smtClean="0">
                <a:solidFill>
                  <a:schemeClr val="bg1"/>
                </a:solidFill>
              </a:rPr>
              <a:t>MBARI’s AUV program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Reactive obstacle avoidance and wall following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Developed and built a Dorado-variant AUV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 side &amp; down-looking mapping and imaging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03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938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b="1" dirty="0" smtClean="0"/>
              <a:t>Terrain-Relative Navigation (TRN) </a:t>
            </a:r>
          </a:p>
        </p:txBody>
      </p:sp>
      <p:sp>
        <p:nvSpPr>
          <p:cNvPr id="146436" name="Slide Number Placeholder 3"/>
          <p:cNvSpPr txBox="1">
            <a:spLocks/>
          </p:cNvSpPr>
          <p:nvPr/>
        </p:nvSpPr>
        <p:spPr bwMode="auto">
          <a:xfrm>
            <a:off x="6724650" y="5865813"/>
            <a:ext cx="795338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endParaRPr lang="en-US" altLang="en-US" sz="1600">
              <a:solidFill>
                <a:schemeClr val="bg1"/>
              </a:solidFill>
            </a:endParaRPr>
          </a:p>
          <a:p>
            <a:pPr algn="ctr" eaLnBrk="1" hangingPunct="1"/>
            <a:endParaRPr lang="en-US" altLang="en-US" sz="1600">
              <a:solidFill>
                <a:schemeClr val="bg1"/>
              </a:solidFill>
            </a:endParaRPr>
          </a:p>
        </p:txBody>
      </p:sp>
      <p:grpSp>
        <p:nvGrpSpPr>
          <p:cNvPr id="146437" name="Group 9"/>
          <p:cNvGrpSpPr>
            <a:grpSpLocks/>
          </p:cNvGrpSpPr>
          <p:nvPr/>
        </p:nvGrpSpPr>
        <p:grpSpPr bwMode="auto">
          <a:xfrm>
            <a:off x="184966" y="1021970"/>
            <a:ext cx="4041043" cy="1786598"/>
            <a:chOff x="1571562" y="1355414"/>
            <a:chExt cx="6026634" cy="2257425"/>
          </a:xfrm>
        </p:grpSpPr>
        <p:pic>
          <p:nvPicPr>
            <p:cNvPr id="146441" name="Picture 20" descr="1DCorrelation_debbie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562" y="1355414"/>
              <a:ext cx="6026634" cy="2257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6442" name="Text Box 89"/>
            <p:cNvSpPr txBox="1">
              <a:spLocks noChangeAspect="1" noChangeArrowheads="1"/>
            </p:cNvSpPr>
            <p:nvPr/>
          </p:nvSpPr>
          <p:spPr bwMode="auto">
            <a:xfrm>
              <a:off x="1693625" y="1500331"/>
              <a:ext cx="1775184" cy="28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n-US" altLang="en-US" sz="1200">
                  <a:solidFill>
                    <a:schemeClr val="bg1"/>
                  </a:solidFill>
                </a:rPr>
                <a:t>Measurement</a:t>
              </a:r>
            </a:p>
          </p:txBody>
        </p:sp>
        <p:sp>
          <p:nvSpPr>
            <p:cNvPr id="146443" name="Text Box 86"/>
            <p:cNvSpPr txBox="1">
              <a:spLocks noChangeAspect="1" noChangeArrowheads="1"/>
            </p:cNvSpPr>
            <p:nvPr/>
          </p:nvSpPr>
          <p:spPr bwMode="auto">
            <a:xfrm>
              <a:off x="5646947" y="1491949"/>
              <a:ext cx="1874448" cy="28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n-US" altLang="en-US" sz="1200">
                  <a:solidFill>
                    <a:schemeClr val="bg1"/>
                  </a:solidFill>
                </a:rPr>
                <a:t>Likelihood Score</a:t>
              </a:r>
            </a:p>
          </p:txBody>
        </p:sp>
        <p:sp>
          <p:nvSpPr>
            <p:cNvPr id="146444" name="Text Box 89"/>
            <p:cNvSpPr txBox="1">
              <a:spLocks noChangeAspect="1" noChangeArrowheads="1"/>
            </p:cNvSpPr>
            <p:nvPr/>
          </p:nvSpPr>
          <p:spPr bwMode="auto">
            <a:xfrm>
              <a:off x="3374494" y="3239783"/>
              <a:ext cx="1492424" cy="28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n-US" altLang="en-US" sz="1200">
                  <a:solidFill>
                    <a:schemeClr val="bg1"/>
                  </a:solidFill>
                </a:rPr>
                <a:t>Terrain Map</a:t>
              </a:r>
            </a:p>
          </p:txBody>
        </p:sp>
      </p:grpSp>
      <p:sp>
        <p:nvSpPr>
          <p:cNvPr id="146440" name="Rectangle 14"/>
          <p:cNvSpPr>
            <a:spLocks noChangeArrowheads="1"/>
          </p:cNvSpPr>
          <p:nvPr/>
        </p:nvSpPr>
        <p:spPr bwMode="auto">
          <a:xfrm>
            <a:off x="3567113" y="6635750"/>
            <a:ext cx="21780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800"/>
              <a:t> </a:t>
            </a:r>
            <a:r>
              <a:rPr lang="en-US" altLang="en-US" sz="800" i="1"/>
              <a:t>Slide courtesy of Dr. Steve Rock</a:t>
            </a:r>
            <a:endParaRPr lang="en-US" altLang="en-US" sz="800"/>
          </a:p>
        </p:txBody>
      </p:sp>
      <p:sp>
        <p:nvSpPr>
          <p:cNvPr id="2" name="TextBox 1"/>
          <p:cNvSpPr txBox="1"/>
          <p:nvPr/>
        </p:nvSpPr>
        <p:spPr>
          <a:xfrm>
            <a:off x="84137" y="3979614"/>
            <a:ext cx="884761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FFFFFF"/>
                </a:solidFill>
              </a:rPr>
              <a:t>Uses </a:t>
            </a:r>
            <a:r>
              <a:rPr lang="en-US" sz="2200" dirty="0" smtClean="0">
                <a:solidFill>
                  <a:srgbClr val="FFFFFF"/>
                </a:solidFill>
              </a:rPr>
              <a:t>existing acoustic instruments (altimeter, DVL, multi-beam sonar)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FFFFFF"/>
                </a:solidFill>
              </a:rPr>
              <a:t>Compare the time history of the depth profile with an on-board map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FFFFFF"/>
                </a:solidFill>
              </a:rPr>
              <a:t>The accuracy of other  navigation techniques  degrades over time.  This makes it difficult to return to a  site, e.g. a rock pile </a:t>
            </a:r>
          </a:p>
          <a:p>
            <a:endParaRPr lang="en-US" sz="2200" dirty="0" smtClean="0">
              <a:solidFill>
                <a:srgbClr val="FFFFFF"/>
              </a:solidFill>
            </a:endParaRPr>
          </a:p>
          <a:p>
            <a:pPr algn="ctr"/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TRN figures out where you are </a:t>
            </a:r>
            <a:r>
              <a:rPr lang="en-US" sz="2200" u="sng" dirty="0" smtClean="0">
                <a:solidFill>
                  <a:schemeClr val="bg1">
                    <a:lumMod val="95000"/>
                  </a:schemeClr>
                </a:solidFill>
              </a:rPr>
              <a:t>with respect to the terrain</a:t>
            </a:r>
            <a:endParaRPr lang="en-US" sz="2200" u="sng" dirty="0" smtClean="0">
              <a:solidFill>
                <a:srgbClr val="FFFFFF"/>
              </a:solidFill>
            </a:endParaRPr>
          </a:p>
          <a:p>
            <a:endParaRPr lang="en-US" sz="2200" dirty="0" smtClean="0">
              <a:solidFill>
                <a:srgbClr val="FFFFFF"/>
              </a:solidFill>
            </a:endParaRPr>
          </a:p>
          <a:p>
            <a:endParaRPr lang="en-US" sz="2200" dirty="0" smtClean="0">
              <a:solidFill>
                <a:srgbClr val="FFFFFF"/>
              </a:solidFill>
            </a:endParaRPr>
          </a:p>
          <a:p>
            <a:endParaRPr lang="en-US" sz="2200" dirty="0">
              <a:solidFill>
                <a:srgbClr val="FFFFFF"/>
              </a:solidFill>
            </a:endParaRPr>
          </a:p>
        </p:txBody>
      </p:sp>
      <p:grpSp>
        <p:nvGrpSpPr>
          <p:cNvPr id="11" name="Group 30"/>
          <p:cNvGrpSpPr>
            <a:grpSpLocks/>
          </p:cNvGrpSpPr>
          <p:nvPr/>
        </p:nvGrpSpPr>
        <p:grpSpPr bwMode="auto">
          <a:xfrm>
            <a:off x="4243598" y="868670"/>
            <a:ext cx="4593213" cy="3289300"/>
            <a:chOff x="1828800" y="1358900"/>
            <a:chExt cx="5486400" cy="4140200"/>
          </a:xfrm>
        </p:grpSpPr>
        <p:pic>
          <p:nvPicPr>
            <p:cNvPr id="12" name="Picture 1" descr="Boardpic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4000" contrast="-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1358900"/>
              <a:ext cx="5486400" cy="414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3" name="Group 29"/>
            <p:cNvGrpSpPr>
              <a:grpSpLocks/>
            </p:cNvGrpSpPr>
            <p:nvPr/>
          </p:nvGrpSpPr>
          <p:grpSpPr bwMode="auto">
            <a:xfrm>
              <a:off x="2006162" y="1447800"/>
              <a:ext cx="4949239" cy="3124200"/>
              <a:chOff x="2006162" y="1447800"/>
              <a:chExt cx="4949239" cy="3124200"/>
            </a:xfrm>
          </p:grpSpPr>
          <p:sp>
            <p:nvSpPr>
              <p:cNvPr id="14" name="TextBox 2"/>
              <p:cNvSpPr txBox="1">
                <a:spLocks noChangeArrowheads="1"/>
              </p:cNvSpPr>
              <p:nvPr/>
            </p:nvSpPr>
            <p:spPr bwMode="auto">
              <a:xfrm>
                <a:off x="5356227" y="1524000"/>
                <a:ext cx="1599174" cy="3873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>
                  <a:lnSpc>
                    <a:spcPct val="85000"/>
                  </a:lnSpc>
                  <a:spcBef>
                    <a:spcPct val="65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4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1pPr>
                <a:lvl2pPr marL="742950" indent="-28575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2pPr>
                <a:lvl3pPr marL="11430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3pPr>
                <a:lvl4pPr marL="16002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4pPr>
                <a:lvl5pPr marL="20574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en-US" sz="1400" b="0" dirty="0">
                    <a:solidFill>
                      <a:srgbClr val="FFFFFF"/>
                    </a:solidFill>
                    <a:latin typeface="Arial" charset="0"/>
                  </a:rPr>
                  <a:t>Target boulder</a:t>
                </a:r>
              </a:p>
            </p:txBody>
          </p:sp>
          <p:cxnSp>
            <p:nvCxnSpPr>
              <p:cNvPr id="15" name="Straight Arrow Connector 10"/>
              <p:cNvCxnSpPr>
                <a:cxnSpLocks noChangeShapeType="1"/>
              </p:cNvCxnSpPr>
              <p:nvPr/>
            </p:nvCxnSpPr>
            <p:spPr bwMode="auto">
              <a:xfrm>
                <a:off x="6019800" y="1828800"/>
                <a:ext cx="228600" cy="2514600"/>
              </a:xfrm>
              <a:prstGeom prst="straightConnector1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6" name="Straight Arrow Connector 12"/>
              <p:cNvCxnSpPr>
                <a:cxnSpLocks noChangeShapeType="1"/>
              </p:cNvCxnSpPr>
              <p:nvPr/>
            </p:nvCxnSpPr>
            <p:spPr bwMode="auto">
              <a:xfrm>
                <a:off x="4038600" y="1905000"/>
                <a:ext cx="381000" cy="609600"/>
              </a:xfrm>
              <a:prstGeom prst="straightConnector1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" name="Straight Arrow Connector 13"/>
              <p:cNvCxnSpPr>
                <a:cxnSpLocks noChangeShapeType="1"/>
              </p:cNvCxnSpPr>
              <p:nvPr/>
            </p:nvCxnSpPr>
            <p:spPr bwMode="auto">
              <a:xfrm>
                <a:off x="5029200" y="3505200"/>
                <a:ext cx="533400" cy="838200"/>
              </a:xfrm>
              <a:prstGeom prst="straightConnector1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8" name="Straight Arrow Connector 14"/>
              <p:cNvCxnSpPr>
                <a:cxnSpLocks noChangeShapeType="1"/>
              </p:cNvCxnSpPr>
              <p:nvPr/>
            </p:nvCxnSpPr>
            <p:spPr bwMode="auto">
              <a:xfrm>
                <a:off x="2514600" y="3505200"/>
                <a:ext cx="685800" cy="1066800"/>
              </a:xfrm>
              <a:prstGeom prst="straightConnector1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9" name="TextBox 21"/>
              <p:cNvSpPr txBox="1">
                <a:spLocks noChangeArrowheads="1"/>
              </p:cNvSpPr>
              <p:nvPr/>
            </p:nvSpPr>
            <p:spPr bwMode="auto">
              <a:xfrm>
                <a:off x="3962400" y="3035300"/>
                <a:ext cx="2286000" cy="6585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lnSpc>
                    <a:spcPct val="85000"/>
                  </a:lnSpc>
                  <a:spcBef>
                    <a:spcPct val="65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4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1pPr>
                <a:lvl2pPr marL="742950" indent="-28575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2pPr>
                <a:lvl3pPr marL="11430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3pPr>
                <a:lvl4pPr marL="16002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4pPr>
                <a:lvl5pPr marL="20574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en-US" sz="1400" b="0" dirty="0">
                    <a:solidFill>
                      <a:srgbClr val="FFFFFF"/>
                    </a:solidFill>
                    <a:latin typeface="Arial" charset="0"/>
                  </a:rPr>
                  <a:t>Trajectory without TRN correction</a:t>
                </a:r>
              </a:p>
            </p:txBody>
          </p:sp>
          <p:sp>
            <p:nvSpPr>
              <p:cNvPr id="20" name="TextBox 22"/>
              <p:cNvSpPr txBox="1">
                <a:spLocks noChangeArrowheads="1"/>
              </p:cNvSpPr>
              <p:nvPr/>
            </p:nvSpPr>
            <p:spPr bwMode="auto">
              <a:xfrm>
                <a:off x="2006162" y="3200400"/>
                <a:ext cx="1746114" cy="3873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>
                  <a:lnSpc>
                    <a:spcPct val="85000"/>
                  </a:lnSpc>
                  <a:spcBef>
                    <a:spcPct val="65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4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1pPr>
                <a:lvl2pPr marL="742950" indent="-28575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2pPr>
                <a:lvl3pPr marL="11430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3pPr>
                <a:lvl4pPr marL="16002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4pPr>
                <a:lvl5pPr marL="20574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en-US" sz="1400" b="0" dirty="0">
                    <a:solidFill>
                      <a:srgbClr val="FFFFFF"/>
                    </a:solidFill>
                    <a:latin typeface="Arial" charset="0"/>
                  </a:rPr>
                  <a:t>Filter converges</a:t>
                </a:r>
              </a:p>
            </p:txBody>
          </p:sp>
          <p:sp>
            <p:nvSpPr>
              <p:cNvPr id="21" name="TextBox 25"/>
              <p:cNvSpPr txBox="1">
                <a:spLocks noChangeArrowheads="1"/>
              </p:cNvSpPr>
              <p:nvPr/>
            </p:nvSpPr>
            <p:spPr bwMode="auto">
              <a:xfrm>
                <a:off x="2209800" y="1447800"/>
                <a:ext cx="2877315" cy="6585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l">
                  <a:lnSpc>
                    <a:spcPct val="85000"/>
                  </a:lnSpc>
                  <a:spcBef>
                    <a:spcPct val="65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4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1pPr>
                <a:lvl2pPr marL="742950" indent="-28575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2pPr>
                <a:lvl3pPr marL="11430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3pPr>
                <a:lvl4pPr marL="16002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4pPr>
                <a:lvl5pPr marL="20574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en-US" sz="1400" b="0" dirty="0">
                    <a:solidFill>
                      <a:schemeClr val="bg1"/>
                    </a:solidFill>
                    <a:latin typeface="Arial" charset="0"/>
                  </a:rPr>
                  <a:t>Trajectory specified in map coordinates (before dive)</a:t>
                </a:r>
              </a:p>
            </p:txBody>
          </p:sp>
        </p:grp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887" y="2965129"/>
            <a:ext cx="1744665" cy="76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8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1447800"/>
            <a:ext cx="8153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Current Dorado navigation system: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chemeClr val="bg1"/>
                </a:solidFill>
              </a:rPr>
              <a:t>Kearfott</a:t>
            </a:r>
            <a:r>
              <a:rPr lang="en-US" dirty="0" smtClean="0">
                <a:solidFill>
                  <a:schemeClr val="bg1"/>
                </a:solidFill>
              </a:rPr>
              <a:t> INS (ITAR), best in class with a drift rate of +10m of drift every 10km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Add typical map errors of 10s of meters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This is OK for planning and flying safe </a:t>
            </a:r>
            <a:r>
              <a:rPr lang="en-US" dirty="0" err="1" smtClean="0">
                <a:solidFill>
                  <a:schemeClr val="bg1"/>
                </a:solidFill>
              </a:rPr>
              <a:t>multibeam</a:t>
            </a:r>
            <a:r>
              <a:rPr lang="en-US" dirty="0" smtClean="0">
                <a:solidFill>
                  <a:schemeClr val="bg1"/>
                </a:solidFill>
              </a:rPr>
              <a:t> mapping missions with 50m standoff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Reactive obstacle avoidance or terrain-following uses forward and down-looking sonars to tell the AUV where it is </a:t>
            </a:r>
            <a:r>
              <a:rPr lang="en-US" u="sng" dirty="0" smtClean="0">
                <a:solidFill>
                  <a:schemeClr val="bg1"/>
                </a:solidFill>
              </a:rPr>
              <a:t>relative</a:t>
            </a:r>
            <a:r>
              <a:rPr lang="en-US" dirty="0" smtClean="0">
                <a:solidFill>
                  <a:schemeClr val="bg1"/>
                </a:solidFill>
              </a:rPr>
              <a:t> to the terrain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Dorado AUVs have a ~ 15m turning radius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Better start turning 15m before an obstacle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1805" y="5257800"/>
            <a:ext cx="815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Stanford is working to provide a predictive, feed-forward control that should allow the AUV to start maneuvering even before it see’s the terrain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Stanford is working to provide path planning for the best TRN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12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447800" y="2743200"/>
            <a:ext cx="66990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Dorado Fast-Sim can now work with real terrain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Vehicle must be following the simulated path for it to be valid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1805" y="5257800"/>
            <a:ext cx="8153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Spoiler alert (preview of Rock’s presentation tomorrow)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Stanford is working to provide a predictive, feed-forward control that should allow the AUV to start maneuvering even before it see’s the terrain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Stanford is working to provide path planning for the best TRN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30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E:\data\Sur Ridge\2013 cruise data\sur-ridge-framegrabs\sur-coral5-d5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888" y="3846823"/>
            <a:ext cx="4149794" cy="280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876150" y="137164"/>
            <a:ext cx="62219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+mj-lt"/>
              </a:rPr>
              <a:t>Sur Ridge Coral Community Ecology</a:t>
            </a:r>
            <a:endParaRPr lang="en-US" sz="3200" b="1" dirty="0"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12" y="786635"/>
            <a:ext cx="2117864" cy="57513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888" y="805365"/>
            <a:ext cx="4232493" cy="2856932"/>
          </a:xfrm>
          <a:prstGeom prst="rect">
            <a:avLst/>
          </a:prstGeom>
        </p:spPr>
      </p:pic>
      <p:pic>
        <p:nvPicPr>
          <p:cNvPr id="4" name="Picture 9" descr="E:\data\Sur Ridge\2013 cruise data\sur-ridge-framegrabs\sur-sponges7-d57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179687"/>
            <a:ext cx="4613820" cy="311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705605" y="805368"/>
            <a:ext cx="22834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FFFF"/>
                </a:solidFill>
              </a:rPr>
              <a:t>Strong Spatial Patterns</a:t>
            </a:r>
            <a:endParaRPr lang="en-US" sz="2800" dirty="0">
              <a:solidFill>
                <a:srgbClr val="00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49469" y="786637"/>
            <a:ext cx="2527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Bamboo Corals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87609" y="5897885"/>
            <a:ext cx="2527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Bubblegum Corals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16672" y="5531042"/>
            <a:ext cx="2527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Mixed Sponges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62809" y="648866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Jim Barry’s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97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Z:\images\SurRidge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3"/>
          <a:stretch/>
        </p:blipFill>
        <p:spPr bwMode="auto">
          <a:xfrm>
            <a:off x="533400" y="1905000"/>
            <a:ext cx="7869045" cy="447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images\SurRidge_markup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3"/>
          <a:stretch/>
        </p:blipFill>
        <p:spPr bwMode="auto">
          <a:xfrm>
            <a:off x="533401" y="1905000"/>
            <a:ext cx="7869044" cy="447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3048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Exploring Sur Ridge with a Dorado AUV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8724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87868"/>
            <a:ext cx="8229600" cy="1143000"/>
          </a:xfrm>
        </p:spPr>
        <p:txBody>
          <a:bodyPr/>
          <a:lstStyle/>
          <a:p>
            <a:r>
              <a:rPr lang="en-US" b="1" dirty="0" smtClean="0"/>
              <a:t>Portuguese Ledge Test Site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C767-0C63-2249-B246-F891A7E8E91D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392" y="1113510"/>
            <a:ext cx="4440871" cy="36133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794297"/>
            <a:ext cx="150660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Portuguese Ledge test site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0327" y="3204073"/>
            <a:ext cx="3975500" cy="340228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191320" y="2840390"/>
            <a:ext cx="307524" cy="315183"/>
          </a:xfrm>
          <a:prstGeom prst="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3498844" y="2840390"/>
            <a:ext cx="5187956" cy="363683"/>
          </a:xfrm>
          <a:prstGeom prst="line">
            <a:avLst/>
          </a:prstGeom>
          <a:ln>
            <a:solidFill>
              <a:srgbClr val="FFC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191320" y="3155573"/>
            <a:ext cx="1963561" cy="3294620"/>
          </a:xfrm>
          <a:prstGeom prst="line">
            <a:avLst/>
          </a:prstGeom>
          <a:ln>
            <a:solidFill>
              <a:srgbClr val="FFC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41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510</Words>
  <Application>Microsoft Office PowerPoint</Application>
  <PresentationFormat>On-screen Show (4:3)</PresentationFormat>
  <Paragraphs>80</Paragraphs>
  <Slides>13</Slides>
  <Notes>1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Adobe Acrobat Document</vt:lpstr>
      <vt:lpstr>AUV Science Operations Using Terrain Relative Navigation (TRN) #901500</vt:lpstr>
      <vt:lpstr>TRN Development Path</vt:lpstr>
      <vt:lpstr>NASA Iceberg AUV Project</vt:lpstr>
      <vt:lpstr>Terrain-Relative Navigation (TRN) </vt:lpstr>
      <vt:lpstr>PowerPoint Presentation</vt:lpstr>
      <vt:lpstr>PowerPoint Presentation</vt:lpstr>
      <vt:lpstr>PowerPoint Presentation</vt:lpstr>
      <vt:lpstr>PowerPoint Presentation</vt:lpstr>
      <vt:lpstr>Portuguese Ledge Test Site</vt:lpstr>
      <vt:lpstr>PowerPoint Presentation</vt:lpstr>
      <vt:lpstr>PowerPoint Presentation</vt:lpstr>
      <vt:lpstr>End</vt:lpstr>
      <vt:lpstr>2016 Field Trials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AUV Science Operations Using Terrain Relative Navigation #901500</dc:title>
  <dc:creator>Brett</dc:creator>
  <cp:lastModifiedBy>Brett</cp:lastModifiedBy>
  <cp:revision>15</cp:revision>
  <dcterms:created xsi:type="dcterms:W3CDTF">2016-06-24T21:31:28Z</dcterms:created>
  <dcterms:modified xsi:type="dcterms:W3CDTF">2016-06-25T01:59:17Z</dcterms:modified>
</cp:coreProperties>
</file>