
<file path=[Content_Types].xml><?xml version="1.0" encoding="utf-8"?>
<Types xmlns="http://schemas.openxmlformats.org/package/2006/content-types">
  <Default Extension="xml" ContentType="application/xml"/>
  <Default Extension="jpg" ContentType="image/jpeg"/>
  <Default Extension="mp3" ContentType="audio/unknown"/>
  <Default Extension="jpe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70" r:id="rId2"/>
    <p:sldId id="332" r:id="rId3"/>
    <p:sldId id="317" r:id="rId4"/>
    <p:sldId id="311" r:id="rId5"/>
    <p:sldId id="318" r:id="rId6"/>
    <p:sldId id="306" r:id="rId7"/>
    <p:sldId id="321" r:id="rId8"/>
    <p:sldId id="308" r:id="rId9"/>
    <p:sldId id="303" r:id="rId10"/>
    <p:sldId id="309" r:id="rId11"/>
    <p:sldId id="322" r:id="rId12"/>
    <p:sldId id="319" r:id="rId13"/>
    <p:sldId id="328" r:id="rId14"/>
    <p:sldId id="324" r:id="rId15"/>
    <p:sldId id="333" r:id="rId16"/>
    <p:sldId id="316" r:id="rId17"/>
    <p:sldId id="323" r:id="rId18"/>
    <p:sldId id="312" r:id="rId19"/>
    <p:sldId id="329" r:id="rId20"/>
    <p:sldId id="325" r:id="rId21"/>
    <p:sldId id="310" r:id="rId22"/>
    <p:sldId id="320" r:id="rId23"/>
    <p:sldId id="327" r:id="rId24"/>
    <p:sldId id="331"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D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64522" autoAdjust="0"/>
  </p:normalViewPr>
  <p:slideViewPr>
    <p:cSldViewPr snapToGrid="0" snapToObjects="1">
      <p:cViewPr varScale="1">
        <p:scale>
          <a:sx n="132" d="100"/>
          <a:sy n="132" d="100"/>
        </p:scale>
        <p:origin x="-4336" y="-120"/>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B52480-97FA-B042-A1DA-89B01011D35D}" type="datetimeFigureOut">
              <a:rPr lang="en-US" smtClean="0"/>
              <a:t>6/14/16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414C0C-86AB-5049-A3E2-AFD2904CF99D}" type="slidenum">
              <a:rPr lang="en-US" smtClean="0"/>
              <a:t>‹#›</a:t>
            </a:fld>
            <a:endParaRPr lang="en-US"/>
          </a:p>
        </p:txBody>
      </p:sp>
    </p:spTree>
    <p:extLst>
      <p:ext uri="{BB962C8B-B14F-4D97-AF65-F5344CB8AC3E}">
        <p14:creationId xmlns:p14="http://schemas.microsoft.com/office/powerpoint/2010/main" val="13428541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414C0C-86AB-5049-A3E2-AFD2904CF99D}" type="slidenum">
              <a:rPr lang="en-US" smtClean="0"/>
              <a:t>1</a:t>
            </a:fld>
            <a:endParaRPr lang="en-US"/>
          </a:p>
        </p:txBody>
      </p:sp>
    </p:spTree>
    <p:extLst>
      <p:ext uri="{BB962C8B-B14F-4D97-AF65-F5344CB8AC3E}">
        <p14:creationId xmlns:p14="http://schemas.microsoft.com/office/powerpoint/2010/main" val="998188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414C0C-86AB-5049-A3E2-AFD2904CF99D}" type="slidenum">
              <a:rPr lang="en-US" smtClean="0"/>
              <a:t>2</a:t>
            </a:fld>
            <a:endParaRPr lang="en-US"/>
          </a:p>
        </p:txBody>
      </p:sp>
    </p:spTree>
    <p:extLst>
      <p:ext uri="{BB962C8B-B14F-4D97-AF65-F5344CB8AC3E}">
        <p14:creationId xmlns:p14="http://schemas.microsoft.com/office/powerpoint/2010/main" val="998188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of these plots</a:t>
            </a:r>
            <a:r>
              <a:rPr lang="en-US" baseline="0" dirty="0" smtClean="0"/>
              <a:t> can be described as an average day of sound energy during that month.  Averaging for the whole month, while retaining reference to time of day, reveals the dominant frequencies at which vocalizations were occurring (which species were present and vocal).  This example indicates a shift of the dominant signal from Blue whales to Fin whales between September and November.  This analysis also reveals variations related to time of day (diurnal and semidiurnal patterns evident here).</a:t>
            </a:r>
            <a:endParaRPr lang="en-US" dirty="0"/>
          </a:p>
        </p:txBody>
      </p:sp>
      <p:sp>
        <p:nvSpPr>
          <p:cNvPr id="4" name="Slide Number Placeholder 3"/>
          <p:cNvSpPr>
            <a:spLocks noGrp="1"/>
          </p:cNvSpPr>
          <p:nvPr>
            <p:ph type="sldNum" sz="quarter" idx="10"/>
          </p:nvPr>
        </p:nvSpPr>
        <p:spPr/>
        <p:txBody>
          <a:bodyPr/>
          <a:lstStyle/>
          <a:p>
            <a:fld id="{8590745D-96D4-CE43-B15A-9F0738AC1C1D}" type="slidenum">
              <a:rPr lang="en-US" smtClean="0"/>
              <a:t>12</a:t>
            </a:fld>
            <a:endParaRPr lang="en-US"/>
          </a:p>
        </p:txBody>
      </p:sp>
    </p:spTree>
    <p:extLst>
      <p:ext uri="{BB962C8B-B14F-4D97-AF65-F5344CB8AC3E}">
        <p14:creationId xmlns:p14="http://schemas.microsoft.com/office/powerpoint/2010/main" val="2163143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414C0C-86AB-5049-A3E2-AFD2904CF99D}" type="slidenum">
              <a:rPr lang="en-US" smtClean="0"/>
              <a:t>15</a:t>
            </a:fld>
            <a:endParaRPr lang="en-US"/>
          </a:p>
        </p:txBody>
      </p:sp>
    </p:spTree>
    <p:extLst>
      <p:ext uri="{BB962C8B-B14F-4D97-AF65-F5344CB8AC3E}">
        <p14:creationId xmlns:p14="http://schemas.microsoft.com/office/powerpoint/2010/main" val="3974111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MARS hydrophone began recording regular, periodic acoustic transmissions beginning February 18, 2016.  This was reported to the the Coordinated Canyon Experiment team for investigation.</a:t>
            </a:r>
          </a:p>
          <a:p>
            <a:r>
              <a:rPr lang="en-US" dirty="0" smtClean="0"/>
              <a:t>* Examination of the hydrophone recordings showed that the transmissions were from a Benthos modem whose address matched the modem on BIN 1, deployed at 1800 m depth.  Intervention was required to avoid excessive battery drain on the BIN.</a:t>
            </a:r>
          </a:p>
          <a:p>
            <a:pPr marL="171450" indent="-171450">
              <a:buFontTx/>
              <a:buChar char="•"/>
            </a:pPr>
            <a:r>
              <a:rPr lang="en-US" dirty="0" smtClean="0"/>
              <a:t>Acoustic communication with BIN 1 using Wave Glider revealed that the BIN was repeatedly rebooting following failure to start one of the instruments (ADCP).  This also allowed modification of the configuration to stop the reboot problem.</a:t>
            </a:r>
          </a:p>
          <a:p>
            <a:pPr marL="171450" indent="-171450">
              <a:buFontTx/>
              <a:buChar char="•"/>
            </a:pPr>
            <a:r>
              <a:rPr lang="en-US" dirty="0" smtClean="0"/>
              <a:t>T</a:t>
            </a:r>
            <a:r>
              <a:rPr lang="en-US" baseline="0" dirty="0" smtClean="0"/>
              <a:t>he </a:t>
            </a:r>
            <a:r>
              <a:rPr lang="en-US" dirty="0" err="1" smtClean="0"/>
              <a:t>WaveGlider</a:t>
            </a:r>
            <a:r>
              <a:rPr lang="en-US" dirty="0" smtClean="0"/>
              <a:t>-based intervention allow the BIN to function correctly, continuing to collect data and avoid battery drain.</a:t>
            </a:r>
          </a:p>
        </p:txBody>
      </p:sp>
      <p:sp>
        <p:nvSpPr>
          <p:cNvPr id="4" name="Slide Number Placeholder 3"/>
          <p:cNvSpPr>
            <a:spLocks noGrp="1"/>
          </p:cNvSpPr>
          <p:nvPr>
            <p:ph type="sldNum" sz="quarter" idx="10"/>
          </p:nvPr>
        </p:nvSpPr>
        <p:spPr/>
        <p:txBody>
          <a:bodyPr/>
          <a:lstStyle/>
          <a:p>
            <a:fld id="{BC414C0C-86AB-5049-A3E2-AFD2904CF99D}" type="slidenum">
              <a:rPr lang="en-US" smtClean="0"/>
              <a:t>18</a:t>
            </a:fld>
            <a:endParaRPr lang="en-US"/>
          </a:p>
        </p:txBody>
      </p:sp>
    </p:spTree>
    <p:extLst>
      <p:ext uri="{BB962C8B-B14F-4D97-AF65-F5344CB8AC3E}">
        <p14:creationId xmlns:p14="http://schemas.microsoft.com/office/powerpoint/2010/main" val="1841537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37348A-213D-824C-9E33-33225B977C05}" type="datetimeFigureOut">
              <a:rPr lang="en-US" smtClean="0"/>
              <a:t>6/14/16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4125460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37348A-213D-824C-9E33-33225B977C05}" type="datetimeFigureOut">
              <a:rPr lang="en-US" smtClean="0"/>
              <a:t>6/14/16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3059851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37348A-213D-824C-9E33-33225B977C05}" type="datetimeFigureOut">
              <a:rPr lang="en-US" smtClean="0"/>
              <a:t>6/14/16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132719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37348A-213D-824C-9E33-33225B977C05}" type="datetimeFigureOut">
              <a:rPr lang="en-US" smtClean="0"/>
              <a:t>6/14/16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1588344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7348A-213D-824C-9E33-33225B977C05}" type="datetimeFigureOut">
              <a:rPr lang="en-US" smtClean="0"/>
              <a:t>6/14/16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2495094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37348A-213D-824C-9E33-33225B977C05}" type="datetimeFigureOut">
              <a:rPr lang="en-US" smtClean="0"/>
              <a:t>6/14/16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1717083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37348A-213D-824C-9E33-33225B977C05}" type="datetimeFigureOut">
              <a:rPr lang="en-US" smtClean="0"/>
              <a:t>6/14/16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2073513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37348A-213D-824C-9E33-33225B977C05}" type="datetimeFigureOut">
              <a:rPr lang="en-US" smtClean="0"/>
              <a:t>6/14/16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1396289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37348A-213D-824C-9E33-33225B977C05}" type="datetimeFigureOut">
              <a:rPr lang="en-US" smtClean="0"/>
              <a:t>6/14/16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622386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7348A-213D-824C-9E33-33225B977C05}" type="datetimeFigureOut">
              <a:rPr lang="en-US" smtClean="0"/>
              <a:t>6/14/16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2856744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7348A-213D-824C-9E33-33225B977C05}" type="datetimeFigureOut">
              <a:rPr lang="en-US" smtClean="0"/>
              <a:t>6/14/16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6B5806-CD7A-FC44-853D-8D3D65221C4B}" type="slidenum">
              <a:rPr lang="en-US" smtClean="0"/>
              <a:t>‹#›</a:t>
            </a:fld>
            <a:endParaRPr lang="en-US"/>
          </a:p>
        </p:txBody>
      </p:sp>
    </p:spTree>
    <p:extLst>
      <p:ext uri="{BB962C8B-B14F-4D97-AF65-F5344CB8AC3E}">
        <p14:creationId xmlns:p14="http://schemas.microsoft.com/office/powerpoint/2010/main" val="2157152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37348A-213D-824C-9E33-33225B977C05}" type="datetimeFigureOut">
              <a:rPr lang="en-US" smtClean="0"/>
              <a:t>6/14/16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6B5806-CD7A-FC44-853D-8D3D65221C4B}" type="slidenum">
              <a:rPr lang="en-US" smtClean="0"/>
              <a:t>‹#›</a:t>
            </a:fld>
            <a:endParaRPr lang="en-US"/>
          </a:p>
        </p:txBody>
      </p:sp>
    </p:spTree>
    <p:extLst>
      <p:ext uri="{BB962C8B-B14F-4D97-AF65-F5344CB8AC3E}">
        <p14:creationId xmlns:p14="http://schemas.microsoft.com/office/powerpoint/2010/main" val="3493217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7.jpg"/><Relationship Id="rId5" Type="http://schemas.openxmlformats.org/officeDocument/2006/relationships/image" Target="../media/image19.jpg"/><Relationship Id="rId6" Type="http://schemas.openxmlformats.org/officeDocument/2006/relationships/image" Target="../media/image23.jpg"/><Relationship Id="rId7" Type="http://schemas.openxmlformats.org/officeDocument/2006/relationships/image" Target="../media/image21.png"/><Relationship Id="rId1" Type="http://schemas.microsoft.com/office/2007/relationships/media" Target="../media/media3.mp3"/><Relationship Id="rId2" Type="http://schemas.openxmlformats.org/officeDocument/2006/relationships/audio" Target="../media/media3.mp3"/></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jpg"/><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jpg"/><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7.jpg"/><Relationship Id="rId5" Type="http://schemas.openxmlformats.org/officeDocument/2006/relationships/image" Target="../media/image21.png"/><Relationship Id="rId6" Type="http://schemas.openxmlformats.org/officeDocument/2006/relationships/image" Target="../media/image27.png"/><Relationship Id="rId7" Type="http://schemas.openxmlformats.org/officeDocument/2006/relationships/image" Target="../media/image28.jpg"/><Relationship Id="rId1" Type="http://schemas.microsoft.com/office/2007/relationships/media" Target="../media/media4.mp3"/><Relationship Id="rId2" Type="http://schemas.openxmlformats.org/officeDocument/2006/relationships/audio" Target="../media/media4.mp3"/></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g"/><Relationship Id="rId3" Type="http://schemas.openxmlformats.org/officeDocument/2006/relationships/image" Target="../media/image4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1.jpeg"/><Relationship Id="rId3" Type="http://schemas.microsoft.com/office/2007/relationships/hdphoto" Target="../media/hdphoto1.wdp"/></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g"/><Relationship Id="rId5" Type="http://schemas.openxmlformats.org/officeDocument/2006/relationships/image" Target="../media/image12.jpg"/><Relationship Id="rId6" Type="http://schemas.openxmlformats.org/officeDocument/2006/relationships/image" Target="../media/image13.jpg"/><Relationship Id="rId7" Type="http://schemas.openxmlformats.org/officeDocument/2006/relationships/image" Target="../media/image14.jpg"/><Relationship Id="rId8" Type="http://schemas.openxmlformats.org/officeDocument/2006/relationships/image" Target="../media/image15.jpg"/><Relationship Id="rId9" Type="http://schemas.openxmlformats.org/officeDocument/2006/relationships/image" Target="../media/image16.jpg"/><Relationship Id="rId10"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9.jpg"/><Relationship Id="rId5" Type="http://schemas.openxmlformats.org/officeDocument/2006/relationships/image" Target="../media/image20.jpg"/><Relationship Id="rId6" Type="http://schemas.openxmlformats.org/officeDocument/2006/relationships/image" Target="../media/image21.png"/><Relationship Id="rId1" Type="http://schemas.microsoft.com/office/2007/relationships/media" Target="../media/media1.mp3"/><Relationship Id="rId2" Type="http://schemas.openxmlformats.org/officeDocument/2006/relationships/audio" Target="../media/media1.mp3"/></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2.jpg"/><Relationship Id="rId5" Type="http://schemas.openxmlformats.org/officeDocument/2006/relationships/image" Target="../media/image21.png"/><Relationship Id="rId1" Type="http://schemas.microsoft.com/office/2007/relationships/media" Target="../media/media2.mp3"/><Relationship Id="rId2" Type="http://schemas.openxmlformats.org/officeDocument/2006/relationships/audio" Target="../media/media2.mp3"/></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unnam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88776"/>
            <a:ext cx="9144000" cy="3657600"/>
          </a:xfrm>
          <a:prstGeom prst="rect">
            <a:avLst/>
          </a:prstGeom>
        </p:spPr>
      </p:pic>
      <p:sp>
        <p:nvSpPr>
          <p:cNvPr id="4" name="TextBox 3"/>
          <p:cNvSpPr txBox="1"/>
          <p:nvPr/>
        </p:nvSpPr>
        <p:spPr>
          <a:xfrm>
            <a:off x="1868006" y="292388"/>
            <a:ext cx="5675953" cy="707886"/>
          </a:xfrm>
          <a:prstGeom prst="rect">
            <a:avLst/>
          </a:prstGeom>
          <a:noFill/>
        </p:spPr>
        <p:txBody>
          <a:bodyPr wrap="none" rtlCol="0">
            <a:spAutoFit/>
          </a:bodyPr>
          <a:lstStyle/>
          <a:p>
            <a:r>
              <a:rPr lang="en-US" sz="4000" b="1" dirty="0" smtClean="0">
                <a:solidFill>
                  <a:schemeClr val="accent5"/>
                </a:solidFill>
              </a:rPr>
              <a:t>Entering a world of sound</a:t>
            </a:r>
            <a:endParaRPr lang="en-US" sz="4000" b="1" dirty="0">
              <a:solidFill>
                <a:schemeClr val="accent5"/>
              </a:solidFill>
            </a:endParaRPr>
          </a:p>
        </p:txBody>
      </p:sp>
      <p:sp>
        <p:nvSpPr>
          <p:cNvPr id="5" name="TextBox 4"/>
          <p:cNvSpPr txBox="1"/>
          <p:nvPr/>
        </p:nvSpPr>
        <p:spPr>
          <a:xfrm>
            <a:off x="5568392" y="4784246"/>
            <a:ext cx="3647152" cy="369332"/>
          </a:xfrm>
          <a:prstGeom prst="rect">
            <a:avLst/>
          </a:prstGeom>
          <a:noFill/>
        </p:spPr>
        <p:txBody>
          <a:bodyPr wrap="none" rtlCol="0">
            <a:spAutoFit/>
          </a:bodyPr>
          <a:lstStyle/>
          <a:p>
            <a:r>
              <a:rPr lang="en-US" dirty="0" smtClean="0">
                <a:solidFill>
                  <a:schemeClr val="bg1"/>
                </a:solidFill>
              </a:rPr>
              <a:t>Photo: Bryant Austin, studio: cosmos</a:t>
            </a:r>
            <a:endParaRPr lang="en-US" dirty="0">
              <a:solidFill>
                <a:schemeClr val="bg1"/>
              </a:solidFill>
            </a:endParaRPr>
          </a:p>
        </p:txBody>
      </p:sp>
    </p:spTree>
    <p:extLst>
      <p:ext uri="{BB962C8B-B14F-4D97-AF65-F5344CB8AC3E}">
        <p14:creationId xmlns:p14="http://schemas.microsoft.com/office/powerpoint/2010/main" val="70754029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PacificWhiteSidedDolphi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842" y="754381"/>
            <a:ext cx="4339758" cy="2894075"/>
          </a:xfrm>
          <a:prstGeom prst="rect">
            <a:avLst/>
          </a:prstGeom>
          <a:ln w="12700">
            <a:solidFill>
              <a:schemeClr val="bg1"/>
            </a:solidFill>
          </a:ln>
        </p:spPr>
      </p:pic>
      <p:sp>
        <p:nvSpPr>
          <p:cNvPr id="6" name="TextBox 5"/>
          <p:cNvSpPr txBox="1"/>
          <p:nvPr/>
        </p:nvSpPr>
        <p:spPr>
          <a:xfrm>
            <a:off x="3945369" y="3312992"/>
            <a:ext cx="753632" cy="369332"/>
          </a:xfrm>
          <a:prstGeom prst="rect">
            <a:avLst/>
          </a:prstGeom>
          <a:noFill/>
        </p:spPr>
        <p:txBody>
          <a:bodyPr wrap="none" rtlCol="0">
            <a:spAutoFit/>
          </a:bodyPr>
          <a:lstStyle/>
          <a:p>
            <a:r>
              <a:rPr lang="en-US" dirty="0" smtClean="0">
                <a:solidFill>
                  <a:schemeClr val="bg1"/>
                </a:solidFill>
              </a:rPr>
              <a:t>NOAA</a:t>
            </a:r>
            <a:endParaRPr lang="en-US" dirty="0">
              <a:solidFill>
                <a:schemeClr val="bg1"/>
              </a:solidFill>
            </a:endParaRPr>
          </a:p>
        </p:txBody>
      </p:sp>
      <p:sp>
        <p:nvSpPr>
          <p:cNvPr id="7" name="TextBox 6"/>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Voices @ MARS: </a:t>
            </a:r>
            <a:r>
              <a:rPr lang="en-US" sz="3200" b="1" dirty="0" smtClean="0">
                <a:solidFill>
                  <a:schemeClr val="accent5"/>
                </a:solidFill>
              </a:rPr>
              <a:t>marine mammal communities</a:t>
            </a:r>
            <a:endParaRPr lang="en-US" sz="3200" b="1" dirty="0">
              <a:solidFill>
                <a:schemeClr val="accent5"/>
              </a:solidFill>
            </a:endParaRPr>
          </a:p>
        </p:txBody>
      </p:sp>
      <p:pic>
        <p:nvPicPr>
          <p:cNvPr id="11" name="Picture 10" descr="5019925885_8af3886bee_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8397" y="754381"/>
            <a:ext cx="3875708" cy="2906781"/>
          </a:xfrm>
          <a:prstGeom prst="rect">
            <a:avLst/>
          </a:prstGeom>
          <a:ln w="12700">
            <a:solidFill>
              <a:schemeClr val="bg1"/>
            </a:solidFill>
          </a:ln>
        </p:spPr>
      </p:pic>
      <p:pic>
        <p:nvPicPr>
          <p:cNvPr id="12" name="Picture 11" descr="SeaLion_LaPazMexico_DennisVandermeersch_244037_640x425.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1731" y="3946320"/>
            <a:ext cx="3875708" cy="2573712"/>
          </a:xfrm>
          <a:prstGeom prst="rect">
            <a:avLst/>
          </a:prstGeom>
          <a:ln>
            <a:solidFill>
              <a:schemeClr val="bg1"/>
            </a:solidFill>
          </a:ln>
        </p:spPr>
      </p:pic>
      <p:sp>
        <p:nvSpPr>
          <p:cNvPr id="13" name="TextBox 12"/>
          <p:cNvSpPr txBox="1"/>
          <p:nvPr/>
        </p:nvSpPr>
        <p:spPr>
          <a:xfrm>
            <a:off x="8159742" y="3330071"/>
            <a:ext cx="753632" cy="369332"/>
          </a:xfrm>
          <a:prstGeom prst="rect">
            <a:avLst/>
          </a:prstGeom>
          <a:noFill/>
        </p:spPr>
        <p:txBody>
          <a:bodyPr wrap="none" rtlCol="0">
            <a:spAutoFit/>
          </a:bodyPr>
          <a:lstStyle/>
          <a:p>
            <a:r>
              <a:rPr lang="en-US" dirty="0" smtClean="0">
                <a:solidFill>
                  <a:schemeClr val="bg1"/>
                </a:solidFill>
              </a:rPr>
              <a:t>NOAA</a:t>
            </a:r>
            <a:endParaRPr lang="en-US" dirty="0">
              <a:solidFill>
                <a:schemeClr val="bg1"/>
              </a:solidFill>
            </a:endParaRPr>
          </a:p>
        </p:txBody>
      </p:sp>
      <p:pic>
        <p:nvPicPr>
          <p:cNvPr id="14" name="MARS_20150801_004345_0200.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00574" y="5774269"/>
            <a:ext cx="812800" cy="812800"/>
          </a:xfrm>
          <a:prstGeom prst="rect">
            <a:avLst/>
          </a:prstGeom>
        </p:spPr>
      </p:pic>
    </p:spTree>
    <p:extLst>
      <p:ext uri="{BB962C8B-B14F-4D97-AF65-F5344CB8AC3E}">
        <p14:creationId xmlns:p14="http://schemas.microsoft.com/office/powerpoint/2010/main" val="896062115"/>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223" fill="hold"/>
                                        <p:tgtEl>
                                          <p:spTgt spid="14"/>
                                        </p:tgtEl>
                                      </p:cBhvr>
                                    </p:cmd>
                                  </p:childTnLst>
                                </p:cTn>
                              </p:par>
                            </p:childTnLst>
                          </p:cTn>
                        </p:par>
                      </p:childTnLst>
                    </p:cTn>
                  </p:par>
                </p:childTnLst>
              </p:cTn>
              <p:nextCondLst>
                <p:cond evt="onClick" delay="0">
                  <p:tgtEl>
                    <p:spTgt spid="14"/>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Soundscape visual browsing</a:t>
            </a:r>
            <a:endParaRPr lang="en-US" sz="3200" b="1" dirty="0">
              <a:solidFill>
                <a:schemeClr val="accent5"/>
              </a:solidFill>
            </a:endParaRPr>
          </a:p>
        </p:txBody>
      </p:sp>
      <p:pic>
        <p:nvPicPr>
          <p:cNvPr id="4" name="Picture 3" descr="Screen Shot 2016-06-13 at 8.35.5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967" y="609598"/>
            <a:ext cx="7087279" cy="6197600"/>
          </a:xfrm>
          <a:prstGeom prst="rect">
            <a:avLst/>
          </a:prstGeom>
        </p:spPr>
      </p:pic>
    </p:spTree>
    <p:extLst>
      <p:ext uri="{BB962C8B-B14F-4D97-AF65-F5344CB8AC3E}">
        <p14:creationId xmlns:p14="http://schemas.microsoft.com/office/powerpoint/2010/main" val="6703773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Soundscape statistical analysis</a:t>
            </a:r>
            <a:endParaRPr lang="en-US" sz="3200" b="1" dirty="0">
              <a:solidFill>
                <a:schemeClr val="accent5"/>
              </a:solidFill>
            </a:endParaRPr>
          </a:p>
        </p:txBody>
      </p:sp>
      <p:grpSp>
        <p:nvGrpSpPr>
          <p:cNvPr id="7" name="Group 6"/>
          <p:cNvGrpSpPr/>
          <p:nvPr/>
        </p:nvGrpSpPr>
        <p:grpSpPr>
          <a:xfrm>
            <a:off x="177804" y="705793"/>
            <a:ext cx="8796866" cy="5432543"/>
            <a:chOff x="177804" y="705793"/>
            <a:chExt cx="8796866" cy="5432543"/>
          </a:xfrm>
        </p:grpSpPr>
        <p:pic>
          <p:nvPicPr>
            <p:cNvPr id="3" name="Picture 2" descr="LTSA_SepNo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04" y="705793"/>
              <a:ext cx="8796866" cy="5432543"/>
            </a:xfrm>
            <a:prstGeom prst="rect">
              <a:avLst/>
            </a:prstGeom>
          </p:spPr>
        </p:pic>
        <p:sp>
          <p:nvSpPr>
            <p:cNvPr id="5" name="TextBox 4"/>
            <p:cNvSpPr txBox="1"/>
            <p:nvPr/>
          </p:nvSpPr>
          <p:spPr>
            <a:xfrm>
              <a:off x="2819378" y="4814511"/>
              <a:ext cx="1325690" cy="375556"/>
            </a:xfrm>
            <a:prstGeom prst="rect">
              <a:avLst/>
            </a:prstGeom>
            <a:noFill/>
          </p:spPr>
          <p:txBody>
            <a:bodyPr wrap="square" rtlCol="0">
              <a:spAutoFit/>
            </a:bodyPr>
            <a:lstStyle/>
            <a:p>
              <a:r>
                <a:rPr lang="en-US" b="1" dirty="0" smtClean="0"/>
                <a:t>Blue whale</a:t>
              </a:r>
              <a:endParaRPr lang="en-US" b="1" dirty="0"/>
            </a:p>
          </p:txBody>
        </p:sp>
        <p:sp>
          <p:nvSpPr>
            <p:cNvPr id="13" name="TextBox 12"/>
            <p:cNvSpPr txBox="1"/>
            <p:nvPr/>
          </p:nvSpPr>
          <p:spPr>
            <a:xfrm>
              <a:off x="6944301" y="4621452"/>
              <a:ext cx="1153596" cy="383898"/>
            </a:xfrm>
            <a:prstGeom prst="rect">
              <a:avLst/>
            </a:prstGeom>
            <a:noFill/>
          </p:spPr>
          <p:txBody>
            <a:bodyPr wrap="square" rtlCol="0">
              <a:spAutoFit/>
            </a:bodyPr>
            <a:lstStyle/>
            <a:p>
              <a:r>
                <a:rPr lang="en-US" b="1" dirty="0" smtClean="0"/>
                <a:t>Fin whale</a:t>
              </a:r>
              <a:endParaRPr lang="en-US" b="1" dirty="0"/>
            </a:p>
          </p:txBody>
        </p:sp>
        <p:sp>
          <p:nvSpPr>
            <p:cNvPr id="6" name="Up Arrow 5"/>
            <p:cNvSpPr/>
            <p:nvPr/>
          </p:nvSpPr>
          <p:spPr>
            <a:xfrm>
              <a:off x="3907991" y="4746694"/>
              <a:ext cx="321377" cy="355591"/>
            </a:xfrm>
            <a:prstGeom prst="upArrow">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Up Arrow 9"/>
            <p:cNvSpPr/>
            <p:nvPr/>
          </p:nvSpPr>
          <p:spPr>
            <a:xfrm>
              <a:off x="7899193" y="4543503"/>
              <a:ext cx="321377" cy="355591"/>
            </a:xfrm>
            <a:prstGeom prst="upArrow">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4641082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Soundscape analysis by human experts</a:t>
            </a:r>
            <a:endParaRPr lang="en-US" sz="3200" b="1" dirty="0">
              <a:solidFill>
                <a:schemeClr val="accent5"/>
              </a:solidFill>
            </a:endParaRPr>
          </a:p>
        </p:txBody>
      </p:sp>
      <p:sp>
        <p:nvSpPr>
          <p:cNvPr id="12" name="TextBox 11"/>
          <p:cNvSpPr txBox="1"/>
          <p:nvPr/>
        </p:nvSpPr>
        <p:spPr>
          <a:xfrm>
            <a:off x="279400" y="601124"/>
            <a:ext cx="1557867" cy="2031325"/>
          </a:xfrm>
          <a:prstGeom prst="rect">
            <a:avLst/>
          </a:prstGeom>
          <a:noFill/>
        </p:spPr>
        <p:txBody>
          <a:bodyPr wrap="square" rtlCol="0">
            <a:spAutoFit/>
          </a:bodyPr>
          <a:lstStyle/>
          <a:p>
            <a:r>
              <a:rPr lang="en-US" dirty="0" smtClean="0">
                <a:solidFill>
                  <a:schemeClr val="accent5">
                    <a:lumMod val="60000"/>
                    <a:lumOff val="40000"/>
                  </a:schemeClr>
                </a:solidFill>
              </a:rPr>
              <a:t>Unidentified </a:t>
            </a:r>
            <a:r>
              <a:rPr lang="en-US" dirty="0" err="1" smtClean="0">
                <a:solidFill>
                  <a:schemeClr val="accent5">
                    <a:lumMod val="60000"/>
                    <a:lumOff val="40000"/>
                  </a:schemeClr>
                </a:solidFill>
              </a:rPr>
              <a:t>odontocetes</a:t>
            </a:r>
            <a:r>
              <a:rPr lang="en-US" dirty="0">
                <a:solidFill>
                  <a:schemeClr val="accent5">
                    <a:lumMod val="60000"/>
                    <a:lumOff val="40000"/>
                  </a:schemeClr>
                </a:solidFill>
              </a:rPr>
              <a:t> </a:t>
            </a:r>
            <a:r>
              <a:rPr lang="en-US" dirty="0" smtClean="0">
                <a:solidFill>
                  <a:schemeClr val="accent5">
                    <a:lumMod val="60000"/>
                    <a:lumOff val="40000"/>
                  </a:schemeClr>
                </a:solidFill>
              </a:rPr>
              <a:t>(left)</a:t>
            </a:r>
          </a:p>
          <a:p>
            <a:endParaRPr lang="en-US" dirty="0">
              <a:solidFill>
                <a:schemeClr val="accent5">
                  <a:lumMod val="60000"/>
                  <a:lumOff val="40000"/>
                </a:schemeClr>
              </a:solidFill>
            </a:endParaRPr>
          </a:p>
          <a:p>
            <a:r>
              <a:rPr lang="en-US" dirty="0" smtClean="0">
                <a:solidFill>
                  <a:schemeClr val="accent5">
                    <a:lumMod val="60000"/>
                    <a:lumOff val="40000"/>
                  </a:schemeClr>
                </a:solidFill>
              </a:rPr>
              <a:t>Cuvier’s beaked whale (right)</a:t>
            </a:r>
            <a:endParaRPr lang="en-US" dirty="0">
              <a:solidFill>
                <a:schemeClr val="accent5">
                  <a:lumMod val="60000"/>
                  <a:lumOff val="40000"/>
                </a:schemeClr>
              </a:solidFill>
            </a:endParaRPr>
          </a:p>
        </p:txBody>
      </p:sp>
      <p:pic>
        <p:nvPicPr>
          <p:cNvPr id="14" name="Picture 13" descr="odonto_beak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5729" y="626530"/>
            <a:ext cx="5367866" cy="6045043"/>
          </a:xfrm>
          <a:prstGeom prst="rect">
            <a:avLst/>
          </a:prstGeom>
        </p:spPr>
      </p:pic>
      <p:pic>
        <p:nvPicPr>
          <p:cNvPr id="4" name="Picture 3" descr="scripps_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2303" y="5402589"/>
            <a:ext cx="1293609" cy="1290374"/>
          </a:xfrm>
          <a:prstGeom prst="rect">
            <a:avLst/>
          </a:prstGeom>
        </p:spPr>
      </p:pic>
      <p:pic>
        <p:nvPicPr>
          <p:cNvPr id="5" name="Picture 4" descr="MBARI_logo_whit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5761" y="4167854"/>
            <a:ext cx="1483769" cy="1146549"/>
          </a:xfrm>
          <a:prstGeom prst="rect">
            <a:avLst/>
          </a:prstGeom>
        </p:spPr>
      </p:pic>
    </p:spTree>
    <p:extLst>
      <p:ext uri="{BB962C8B-B14F-4D97-AF65-F5344CB8AC3E}">
        <p14:creationId xmlns:p14="http://schemas.microsoft.com/office/powerpoint/2010/main" val="8136721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9" descr="MBARI_logo_whit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0602" y="5644043"/>
            <a:ext cx="1480073" cy="1143693"/>
          </a:xfrm>
          <a:prstGeom prst="rect">
            <a:avLst/>
          </a:prstGeom>
        </p:spPr>
      </p:pic>
      <p:sp>
        <p:nvSpPr>
          <p:cNvPr id="7" name="TextBox 6"/>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Soundscape analysis by human experts</a:t>
            </a:r>
            <a:endParaRPr lang="en-US" sz="3200" b="1" dirty="0">
              <a:solidFill>
                <a:schemeClr val="accent5"/>
              </a:solidFill>
            </a:endParaRPr>
          </a:p>
        </p:txBody>
      </p:sp>
      <p:pic>
        <p:nvPicPr>
          <p:cNvPr id="4" name="Picture 3"/>
          <p:cNvPicPr>
            <a:picLocks noChangeAspect="1"/>
          </p:cNvPicPr>
          <p:nvPr/>
        </p:nvPicPr>
        <p:blipFill rotWithShape="1">
          <a:blip r:embed="rId3"/>
          <a:srcRect l="6333" t="1314" r="12019" b="17671"/>
          <a:stretch/>
        </p:blipFill>
        <p:spPr>
          <a:xfrm>
            <a:off x="685931" y="1007499"/>
            <a:ext cx="4762964" cy="3814500"/>
          </a:xfrm>
          <a:prstGeom prst="rect">
            <a:avLst/>
          </a:prstGeom>
          <a:ln w="12700">
            <a:solidFill>
              <a:schemeClr val="accent5"/>
            </a:solidFill>
          </a:ln>
        </p:spPr>
      </p:pic>
      <p:sp>
        <p:nvSpPr>
          <p:cNvPr id="5" name="TextBox 4"/>
          <p:cNvSpPr txBox="1"/>
          <p:nvPr/>
        </p:nvSpPr>
        <p:spPr>
          <a:xfrm>
            <a:off x="5651474" y="1287072"/>
            <a:ext cx="3382870" cy="3170099"/>
          </a:xfrm>
          <a:prstGeom prst="rect">
            <a:avLst/>
          </a:prstGeom>
          <a:noFill/>
        </p:spPr>
        <p:txBody>
          <a:bodyPr wrap="square" rtlCol="0">
            <a:spAutoFit/>
          </a:bodyPr>
          <a:lstStyle/>
          <a:p>
            <a:r>
              <a:rPr lang="en-US" sz="2000" dirty="0" smtClean="0">
                <a:solidFill>
                  <a:schemeClr val="accent3"/>
                </a:solidFill>
              </a:rPr>
              <a:t>50 hours labor </a:t>
            </a:r>
            <a:r>
              <a:rPr lang="en-US" sz="2000" dirty="0" smtClean="0">
                <a:solidFill>
                  <a:schemeClr val="bg1"/>
                </a:solidFill>
              </a:rPr>
              <a:t>for initial analysis of </a:t>
            </a:r>
            <a:r>
              <a:rPr lang="en-US" sz="2000" dirty="0" smtClean="0">
                <a:solidFill>
                  <a:schemeClr val="accent3"/>
                </a:solidFill>
              </a:rPr>
              <a:t>168 hours of recordings</a:t>
            </a:r>
            <a:r>
              <a:rPr lang="en-US" sz="2000" dirty="0" smtClean="0">
                <a:solidFill>
                  <a:schemeClr val="bg1"/>
                </a:solidFill>
              </a:rPr>
              <a:t>.</a:t>
            </a:r>
          </a:p>
          <a:p>
            <a:endParaRPr lang="en-US" sz="2000" dirty="0" smtClean="0">
              <a:solidFill>
                <a:schemeClr val="bg1"/>
              </a:solidFill>
            </a:endParaRPr>
          </a:p>
          <a:p>
            <a:r>
              <a:rPr lang="en-US" sz="2000" dirty="0">
                <a:solidFill>
                  <a:schemeClr val="accent3"/>
                </a:solidFill>
              </a:rPr>
              <a:t>4 hours labor </a:t>
            </a:r>
            <a:r>
              <a:rPr lang="en-US" sz="2000" dirty="0">
                <a:solidFill>
                  <a:schemeClr val="bg1"/>
                </a:solidFill>
              </a:rPr>
              <a:t>for detailed analysis of </a:t>
            </a:r>
            <a:r>
              <a:rPr lang="en-US" sz="2000" dirty="0">
                <a:solidFill>
                  <a:schemeClr val="accent3"/>
                </a:solidFill>
              </a:rPr>
              <a:t>10 minutes of recordings</a:t>
            </a:r>
            <a:r>
              <a:rPr lang="en-US" sz="2000" dirty="0">
                <a:solidFill>
                  <a:schemeClr val="bg1"/>
                </a:solidFill>
              </a:rPr>
              <a:t>, focused on clicks of beaked whales and </a:t>
            </a:r>
            <a:r>
              <a:rPr lang="en-US" sz="2000" dirty="0" err="1">
                <a:solidFill>
                  <a:schemeClr val="bg1"/>
                </a:solidFill>
              </a:rPr>
              <a:t>delphinids</a:t>
            </a:r>
            <a:r>
              <a:rPr lang="en-US" sz="2000" dirty="0">
                <a:solidFill>
                  <a:schemeClr val="bg1"/>
                </a:solidFill>
              </a:rPr>
              <a:t>. </a:t>
            </a:r>
          </a:p>
          <a:p>
            <a:r>
              <a:rPr lang="en-US" sz="2000" dirty="0" smtClean="0">
                <a:solidFill>
                  <a:schemeClr val="bg1"/>
                </a:solidFill>
              </a:rPr>
              <a:t> </a:t>
            </a:r>
            <a:endParaRPr lang="en-US" sz="2000" dirty="0">
              <a:solidFill>
                <a:schemeClr val="bg1"/>
              </a:solidFill>
            </a:endParaRPr>
          </a:p>
        </p:txBody>
      </p:sp>
      <p:pic>
        <p:nvPicPr>
          <p:cNvPr id="9" name="Picture 8" descr="naval_postgraduate_school.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2705" y="5653709"/>
            <a:ext cx="1625793" cy="1134027"/>
          </a:xfrm>
          <a:prstGeom prst="rect">
            <a:avLst/>
          </a:prstGeom>
        </p:spPr>
      </p:pic>
      <p:pic>
        <p:nvPicPr>
          <p:cNvPr id="2" name="Picture 1" descr="Monterey-Bay-National-Marine-Sanctuary-Log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19688" y="5651403"/>
            <a:ext cx="910245" cy="1126667"/>
          </a:xfrm>
          <a:prstGeom prst="rect">
            <a:avLst/>
          </a:prstGeom>
        </p:spPr>
      </p:pic>
    </p:spTree>
    <p:extLst>
      <p:ext uri="{BB962C8B-B14F-4D97-AF65-F5344CB8AC3E}">
        <p14:creationId xmlns:p14="http://schemas.microsoft.com/office/powerpoint/2010/main" val="24203271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9" descr="pam_processing_detect_classif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391" y="596377"/>
            <a:ext cx="7674463" cy="6126737"/>
          </a:xfrm>
          <a:prstGeom prst="rect">
            <a:avLst/>
          </a:prstGeom>
        </p:spPr>
      </p:pic>
      <p:sp>
        <p:nvSpPr>
          <p:cNvPr id="7" name="TextBox 6"/>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Automated detection and classification</a:t>
            </a:r>
            <a:endParaRPr lang="en-US" sz="3200" b="1" dirty="0">
              <a:solidFill>
                <a:schemeClr val="accent5"/>
              </a:solidFill>
            </a:endParaRPr>
          </a:p>
        </p:txBody>
      </p:sp>
      <p:sp>
        <p:nvSpPr>
          <p:cNvPr id="9" name="Oval 8"/>
          <p:cNvSpPr/>
          <p:nvPr/>
        </p:nvSpPr>
        <p:spPr>
          <a:xfrm>
            <a:off x="5946061" y="4031572"/>
            <a:ext cx="760096" cy="404119"/>
          </a:xfrm>
          <a:prstGeom prst="ellipse">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54993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Raindrops keep falling on my sea surface</a:t>
            </a:r>
            <a:endParaRPr lang="en-US" sz="3200" b="1" dirty="0">
              <a:solidFill>
                <a:schemeClr val="accent5"/>
              </a:solidFill>
            </a:endParaRPr>
          </a:p>
        </p:txBody>
      </p:sp>
      <p:pic>
        <p:nvPicPr>
          <p:cNvPr id="2" name="Picture 1" descr="Screen Shot 2016-06-06 at 11.54.10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69" y="778930"/>
            <a:ext cx="8515755" cy="4817535"/>
          </a:xfrm>
          <a:prstGeom prst="rect">
            <a:avLst/>
          </a:prstGeom>
        </p:spPr>
      </p:pic>
      <p:sp>
        <p:nvSpPr>
          <p:cNvPr id="3" name="TextBox 2"/>
          <p:cNvSpPr txBox="1"/>
          <p:nvPr/>
        </p:nvSpPr>
        <p:spPr>
          <a:xfrm>
            <a:off x="338669" y="5867400"/>
            <a:ext cx="7213601" cy="646331"/>
          </a:xfrm>
          <a:prstGeom prst="rect">
            <a:avLst/>
          </a:prstGeom>
          <a:noFill/>
        </p:spPr>
        <p:txBody>
          <a:bodyPr wrap="square" rtlCol="0">
            <a:spAutoFit/>
          </a:bodyPr>
          <a:lstStyle/>
          <a:p>
            <a:r>
              <a:rPr lang="en-US" dirty="0" smtClean="0">
                <a:solidFill>
                  <a:schemeClr val="bg1"/>
                </a:solidFill>
              </a:rPr>
              <a:t>March 21, 2016 3:48 PM, email from Paul McGill:</a:t>
            </a:r>
          </a:p>
          <a:p>
            <a:r>
              <a:rPr lang="en-US" i="1" dirty="0" smtClean="0">
                <a:solidFill>
                  <a:schemeClr val="accent3"/>
                </a:solidFill>
              </a:rPr>
              <a:t>The </a:t>
            </a:r>
            <a:r>
              <a:rPr lang="en-US" i="1" dirty="0">
                <a:solidFill>
                  <a:schemeClr val="accent3"/>
                </a:solidFill>
              </a:rPr>
              <a:t>current spectrogram </a:t>
            </a:r>
            <a:r>
              <a:rPr lang="en-US" i="1" dirty="0" smtClean="0">
                <a:solidFill>
                  <a:schemeClr val="accent3"/>
                </a:solidFill>
              </a:rPr>
              <a:t>shows </a:t>
            </a:r>
            <a:r>
              <a:rPr lang="en-US" i="1" dirty="0">
                <a:solidFill>
                  <a:schemeClr val="accent3"/>
                </a:solidFill>
              </a:rPr>
              <a:t>rain squalls headed our way (I think)</a:t>
            </a:r>
            <a:r>
              <a:rPr lang="en-US" i="1" dirty="0" smtClean="0">
                <a:solidFill>
                  <a:schemeClr val="accent3"/>
                </a:solidFill>
              </a:rPr>
              <a:t>.</a:t>
            </a:r>
            <a:endParaRPr lang="en-US" i="1" dirty="0">
              <a:solidFill>
                <a:schemeClr val="accent3"/>
              </a:solidFill>
            </a:endParaRPr>
          </a:p>
        </p:txBody>
      </p:sp>
    </p:spTree>
    <p:extLst>
      <p:ext uri="{BB962C8B-B14F-4D97-AF65-F5344CB8AC3E}">
        <p14:creationId xmlns:p14="http://schemas.microsoft.com/office/powerpoint/2010/main" val="190278209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A squall, indeed</a:t>
            </a:r>
            <a:endParaRPr lang="en-US" sz="3200" b="1" dirty="0">
              <a:solidFill>
                <a:schemeClr val="accent5"/>
              </a:solidFill>
            </a:endParaRPr>
          </a:p>
        </p:txBody>
      </p:sp>
      <p:pic>
        <p:nvPicPr>
          <p:cNvPr id="4" name="Picture 3" descr="WeatherRadar_21March2016_155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7974" y="728133"/>
            <a:ext cx="5481136" cy="5427134"/>
          </a:xfrm>
          <a:prstGeom prst="rect">
            <a:avLst/>
          </a:prstGeom>
        </p:spPr>
      </p:pic>
      <p:sp>
        <p:nvSpPr>
          <p:cNvPr id="5" name="TextBox 4"/>
          <p:cNvSpPr txBox="1"/>
          <p:nvPr/>
        </p:nvSpPr>
        <p:spPr>
          <a:xfrm>
            <a:off x="2201337" y="6307665"/>
            <a:ext cx="4800600" cy="369332"/>
          </a:xfrm>
          <a:prstGeom prst="rect">
            <a:avLst/>
          </a:prstGeom>
          <a:noFill/>
        </p:spPr>
        <p:txBody>
          <a:bodyPr wrap="square" rtlCol="0">
            <a:spAutoFit/>
          </a:bodyPr>
          <a:lstStyle/>
          <a:p>
            <a:r>
              <a:rPr lang="en-US" dirty="0" smtClean="0">
                <a:solidFill>
                  <a:schemeClr val="bg1"/>
                </a:solidFill>
              </a:rPr>
              <a:t>… and 25 minutes later, it was raining on MBARI.</a:t>
            </a:r>
            <a:endParaRPr lang="en-US" dirty="0">
              <a:solidFill>
                <a:schemeClr val="bg1"/>
              </a:solidFill>
            </a:endParaRPr>
          </a:p>
        </p:txBody>
      </p:sp>
    </p:spTree>
    <p:extLst>
      <p:ext uri="{BB962C8B-B14F-4D97-AF65-F5344CB8AC3E}">
        <p14:creationId xmlns:p14="http://schemas.microsoft.com/office/powerpoint/2010/main" val="282913910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Aiding marine operations</a:t>
            </a:r>
            <a:endParaRPr lang="en-US" sz="3200" b="1" dirty="0">
              <a:solidFill>
                <a:schemeClr val="accent5"/>
              </a:solidFill>
            </a:endParaRPr>
          </a:p>
        </p:txBody>
      </p:sp>
      <p:pic>
        <p:nvPicPr>
          <p:cNvPr id="4" name="Picture 3" descr="I2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738" y="762001"/>
            <a:ext cx="6485466" cy="4323644"/>
          </a:xfrm>
          <a:prstGeom prst="rect">
            <a:avLst/>
          </a:prstGeom>
        </p:spPr>
      </p:pic>
      <p:sp>
        <p:nvSpPr>
          <p:cNvPr id="7" name="TextBox 6"/>
          <p:cNvSpPr txBox="1"/>
          <p:nvPr/>
        </p:nvSpPr>
        <p:spPr>
          <a:xfrm>
            <a:off x="118535" y="5215426"/>
            <a:ext cx="5520264" cy="646331"/>
          </a:xfrm>
          <a:prstGeom prst="rect">
            <a:avLst/>
          </a:prstGeom>
          <a:noFill/>
        </p:spPr>
        <p:txBody>
          <a:bodyPr wrap="square" rtlCol="0">
            <a:spAutoFit/>
          </a:bodyPr>
          <a:lstStyle/>
          <a:p>
            <a:r>
              <a:rPr lang="en-US" dirty="0" smtClean="0">
                <a:solidFill>
                  <a:schemeClr val="bg1"/>
                </a:solidFill>
              </a:rPr>
              <a:t>February 18, 2016, email from </a:t>
            </a:r>
            <a:r>
              <a:rPr lang="en-US" dirty="0" err="1" smtClean="0">
                <a:solidFill>
                  <a:schemeClr val="bg1"/>
                </a:solidFill>
              </a:rPr>
              <a:t>Danelle</a:t>
            </a:r>
            <a:r>
              <a:rPr lang="en-US" dirty="0" smtClean="0">
                <a:solidFill>
                  <a:schemeClr val="bg1"/>
                </a:solidFill>
              </a:rPr>
              <a:t> Cline:</a:t>
            </a:r>
          </a:p>
          <a:p>
            <a:r>
              <a:rPr lang="en-US" i="1" dirty="0" smtClean="0">
                <a:solidFill>
                  <a:schemeClr val="accent3"/>
                </a:solidFill>
              </a:rPr>
              <a:t>Something strange in the spectrogram right now…</a:t>
            </a:r>
            <a:endParaRPr lang="en-US" i="1" dirty="0">
              <a:solidFill>
                <a:schemeClr val="accent3"/>
              </a:solidFill>
            </a:endParaRPr>
          </a:p>
        </p:txBody>
      </p:sp>
      <p:sp>
        <p:nvSpPr>
          <p:cNvPr id="2" name="TextBox 1"/>
          <p:cNvSpPr txBox="1"/>
          <p:nvPr/>
        </p:nvSpPr>
        <p:spPr>
          <a:xfrm>
            <a:off x="2811705" y="6471735"/>
            <a:ext cx="3449682" cy="369332"/>
          </a:xfrm>
          <a:prstGeom prst="rect">
            <a:avLst/>
          </a:prstGeom>
          <a:noFill/>
        </p:spPr>
        <p:txBody>
          <a:bodyPr wrap="none" rtlCol="0">
            <a:spAutoFit/>
          </a:bodyPr>
          <a:lstStyle/>
          <a:p>
            <a:r>
              <a:rPr lang="en-US" dirty="0" smtClean="0">
                <a:solidFill>
                  <a:schemeClr val="accent6">
                    <a:lumMod val="60000"/>
                    <a:lumOff val="40000"/>
                  </a:schemeClr>
                </a:solidFill>
              </a:rPr>
              <a:t>Problem solved using Wave Glider</a:t>
            </a:r>
            <a:endParaRPr lang="en-US" dirty="0">
              <a:solidFill>
                <a:schemeClr val="accent6">
                  <a:lumMod val="60000"/>
                  <a:lumOff val="40000"/>
                </a:schemeClr>
              </a:solidFill>
            </a:endParaRPr>
          </a:p>
        </p:txBody>
      </p:sp>
      <p:grpSp>
        <p:nvGrpSpPr>
          <p:cNvPr id="9" name="Group 8"/>
          <p:cNvGrpSpPr/>
          <p:nvPr/>
        </p:nvGrpSpPr>
        <p:grpSpPr>
          <a:xfrm>
            <a:off x="6770813" y="631774"/>
            <a:ext cx="2302776" cy="2667476"/>
            <a:chOff x="6796212" y="982016"/>
            <a:chExt cx="2302776" cy="2667476"/>
          </a:xfrm>
        </p:grpSpPr>
        <p:pic>
          <p:nvPicPr>
            <p:cNvPr id="3" name="Picture 2" descr="Screen Shot 2016-06-09 at 4.45.5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4133" y="1295400"/>
              <a:ext cx="2192609" cy="2334067"/>
            </a:xfrm>
            <a:prstGeom prst="rect">
              <a:avLst/>
            </a:prstGeom>
          </p:spPr>
        </p:pic>
        <p:sp>
          <p:nvSpPr>
            <p:cNvPr id="5" name="TextBox 4"/>
            <p:cNvSpPr txBox="1"/>
            <p:nvPr/>
          </p:nvSpPr>
          <p:spPr>
            <a:xfrm>
              <a:off x="7467599" y="3341715"/>
              <a:ext cx="1631389" cy="307777"/>
            </a:xfrm>
            <a:prstGeom prst="rect">
              <a:avLst/>
            </a:prstGeom>
            <a:noFill/>
          </p:spPr>
          <p:txBody>
            <a:bodyPr wrap="none" rtlCol="0">
              <a:spAutoFit/>
            </a:bodyPr>
            <a:lstStyle/>
            <a:p>
              <a:r>
                <a:rPr lang="en-US" sz="1400" dirty="0" smtClean="0">
                  <a:solidFill>
                    <a:schemeClr val="bg1"/>
                  </a:solidFill>
                </a:rPr>
                <a:t>Photo: Tom O’Reilly</a:t>
              </a:r>
              <a:endParaRPr lang="en-US" sz="1400" dirty="0">
                <a:solidFill>
                  <a:schemeClr val="bg1"/>
                </a:solidFill>
              </a:endParaRPr>
            </a:p>
          </p:txBody>
        </p:sp>
        <p:sp>
          <p:nvSpPr>
            <p:cNvPr id="8" name="TextBox 7"/>
            <p:cNvSpPr txBox="1"/>
            <p:nvPr/>
          </p:nvSpPr>
          <p:spPr>
            <a:xfrm>
              <a:off x="6796212" y="982016"/>
              <a:ext cx="2290210" cy="338554"/>
            </a:xfrm>
            <a:prstGeom prst="rect">
              <a:avLst/>
            </a:prstGeom>
            <a:noFill/>
          </p:spPr>
          <p:txBody>
            <a:bodyPr wrap="none" rtlCol="0">
              <a:spAutoFit/>
            </a:bodyPr>
            <a:lstStyle/>
            <a:p>
              <a:r>
                <a:rPr lang="en-US" sz="1600" dirty="0" smtClean="0">
                  <a:solidFill>
                    <a:schemeClr val="bg1"/>
                  </a:solidFill>
                </a:rPr>
                <a:t>Benthic Instrument Node</a:t>
              </a:r>
              <a:endParaRPr lang="en-US" sz="1600" dirty="0">
                <a:solidFill>
                  <a:schemeClr val="bg1"/>
                </a:solidFill>
              </a:endParaRPr>
            </a:p>
          </p:txBody>
        </p:sp>
      </p:grpSp>
    </p:spTree>
    <p:extLst>
      <p:ext uri="{BB962C8B-B14F-4D97-AF65-F5344CB8AC3E}">
        <p14:creationId xmlns:p14="http://schemas.microsoft.com/office/powerpoint/2010/main" val="425266149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Anthropogenic noise: explosions</a:t>
            </a:r>
            <a:endParaRPr lang="en-US" sz="3200" b="1" dirty="0">
              <a:solidFill>
                <a:schemeClr val="accent5"/>
              </a:solidFill>
            </a:endParaRPr>
          </a:p>
        </p:txBody>
      </p:sp>
      <p:grpSp>
        <p:nvGrpSpPr>
          <p:cNvPr id="8" name="Group 7"/>
          <p:cNvGrpSpPr/>
          <p:nvPr/>
        </p:nvGrpSpPr>
        <p:grpSpPr>
          <a:xfrm>
            <a:off x="1117600" y="516972"/>
            <a:ext cx="6301762" cy="6195542"/>
            <a:chOff x="1799167" y="494966"/>
            <a:chExt cx="6113077" cy="5974312"/>
          </a:xfrm>
        </p:grpSpPr>
        <p:pic>
          <p:nvPicPr>
            <p:cNvPr id="2" name="Picture 1" descr="Explosions at site M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9167" y="586755"/>
              <a:ext cx="3891444" cy="5813243"/>
            </a:xfrm>
            <a:prstGeom prst="rect">
              <a:avLst/>
            </a:prstGeom>
          </p:spPr>
        </p:pic>
        <p:sp>
          <p:nvSpPr>
            <p:cNvPr id="4" name="TextBox 3"/>
            <p:cNvSpPr txBox="1"/>
            <p:nvPr/>
          </p:nvSpPr>
          <p:spPr>
            <a:xfrm>
              <a:off x="5773143" y="494966"/>
              <a:ext cx="2139101" cy="5974312"/>
            </a:xfrm>
            <a:prstGeom prst="rect">
              <a:avLst/>
            </a:prstGeom>
            <a:noFill/>
          </p:spPr>
          <p:txBody>
            <a:bodyPr wrap="none" rtlCol="0">
              <a:spAutoFit/>
            </a:bodyPr>
            <a:lstStyle/>
            <a:p>
              <a:pPr>
                <a:lnSpc>
                  <a:spcPct val="320000"/>
                </a:lnSpc>
              </a:pPr>
              <a:r>
                <a:rPr lang="en-US" dirty="0" smtClean="0">
                  <a:solidFill>
                    <a:schemeClr val="bg1"/>
                  </a:solidFill>
                </a:rPr>
                <a:t>August 2015: </a:t>
              </a:r>
              <a:r>
                <a:rPr lang="en-US" dirty="0" smtClean="0">
                  <a:solidFill>
                    <a:schemeClr val="accent5">
                      <a:lumMod val="60000"/>
                      <a:lumOff val="40000"/>
                    </a:schemeClr>
                  </a:solidFill>
                </a:rPr>
                <a:t>448</a:t>
              </a:r>
              <a:endParaRPr lang="en-US" dirty="0">
                <a:solidFill>
                  <a:schemeClr val="accent5">
                    <a:lumMod val="60000"/>
                    <a:lumOff val="40000"/>
                  </a:schemeClr>
                </a:solidFill>
              </a:endParaRPr>
            </a:p>
            <a:p>
              <a:pPr>
                <a:lnSpc>
                  <a:spcPct val="320000"/>
                </a:lnSpc>
              </a:pPr>
              <a:r>
                <a:rPr lang="en-US" dirty="0" smtClean="0">
                  <a:solidFill>
                    <a:schemeClr val="bg1"/>
                  </a:solidFill>
                </a:rPr>
                <a:t>September 2015: </a:t>
              </a:r>
              <a:r>
                <a:rPr lang="en-US" dirty="0" smtClean="0">
                  <a:solidFill>
                    <a:schemeClr val="accent5">
                      <a:lumMod val="60000"/>
                      <a:lumOff val="40000"/>
                    </a:schemeClr>
                  </a:solidFill>
                </a:rPr>
                <a:t>486</a:t>
              </a:r>
              <a:endParaRPr lang="en-US" dirty="0">
                <a:solidFill>
                  <a:schemeClr val="accent5">
                    <a:lumMod val="60000"/>
                    <a:lumOff val="40000"/>
                  </a:schemeClr>
                </a:solidFill>
              </a:endParaRPr>
            </a:p>
            <a:p>
              <a:pPr>
                <a:lnSpc>
                  <a:spcPct val="320000"/>
                </a:lnSpc>
              </a:pPr>
              <a:r>
                <a:rPr lang="en-US" dirty="0" smtClean="0">
                  <a:solidFill>
                    <a:schemeClr val="bg1"/>
                  </a:solidFill>
                </a:rPr>
                <a:t>October 2015: </a:t>
              </a:r>
              <a:r>
                <a:rPr lang="en-US" dirty="0" smtClean="0">
                  <a:solidFill>
                    <a:schemeClr val="accent5">
                      <a:lumMod val="60000"/>
                      <a:lumOff val="40000"/>
                    </a:schemeClr>
                  </a:solidFill>
                </a:rPr>
                <a:t>386</a:t>
              </a:r>
              <a:endParaRPr lang="en-US" dirty="0">
                <a:solidFill>
                  <a:schemeClr val="accent5">
                    <a:lumMod val="60000"/>
                    <a:lumOff val="40000"/>
                  </a:schemeClr>
                </a:solidFill>
              </a:endParaRPr>
            </a:p>
            <a:p>
              <a:pPr>
                <a:lnSpc>
                  <a:spcPct val="320000"/>
                </a:lnSpc>
              </a:pPr>
              <a:r>
                <a:rPr lang="en-US" dirty="0" smtClean="0">
                  <a:solidFill>
                    <a:schemeClr val="bg1"/>
                  </a:solidFill>
                </a:rPr>
                <a:t>November 2015: </a:t>
              </a:r>
              <a:r>
                <a:rPr lang="en-US" dirty="0" smtClean="0">
                  <a:solidFill>
                    <a:schemeClr val="accent5">
                      <a:lumMod val="60000"/>
                      <a:lumOff val="40000"/>
                    </a:schemeClr>
                  </a:solidFill>
                </a:rPr>
                <a:t>976</a:t>
              </a:r>
              <a:endParaRPr lang="en-US" dirty="0">
                <a:solidFill>
                  <a:schemeClr val="accent5">
                    <a:lumMod val="60000"/>
                    <a:lumOff val="40000"/>
                  </a:schemeClr>
                </a:solidFill>
              </a:endParaRPr>
            </a:p>
            <a:p>
              <a:pPr>
                <a:lnSpc>
                  <a:spcPct val="320000"/>
                </a:lnSpc>
              </a:pPr>
              <a:r>
                <a:rPr lang="en-US" dirty="0" smtClean="0">
                  <a:solidFill>
                    <a:schemeClr val="bg1"/>
                  </a:solidFill>
                </a:rPr>
                <a:t>December 2015: </a:t>
              </a:r>
              <a:r>
                <a:rPr lang="en-US" dirty="0" smtClean="0">
                  <a:solidFill>
                    <a:schemeClr val="accent5">
                      <a:lumMod val="60000"/>
                      <a:lumOff val="40000"/>
                    </a:schemeClr>
                  </a:solidFill>
                </a:rPr>
                <a:t>11</a:t>
              </a:r>
              <a:endParaRPr lang="en-US" dirty="0">
                <a:solidFill>
                  <a:schemeClr val="accent5">
                    <a:lumMod val="60000"/>
                    <a:lumOff val="40000"/>
                  </a:schemeClr>
                </a:solidFill>
              </a:endParaRPr>
            </a:p>
            <a:p>
              <a:pPr>
                <a:lnSpc>
                  <a:spcPct val="320000"/>
                </a:lnSpc>
              </a:pPr>
              <a:r>
                <a:rPr lang="en-US" dirty="0" smtClean="0">
                  <a:solidFill>
                    <a:schemeClr val="bg1"/>
                  </a:solidFill>
                </a:rPr>
                <a:t>January 2016: </a:t>
              </a:r>
              <a:r>
                <a:rPr lang="en-US" dirty="0" smtClean="0">
                  <a:solidFill>
                    <a:schemeClr val="accent5">
                      <a:lumMod val="60000"/>
                      <a:lumOff val="40000"/>
                    </a:schemeClr>
                  </a:solidFill>
                </a:rPr>
                <a:t>1</a:t>
              </a:r>
              <a:endParaRPr lang="en-US" dirty="0">
                <a:solidFill>
                  <a:schemeClr val="accent5">
                    <a:lumMod val="60000"/>
                    <a:lumOff val="40000"/>
                  </a:schemeClr>
                </a:solidFill>
              </a:endParaRPr>
            </a:p>
            <a:p>
              <a:pPr>
                <a:lnSpc>
                  <a:spcPct val="320000"/>
                </a:lnSpc>
              </a:pPr>
              <a:r>
                <a:rPr lang="en-US" dirty="0" smtClean="0">
                  <a:solidFill>
                    <a:schemeClr val="bg1"/>
                  </a:solidFill>
                </a:rPr>
                <a:t>Total:</a:t>
              </a:r>
              <a:r>
                <a:rPr lang="en-US" dirty="0" smtClean="0">
                  <a:solidFill>
                    <a:schemeClr val="accent5">
                      <a:lumMod val="60000"/>
                      <a:lumOff val="40000"/>
                    </a:schemeClr>
                  </a:solidFill>
                </a:rPr>
                <a:t> 2308 </a:t>
              </a:r>
              <a:endParaRPr lang="en-US" dirty="0">
                <a:solidFill>
                  <a:schemeClr val="accent5">
                    <a:lumMod val="60000"/>
                    <a:lumOff val="40000"/>
                  </a:schemeClr>
                </a:solidFill>
              </a:endParaRPr>
            </a:p>
          </p:txBody>
        </p:sp>
      </p:grpSp>
      <p:pic>
        <p:nvPicPr>
          <p:cNvPr id="6" name="explosi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3333" y="397933"/>
            <a:ext cx="812800" cy="812800"/>
          </a:xfrm>
          <a:prstGeom prst="rect">
            <a:avLst/>
          </a:prstGeom>
        </p:spPr>
      </p:pic>
      <p:pic>
        <p:nvPicPr>
          <p:cNvPr id="10" name="Picture 9" descr="scripps_s.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2303" y="5402589"/>
            <a:ext cx="1293609" cy="1290374"/>
          </a:xfrm>
          <a:prstGeom prst="rect">
            <a:avLst/>
          </a:prstGeom>
        </p:spPr>
      </p:pic>
      <p:pic>
        <p:nvPicPr>
          <p:cNvPr id="9" name="Picture 8" descr="MBARI_logo_white.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95761" y="4167854"/>
            <a:ext cx="1483769" cy="1146549"/>
          </a:xfrm>
          <a:prstGeom prst="rect">
            <a:avLst/>
          </a:prstGeom>
        </p:spPr>
      </p:pic>
    </p:spTree>
    <p:extLst>
      <p:ext uri="{BB962C8B-B14F-4D97-AF65-F5344CB8AC3E}">
        <p14:creationId xmlns:p14="http://schemas.microsoft.com/office/powerpoint/2010/main" val="1715999730"/>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6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A formative time for ocean noise policy</a:t>
            </a:r>
            <a:endParaRPr lang="en-US" sz="3200" b="1" dirty="0">
              <a:solidFill>
                <a:schemeClr val="accent5"/>
              </a:solidFill>
            </a:endParaRPr>
          </a:p>
        </p:txBody>
      </p:sp>
      <p:pic>
        <p:nvPicPr>
          <p:cNvPr id="3" name="Picture 2" descr="Screen Shot 2016-06-14 at 8.31.3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380" y="904217"/>
            <a:ext cx="4043336" cy="5224927"/>
          </a:xfrm>
          <a:prstGeom prst="rect">
            <a:avLst/>
          </a:prstGeom>
        </p:spPr>
      </p:pic>
      <p:sp>
        <p:nvSpPr>
          <p:cNvPr id="9" name="TextBox 8"/>
          <p:cNvSpPr txBox="1"/>
          <p:nvPr/>
        </p:nvSpPr>
        <p:spPr>
          <a:xfrm>
            <a:off x="5099538" y="1298954"/>
            <a:ext cx="3780693" cy="2862322"/>
          </a:xfrm>
          <a:prstGeom prst="rect">
            <a:avLst/>
          </a:prstGeom>
          <a:noFill/>
        </p:spPr>
        <p:txBody>
          <a:bodyPr wrap="square" rtlCol="0">
            <a:spAutoFit/>
          </a:bodyPr>
          <a:lstStyle/>
          <a:p>
            <a:r>
              <a:rPr lang="en-US" sz="2000" dirty="0" smtClean="0">
                <a:solidFill>
                  <a:schemeClr val="bg1"/>
                </a:solidFill>
              </a:rPr>
              <a:t>… enhance </a:t>
            </a:r>
            <a:r>
              <a:rPr lang="en-US" sz="2000" dirty="0">
                <a:solidFill>
                  <a:schemeClr val="bg1"/>
                </a:solidFill>
              </a:rPr>
              <a:t>NOAA’s ability to manage </a:t>
            </a:r>
            <a:r>
              <a:rPr lang="en-US" sz="2000" dirty="0" smtClean="0">
                <a:solidFill>
                  <a:schemeClr val="bg1"/>
                </a:solidFill>
              </a:rPr>
              <a:t>species </a:t>
            </a:r>
            <a:r>
              <a:rPr lang="en-US" sz="2000" dirty="0">
                <a:solidFill>
                  <a:schemeClr val="bg1"/>
                </a:solidFill>
              </a:rPr>
              <a:t>and the places they inhabit in the context of a changing acoustic </a:t>
            </a:r>
            <a:r>
              <a:rPr lang="en-US" sz="2000" dirty="0" smtClean="0">
                <a:solidFill>
                  <a:schemeClr val="bg1"/>
                </a:solidFill>
              </a:rPr>
              <a:t>environment</a:t>
            </a:r>
          </a:p>
          <a:p>
            <a:endParaRPr lang="en-US" sz="2000" dirty="0">
              <a:solidFill>
                <a:schemeClr val="bg1"/>
              </a:solidFill>
            </a:endParaRPr>
          </a:p>
          <a:p>
            <a:r>
              <a:rPr lang="en-US" sz="2000" dirty="0">
                <a:solidFill>
                  <a:schemeClr val="bg1"/>
                </a:solidFill>
              </a:rPr>
              <a:t>… National Marine </a:t>
            </a:r>
            <a:r>
              <a:rPr lang="en-US" sz="2000" dirty="0" smtClean="0">
                <a:solidFill>
                  <a:schemeClr val="bg1"/>
                </a:solidFill>
              </a:rPr>
              <a:t>Sanctuaries represent </a:t>
            </a:r>
            <a:r>
              <a:rPr lang="en-US" sz="2000" dirty="0">
                <a:solidFill>
                  <a:schemeClr val="bg1"/>
                </a:solidFill>
              </a:rPr>
              <a:t>key NOAA assets to </a:t>
            </a:r>
            <a:r>
              <a:rPr lang="en-US" sz="2000" dirty="0" smtClean="0">
                <a:solidFill>
                  <a:schemeClr val="bg1"/>
                </a:solidFill>
              </a:rPr>
              <a:t>achieve the </a:t>
            </a:r>
            <a:r>
              <a:rPr lang="en-US" sz="2000" dirty="0">
                <a:solidFill>
                  <a:schemeClr val="bg1"/>
                </a:solidFill>
              </a:rPr>
              <a:t>ecological goals of acoustic habitat protection</a:t>
            </a:r>
          </a:p>
        </p:txBody>
      </p:sp>
    </p:spTree>
    <p:extLst>
      <p:ext uri="{BB962C8B-B14F-4D97-AF65-F5344CB8AC3E}">
        <p14:creationId xmlns:p14="http://schemas.microsoft.com/office/powerpoint/2010/main" val="89810783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Anthropogenic noise: shipping</a:t>
            </a:r>
            <a:endParaRPr lang="en-US" sz="3200" b="1" dirty="0">
              <a:solidFill>
                <a:schemeClr val="accent5"/>
              </a:solidFill>
            </a:endParaRPr>
          </a:p>
        </p:txBody>
      </p:sp>
      <p:pic>
        <p:nvPicPr>
          <p:cNvPr id="8" name="Picture 7" descr="imgp1020-hi-rez_24011555311_o_Copyright-Port-of-Oakla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612" y="700196"/>
            <a:ext cx="8289347" cy="5820216"/>
          </a:xfrm>
          <a:prstGeom prst="rect">
            <a:avLst/>
          </a:prstGeom>
          <a:ln w="12700">
            <a:solidFill>
              <a:schemeClr val="bg1"/>
            </a:solidFill>
          </a:ln>
        </p:spPr>
      </p:pic>
      <p:sp>
        <p:nvSpPr>
          <p:cNvPr id="9" name="TextBox 8"/>
          <p:cNvSpPr txBox="1"/>
          <p:nvPr/>
        </p:nvSpPr>
        <p:spPr>
          <a:xfrm>
            <a:off x="7341438" y="6212636"/>
            <a:ext cx="1430521" cy="307776"/>
          </a:xfrm>
          <a:prstGeom prst="rect">
            <a:avLst/>
          </a:prstGeom>
          <a:noFill/>
          <a:ln w="12700">
            <a:noFill/>
          </a:ln>
        </p:spPr>
        <p:txBody>
          <a:bodyPr wrap="square" rtlCol="0">
            <a:spAutoFit/>
          </a:bodyPr>
          <a:lstStyle/>
          <a:p>
            <a:r>
              <a:rPr lang="en-US" sz="1400" kern="1200" dirty="0" smtClean="0">
                <a:solidFill>
                  <a:schemeClr val="bg1"/>
                </a:solidFill>
              </a:rPr>
              <a:t> Port of Oakland</a:t>
            </a:r>
            <a:endParaRPr lang="en-US" sz="1400" kern="1200" dirty="0">
              <a:solidFill>
                <a:schemeClr val="bg1"/>
              </a:solidFill>
            </a:endParaRPr>
          </a:p>
        </p:txBody>
      </p:sp>
    </p:spTree>
    <p:extLst>
      <p:ext uri="{BB962C8B-B14F-4D97-AF65-F5344CB8AC3E}">
        <p14:creationId xmlns:p14="http://schemas.microsoft.com/office/powerpoint/2010/main" val="252442036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4" name="Group 3"/>
          <p:cNvGrpSpPr/>
          <p:nvPr/>
        </p:nvGrpSpPr>
        <p:grpSpPr>
          <a:xfrm>
            <a:off x="155021" y="919202"/>
            <a:ext cx="8193603" cy="4129371"/>
            <a:chOff x="155021" y="1315841"/>
            <a:chExt cx="8861981" cy="4474407"/>
          </a:xfrm>
        </p:grpSpPr>
        <p:pic>
          <p:nvPicPr>
            <p:cNvPr id="13" name="Picture 12" descr="Screen Shot 2016-02-24 at 3.53.1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021" y="1315841"/>
              <a:ext cx="8861981" cy="4474407"/>
            </a:xfrm>
            <a:prstGeom prst="rect">
              <a:avLst/>
            </a:prstGeom>
            <a:ln w="12700">
              <a:solidFill>
                <a:schemeClr val="bg1"/>
              </a:solidFill>
            </a:ln>
          </p:spPr>
        </p:pic>
        <p:sp>
          <p:nvSpPr>
            <p:cNvPr id="10" name="TextBox 9"/>
            <p:cNvSpPr txBox="1"/>
            <p:nvPr/>
          </p:nvSpPr>
          <p:spPr>
            <a:xfrm>
              <a:off x="1888882" y="3375924"/>
              <a:ext cx="1302237" cy="438975"/>
            </a:xfrm>
            <a:prstGeom prst="rect">
              <a:avLst/>
            </a:prstGeom>
            <a:noFill/>
          </p:spPr>
          <p:txBody>
            <a:bodyPr wrap="none" rtlCol="0">
              <a:spAutoFit/>
            </a:bodyPr>
            <a:lstStyle/>
            <a:p>
              <a:r>
                <a:rPr lang="en-US" sz="2000" kern="1200" dirty="0" smtClean="0">
                  <a:solidFill>
                    <a:schemeClr val="bg1"/>
                  </a:solidFill>
                </a:rPr>
                <a:t>Fin whales</a:t>
              </a:r>
              <a:endParaRPr lang="en-US" sz="2000" kern="1200" dirty="0">
                <a:solidFill>
                  <a:schemeClr val="bg1"/>
                </a:solidFill>
              </a:endParaRPr>
            </a:p>
          </p:txBody>
        </p:sp>
        <p:sp>
          <p:nvSpPr>
            <p:cNvPr id="11" name="TextBox 10"/>
            <p:cNvSpPr txBox="1"/>
            <p:nvPr/>
          </p:nvSpPr>
          <p:spPr>
            <a:xfrm>
              <a:off x="276099" y="4734032"/>
              <a:ext cx="1929592" cy="438975"/>
            </a:xfrm>
            <a:prstGeom prst="rect">
              <a:avLst/>
            </a:prstGeom>
            <a:noFill/>
          </p:spPr>
          <p:txBody>
            <a:bodyPr wrap="none" rtlCol="0">
              <a:spAutoFit/>
            </a:bodyPr>
            <a:lstStyle/>
            <a:p>
              <a:r>
                <a:rPr lang="en-US" sz="2000" kern="1200" dirty="0" smtClean="0">
                  <a:solidFill>
                    <a:schemeClr val="bg1"/>
                  </a:solidFill>
                </a:rPr>
                <a:t>Container vessel</a:t>
              </a:r>
              <a:endParaRPr lang="en-US" sz="2000" kern="1200" dirty="0">
                <a:solidFill>
                  <a:schemeClr val="bg1"/>
                </a:solidFill>
              </a:endParaRPr>
            </a:p>
          </p:txBody>
        </p:sp>
        <p:sp>
          <p:nvSpPr>
            <p:cNvPr id="12" name="TextBox 11"/>
            <p:cNvSpPr txBox="1"/>
            <p:nvPr/>
          </p:nvSpPr>
          <p:spPr>
            <a:xfrm>
              <a:off x="5625407" y="5417545"/>
              <a:ext cx="3285723" cy="366842"/>
            </a:xfrm>
            <a:prstGeom prst="rect">
              <a:avLst/>
            </a:prstGeom>
            <a:noFill/>
          </p:spPr>
          <p:txBody>
            <a:bodyPr wrap="none" rtlCol="0">
              <a:spAutoFit/>
            </a:bodyPr>
            <a:lstStyle/>
            <a:p>
              <a:r>
                <a:rPr lang="en-US" sz="1600" kern="1200" dirty="0" smtClean="0">
                  <a:solidFill>
                    <a:schemeClr val="bg1"/>
                  </a:solidFill>
                </a:rPr>
                <a:t>Mark Fischer, </a:t>
              </a:r>
              <a:r>
                <a:rPr lang="en-US" sz="1600" kern="1200" dirty="0" err="1" smtClean="0">
                  <a:solidFill>
                    <a:schemeClr val="bg1"/>
                  </a:solidFill>
                </a:rPr>
                <a:t>Aguasonic</a:t>
              </a:r>
              <a:r>
                <a:rPr lang="en-US" sz="1600" kern="1200" dirty="0">
                  <a:solidFill>
                    <a:schemeClr val="bg1"/>
                  </a:solidFill>
                </a:rPr>
                <a:t> </a:t>
              </a:r>
              <a:r>
                <a:rPr lang="en-US" sz="1600" kern="1200" dirty="0" smtClean="0">
                  <a:solidFill>
                    <a:schemeClr val="bg1"/>
                  </a:solidFill>
                </a:rPr>
                <a:t>Acoustics</a:t>
              </a:r>
              <a:endParaRPr lang="en-US" sz="1600" kern="1200" dirty="0">
                <a:solidFill>
                  <a:schemeClr val="bg1"/>
                </a:solidFill>
              </a:endParaRPr>
            </a:p>
          </p:txBody>
        </p:sp>
      </p:grpSp>
      <p:sp>
        <p:nvSpPr>
          <p:cNvPr id="6" name="TextBox 5"/>
          <p:cNvSpPr txBox="1"/>
          <p:nvPr/>
        </p:nvSpPr>
        <p:spPr>
          <a:xfrm>
            <a:off x="0" y="1979"/>
            <a:ext cx="9144000" cy="584776"/>
          </a:xfrm>
          <a:prstGeom prst="rect">
            <a:avLst/>
          </a:prstGeom>
          <a:noFill/>
        </p:spPr>
        <p:txBody>
          <a:bodyPr wrap="square" rtlCol="0">
            <a:spAutoFit/>
          </a:bodyPr>
          <a:lstStyle/>
          <a:p>
            <a:pPr algn="ctr"/>
            <a:r>
              <a:rPr lang="en-US" sz="3200" b="1" dirty="0">
                <a:solidFill>
                  <a:schemeClr val="accent5"/>
                </a:solidFill>
              </a:rPr>
              <a:t>Anthropogenic noise: shipping</a:t>
            </a:r>
          </a:p>
        </p:txBody>
      </p:sp>
      <p:sp>
        <p:nvSpPr>
          <p:cNvPr id="5" name="TextBox 4"/>
          <p:cNvSpPr txBox="1"/>
          <p:nvPr/>
        </p:nvSpPr>
        <p:spPr>
          <a:xfrm>
            <a:off x="601133" y="5943599"/>
            <a:ext cx="8415869" cy="646331"/>
          </a:xfrm>
          <a:prstGeom prst="rect">
            <a:avLst/>
          </a:prstGeom>
          <a:noFill/>
        </p:spPr>
        <p:txBody>
          <a:bodyPr wrap="square" rtlCol="0">
            <a:spAutoFit/>
          </a:bodyPr>
          <a:lstStyle/>
          <a:p>
            <a:r>
              <a:rPr lang="en-US" dirty="0" smtClean="0">
                <a:solidFill>
                  <a:schemeClr val="accent5">
                    <a:lumMod val="60000"/>
                    <a:lumOff val="40000"/>
                  </a:schemeClr>
                </a:solidFill>
              </a:rPr>
              <a:t>Working with National Marine Sanctuary Program and MBNMS (L. Hatch, A. </a:t>
            </a:r>
            <a:r>
              <a:rPr lang="en-US" dirty="0" err="1" smtClean="0">
                <a:solidFill>
                  <a:schemeClr val="accent5">
                    <a:lumMod val="60000"/>
                    <a:lumOff val="40000"/>
                  </a:schemeClr>
                </a:solidFill>
              </a:rPr>
              <a:t>DeVogelaere</a:t>
            </a:r>
            <a:r>
              <a:rPr lang="en-US" dirty="0" smtClean="0">
                <a:solidFill>
                  <a:schemeClr val="accent5">
                    <a:lumMod val="60000"/>
                    <a:lumOff val="40000"/>
                  </a:schemeClr>
                </a:solidFill>
              </a:rPr>
              <a:t>, M. </a:t>
            </a:r>
            <a:r>
              <a:rPr lang="en-US" dirty="0" err="1" smtClean="0">
                <a:solidFill>
                  <a:schemeClr val="accent5">
                    <a:lumMod val="60000"/>
                    <a:lumOff val="40000"/>
                  </a:schemeClr>
                </a:solidFill>
              </a:rPr>
              <a:t>Caillat</a:t>
            </a:r>
            <a:r>
              <a:rPr lang="en-US" dirty="0" smtClean="0">
                <a:solidFill>
                  <a:schemeClr val="accent5">
                    <a:lumMod val="60000"/>
                    <a:lumOff val="40000"/>
                  </a:schemeClr>
                </a:solidFill>
              </a:rPr>
              <a:t>) toward comparative analysis of noise in different regions</a:t>
            </a:r>
            <a:endParaRPr lang="en-US" dirty="0">
              <a:solidFill>
                <a:schemeClr val="accent5">
                  <a:lumMod val="60000"/>
                  <a:lumOff val="40000"/>
                </a:schemeClr>
              </a:solidFill>
            </a:endParaRPr>
          </a:p>
        </p:txBody>
      </p:sp>
      <p:grpSp>
        <p:nvGrpSpPr>
          <p:cNvPr id="9" name="Group 8"/>
          <p:cNvGrpSpPr/>
          <p:nvPr/>
        </p:nvGrpSpPr>
        <p:grpSpPr>
          <a:xfrm>
            <a:off x="8142326" y="2362991"/>
            <a:ext cx="1594006" cy="1805222"/>
            <a:chOff x="8142326" y="2362991"/>
            <a:chExt cx="1594006" cy="1805222"/>
          </a:xfrm>
        </p:grpSpPr>
        <p:sp>
          <p:nvSpPr>
            <p:cNvPr id="2" name="TextBox 1"/>
            <p:cNvSpPr txBox="1"/>
            <p:nvPr/>
          </p:nvSpPr>
          <p:spPr>
            <a:xfrm>
              <a:off x="8522691" y="3798881"/>
              <a:ext cx="301660" cy="369332"/>
            </a:xfrm>
            <a:prstGeom prst="rect">
              <a:avLst/>
            </a:prstGeom>
            <a:noFill/>
          </p:spPr>
          <p:txBody>
            <a:bodyPr wrap="none" rtlCol="0">
              <a:spAutoFit/>
            </a:bodyPr>
            <a:lstStyle/>
            <a:p>
              <a:r>
                <a:rPr lang="en-US" dirty="0" smtClean="0">
                  <a:solidFill>
                    <a:schemeClr val="bg1"/>
                  </a:solidFill>
                </a:rPr>
                <a:t>1</a:t>
              </a:r>
              <a:endParaRPr lang="en-US" dirty="0">
                <a:solidFill>
                  <a:schemeClr val="bg1"/>
                </a:solidFill>
              </a:endParaRPr>
            </a:p>
          </p:txBody>
        </p:sp>
        <p:sp>
          <p:nvSpPr>
            <p:cNvPr id="14" name="TextBox 13"/>
            <p:cNvSpPr txBox="1"/>
            <p:nvPr/>
          </p:nvSpPr>
          <p:spPr>
            <a:xfrm>
              <a:off x="8401768" y="3080936"/>
              <a:ext cx="418654" cy="369332"/>
            </a:xfrm>
            <a:prstGeom prst="rect">
              <a:avLst/>
            </a:prstGeom>
            <a:noFill/>
          </p:spPr>
          <p:txBody>
            <a:bodyPr wrap="none" rtlCol="0">
              <a:spAutoFit/>
            </a:bodyPr>
            <a:lstStyle/>
            <a:p>
              <a:r>
                <a:rPr lang="en-US" dirty="0" smtClean="0">
                  <a:solidFill>
                    <a:schemeClr val="bg1"/>
                  </a:solidFill>
                </a:rPr>
                <a:t>10</a:t>
              </a:r>
              <a:endParaRPr lang="en-US" dirty="0">
                <a:solidFill>
                  <a:schemeClr val="bg1"/>
                </a:solidFill>
              </a:endParaRPr>
            </a:p>
          </p:txBody>
        </p:sp>
        <p:sp>
          <p:nvSpPr>
            <p:cNvPr id="15" name="TextBox 14"/>
            <p:cNvSpPr txBox="1"/>
            <p:nvPr/>
          </p:nvSpPr>
          <p:spPr>
            <a:xfrm>
              <a:off x="8290599" y="2362991"/>
              <a:ext cx="535648" cy="369332"/>
            </a:xfrm>
            <a:prstGeom prst="rect">
              <a:avLst/>
            </a:prstGeom>
            <a:noFill/>
          </p:spPr>
          <p:txBody>
            <a:bodyPr wrap="none" rtlCol="0">
              <a:spAutoFit/>
            </a:bodyPr>
            <a:lstStyle/>
            <a:p>
              <a:r>
                <a:rPr lang="en-US" dirty="0" smtClean="0">
                  <a:solidFill>
                    <a:schemeClr val="bg1"/>
                  </a:solidFill>
                </a:rPr>
                <a:t>100</a:t>
              </a:r>
              <a:endParaRPr lang="en-US" dirty="0">
                <a:solidFill>
                  <a:schemeClr val="bg1"/>
                </a:solidFill>
              </a:endParaRPr>
            </a:p>
          </p:txBody>
        </p:sp>
        <p:sp>
          <p:nvSpPr>
            <p:cNvPr id="3" name="TextBox 2"/>
            <p:cNvSpPr txBox="1"/>
            <p:nvPr/>
          </p:nvSpPr>
          <p:spPr>
            <a:xfrm>
              <a:off x="8142326" y="3040883"/>
              <a:ext cx="1594006" cy="369332"/>
            </a:xfrm>
            <a:prstGeom prst="rect">
              <a:avLst/>
            </a:prstGeom>
            <a:noFill/>
          </p:spPr>
          <p:txBody>
            <a:bodyPr wrap="none" rtlCol="0">
              <a:spAutoFit/>
              <a:scene3d>
                <a:camera prst="orthographicFront">
                  <a:rot lat="0" lon="0" rev="16200000"/>
                </a:camera>
                <a:lightRig rig="threePt" dir="t"/>
              </a:scene3d>
            </a:bodyPr>
            <a:lstStyle/>
            <a:p>
              <a:r>
                <a:rPr lang="en-US" dirty="0" smtClean="0">
                  <a:solidFill>
                    <a:schemeClr val="bg1"/>
                  </a:solidFill>
                </a:rPr>
                <a:t>Frequency (Hz)</a:t>
              </a:r>
              <a:endParaRPr lang="en-US" dirty="0">
                <a:solidFill>
                  <a:schemeClr val="bg1"/>
                </a:solidFill>
              </a:endParaRPr>
            </a:p>
          </p:txBody>
        </p:sp>
      </p:grpSp>
      <p:grpSp>
        <p:nvGrpSpPr>
          <p:cNvPr id="16" name="Group 15"/>
          <p:cNvGrpSpPr/>
          <p:nvPr/>
        </p:nvGrpSpPr>
        <p:grpSpPr>
          <a:xfrm>
            <a:off x="734932" y="4989981"/>
            <a:ext cx="7055425" cy="681085"/>
            <a:chOff x="734932" y="4989981"/>
            <a:chExt cx="7055425" cy="681085"/>
          </a:xfrm>
        </p:grpSpPr>
        <p:sp>
          <p:nvSpPr>
            <p:cNvPr id="7" name="TextBox 6"/>
            <p:cNvSpPr txBox="1"/>
            <p:nvPr/>
          </p:nvSpPr>
          <p:spPr>
            <a:xfrm>
              <a:off x="2855938" y="5301734"/>
              <a:ext cx="3171286" cy="369332"/>
            </a:xfrm>
            <a:prstGeom prst="rect">
              <a:avLst/>
            </a:prstGeom>
            <a:noFill/>
          </p:spPr>
          <p:txBody>
            <a:bodyPr wrap="none" rtlCol="0">
              <a:spAutoFit/>
            </a:bodyPr>
            <a:lstStyle/>
            <a:p>
              <a:r>
                <a:rPr lang="en-US" dirty="0" smtClean="0">
                  <a:solidFill>
                    <a:schemeClr val="bg1"/>
                  </a:solidFill>
                </a:rPr>
                <a:t>Hour of day, 31 December 2015</a:t>
              </a:r>
              <a:endParaRPr lang="en-US" dirty="0">
                <a:solidFill>
                  <a:schemeClr val="bg1"/>
                </a:solidFill>
              </a:endParaRPr>
            </a:p>
          </p:txBody>
        </p:sp>
        <p:sp>
          <p:nvSpPr>
            <p:cNvPr id="8" name="TextBox 7"/>
            <p:cNvSpPr txBox="1"/>
            <p:nvPr/>
          </p:nvSpPr>
          <p:spPr>
            <a:xfrm>
              <a:off x="734932" y="4989981"/>
              <a:ext cx="7055425" cy="369332"/>
            </a:xfrm>
            <a:prstGeom prst="rect">
              <a:avLst/>
            </a:prstGeom>
            <a:noFill/>
          </p:spPr>
          <p:txBody>
            <a:bodyPr wrap="none" rtlCol="0">
              <a:spAutoFit/>
            </a:bodyPr>
            <a:lstStyle/>
            <a:p>
              <a:r>
                <a:rPr lang="en-US" dirty="0" smtClean="0">
                  <a:solidFill>
                    <a:schemeClr val="bg1"/>
                  </a:solidFill>
                </a:rPr>
                <a:t>1            2            3            4            5            6            7            8            9          10</a:t>
              </a:r>
              <a:endParaRPr lang="en-US" dirty="0">
                <a:solidFill>
                  <a:schemeClr val="bg1"/>
                </a:solidFill>
              </a:endParaRPr>
            </a:p>
          </p:txBody>
        </p:sp>
      </p:grpSp>
    </p:spTree>
    <p:extLst>
      <p:ext uri="{BB962C8B-B14F-4D97-AF65-F5344CB8AC3E}">
        <p14:creationId xmlns:p14="http://schemas.microsoft.com/office/powerpoint/2010/main" val="345783501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Education &amp; Outreach</a:t>
            </a:r>
            <a:endParaRPr lang="en-US" sz="3200" b="1" dirty="0">
              <a:solidFill>
                <a:schemeClr val="accent5"/>
              </a:solidFill>
            </a:endParaRPr>
          </a:p>
        </p:txBody>
      </p:sp>
      <p:sp>
        <p:nvSpPr>
          <p:cNvPr id="2" name="TextBox 1"/>
          <p:cNvSpPr txBox="1"/>
          <p:nvPr/>
        </p:nvSpPr>
        <p:spPr>
          <a:xfrm>
            <a:off x="3522134" y="736600"/>
            <a:ext cx="5427133" cy="5940088"/>
          </a:xfrm>
          <a:prstGeom prst="rect">
            <a:avLst/>
          </a:prstGeom>
          <a:noFill/>
        </p:spPr>
        <p:txBody>
          <a:bodyPr wrap="square" rtlCol="0">
            <a:spAutoFit/>
          </a:bodyPr>
          <a:lstStyle/>
          <a:p>
            <a:pPr marL="285750" indent="-285750">
              <a:buFontTx/>
              <a:buChar char="•"/>
            </a:pPr>
            <a:r>
              <a:rPr lang="en-US" sz="2000" dirty="0">
                <a:solidFill>
                  <a:schemeClr val="bg1"/>
                </a:solidFill>
              </a:rPr>
              <a:t>First public outreach at NOAA Exploration Center in Santa </a:t>
            </a:r>
            <a:r>
              <a:rPr lang="en-US" sz="2000" dirty="0" smtClean="0">
                <a:solidFill>
                  <a:schemeClr val="bg1"/>
                </a:solidFill>
              </a:rPr>
              <a:t>Cruz on 27 February 2016.  To be repeated this month.</a:t>
            </a:r>
          </a:p>
          <a:p>
            <a:endParaRPr lang="en-US" sz="2000" dirty="0">
              <a:solidFill>
                <a:schemeClr val="bg1"/>
              </a:solidFill>
            </a:endParaRPr>
          </a:p>
          <a:p>
            <a:pPr marL="285750" indent="-285750">
              <a:buFontTx/>
              <a:buChar char="•"/>
            </a:pPr>
            <a:r>
              <a:rPr lang="en-US" sz="2000" dirty="0" smtClean="0">
                <a:solidFill>
                  <a:schemeClr val="bg1"/>
                </a:solidFill>
              </a:rPr>
              <a:t>MBARI summer intern </a:t>
            </a:r>
            <a:r>
              <a:rPr lang="en-US" sz="2000" dirty="0">
                <a:solidFill>
                  <a:schemeClr val="bg1"/>
                </a:solidFill>
              </a:rPr>
              <a:t>projects on detection / classification of blue &amp; fin whales </a:t>
            </a:r>
            <a:r>
              <a:rPr lang="en-US" sz="2000" dirty="0" smtClean="0">
                <a:solidFill>
                  <a:schemeClr val="bg1"/>
                </a:solidFill>
              </a:rPr>
              <a:t>(summer 2015), beaked </a:t>
            </a:r>
            <a:r>
              <a:rPr lang="en-US" sz="2000" dirty="0">
                <a:solidFill>
                  <a:schemeClr val="bg1"/>
                </a:solidFill>
              </a:rPr>
              <a:t>whales </a:t>
            </a:r>
            <a:r>
              <a:rPr lang="en-US" sz="2000" dirty="0" smtClean="0">
                <a:solidFill>
                  <a:schemeClr val="bg1"/>
                </a:solidFill>
              </a:rPr>
              <a:t>(summer 2016)</a:t>
            </a:r>
          </a:p>
          <a:p>
            <a:endParaRPr lang="en-US" sz="2000" dirty="0" smtClean="0">
              <a:solidFill>
                <a:schemeClr val="bg1"/>
              </a:solidFill>
            </a:endParaRPr>
          </a:p>
          <a:p>
            <a:pPr marL="285750" indent="-285750">
              <a:buFontTx/>
              <a:buChar char="•"/>
            </a:pPr>
            <a:r>
              <a:rPr lang="en-US" sz="2000" dirty="0" smtClean="0">
                <a:solidFill>
                  <a:schemeClr val="bg1"/>
                </a:solidFill>
              </a:rPr>
              <a:t>Supporting student </a:t>
            </a:r>
            <a:r>
              <a:rPr lang="en-US" sz="2000" dirty="0">
                <a:solidFill>
                  <a:schemeClr val="bg1"/>
                </a:solidFill>
              </a:rPr>
              <a:t>projects at Stanford, </a:t>
            </a:r>
            <a:r>
              <a:rPr lang="en-US" sz="2000" dirty="0" smtClean="0">
                <a:solidFill>
                  <a:schemeClr val="bg1"/>
                </a:solidFill>
              </a:rPr>
              <a:t>NPS, </a:t>
            </a:r>
            <a:r>
              <a:rPr lang="en-US" sz="2000" dirty="0">
                <a:solidFill>
                  <a:schemeClr val="bg1"/>
                </a:solidFill>
              </a:rPr>
              <a:t>and </a:t>
            </a:r>
            <a:r>
              <a:rPr lang="en-US" sz="2000" dirty="0" smtClean="0">
                <a:solidFill>
                  <a:schemeClr val="bg1"/>
                </a:solidFill>
              </a:rPr>
              <a:t>Scripps</a:t>
            </a:r>
          </a:p>
          <a:p>
            <a:endParaRPr lang="en-US" sz="2000" dirty="0" smtClean="0">
              <a:solidFill>
                <a:schemeClr val="bg1"/>
              </a:solidFill>
            </a:endParaRPr>
          </a:p>
          <a:p>
            <a:pPr marL="285750" indent="-285750">
              <a:buFontTx/>
              <a:buChar char="•"/>
            </a:pPr>
            <a:r>
              <a:rPr lang="en-US" sz="2000" dirty="0" smtClean="0">
                <a:solidFill>
                  <a:schemeClr val="bg1"/>
                </a:solidFill>
              </a:rPr>
              <a:t>Providing </a:t>
            </a:r>
            <a:r>
              <a:rPr lang="en-US" sz="2000" dirty="0">
                <a:solidFill>
                  <a:schemeClr val="bg1"/>
                </a:solidFill>
              </a:rPr>
              <a:t>recordings to </a:t>
            </a:r>
            <a:r>
              <a:rPr lang="en-US" sz="2000" dirty="0" smtClean="0">
                <a:solidFill>
                  <a:schemeClr val="bg1"/>
                </a:solidFill>
              </a:rPr>
              <a:t>California State </a:t>
            </a:r>
            <a:r>
              <a:rPr lang="en-US" sz="2000" dirty="0">
                <a:solidFill>
                  <a:schemeClr val="bg1"/>
                </a:solidFill>
              </a:rPr>
              <a:t>Parks </a:t>
            </a:r>
            <a:r>
              <a:rPr lang="en-US" sz="2000" dirty="0" smtClean="0">
                <a:solidFill>
                  <a:schemeClr val="bg1"/>
                </a:solidFill>
              </a:rPr>
              <a:t>PORTS program, which reaches </a:t>
            </a:r>
            <a:r>
              <a:rPr lang="en-US" sz="2000" dirty="0">
                <a:solidFill>
                  <a:schemeClr val="bg1"/>
                </a:solidFill>
              </a:rPr>
              <a:t>&gt; 50k students / </a:t>
            </a:r>
            <a:r>
              <a:rPr lang="en-US" sz="2000" dirty="0" smtClean="0">
                <a:solidFill>
                  <a:schemeClr val="bg1"/>
                </a:solidFill>
              </a:rPr>
              <a:t>year through </a:t>
            </a:r>
            <a:r>
              <a:rPr lang="en-US" sz="2000" dirty="0" err="1" smtClean="0">
                <a:solidFill>
                  <a:schemeClr val="bg1"/>
                </a:solidFill>
              </a:rPr>
              <a:t>telepresence</a:t>
            </a:r>
            <a:r>
              <a:rPr lang="en-US" sz="2000" dirty="0">
                <a:solidFill>
                  <a:schemeClr val="bg1"/>
                </a:solidFill>
              </a:rPr>
              <a:t> </a:t>
            </a:r>
            <a:r>
              <a:rPr lang="en-US" sz="2000" dirty="0" smtClean="0">
                <a:solidFill>
                  <a:schemeClr val="bg1"/>
                </a:solidFill>
              </a:rPr>
              <a:t>programs.</a:t>
            </a:r>
          </a:p>
          <a:p>
            <a:endParaRPr lang="en-US" sz="2000" dirty="0" smtClean="0">
              <a:solidFill>
                <a:schemeClr val="bg1"/>
              </a:solidFill>
            </a:endParaRPr>
          </a:p>
          <a:p>
            <a:pPr marL="285750" indent="-285750">
              <a:buFontTx/>
              <a:buChar char="•"/>
            </a:pPr>
            <a:r>
              <a:rPr lang="en-US" sz="2000" dirty="0" smtClean="0">
                <a:solidFill>
                  <a:schemeClr val="bg1"/>
                </a:solidFill>
              </a:rPr>
              <a:t>Discussing exhibit contributions to Monterey Bay </a:t>
            </a:r>
            <a:r>
              <a:rPr lang="en-US" sz="2000" dirty="0">
                <a:solidFill>
                  <a:schemeClr val="bg1"/>
                </a:solidFill>
              </a:rPr>
              <a:t>Aquarium (Eric </a:t>
            </a:r>
            <a:r>
              <a:rPr lang="en-US" sz="2000" dirty="0" err="1">
                <a:solidFill>
                  <a:schemeClr val="bg1"/>
                </a:solidFill>
              </a:rPr>
              <a:t>Nardone</a:t>
            </a:r>
            <a:r>
              <a:rPr lang="en-US" sz="2000" dirty="0">
                <a:solidFill>
                  <a:schemeClr val="bg1"/>
                </a:solidFill>
              </a:rPr>
              <a:t> and Mike </a:t>
            </a:r>
            <a:r>
              <a:rPr lang="en-US" sz="2000" dirty="0" smtClean="0">
                <a:solidFill>
                  <a:schemeClr val="bg1"/>
                </a:solidFill>
              </a:rPr>
              <a:t>Chamberlain), NOAA Exploration Center, PG Museum</a:t>
            </a:r>
          </a:p>
        </p:txBody>
      </p:sp>
      <p:grpSp>
        <p:nvGrpSpPr>
          <p:cNvPr id="8" name="Group 7"/>
          <p:cNvGrpSpPr/>
          <p:nvPr/>
        </p:nvGrpSpPr>
        <p:grpSpPr>
          <a:xfrm>
            <a:off x="372539" y="910168"/>
            <a:ext cx="2777066" cy="4633376"/>
            <a:chOff x="372539" y="910168"/>
            <a:chExt cx="2777066" cy="4633376"/>
          </a:xfrm>
        </p:grpSpPr>
        <p:pic>
          <p:nvPicPr>
            <p:cNvPr id="5" name="Picture 4" descr="11694933_10154051829489916_5119075490704437924_n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9" y="3467097"/>
              <a:ext cx="2768596" cy="2076447"/>
            </a:xfrm>
            <a:prstGeom prst="rect">
              <a:avLst/>
            </a:prstGeom>
            <a:ln>
              <a:solidFill>
                <a:schemeClr val="bg1"/>
              </a:solidFill>
            </a:ln>
          </p:spPr>
        </p:pic>
        <p:pic>
          <p:nvPicPr>
            <p:cNvPr id="4" name="Picture 3" descr="buildingoutside.32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539" y="910168"/>
              <a:ext cx="2777066" cy="2056764"/>
            </a:xfrm>
            <a:prstGeom prst="rect">
              <a:avLst/>
            </a:prstGeom>
            <a:ln>
              <a:solidFill>
                <a:schemeClr val="bg1"/>
              </a:solidFill>
            </a:ln>
          </p:spPr>
        </p:pic>
        <p:cxnSp>
          <p:nvCxnSpPr>
            <p:cNvPr id="7" name="Straight Connector 6"/>
            <p:cNvCxnSpPr/>
            <p:nvPr/>
          </p:nvCxnSpPr>
          <p:spPr>
            <a:xfrm>
              <a:off x="2345268" y="1456267"/>
              <a:ext cx="0" cy="2006600"/>
            </a:xfrm>
            <a:prstGeom prst="line">
              <a:avLst/>
            </a:prstGeom>
            <a:ln>
              <a:solidFill>
                <a:schemeClr val="bg1"/>
              </a:solidFill>
              <a:headEnd type="oval"/>
              <a:tailEnd type="non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53327934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3" name="Group 12"/>
          <p:cNvGrpSpPr/>
          <p:nvPr/>
        </p:nvGrpSpPr>
        <p:grpSpPr>
          <a:xfrm>
            <a:off x="128076" y="672121"/>
            <a:ext cx="4437552" cy="5916736"/>
            <a:chOff x="128076" y="638253"/>
            <a:chExt cx="4437552" cy="5916736"/>
          </a:xfrm>
        </p:grpSpPr>
        <p:pic>
          <p:nvPicPr>
            <p:cNvPr id="4" name="Picture 3" descr="VoiceBox.jpg"/>
            <p:cNvPicPr>
              <a:picLocks noChangeAspect="1"/>
            </p:cNvPicPr>
            <p:nvPr/>
          </p:nvPicPr>
          <p:blipFill>
            <a:blip r:embed="rId2">
              <a:extLst>
                <a:ext uri="{BEBA8EAE-BF5A-486C-A8C5-ECC9F3942E4B}">
                  <a14:imgProps xmlns:a14="http://schemas.microsoft.com/office/drawing/2010/main">
                    <a14:imgLayer r:embed="rId3">
                      <a14:imgEffect>
                        <a14:brightnessContrast bright="37000"/>
                      </a14:imgEffect>
                    </a14:imgLayer>
                  </a14:imgProps>
                </a:ext>
                <a:ext uri="{28A0092B-C50C-407E-A947-70E740481C1C}">
                  <a14:useLocalDpi xmlns:a14="http://schemas.microsoft.com/office/drawing/2010/main" val="0"/>
                </a:ext>
              </a:extLst>
            </a:blip>
            <a:stretch>
              <a:fillRect/>
            </a:stretch>
          </p:blipFill>
          <p:spPr>
            <a:xfrm>
              <a:off x="128076" y="638253"/>
              <a:ext cx="4437552" cy="5916736"/>
            </a:xfrm>
            <a:prstGeom prst="rect">
              <a:avLst/>
            </a:prstGeom>
            <a:ln>
              <a:solidFill>
                <a:schemeClr val="bg1"/>
              </a:solidFill>
            </a:ln>
          </p:spPr>
        </p:pic>
        <p:sp>
          <p:nvSpPr>
            <p:cNvPr id="6" name="TextBox 5"/>
            <p:cNvSpPr txBox="1"/>
            <p:nvPr/>
          </p:nvSpPr>
          <p:spPr>
            <a:xfrm>
              <a:off x="2024300" y="5525082"/>
              <a:ext cx="1191740" cy="369332"/>
            </a:xfrm>
            <a:prstGeom prst="rect">
              <a:avLst/>
            </a:prstGeom>
            <a:noFill/>
          </p:spPr>
          <p:txBody>
            <a:bodyPr wrap="none" rtlCol="0">
              <a:spAutoFit/>
            </a:bodyPr>
            <a:lstStyle/>
            <a:p>
              <a:r>
                <a:rPr lang="en-US" dirty="0" smtClean="0">
                  <a:solidFill>
                    <a:schemeClr val="bg1"/>
                  </a:solidFill>
                </a:rPr>
                <a:t>subwoofer</a:t>
              </a:r>
              <a:endParaRPr lang="en-US" dirty="0">
                <a:solidFill>
                  <a:schemeClr val="bg1"/>
                </a:solidFill>
              </a:endParaRPr>
            </a:p>
          </p:txBody>
        </p:sp>
        <p:sp>
          <p:nvSpPr>
            <p:cNvPr id="7" name="TextBox 6"/>
            <p:cNvSpPr txBox="1"/>
            <p:nvPr/>
          </p:nvSpPr>
          <p:spPr>
            <a:xfrm>
              <a:off x="1078546" y="1974221"/>
              <a:ext cx="2690009" cy="369332"/>
            </a:xfrm>
            <a:prstGeom prst="rect">
              <a:avLst/>
            </a:prstGeom>
            <a:noFill/>
          </p:spPr>
          <p:txBody>
            <a:bodyPr wrap="none" rtlCol="0">
              <a:spAutoFit/>
            </a:bodyPr>
            <a:lstStyle/>
            <a:p>
              <a:r>
                <a:rPr lang="en-US" dirty="0" smtClean="0">
                  <a:solidFill>
                    <a:schemeClr val="bg1"/>
                  </a:solidFill>
                </a:rPr>
                <a:t>Mid &amp; high range speakers</a:t>
              </a:r>
              <a:endParaRPr lang="en-US" dirty="0">
                <a:solidFill>
                  <a:schemeClr val="bg1"/>
                </a:solidFill>
              </a:endParaRPr>
            </a:p>
          </p:txBody>
        </p:sp>
        <p:sp>
          <p:nvSpPr>
            <p:cNvPr id="8" name="TextBox 7"/>
            <p:cNvSpPr txBox="1"/>
            <p:nvPr/>
          </p:nvSpPr>
          <p:spPr>
            <a:xfrm>
              <a:off x="975940" y="4118248"/>
              <a:ext cx="2864887" cy="253916"/>
            </a:xfrm>
            <a:prstGeom prst="rect">
              <a:avLst/>
            </a:prstGeom>
            <a:noFill/>
          </p:spPr>
          <p:txBody>
            <a:bodyPr wrap="none" rtlCol="0">
              <a:spAutoFit/>
            </a:bodyPr>
            <a:lstStyle/>
            <a:p>
              <a:pPr>
                <a:lnSpc>
                  <a:spcPct val="70000"/>
                </a:lnSpc>
              </a:pPr>
              <a:r>
                <a:rPr lang="en-US" sz="1400" dirty="0" smtClean="0">
                  <a:solidFill>
                    <a:schemeClr val="bg1"/>
                  </a:solidFill>
                </a:rPr>
                <a:t>1       2      3       4       5      6       7       8</a:t>
              </a:r>
              <a:endParaRPr lang="en-US" sz="1400" dirty="0">
                <a:solidFill>
                  <a:schemeClr val="bg1"/>
                </a:solidFill>
              </a:endParaRPr>
            </a:p>
          </p:txBody>
        </p:sp>
      </p:grpSp>
      <p:sp>
        <p:nvSpPr>
          <p:cNvPr id="12" name="TextBox 11"/>
          <p:cNvSpPr txBox="1"/>
          <p:nvPr/>
        </p:nvSpPr>
        <p:spPr>
          <a:xfrm>
            <a:off x="4672797" y="873768"/>
            <a:ext cx="4438468" cy="4893647"/>
          </a:xfrm>
          <a:prstGeom prst="rect">
            <a:avLst/>
          </a:prstGeom>
          <a:noFill/>
        </p:spPr>
        <p:txBody>
          <a:bodyPr wrap="square" rtlCol="0">
            <a:spAutoFit/>
          </a:bodyPr>
          <a:lstStyle/>
          <a:p>
            <a:r>
              <a:rPr lang="en-US" sz="2400" dirty="0" smtClean="0">
                <a:solidFill>
                  <a:schemeClr val="bg1"/>
                </a:solidFill>
              </a:rPr>
              <a:t>Example sounds of the Sanctuary</a:t>
            </a:r>
          </a:p>
          <a:p>
            <a:endParaRPr lang="en-US" sz="1200" dirty="0" smtClean="0">
              <a:solidFill>
                <a:schemeClr val="bg1"/>
              </a:solidFill>
            </a:endParaRPr>
          </a:p>
          <a:p>
            <a:pPr marL="457200" indent="-457200">
              <a:buFont typeface="+mj-lt"/>
              <a:buAutoNum type="arabicPeriod"/>
            </a:pPr>
            <a:r>
              <a:rPr lang="en-US" sz="2400" dirty="0" smtClean="0">
                <a:solidFill>
                  <a:schemeClr val="bg1"/>
                </a:solidFill>
              </a:rPr>
              <a:t>Blue whale</a:t>
            </a:r>
          </a:p>
          <a:p>
            <a:pPr marL="457200" indent="-457200">
              <a:buFont typeface="+mj-lt"/>
              <a:buAutoNum type="arabicPeriod"/>
            </a:pPr>
            <a:r>
              <a:rPr lang="en-US" sz="2400" dirty="0" smtClean="0">
                <a:solidFill>
                  <a:schemeClr val="bg1"/>
                </a:solidFill>
              </a:rPr>
              <a:t>Fin whale</a:t>
            </a:r>
          </a:p>
          <a:p>
            <a:pPr marL="457200" indent="-457200">
              <a:buFont typeface="+mj-lt"/>
              <a:buAutoNum type="arabicPeriod"/>
            </a:pPr>
            <a:r>
              <a:rPr lang="en-US" sz="2400" dirty="0" smtClean="0">
                <a:solidFill>
                  <a:schemeClr val="bg1"/>
                </a:solidFill>
              </a:rPr>
              <a:t>Humpback whale</a:t>
            </a:r>
          </a:p>
          <a:p>
            <a:pPr marL="457200" indent="-457200">
              <a:buFont typeface="+mj-lt"/>
              <a:buAutoNum type="arabicPeriod"/>
            </a:pPr>
            <a:r>
              <a:rPr lang="en-US" sz="2400" dirty="0" smtClean="0">
                <a:solidFill>
                  <a:schemeClr val="bg1"/>
                </a:solidFill>
              </a:rPr>
              <a:t>Pacific white sided dolphin</a:t>
            </a:r>
          </a:p>
          <a:p>
            <a:pPr marL="457200" indent="-457200">
              <a:buFont typeface="+mj-lt"/>
              <a:buAutoNum type="arabicPeriod"/>
            </a:pPr>
            <a:r>
              <a:rPr lang="en-US" sz="2400" dirty="0" smtClean="0">
                <a:solidFill>
                  <a:schemeClr val="bg1"/>
                </a:solidFill>
              </a:rPr>
              <a:t>Mixed community: </a:t>
            </a:r>
            <a:r>
              <a:rPr lang="en-US" sz="2400" dirty="0" err="1" smtClean="0">
                <a:solidFill>
                  <a:schemeClr val="bg1"/>
                </a:solidFill>
              </a:rPr>
              <a:t>delphinids</a:t>
            </a:r>
            <a:r>
              <a:rPr lang="en-US" sz="2400" dirty="0" smtClean="0">
                <a:solidFill>
                  <a:schemeClr val="bg1"/>
                </a:solidFill>
              </a:rPr>
              <a:t>, </a:t>
            </a:r>
            <a:r>
              <a:rPr lang="en-US" sz="2400" dirty="0" err="1" smtClean="0">
                <a:solidFill>
                  <a:schemeClr val="bg1"/>
                </a:solidFill>
              </a:rPr>
              <a:t>pinnipeds</a:t>
            </a:r>
            <a:r>
              <a:rPr lang="en-US" sz="2400" dirty="0" smtClean="0">
                <a:solidFill>
                  <a:schemeClr val="bg1"/>
                </a:solidFill>
              </a:rPr>
              <a:t>, whale</a:t>
            </a:r>
          </a:p>
          <a:p>
            <a:pPr marL="457200" indent="-457200">
              <a:buFont typeface="+mj-lt"/>
              <a:buAutoNum type="arabicPeriod"/>
            </a:pPr>
            <a:r>
              <a:rPr lang="en-US" sz="2400" dirty="0" smtClean="0">
                <a:solidFill>
                  <a:schemeClr val="bg1"/>
                </a:solidFill>
              </a:rPr>
              <a:t>Dolphin clicks</a:t>
            </a:r>
          </a:p>
          <a:p>
            <a:pPr marL="457200" indent="-457200">
              <a:buFont typeface="+mj-lt"/>
              <a:buAutoNum type="arabicPeriod"/>
            </a:pPr>
            <a:r>
              <a:rPr lang="en-US" sz="2400" dirty="0" smtClean="0">
                <a:solidFill>
                  <a:schemeClr val="bg1"/>
                </a:solidFill>
              </a:rPr>
              <a:t>Beaked whale clicks (slowed to be audible)</a:t>
            </a:r>
          </a:p>
          <a:p>
            <a:pPr marL="457200" indent="-457200">
              <a:buFont typeface="+mj-lt"/>
              <a:buAutoNum type="arabicPeriod"/>
            </a:pPr>
            <a:r>
              <a:rPr lang="en-US" sz="2400" dirty="0" smtClean="0">
                <a:solidFill>
                  <a:schemeClr val="bg1"/>
                </a:solidFill>
              </a:rPr>
              <a:t>Anthropogenic: fishery “seal bombs”</a:t>
            </a:r>
            <a:endParaRPr lang="en-US" sz="2400" dirty="0">
              <a:solidFill>
                <a:schemeClr val="bg1"/>
              </a:solidFill>
            </a:endParaRPr>
          </a:p>
        </p:txBody>
      </p:sp>
      <p:sp>
        <p:nvSpPr>
          <p:cNvPr id="9" name="TextBox 8"/>
          <p:cNvSpPr txBox="1"/>
          <p:nvPr/>
        </p:nvSpPr>
        <p:spPr>
          <a:xfrm>
            <a:off x="0" y="1979"/>
            <a:ext cx="9144000" cy="584776"/>
          </a:xfrm>
          <a:prstGeom prst="rect">
            <a:avLst/>
          </a:prstGeom>
          <a:noFill/>
        </p:spPr>
        <p:txBody>
          <a:bodyPr wrap="square" rtlCol="0">
            <a:spAutoFit/>
          </a:bodyPr>
          <a:lstStyle/>
          <a:p>
            <a:pPr algn="ctr"/>
            <a:r>
              <a:rPr lang="en-US" sz="3200" b="1" dirty="0">
                <a:solidFill>
                  <a:schemeClr val="accent5"/>
                </a:solidFill>
              </a:rPr>
              <a:t>S</a:t>
            </a:r>
            <a:r>
              <a:rPr lang="en-US" sz="3200" b="1" dirty="0" smtClean="0">
                <a:solidFill>
                  <a:schemeClr val="accent5"/>
                </a:solidFill>
              </a:rPr>
              <a:t>oundscape mobile exhibit</a:t>
            </a:r>
            <a:endParaRPr lang="en-US" sz="3200" b="1" dirty="0">
              <a:solidFill>
                <a:schemeClr val="accent5"/>
              </a:solidFill>
            </a:endParaRPr>
          </a:p>
        </p:txBody>
      </p:sp>
      <p:sp>
        <p:nvSpPr>
          <p:cNvPr id="2" name="TextBox 1"/>
          <p:cNvSpPr txBox="1"/>
          <p:nvPr/>
        </p:nvSpPr>
        <p:spPr>
          <a:xfrm>
            <a:off x="389467" y="6194126"/>
            <a:ext cx="3895680" cy="369332"/>
          </a:xfrm>
          <a:prstGeom prst="rect">
            <a:avLst/>
          </a:prstGeom>
          <a:noFill/>
        </p:spPr>
        <p:txBody>
          <a:bodyPr wrap="none" rtlCol="0">
            <a:spAutoFit/>
          </a:bodyPr>
          <a:lstStyle/>
          <a:p>
            <a:r>
              <a:rPr lang="en-US" dirty="0" smtClean="0">
                <a:solidFill>
                  <a:schemeClr val="accent5">
                    <a:lumMod val="60000"/>
                    <a:lumOff val="40000"/>
                  </a:schemeClr>
                </a:solidFill>
              </a:rPr>
              <a:t>Built by David French and Mike Conway</a:t>
            </a:r>
            <a:endParaRPr lang="en-US" dirty="0">
              <a:solidFill>
                <a:schemeClr val="accent5">
                  <a:lumMod val="60000"/>
                  <a:lumOff val="40000"/>
                </a:schemeClr>
              </a:solidFill>
            </a:endParaRPr>
          </a:p>
        </p:txBody>
      </p:sp>
    </p:spTree>
    <p:extLst>
      <p:ext uri="{BB962C8B-B14F-4D97-AF65-F5344CB8AC3E}">
        <p14:creationId xmlns:p14="http://schemas.microsoft.com/office/powerpoint/2010/main" val="28734684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HumpbackMontereyBa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78"/>
            <a:ext cx="9144000" cy="6856021"/>
          </a:xfrm>
          <a:prstGeom prst="rect">
            <a:avLst/>
          </a:prstGeom>
        </p:spPr>
      </p:pic>
      <p:sp>
        <p:nvSpPr>
          <p:cNvPr id="6" name="TextBox 5"/>
          <p:cNvSpPr txBox="1"/>
          <p:nvPr/>
        </p:nvSpPr>
        <p:spPr>
          <a:xfrm>
            <a:off x="0" y="1979"/>
            <a:ext cx="9144000" cy="584776"/>
          </a:xfrm>
          <a:prstGeom prst="rect">
            <a:avLst/>
          </a:prstGeom>
          <a:solidFill>
            <a:schemeClr val="tx1"/>
          </a:solidFill>
        </p:spPr>
        <p:txBody>
          <a:bodyPr wrap="square" rtlCol="0">
            <a:spAutoFit/>
          </a:bodyPr>
          <a:lstStyle/>
          <a:p>
            <a:pPr algn="ctr"/>
            <a:r>
              <a:rPr lang="en-US" sz="3200" b="1" dirty="0" smtClean="0">
                <a:solidFill>
                  <a:schemeClr val="accent5"/>
                </a:solidFill>
              </a:rPr>
              <a:t>Summary from a scoping study</a:t>
            </a:r>
            <a:endParaRPr lang="en-US" sz="3200" b="1" dirty="0">
              <a:solidFill>
                <a:schemeClr val="accent5"/>
              </a:solidFill>
            </a:endParaRPr>
          </a:p>
        </p:txBody>
      </p:sp>
      <p:sp>
        <p:nvSpPr>
          <p:cNvPr id="10" name="TextBox 9"/>
          <p:cNvSpPr txBox="1"/>
          <p:nvPr/>
        </p:nvSpPr>
        <p:spPr>
          <a:xfrm>
            <a:off x="220142" y="586755"/>
            <a:ext cx="8669867" cy="1631216"/>
          </a:xfrm>
          <a:prstGeom prst="rect">
            <a:avLst/>
          </a:prstGeom>
          <a:noFill/>
        </p:spPr>
        <p:txBody>
          <a:bodyPr wrap="square" rtlCol="0">
            <a:spAutoFit/>
          </a:bodyPr>
          <a:lstStyle/>
          <a:p>
            <a:r>
              <a:rPr lang="en-US" sz="2000" dirty="0">
                <a:solidFill>
                  <a:schemeClr val="bg1"/>
                </a:solidFill>
              </a:rPr>
              <a:t>Listening in the heart of Monterey Bay National Marine Sanctuary offers tremendous opportunities:</a:t>
            </a:r>
          </a:p>
          <a:p>
            <a:pPr marL="342900" indent="-342900">
              <a:buFont typeface="Wingdings" charset="2"/>
              <a:buChar char="v"/>
            </a:pPr>
            <a:r>
              <a:rPr lang="en-US" sz="2000" dirty="0">
                <a:solidFill>
                  <a:schemeClr val="bg1"/>
                </a:solidFill>
              </a:rPr>
              <a:t>research</a:t>
            </a:r>
          </a:p>
          <a:p>
            <a:pPr marL="342900" indent="-342900">
              <a:buFont typeface="Wingdings" charset="2"/>
              <a:buChar char="v"/>
            </a:pPr>
            <a:r>
              <a:rPr lang="en-US" sz="2000" dirty="0">
                <a:solidFill>
                  <a:schemeClr val="bg1"/>
                </a:solidFill>
              </a:rPr>
              <a:t>education and outreach</a:t>
            </a:r>
          </a:p>
          <a:p>
            <a:pPr marL="342900" indent="-342900">
              <a:buFont typeface="Wingdings" charset="2"/>
              <a:buChar char="v"/>
            </a:pPr>
            <a:r>
              <a:rPr lang="en-US" sz="2000" dirty="0">
                <a:solidFill>
                  <a:schemeClr val="bg1"/>
                </a:solidFill>
              </a:rPr>
              <a:t>supporting the Marine Sanctuary mission at regional and national levels </a:t>
            </a:r>
          </a:p>
        </p:txBody>
      </p:sp>
    </p:spTree>
    <p:extLst>
      <p:ext uri="{BB962C8B-B14F-4D97-AF65-F5344CB8AC3E}">
        <p14:creationId xmlns:p14="http://schemas.microsoft.com/office/powerpoint/2010/main" val="418781321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p:cNvGrpSpPr/>
          <p:nvPr/>
        </p:nvGrpSpPr>
        <p:grpSpPr>
          <a:xfrm>
            <a:off x="5071544" y="3625637"/>
            <a:ext cx="3660266" cy="2457418"/>
            <a:chOff x="5029209" y="3905048"/>
            <a:chExt cx="3660266" cy="2457418"/>
          </a:xfrm>
        </p:grpSpPr>
        <p:pic>
          <p:nvPicPr>
            <p:cNvPr id="19" name="Picture 18" descr="hydrophone-manip-crop-v385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9" y="3979333"/>
              <a:ext cx="3584770" cy="2383133"/>
            </a:xfrm>
            <a:prstGeom prst="rect">
              <a:avLst/>
            </a:prstGeom>
            <a:ln w="12700">
              <a:solidFill>
                <a:schemeClr val="bg1"/>
              </a:solidFill>
            </a:ln>
          </p:spPr>
        </p:pic>
        <p:sp>
          <p:nvSpPr>
            <p:cNvPr id="20" name="TextBox 19"/>
            <p:cNvSpPr txBox="1"/>
            <p:nvPr/>
          </p:nvSpPr>
          <p:spPr>
            <a:xfrm>
              <a:off x="7288543" y="3905048"/>
              <a:ext cx="1400932" cy="369332"/>
            </a:xfrm>
            <a:prstGeom prst="rect">
              <a:avLst/>
            </a:prstGeom>
            <a:noFill/>
          </p:spPr>
          <p:txBody>
            <a:bodyPr wrap="none" rtlCol="0">
              <a:spAutoFit/>
            </a:bodyPr>
            <a:lstStyle/>
            <a:p>
              <a:r>
                <a:rPr lang="en-US" dirty="0" smtClean="0">
                  <a:solidFill>
                    <a:schemeClr val="bg1"/>
                  </a:solidFill>
                </a:rPr>
                <a:t>July 28, 2015</a:t>
              </a:r>
              <a:endParaRPr lang="en-US" dirty="0">
                <a:solidFill>
                  <a:schemeClr val="bg1"/>
                </a:solidFill>
              </a:endParaRPr>
            </a:p>
          </p:txBody>
        </p:sp>
      </p:grpSp>
      <p:pic>
        <p:nvPicPr>
          <p:cNvPr id="33" name="Picture 32" descr="mars-new-overview-callout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1544" y="948403"/>
            <a:ext cx="3584770" cy="2637253"/>
          </a:xfrm>
          <a:prstGeom prst="rect">
            <a:avLst/>
          </a:prstGeom>
          <a:ln w="12700">
            <a:solidFill>
              <a:schemeClr val="bg1"/>
            </a:solidFill>
          </a:ln>
        </p:spPr>
      </p:pic>
      <p:pic>
        <p:nvPicPr>
          <p:cNvPr id="30" name="Picture 29" descr="SanctuaryMap.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268" y="948404"/>
            <a:ext cx="4258740" cy="5134651"/>
          </a:xfrm>
          <a:prstGeom prst="rect">
            <a:avLst/>
          </a:prstGeom>
          <a:ln w="12700">
            <a:solidFill>
              <a:schemeClr val="bg1"/>
            </a:solidFill>
          </a:ln>
        </p:spPr>
      </p:pic>
      <p:sp>
        <p:nvSpPr>
          <p:cNvPr id="8" name="TextBox 7"/>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Listening to the Sanctuary Soundscape</a:t>
            </a:r>
            <a:endParaRPr lang="en-US" sz="3200" b="1" dirty="0">
              <a:solidFill>
                <a:schemeClr val="accent5"/>
              </a:solidFill>
            </a:endParaRPr>
          </a:p>
        </p:txBody>
      </p:sp>
      <p:sp>
        <p:nvSpPr>
          <p:cNvPr id="3" name="TextBox 2"/>
          <p:cNvSpPr txBox="1"/>
          <p:nvPr/>
        </p:nvSpPr>
        <p:spPr>
          <a:xfrm>
            <a:off x="2644994" y="6330959"/>
            <a:ext cx="4762842" cy="369332"/>
          </a:xfrm>
          <a:prstGeom prst="rect">
            <a:avLst/>
          </a:prstGeom>
          <a:noFill/>
        </p:spPr>
        <p:txBody>
          <a:bodyPr wrap="none" rtlCol="0">
            <a:spAutoFit/>
          </a:bodyPr>
          <a:lstStyle/>
          <a:p>
            <a:r>
              <a:rPr lang="en-US" dirty="0" smtClean="0">
                <a:solidFill>
                  <a:schemeClr val="bg1"/>
                </a:solidFill>
              </a:rPr>
              <a:t>Hearing r</a:t>
            </a:r>
            <a:r>
              <a:rPr lang="en-US" dirty="0" smtClean="0">
                <a:solidFill>
                  <a:schemeClr val="bg1"/>
                </a:solidFill>
              </a:rPr>
              <a:t>ange</a:t>
            </a:r>
            <a:r>
              <a:rPr lang="en-US" dirty="0" smtClean="0">
                <a:solidFill>
                  <a:schemeClr val="bg1"/>
                </a:solidFill>
              </a:rPr>
              <a:t>: nearby to hundreds of kilometers</a:t>
            </a:r>
            <a:endParaRPr lang="en-US" dirty="0">
              <a:solidFill>
                <a:schemeClr val="bg1"/>
              </a:solidFill>
            </a:endParaRPr>
          </a:p>
        </p:txBody>
      </p:sp>
    </p:spTree>
    <p:extLst>
      <p:ext uri="{BB962C8B-B14F-4D97-AF65-F5344CB8AC3E}">
        <p14:creationId xmlns:p14="http://schemas.microsoft.com/office/powerpoint/2010/main" val="377403810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Little hydrophone, big data (2 TB / month)</a:t>
            </a:r>
            <a:endParaRPr lang="en-US" sz="3200" b="1" dirty="0">
              <a:solidFill>
                <a:schemeClr val="accent5"/>
              </a:solidFill>
            </a:endParaRPr>
          </a:p>
        </p:txBody>
      </p:sp>
      <p:pic>
        <p:nvPicPr>
          <p:cNvPr id="8" name="Picture 7" descr="hydrophon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863" y="928254"/>
            <a:ext cx="3854196" cy="5138928"/>
          </a:xfrm>
          <a:prstGeom prst="rect">
            <a:avLst/>
          </a:prstGeom>
          <a:ln w="12700">
            <a:solidFill>
              <a:schemeClr val="bg1"/>
            </a:solidFill>
          </a:ln>
        </p:spPr>
      </p:pic>
      <p:sp>
        <p:nvSpPr>
          <p:cNvPr id="2" name="TextBox 1"/>
          <p:cNvSpPr txBox="1"/>
          <p:nvPr/>
        </p:nvSpPr>
        <p:spPr>
          <a:xfrm>
            <a:off x="5257801" y="919787"/>
            <a:ext cx="3674533" cy="2308324"/>
          </a:xfrm>
          <a:prstGeom prst="rect">
            <a:avLst/>
          </a:prstGeom>
          <a:noFill/>
        </p:spPr>
        <p:txBody>
          <a:bodyPr wrap="square" rtlCol="0">
            <a:spAutoFit/>
          </a:bodyPr>
          <a:lstStyle/>
          <a:p>
            <a:r>
              <a:rPr lang="en-US" sz="2400" b="1" dirty="0" smtClean="0">
                <a:solidFill>
                  <a:schemeClr val="bg1"/>
                </a:solidFill>
              </a:rPr>
              <a:t>Challenges</a:t>
            </a:r>
          </a:p>
          <a:p>
            <a:pPr marL="342900" indent="-342900">
              <a:buFont typeface="Wingdings" charset="2"/>
              <a:buChar char="Ø"/>
            </a:pPr>
            <a:r>
              <a:rPr lang="en-US" sz="2400" b="1" dirty="0" smtClean="0">
                <a:solidFill>
                  <a:schemeClr val="bg1"/>
                </a:solidFill>
              </a:rPr>
              <a:t>robust recording</a:t>
            </a:r>
          </a:p>
          <a:p>
            <a:pPr marL="342900" indent="-342900">
              <a:buFont typeface="Wingdings" charset="2"/>
              <a:buChar char="Ø"/>
            </a:pPr>
            <a:r>
              <a:rPr lang="en-US" sz="2400" b="1" dirty="0">
                <a:solidFill>
                  <a:schemeClr val="bg1"/>
                </a:solidFill>
              </a:rPr>
              <a:t>r</a:t>
            </a:r>
            <a:r>
              <a:rPr lang="en-US" sz="2400" b="1" dirty="0" smtClean="0">
                <a:solidFill>
                  <a:schemeClr val="bg1"/>
                </a:solidFill>
              </a:rPr>
              <a:t>outine processing</a:t>
            </a:r>
          </a:p>
          <a:p>
            <a:pPr marL="342900" indent="-342900">
              <a:buFont typeface="Wingdings" charset="2"/>
              <a:buChar char="Ø"/>
            </a:pPr>
            <a:r>
              <a:rPr lang="en-US" sz="2400" b="1" dirty="0">
                <a:solidFill>
                  <a:schemeClr val="bg1"/>
                </a:solidFill>
              </a:rPr>
              <a:t>a</a:t>
            </a:r>
            <a:r>
              <a:rPr lang="en-US" sz="2400" b="1" dirty="0" smtClean="0">
                <a:solidFill>
                  <a:schemeClr val="bg1"/>
                </a:solidFill>
              </a:rPr>
              <a:t>utomated detection and classification</a:t>
            </a:r>
          </a:p>
          <a:p>
            <a:pPr marL="342900" indent="-342900">
              <a:buFont typeface="Wingdings" charset="2"/>
              <a:buChar char="Ø"/>
            </a:pPr>
            <a:r>
              <a:rPr lang="en-US" sz="2400" b="1" dirty="0">
                <a:solidFill>
                  <a:schemeClr val="bg1"/>
                </a:solidFill>
              </a:rPr>
              <a:t>l</a:t>
            </a:r>
            <a:r>
              <a:rPr lang="en-US" sz="2400" b="1" dirty="0" smtClean="0">
                <a:solidFill>
                  <a:schemeClr val="bg1"/>
                </a:solidFill>
              </a:rPr>
              <a:t>ive listening</a:t>
            </a:r>
            <a:endParaRPr lang="en-US" sz="2400" b="1" dirty="0">
              <a:solidFill>
                <a:schemeClr val="bg1"/>
              </a:solidFill>
            </a:endParaRPr>
          </a:p>
        </p:txBody>
      </p:sp>
    </p:spTree>
    <p:extLst>
      <p:ext uri="{BB962C8B-B14F-4D97-AF65-F5344CB8AC3E}">
        <p14:creationId xmlns:p14="http://schemas.microsoft.com/office/powerpoint/2010/main" val="366888495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Project goals</a:t>
            </a:r>
            <a:endParaRPr lang="en-US" sz="3200" b="1" dirty="0">
              <a:solidFill>
                <a:schemeClr val="accent5"/>
              </a:solidFill>
            </a:endParaRPr>
          </a:p>
        </p:txBody>
      </p:sp>
      <p:grpSp>
        <p:nvGrpSpPr>
          <p:cNvPr id="11" name="Group 10"/>
          <p:cNvGrpSpPr/>
          <p:nvPr/>
        </p:nvGrpSpPr>
        <p:grpSpPr>
          <a:xfrm>
            <a:off x="192920" y="830583"/>
            <a:ext cx="8901348" cy="2935412"/>
            <a:chOff x="184453" y="830583"/>
            <a:chExt cx="8901348" cy="2935412"/>
          </a:xfrm>
        </p:grpSpPr>
        <p:pic>
          <p:nvPicPr>
            <p:cNvPr id="5" name="Picture 4" descr="PacificWhiteSidedDolphi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453" y="830583"/>
              <a:ext cx="4346613" cy="2898648"/>
            </a:xfrm>
            <a:prstGeom prst="rect">
              <a:avLst/>
            </a:prstGeom>
            <a:ln w="12700">
              <a:solidFill>
                <a:schemeClr val="bg1"/>
              </a:solidFill>
            </a:ln>
          </p:spPr>
        </p:pic>
        <p:sp>
          <p:nvSpPr>
            <p:cNvPr id="2" name="TextBox 1"/>
            <p:cNvSpPr txBox="1"/>
            <p:nvPr/>
          </p:nvSpPr>
          <p:spPr>
            <a:xfrm>
              <a:off x="3805471" y="3396663"/>
              <a:ext cx="753632" cy="369332"/>
            </a:xfrm>
            <a:prstGeom prst="rect">
              <a:avLst/>
            </a:prstGeom>
            <a:noFill/>
          </p:spPr>
          <p:txBody>
            <a:bodyPr wrap="none" rtlCol="0">
              <a:spAutoFit/>
            </a:bodyPr>
            <a:lstStyle/>
            <a:p>
              <a:r>
                <a:rPr lang="en-US" dirty="0" smtClean="0">
                  <a:solidFill>
                    <a:schemeClr val="bg1"/>
                  </a:solidFill>
                </a:rPr>
                <a:t>NOAA</a:t>
              </a:r>
              <a:endParaRPr lang="en-US" dirty="0">
                <a:solidFill>
                  <a:schemeClr val="bg1"/>
                </a:solidFill>
              </a:endParaRPr>
            </a:p>
          </p:txBody>
        </p:sp>
        <p:pic>
          <p:nvPicPr>
            <p:cNvPr id="8" name="Picture 7" descr="imgp1020-hi-rez_24011555311_o_Copyright-Port-of-Oaklan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6666" y="833242"/>
              <a:ext cx="4327531" cy="2897281"/>
            </a:xfrm>
            <a:prstGeom prst="rect">
              <a:avLst/>
            </a:prstGeom>
            <a:ln w="12700">
              <a:solidFill>
                <a:schemeClr val="bg1"/>
              </a:solidFill>
            </a:ln>
          </p:spPr>
        </p:pic>
        <p:sp>
          <p:nvSpPr>
            <p:cNvPr id="9" name="TextBox 8"/>
            <p:cNvSpPr txBox="1"/>
            <p:nvPr/>
          </p:nvSpPr>
          <p:spPr>
            <a:xfrm>
              <a:off x="7173608" y="3357857"/>
              <a:ext cx="1912193" cy="400110"/>
            </a:xfrm>
            <a:prstGeom prst="rect">
              <a:avLst/>
            </a:prstGeom>
            <a:noFill/>
            <a:ln w="12700">
              <a:noFill/>
            </a:ln>
          </p:spPr>
          <p:txBody>
            <a:bodyPr wrap="square" rtlCol="0">
              <a:spAutoFit/>
            </a:bodyPr>
            <a:lstStyle/>
            <a:p>
              <a:r>
                <a:rPr lang="en-US" sz="2000" kern="1200" dirty="0" smtClean="0">
                  <a:solidFill>
                    <a:schemeClr val="bg1"/>
                  </a:solidFill>
                </a:rPr>
                <a:t> Port of Oakland</a:t>
              </a:r>
              <a:endParaRPr lang="en-US" sz="2000" kern="1200" dirty="0">
                <a:solidFill>
                  <a:schemeClr val="bg1"/>
                </a:solidFill>
              </a:endParaRPr>
            </a:p>
          </p:txBody>
        </p:sp>
      </p:grpSp>
      <p:sp>
        <p:nvSpPr>
          <p:cNvPr id="10" name="TextBox 9"/>
          <p:cNvSpPr txBox="1"/>
          <p:nvPr/>
        </p:nvSpPr>
        <p:spPr>
          <a:xfrm>
            <a:off x="410633" y="4047069"/>
            <a:ext cx="8508999" cy="2308324"/>
          </a:xfrm>
          <a:prstGeom prst="rect">
            <a:avLst/>
          </a:prstGeom>
          <a:noFill/>
        </p:spPr>
        <p:txBody>
          <a:bodyPr wrap="square" rtlCol="0">
            <a:spAutoFit/>
          </a:bodyPr>
          <a:lstStyle/>
          <a:p>
            <a:pPr marL="342900" indent="-342900">
              <a:buFont typeface="Wingdings" charset="2"/>
              <a:buChar char="v"/>
            </a:pPr>
            <a:r>
              <a:rPr lang="en-US" sz="2400" b="1" dirty="0" smtClean="0">
                <a:solidFill>
                  <a:schemeClr val="accent5"/>
                </a:solidFill>
              </a:rPr>
              <a:t>Research</a:t>
            </a:r>
            <a:r>
              <a:rPr lang="en-US" sz="2400" dirty="0" smtClean="0">
                <a:solidFill>
                  <a:schemeClr val="bg1"/>
                </a:solidFill>
              </a:rPr>
              <a:t>: </a:t>
            </a:r>
            <a:r>
              <a:rPr lang="en-US" sz="2400" dirty="0" smtClean="0">
                <a:solidFill>
                  <a:schemeClr val="bg1"/>
                </a:solidFill>
              </a:rPr>
              <a:t>Understand </a:t>
            </a:r>
            <a:r>
              <a:rPr lang="en-US" sz="2400" dirty="0" smtClean="0">
                <a:solidFill>
                  <a:schemeClr val="bg1"/>
                </a:solidFill>
              </a:rPr>
              <a:t>(a) the </a:t>
            </a:r>
            <a:r>
              <a:rPr lang="en-US" sz="2400" dirty="0">
                <a:solidFill>
                  <a:schemeClr val="bg1"/>
                </a:solidFill>
              </a:rPr>
              <a:t>presence and activity of marine mammal </a:t>
            </a:r>
            <a:r>
              <a:rPr lang="en-US" sz="2400" dirty="0" smtClean="0">
                <a:solidFill>
                  <a:schemeClr val="bg1"/>
                </a:solidFill>
              </a:rPr>
              <a:t>species, some of which cannot be studied with visual methods, (b) relationships </a:t>
            </a:r>
            <a:r>
              <a:rPr lang="en-US" sz="2400" dirty="0">
                <a:solidFill>
                  <a:schemeClr val="bg1"/>
                </a:solidFill>
              </a:rPr>
              <a:t>to ecosystem </a:t>
            </a:r>
            <a:r>
              <a:rPr lang="en-US" sz="2400" dirty="0" smtClean="0">
                <a:solidFill>
                  <a:schemeClr val="bg1"/>
                </a:solidFill>
              </a:rPr>
              <a:t>variation, and (c) the nature and </a:t>
            </a:r>
            <a:r>
              <a:rPr lang="en-US" sz="2400" dirty="0">
                <a:solidFill>
                  <a:schemeClr val="bg1"/>
                </a:solidFill>
              </a:rPr>
              <a:t>consequences of anthropogenic </a:t>
            </a:r>
            <a:r>
              <a:rPr lang="en-US" sz="2400" dirty="0" smtClean="0">
                <a:solidFill>
                  <a:schemeClr val="bg1"/>
                </a:solidFill>
              </a:rPr>
              <a:t>noise.</a:t>
            </a:r>
          </a:p>
          <a:p>
            <a:pPr marL="342900" indent="-342900">
              <a:buFont typeface="Wingdings" charset="2"/>
              <a:buChar char="v"/>
            </a:pPr>
            <a:r>
              <a:rPr lang="en-US" sz="2400" b="1" dirty="0" smtClean="0">
                <a:solidFill>
                  <a:schemeClr val="accent5"/>
                </a:solidFill>
              </a:rPr>
              <a:t>Education</a:t>
            </a:r>
            <a:r>
              <a:rPr lang="en-US" sz="2400" dirty="0" smtClean="0">
                <a:solidFill>
                  <a:schemeClr val="bg1"/>
                </a:solidFill>
              </a:rPr>
              <a:t>: </a:t>
            </a:r>
            <a:r>
              <a:rPr lang="en-US" sz="2400" dirty="0" smtClean="0">
                <a:solidFill>
                  <a:schemeClr val="bg1"/>
                </a:solidFill>
              </a:rPr>
              <a:t>Enrich </a:t>
            </a:r>
            <a:r>
              <a:rPr lang="en-US" sz="2400" dirty="0" smtClean="0">
                <a:solidFill>
                  <a:schemeClr val="bg1"/>
                </a:solidFill>
              </a:rPr>
              <a:t>educational programs with Sanctuary Soundscape recordings.</a:t>
            </a:r>
          </a:p>
        </p:txBody>
      </p:sp>
    </p:spTree>
    <p:extLst>
      <p:ext uri="{BB962C8B-B14F-4D97-AF65-F5344CB8AC3E}">
        <p14:creationId xmlns:p14="http://schemas.microsoft.com/office/powerpoint/2010/main" val="228111227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0" y="11018"/>
            <a:ext cx="9144000" cy="584776"/>
          </a:xfrm>
          <a:prstGeom prst="rect">
            <a:avLst/>
          </a:prstGeom>
          <a:noFill/>
        </p:spPr>
        <p:txBody>
          <a:bodyPr wrap="square" rtlCol="0">
            <a:spAutoFit/>
          </a:bodyPr>
          <a:lstStyle/>
          <a:p>
            <a:pPr algn="ctr"/>
            <a:r>
              <a:rPr lang="en-US" sz="3200" b="1" dirty="0" smtClean="0">
                <a:solidFill>
                  <a:schemeClr val="accent5"/>
                </a:solidFill>
              </a:rPr>
              <a:t>Project team</a:t>
            </a:r>
            <a:endParaRPr lang="en-US" sz="3200" b="1" dirty="0">
              <a:solidFill>
                <a:schemeClr val="accent5"/>
              </a:solidFill>
            </a:endParaRPr>
          </a:p>
        </p:txBody>
      </p:sp>
      <p:grpSp>
        <p:nvGrpSpPr>
          <p:cNvPr id="31" name="Group 30"/>
          <p:cNvGrpSpPr/>
          <p:nvPr/>
        </p:nvGrpSpPr>
        <p:grpSpPr>
          <a:xfrm>
            <a:off x="162789" y="949857"/>
            <a:ext cx="8843876" cy="1887277"/>
            <a:chOff x="153789" y="4378871"/>
            <a:chExt cx="8843876" cy="1887277"/>
          </a:xfrm>
        </p:grpSpPr>
        <p:grpSp>
          <p:nvGrpSpPr>
            <p:cNvPr id="16" name="Group 15"/>
            <p:cNvGrpSpPr/>
            <p:nvPr/>
          </p:nvGrpSpPr>
          <p:grpSpPr>
            <a:xfrm>
              <a:off x="263860" y="4802303"/>
              <a:ext cx="8645190" cy="999894"/>
              <a:chOff x="263860" y="5302250"/>
              <a:chExt cx="8645190" cy="999894"/>
            </a:xfrm>
          </p:grpSpPr>
          <p:pic>
            <p:nvPicPr>
              <p:cNvPr id="3" name="Picture 2" descr="Danelle-e143873129492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860" y="5302250"/>
                <a:ext cx="1002879" cy="999894"/>
              </a:xfrm>
              <a:prstGeom prst="rect">
                <a:avLst/>
              </a:prstGeom>
              <a:ln>
                <a:solidFill>
                  <a:schemeClr val="bg1"/>
                </a:solidFill>
              </a:ln>
            </p:spPr>
          </p:pic>
          <p:pic>
            <p:nvPicPr>
              <p:cNvPr id="6" name="Picture 5" descr="Dawe_Crai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8211" y="5302250"/>
                <a:ext cx="1002879" cy="999894"/>
              </a:xfrm>
              <a:prstGeom prst="rect">
                <a:avLst/>
              </a:prstGeom>
              <a:ln>
                <a:solidFill>
                  <a:schemeClr val="bg1"/>
                </a:solidFill>
              </a:ln>
            </p:spPr>
          </p:pic>
          <p:pic>
            <p:nvPicPr>
              <p:cNvPr id="7" name="Picture 6" descr="French_Dave-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0694" y="5302250"/>
                <a:ext cx="1002879" cy="999894"/>
              </a:xfrm>
              <a:prstGeom prst="rect">
                <a:avLst/>
              </a:prstGeom>
              <a:ln>
                <a:solidFill>
                  <a:schemeClr val="bg1"/>
                </a:solidFill>
              </a:ln>
            </p:spPr>
          </p:pic>
          <p:pic>
            <p:nvPicPr>
              <p:cNvPr id="8" name="Picture 7" descr="Heller_Ke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7980" y="5302250"/>
                <a:ext cx="1002879" cy="999894"/>
              </a:xfrm>
              <a:prstGeom prst="rect">
                <a:avLst/>
              </a:prstGeom>
              <a:ln>
                <a:solidFill>
                  <a:schemeClr val="bg1"/>
                </a:solidFill>
              </a:ln>
            </p:spPr>
          </p:pic>
          <p:pic>
            <p:nvPicPr>
              <p:cNvPr id="9" name="Picture 8" descr="matsumoto_george-1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0623" y="5302250"/>
                <a:ext cx="1002879" cy="999894"/>
              </a:xfrm>
              <a:prstGeom prst="rect">
                <a:avLst/>
              </a:prstGeom>
              <a:ln>
                <a:solidFill>
                  <a:schemeClr val="bg1"/>
                </a:solidFill>
              </a:ln>
            </p:spPr>
          </p:pic>
          <p:pic>
            <p:nvPicPr>
              <p:cNvPr id="10" name="Picture 9" descr="mcgill_paul-1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39457" y="5302250"/>
                <a:ext cx="1002879" cy="999894"/>
              </a:xfrm>
              <a:prstGeom prst="rect">
                <a:avLst/>
              </a:prstGeom>
              <a:ln>
                <a:solidFill>
                  <a:schemeClr val="bg1"/>
                </a:solidFill>
              </a:ln>
            </p:spPr>
          </p:pic>
          <p:pic>
            <p:nvPicPr>
              <p:cNvPr id="11" name="Picture 10" descr="zhangh_yanwu-18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06171" y="5302250"/>
                <a:ext cx="1002879" cy="999894"/>
              </a:xfrm>
              <a:prstGeom prst="rect">
                <a:avLst/>
              </a:prstGeom>
              <a:ln>
                <a:solidFill>
                  <a:schemeClr val="bg1"/>
                </a:solidFill>
              </a:ln>
            </p:spPr>
          </p:pic>
          <p:pic>
            <p:nvPicPr>
              <p:cNvPr id="12" name="Picture 11" descr="Ryan_John_cropped.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22814" y="5302250"/>
                <a:ext cx="1002879" cy="999894"/>
              </a:xfrm>
              <a:prstGeom prst="rect">
                <a:avLst/>
              </a:prstGeom>
              <a:ln>
                <a:solidFill>
                  <a:schemeClr val="bg1"/>
                </a:solidFill>
              </a:ln>
            </p:spPr>
          </p:pic>
        </p:grpSp>
        <p:sp>
          <p:nvSpPr>
            <p:cNvPr id="21" name="TextBox 20"/>
            <p:cNvSpPr txBox="1"/>
            <p:nvPr/>
          </p:nvSpPr>
          <p:spPr>
            <a:xfrm>
              <a:off x="153789" y="4378871"/>
              <a:ext cx="920795" cy="400110"/>
            </a:xfrm>
            <a:prstGeom prst="rect">
              <a:avLst/>
            </a:prstGeom>
            <a:noFill/>
          </p:spPr>
          <p:txBody>
            <a:bodyPr wrap="none" rtlCol="0">
              <a:spAutoFit/>
            </a:bodyPr>
            <a:lstStyle/>
            <a:p>
              <a:r>
                <a:rPr lang="en-US" sz="2000" b="1" dirty="0" smtClean="0">
                  <a:solidFill>
                    <a:schemeClr val="bg1"/>
                  </a:solidFill>
                </a:rPr>
                <a:t>MBARI</a:t>
              </a:r>
              <a:endParaRPr lang="en-US" sz="2000" b="1" dirty="0">
                <a:solidFill>
                  <a:schemeClr val="bg1"/>
                </a:solidFill>
              </a:endParaRPr>
            </a:p>
          </p:txBody>
        </p:sp>
        <p:sp>
          <p:nvSpPr>
            <p:cNvPr id="22" name="TextBox 21"/>
            <p:cNvSpPr txBox="1"/>
            <p:nvPr/>
          </p:nvSpPr>
          <p:spPr>
            <a:xfrm>
              <a:off x="193919" y="5748436"/>
              <a:ext cx="1138891" cy="307777"/>
            </a:xfrm>
            <a:prstGeom prst="rect">
              <a:avLst/>
            </a:prstGeom>
            <a:noFill/>
          </p:spPr>
          <p:txBody>
            <a:bodyPr wrap="none" rtlCol="0">
              <a:spAutoFit/>
            </a:bodyPr>
            <a:lstStyle/>
            <a:p>
              <a:r>
                <a:rPr lang="en-US" sz="1400" dirty="0" err="1" smtClean="0">
                  <a:solidFill>
                    <a:schemeClr val="bg1"/>
                  </a:solidFill>
                </a:rPr>
                <a:t>Danelle</a:t>
              </a:r>
              <a:r>
                <a:rPr lang="en-US" sz="1400" dirty="0" smtClean="0">
                  <a:solidFill>
                    <a:schemeClr val="bg1"/>
                  </a:solidFill>
                </a:rPr>
                <a:t> Cline</a:t>
              </a:r>
              <a:endParaRPr lang="en-US" sz="1400" dirty="0">
                <a:solidFill>
                  <a:schemeClr val="bg1"/>
                </a:solidFill>
              </a:endParaRPr>
            </a:p>
          </p:txBody>
        </p:sp>
        <p:sp>
          <p:nvSpPr>
            <p:cNvPr id="23" name="TextBox 22"/>
            <p:cNvSpPr txBox="1"/>
            <p:nvPr/>
          </p:nvSpPr>
          <p:spPr>
            <a:xfrm>
              <a:off x="1342942" y="5751395"/>
              <a:ext cx="1009411" cy="307777"/>
            </a:xfrm>
            <a:prstGeom prst="rect">
              <a:avLst/>
            </a:prstGeom>
            <a:noFill/>
          </p:spPr>
          <p:txBody>
            <a:bodyPr wrap="none" rtlCol="0">
              <a:spAutoFit/>
            </a:bodyPr>
            <a:lstStyle/>
            <a:p>
              <a:r>
                <a:rPr lang="en-US" sz="1400" dirty="0" smtClean="0">
                  <a:solidFill>
                    <a:schemeClr val="bg1"/>
                  </a:solidFill>
                </a:rPr>
                <a:t>Craig </a:t>
              </a:r>
              <a:r>
                <a:rPr lang="en-US" sz="1400" dirty="0" err="1" smtClean="0">
                  <a:solidFill>
                    <a:schemeClr val="bg1"/>
                  </a:solidFill>
                </a:rPr>
                <a:t>Dawe</a:t>
              </a:r>
              <a:endParaRPr lang="en-US" sz="1400" dirty="0">
                <a:solidFill>
                  <a:schemeClr val="bg1"/>
                </a:solidFill>
              </a:endParaRPr>
            </a:p>
          </p:txBody>
        </p:sp>
        <p:sp>
          <p:nvSpPr>
            <p:cNvPr id="24" name="TextBox 23"/>
            <p:cNvSpPr txBox="1"/>
            <p:nvPr/>
          </p:nvSpPr>
          <p:spPr>
            <a:xfrm>
              <a:off x="2391425" y="5759862"/>
              <a:ext cx="1137313" cy="307777"/>
            </a:xfrm>
            <a:prstGeom prst="rect">
              <a:avLst/>
            </a:prstGeom>
            <a:noFill/>
          </p:spPr>
          <p:txBody>
            <a:bodyPr wrap="none" rtlCol="0">
              <a:spAutoFit/>
            </a:bodyPr>
            <a:lstStyle/>
            <a:p>
              <a:r>
                <a:rPr lang="en-US" sz="1400" dirty="0" smtClean="0">
                  <a:solidFill>
                    <a:schemeClr val="bg1"/>
                  </a:solidFill>
                </a:rPr>
                <a:t>David French</a:t>
              </a:r>
              <a:endParaRPr lang="en-US" sz="1400" dirty="0">
                <a:solidFill>
                  <a:schemeClr val="bg1"/>
                </a:solidFill>
              </a:endParaRPr>
            </a:p>
          </p:txBody>
        </p:sp>
        <p:sp>
          <p:nvSpPr>
            <p:cNvPr id="25" name="TextBox 24"/>
            <p:cNvSpPr txBox="1"/>
            <p:nvPr/>
          </p:nvSpPr>
          <p:spPr>
            <a:xfrm>
              <a:off x="3592642" y="5751395"/>
              <a:ext cx="941283" cy="307777"/>
            </a:xfrm>
            <a:prstGeom prst="rect">
              <a:avLst/>
            </a:prstGeom>
            <a:noFill/>
          </p:spPr>
          <p:txBody>
            <a:bodyPr wrap="none" rtlCol="0">
              <a:spAutoFit/>
            </a:bodyPr>
            <a:lstStyle/>
            <a:p>
              <a:r>
                <a:rPr lang="en-US" sz="1400" dirty="0" smtClean="0">
                  <a:solidFill>
                    <a:schemeClr val="bg1"/>
                  </a:solidFill>
                </a:rPr>
                <a:t>Ken Heller</a:t>
              </a:r>
              <a:endParaRPr lang="en-US" sz="1400" dirty="0">
                <a:solidFill>
                  <a:schemeClr val="bg1"/>
                </a:solidFill>
              </a:endParaRPr>
            </a:p>
          </p:txBody>
        </p:sp>
        <p:sp>
          <p:nvSpPr>
            <p:cNvPr id="26" name="TextBox 25"/>
            <p:cNvSpPr txBox="1"/>
            <p:nvPr/>
          </p:nvSpPr>
          <p:spPr>
            <a:xfrm>
              <a:off x="4584727" y="5742928"/>
              <a:ext cx="1041759" cy="523220"/>
            </a:xfrm>
            <a:prstGeom prst="rect">
              <a:avLst/>
            </a:prstGeom>
            <a:noFill/>
          </p:spPr>
          <p:txBody>
            <a:bodyPr wrap="none" rtlCol="0">
              <a:spAutoFit/>
            </a:bodyPr>
            <a:lstStyle/>
            <a:p>
              <a:pPr algn="ctr"/>
              <a:r>
                <a:rPr lang="en-US" sz="1400" dirty="0" smtClean="0">
                  <a:solidFill>
                    <a:schemeClr val="bg1"/>
                  </a:solidFill>
                </a:rPr>
                <a:t>George </a:t>
              </a:r>
            </a:p>
            <a:p>
              <a:pPr algn="ctr"/>
              <a:r>
                <a:rPr lang="en-US" sz="1400" dirty="0" smtClean="0">
                  <a:solidFill>
                    <a:schemeClr val="bg1"/>
                  </a:solidFill>
                </a:rPr>
                <a:t>Matsumoto</a:t>
              </a:r>
              <a:endParaRPr lang="en-US" sz="1400" dirty="0">
                <a:solidFill>
                  <a:schemeClr val="bg1"/>
                </a:solidFill>
              </a:endParaRPr>
            </a:p>
          </p:txBody>
        </p:sp>
        <p:sp>
          <p:nvSpPr>
            <p:cNvPr id="27" name="TextBox 26"/>
            <p:cNvSpPr txBox="1"/>
            <p:nvPr/>
          </p:nvSpPr>
          <p:spPr>
            <a:xfrm>
              <a:off x="5750251" y="5759862"/>
              <a:ext cx="1005817" cy="307777"/>
            </a:xfrm>
            <a:prstGeom prst="rect">
              <a:avLst/>
            </a:prstGeom>
            <a:noFill/>
          </p:spPr>
          <p:txBody>
            <a:bodyPr wrap="none" rtlCol="0">
              <a:spAutoFit/>
            </a:bodyPr>
            <a:lstStyle/>
            <a:p>
              <a:r>
                <a:rPr lang="en-US" sz="1400" dirty="0" smtClean="0">
                  <a:solidFill>
                    <a:schemeClr val="bg1"/>
                  </a:solidFill>
                </a:rPr>
                <a:t>Paul McGill</a:t>
              </a:r>
              <a:endParaRPr lang="en-US" sz="1400" dirty="0">
                <a:solidFill>
                  <a:schemeClr val="bg1"/>
                </a:solidFill>
              </a:endParaRPr>
            </a:p>
          </p:txBody>
        </p:sp>
        <p:sp>
          <p:nvSpPr>
            <p:cNvPr id="28" name="TextBox 27"/>
            <p:cNvSpPr txBox="1"/>
            <p:nvPr/>
          </p:nvSpPr>
          <p:spPr>
            <a:xfrm>
              <a:off x="6862211" y="5756902"/>
              <a:ext cx="924903" cy="307777"/>
            </a:xfrm>
            <a:prstGeom prst="rect">
              <a:avLst/>
            </a:prstGeom>
            <a:noFill/>
          </p:spPr>
          <p:txBody>
            <a:bodyPr wrap="none" rtlCol="0">
              <a:spAutoFit/>
            </a:bodyPr>
            <a:lstStyle/>
            <a:p>
              <a:r>
                <a:rPr lang="en-US" sz="1400" dirty="0" smtClean="0">
                  <a:solidFill>
                    <a:schemeClr val="bg1"/>
                  </a:solidFill>
                </a:rPr>
                <a:t>John Ryan</a:t>
              </a:r>
              <a:endParaRPr lang="en-US" sz="1400" dirty="0">
                <a:solidFill>
                  <a:schemeClr val="bg1"/>
                </a:solidFill>
              </a:endParaRPr>
            </a:p>
          </p:txBody>
        </p:sp>
        <p:sp>
          <p:nvSpPr>
            <p:cNvPr id="29" name="TextBox 28"/>
            <p:cNvSpPr txBox="1"/>
            <p:nvPr/>
          </p:nvSpPr>
          <p:spPr>
            <a:xfrm>
              <a:off x="7838699" y="5753942"/>
              <a:ext cx="1158966" cy="307777"/>
            </a:xfrm>
            <a:prstGeom prst="rect">
              <a:avLst/>
            </a:prstGeom>
            <a:noFill/>
          </p:spPr>
          <p:txBody>
            <a:bodyPr wrap="none" rtlCol="0">
              <a:spAutoFit/>
            </a:bodyPr>
            <a:lstStyle/>
            <a:p>
              <a:r>
                <a:rPr lang="en-US" sz="1400" dirty="0" err="1" smtClean="0">
                  <a:solidFill>
                    <a:schemeClr val="bg1"/>
                  </a:solidFill>
                </a:rPr>
                <a:t>Yanwu</a:t>
              </a:r>
              <a:r>
                <a:rPr lang="en-US" sz="1400" dirty="0" smtClean="0">
                  <a:solidFill>
                    <a:schemeClr val="bg1"/>
                  </a:solidFill>
                </a:rPr>
                <a:t> Zhang</a:t>
              </a:r>
              <a:endParaRPr lang="en-US" sz="1400" dirty="0">
                <a:solidFill>
                  <a:schemeClr val="bg1"/>
                </a:solidFill>
              </a:endParaRPr>
            </a:p>
          </p:txBody>
        </p:sp>
      </p:grpSp>
      <p:sp>
        <p:nvSpPr>
          <p:cNvPr id="32" name="TextBox 31"/>
          <p:cNvSpPr txBox="1"/>
          <p:nvPr/>
        </p:nvSpPr>
        <p:spPr>
          <a:xfrm>
            <a:off x="202919" y="2878662"/>
            <a:ext cx="8122736" cy="2554545"/>
          </a:xfrm>
          <a:prstGeom prst="rect">
            <a:avLst/>
          </a:prstGeom>
          <a:noFill/>
        </p:spPr>
        <p:txBody>
          <a:bodyPr wrap="none" rtlCol="0">
            <a:spAutoFit/>
          </a:bodyPr>
          <a:lstStyle/>
          <a:p>
            <a:r>
              <a:rPr lang="en-US" sz="2000" b="1" dirty="0" smtClean="0">
                <a:solidFill>
                  <a:schemeClr val="bg1"/>
                </a:solidFill>
              </a:rPr>
              <a:t>Collaborators</a:t>
            </a:r>
          </a:p>
          <a:p>
            <a:r>
              <a:rPr lang="en-US" sz="2000" dirty="0" smtClean="0">
                <a:solidFill>
                  <a:schemeClr val="accent5">
                    <a:lumMod val="60000"/>
                    <a:lumOff val="40000"/>
                  </a:schemeClr>
                </a:solidFill>
              </a:rPr>
              <a:t>Hopkins Marine Station</a:t>
            </a:r>
            <a:r>
              <a:rPr lang="en-US" sz="2000" dirty="0" smtClean="0">
                <a:solidFill>
                  <a:schemeClr val="bg1"/>
                </a:solidFill>
              </a:rPr>
              <a:t>: Jeremy </a:t>
            </a:r>
            <a:r>
              <a:rPr lang="en-US" sz="2000" dirty="0" err="1" smtClean="0">
                <a:solidFill>
                  <a:schemeClr val="bg1"/>
                </a:solidFill>
              </a:rPr>
              <a:t>Goldbogen</a:t>
            </a:r>
            <a:r>
              <a:rPr lang="en-US" sz="2000" dirty="0" smtClean="0">
                <a:solidFill>
                  <a:schemeClr val="bg1"/>
                </a:solidFill>
              </a:rPr>
              <a:t>, Dave Cade</a:t>
            </a:r>
          </a:p>
          <a:p>
            <a:r>
              <a:rPr lang="en-US" sz="2000" dirty="0">
                <a:solidFill>
                  <a:schemeClr val="accent5">
                    <a:lumMod val="60000"/>
                    <a:lumOff val="40000"/>
                  </a:schemeClr>
                </a:solidFill>
              </a:rPr>
              <a:t>Independent</a:t>
            </a:r>
            <a:r>
              <a:rPr lang="en-US" sz="2000" dirty="0">
                <a:solidFill>
                  <a:schemeClr val="accent5"/>
                </a:solidFill>
              </a:rPr>
              <a:t> </a:t>
            </a:r>
            <a:r>
              <a:rPr lang="en-US" sz="2000" dirty="0">
                <a:solidFill>
                  <a:schemeClr val="accent5">
                    <a:lumMod val="60000"/>
                    <a:lumOff val="40000"/>
                  </a:schemeClr>
                </a:solidFill>
              </a:rPr>
              <a:t>researchers</a:t>
            </a:r>
            <a:r>
              <a:rPr lang="en-US" sz="2000" dirty="0">
                <a:solidFill>
                  <a:schemeClr val="bg1"/>
                </a:solidFill>
              </a:rPr>
              <a:t>: </a:t>
            </a:r>
            <a:r>
              <a:rPr lang="en-US" sz="2000" dirty="0" err="1">
                <a:solidFill>
                  <a:schemeClr val="bg1"/>
                </a:solidFill>
              </a:rPr>
              <a:t>Marjolaine</a:t>
            </a:r>
            <a:r>
              <a:rPr lang="en-US" sz="2000" dirty="0">
                <a:solidFill>
                  <a:schemeClr val="bg1"/>
                </a:solidFill>
              </a:rPr>
              <a:t> </a:t>
            </a:r>
            <a:r>
              <a:rPr lang="en-US" sz="2000" dirty="0" err="1">
                <a:solidFill>
                  <a:schemeClr val="bg1"/>
                </a:solidFill>
              </a:rPr>
              <a:t>Caillat</a:t>
            </a:r>
            <a:r>
              <a:rPr lang="en-US" sz="2000" dirty="0">
                <a:solidFill>
                  <a:schemeClr val="bg1"/>
                </a:solidFill>
              </a:rPr>
              <a:t>, Mark Fischer </a:t>
            </a:r>
          </a:p>
          <a:p>
            <a:r>
              <a:rPr lang="en-US" sz="2000" dirty="0" smtClean="0">
                <a:solidFill>
                  <a:schemeClr val="accent5">
                    <a:lumMod val="60000"/>
                    <a:lumOff val="40000"/>
                  </a:schemeClr>
                </a:solidFill>
              </a:rPr>
              <a:t>Moss Landing Marine Laboratories</a:t>
            </a:r>
            <a:r>
              <a:rPr lang="en-US" sz="2000" dirty="0" smtClean="0">
                <a:solidFill>
                  <a:schemeClr val="bg1"/>
                </a:solidFill>
              </a:rPr>
              <a:t>: Alison </a:t>
            </a:r>
            <a:r>
              <a:rPr lang="en-US" sz="2000" dirty="0" err="1" smtClean="0">
                <a:solidFill>
                  <a:schemeClr val="bg1"/>
                </a:solidFill>
              </a:rPr>
              <a:t>Stimpert</a:t>
            </a:r>
            <a:endParaRPr lang="en-US" sz="2000" dirty="0" smtClean="0">
              <a:solidFill>
                <a:schemeClr val="bg1"/>
              </a:solidFill>
            </a:endParaRPr>
          </a:p>
          <a:p>
            <a:r>
              <a:rPr lang="en-US" sz="2000" dirty="0">
                <a:solidFill>
                  <a:schemeClr val="accent5">
                    <a:lumMod val="60000"/>
                    <a:lumOff val="40000"/>
                  </a:schemeClr>
                </a:solidFill>
              </a:rPr>
              <a:t>Naval Postgraduate School</a:t>
            </a:r>
            <a:r>
              <a:rPr lang="en-US" sz="2000" dirty="0">
                <a:solidFill>
                  <a:schemeClr val="bg1"/>
                </a:solidFill>
              </a:rPr>
              <a:t>: John Joseph, </a:t>
            </a:r>
            <a:r>
              <a:rPr lang="en-US" sz="2000" dirty="0" err="1">
                <a:solidFill>
                  <a:schemeClr val="bg1"/>
                </a:solidFill>
              </a:rPr>
              <a:t>Tetyana</a:t>
            </a:r>
            <a:r>
              <a:rPr lang="en-US" sz="2000" dirty="0">
                <a:solidFill>
                  <a:schemeClr val="bg1"/>
                </a:solidFill>
              </a:rPr>
              <a:t> </a:t>
            </a:r>
            <a:r>
              <a:rPr lang="en-US" sz="2000" dirty="0" err="1">
                <a:solidFill>
                  <a:schemeClr val="bg1"/>
                </a:solidFill>
              </a:rPr>
              <a:t>Margolina</a:t>
            </a:r>
            <a:endParaRPr lang="en-US" sz="2000" dirty="0">
              <a:solidFill>
                <a:schemeClr val="bg1"/>
              </a:solidFill>
            </a:endParaRPr>
          </a:p>
          <a:p>
            <a:r>
              <a:rPr lang="en-US" sz="2000" dirty="0" smtClean="0">
                <a:solidFill>
                  <a:schemeClr val="accent5">
                    <a:lumMod val="60000"/>
                    <a:lumOff val="40000"/>
                  </a:schemeClr>
                </a:solidFill>
              </a:rPr>
              <a:t>NOAA/MBNMS</a:t>
            </a:r>
            <a:r>
              <a:rPr lang="en-US" sz="2000" dirty="0" smtClean="0">
                <a:solidFill>
                  <a:schemeClr val="bg1"/>
                </a:solidFill>
              </a:rPr>
              <a:t>: Andrew </a:t>
            </a:r>
            <a:r>
              <a:rPr lang="en-US" sz="2000" dirty="0" err="1" smtClean="0">
                <a:solidFill>
                  <a:schemeClr val="bg1"/>
                </a:solidFill>
              </a:rPr>
              <a:t>DeVogelaere</a:t>
            </a:r>
            <a:r>
              <a:rPr lang="en-US" sz="2000" dirty="0" smtClean="0">
                <a:solidFill>
                  <a:schemeClr val="bg1"/>
                </a:solidFill>
              </a:rPr>
              <a:t>, Lisa </a:t>
            </a:r>
            <a:r>
              <a:rPr lang="en-US" sz="2000" dirty="0" err="1" smtClean="0">
                <a:solidFill>
                  <a:schemeClr val="bg1"/>
                </a:solidFill>
              </a:rPr>
              <a:t>Uttal</a:t>
            </a:r>
            <a:endParaRPr lang="en-US" sz="2000" dirty="0" smtClean="0">
              <a:solidFill>
                <a:schemeClr val="bg1"/>
              </a:solidFill>
            </a:endParaRPr>
          </a:p>
          <a:p>
            <a:r>
              <a:rPr lang="en-US" sz="2000" dirty="0">
                <a:solidFill>
                  <a:schemeClr val="accent5">
                    <a:lumMod val="60000"/>
                    <a:lumOff val="40000"/>
                  </a:schemeClr>
                </a:solidFill>
              </a:rPr>
              <a:t>Scripps</a:t>
            </a:r>
            <a:r>
              <a:rPr lang="en-US" sz="2000" dirty="0">
                <a:solidFill>
                  <a:schemeClr val="bg1"/>
                </a:solidFill>
              </a:rPr>
              <a:t>: Simone Baumann-Pickering, Anna Meyer </a:t>
            </a:r>
            <a:r>
              <a:rPr lang="en-US" sz="2000" dirty="0" err="1">
                <a:solidFill>
                  <a:schemeClr val="bg1"/>
                </a:solidFill>
              </a:rPr>
              <a:t>Loebbecke</a:t>
            </a:r>
            <a:r>
              <a:rPr lang="en-US" sz="2000" dirty="0">
                <a:solidFill>
                  <a:schemeClr val="bg1"/>
                </a:solidFill>
              </a:rPr>
              <a:t>, Jennifer Tricky</a:t>
            </a:r>
          </a:p>
          <a:p>
            <a:r>
              <a:rPr lang="en-US" sz="2000" dirty="0" smtClean="0">
                <a:solidFill>
                  <a:schemeClr val="accent5">
                    <a:lumMod val="60000"/>
                    <a:lumOff val="40000"/>
                  </a:schemeClr>
                </a:solidFill>
              </a:rPr>
              <a:t>UCSC</a:t>
            </a:r>
            <a:r>
              <a:rPr lang="en-US" sz="2000" dirty="0" smtClean="0">
                <a:solidFill>
                  <a:schemeClr val="bg1"/>
                </a:solidFill>
              </a:rPr>
              <a:t>: Brandon </a:t>
            </a:r>
            <a:r>
              <a:rPr lang="en-US" sz="2000" dirty="0" err="1" smtClean="0">
                <a:solidFill>
                  <a:schemeClr val="bg1"/>
                </a:solidFill>
              </a:rPr>
              <a:t>Southall</a:t>
            </a:r>
            <a:endParaRPr lang="en-US" sz="2000" dirty="0" smtClean="0">
              <a:solidFill>
                <a:schemeClr val="bg1"/>
              </a:solidFill>
            </a:endParaRPr>
          </a:p>
        </p:txBody>
      </p:sp>
      <p:pic>
        <p:nvPicPr>
          <p:cNvPr id="5" name="Picture 4" descr="Screen Shot 2016-06-09 at 2.26.46 P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5001" y="5516508"/>
            <a:ext cx="8641516" cy="931715"/>
          </a:xfrm>
          <a:prstGeom prst="rect">
            <a:avLst/>
          </a:prstGeom>
        </p:spPr>
      </p:pic>
    </p:spTree>
    <p:extLst>
      <p:ext uri="{BB962C8B-B14F-4D97-AF65-F5344CB8AC3E}">
        <p14:creationId xmlns:p14="http://schemas.microsoft.com/office/powerpoint/2010/main" val="385035418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HumpbackMontereyBa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78"/>
            <a:ext cx="9144000" cy="6856021"/>
          </a:xfrm>
          <a:prstGeom prst="rect">
            <a:avLst/>
          </a:prstGeom>
        </p:spPr>
      </p:pic>
      <p:sp>
        <p:nvSpPr>
          <p:cNvPr id="6" name="TextBox 5"/>
          <p:cNvSpPr txBox="1"/>
          <p:nvPr/>
        </p:nvSpPr>
        <p:spPr>
          <a:xfrm>
            <a:off x="0" y="1979"/>
            <a:ext cx="9144000" cy="584776"/>
          </a:xfrm>
          <a:prstGeom prst="rect">
            <a:avLst/>
          </a:prstGeom>
          <a:solidFill>
            <a:schemeClr val="tx1"/>
          </a:solidFill>
        </p:spPr>
        <p:txBody>
          <a:bodyPr wrap="square" rtlCol="0">
            <a:spAutoFit/>
          </a:bodyPr>
          <a:lstStyle/>
          <a:p>
            <a:pPr algn="ctr"/>
            <a:r>
              <a:rPr lang="en-US" sz="3200" b="1" dirty="0" smtClean="0">
                <a:solidFill>
                  <a:schemeClr val="accent5"/>
                </a:solidFill>
              </a:rPr>
              <a:t>Forage species, foragers, foraging ecology</a:t>
            </a:r>
            <a:endParaRPr lang="en-US" sz="3200" b="1" dirty="0">
              <a:solidFill>
                <a:schemeClr val="accent5"/>
              </a:solidFill>
            </a:endParaRPr>
          </a:p>
        </p:txBody>
      </p:sp>
      <p:sp>
        <p:nvSpPr>
          <p:cNvPr id="10" name="TextBox 9"/>
          <p:cNvSpPr txBox="1"/>
          <p:nvPr/>
        </p:nvSpPr>
        <p:spPr>
          <a:xfrm>
            <a:off x="220142" y="586755"/>
            <a:ext cx="8669867" cy="1938992"/>
          </a:xfrm>
          <a:prstGeom prst="rect">
            <a:avLst/>
          </a:prstGeom>
          <a:noFill/>
        </p:spPr>
        <p:txBody>
          <a:bodyPr wrap="square" rtlCol="0">
            <a:spAutoFit/>
          </a:bodyPr>
          <a:lstStyle/>
          <a:p>
            <a:r>
              <a:rPr lang="en-US" sz="2000" b="1" dirty="0" smtClean="0">
                <a:solidFill>
                  <a:schemeClr val="bg1"/>
                </a:solidFill>
              </a:rPr>
              <a:t>Packard Foundation West Coast Strategic Plan (2013) and MBARI Technology Roadmap (2014)</a:t>
            </a:r>
          </a:p>
          <a:p>
            <a:pPr marL="342900" indent="-342900">
              <a:buFont typeface="Wingdings" charset="2"/>
              <a:buChar char="v"/>
            </a:pPr>
            <a:r>
              <a:rPr lang="en-US" sz="2000" b="1" i="1" dirty="0">
                <a:solidFill>
                  <a:schemeClr val="bg1"/>
                </a:solidFill>
              </a:rPr>
              <a:t>F</a:t>
            </a:r>
            <a:r>
              <a:rPr lang="en-US" sz="2000" b="1" i="1" dirty="0" smtClean="0">
                <a:solidFill>
                  <a:schemeClr val="bg1"/>
                </a:solidFill>
              </a:rPr>
              <a:t>orage </a:t>
            </a:r>
            <a:r>
              <a:rPr lang="en-US" sz="2000" b="1" i="1" dirty="0">
                <a:solidFill>
                  <a:schemeClr val="bg1"/>
                </a:solidFill>
              </a:rPr>
              <a:t>species </a:t>
            </a:r>
            <a:r>
              <a:rPr lang="en-US" sz="2000" i="1" dirty="0">
                <a:solidFill>
                  <a:schemeClr val="bg1"/>
                </a:solidFill>
              </a:rPr>
              <a:t>(krill, small pelagic fishes, squid) serve a crucial </a:t>
            </a:r>
            <a:r>
              <a:rPr lang="en-US" sz="2000" i="1" dirty="0" smtClean="0">
                <a:solidFill>
                  <a:schemeClr val="bg1"/>
                </a:solidFill>
              </a:rPr>
              <a:t>role, linking </a:t>
            </a:r>
            <a:r>
              <a:rPr lang="en-US" sz="2000" i="1" dirty="0">
                <a:solidFill>
                  <a:schemeClr val="bg1"/>
                </a:solidFill>
              </a:rPr>
              <a:t>primary </a:t>
            </a:r>
            <a:r>
              <a:rPr lang="en-US" sz="2000" i="1" dirty="0" smtClean="0">
                <a:solidFill>
                  <a:schemeClr val="bg1"/>
                </a:solidFill>
              </a:rPr>
              <a:t>producers to the food web, </a:t>
            </a:r>
            <a:r>
              <a:rPr lang="en-US" sz="2000" i="1" dirty="0">
                <a:solidFill>
                  <a:schemeClr val="bg1"/>
                </a:solidFill>
              </a:rPr>
              <a:t>and therefore to climate-driven </a:t>
            </a:r>
            <a:r>
              <a:rPr lang="en-US" sz="2000" i="1" dirty="0" smtClean="0">
                <a:solidFill>
                  <a:schemeClr val="bg1"/>
                </a:solidFill>
              </a:rPr>
              <a:t>variability.  </a:t>
            </a:r>
          </a:p>
          <a:p>
            <a:pPr marL="342900" indent="-342900">
              <a:buFont typeface="Wingdings" charset="2"/>
              <a:buChar char="v"/>
            </a:pPr>
            <a:r>
              <a:rPr lang="en-US" sz="2000" i="1" dirty="0" smtClean="0">
                <a:solidFill>
                  <a:schemeClr val="bg1"/>
                </a:solidFill>
              </a:rPr>
              <a:t>Protecting forage species stocks from overharvesting supports broader ecosystem needs.  This requires advancing understanding and prediction.</a:t>
            </a:r>
          </a:p>
        </p:txBody>
      </p:sp>
      <p:sp>
        <p:nvSpPr>
          <p:cNvPr id="7" name="TextBox 6"/>
          <p:cNvSpPr txBox="1"/>
          <p:nvPr/>
        </p:nvSpPr>
        <p:spPr>
          <a:xfrm>
            <a:off x="6459558" y="6493936"/>
            <a:ext cx="2795857" cy="338554"/>
          </a:xfrm>
          <a:prstGeom prst="rect">
            <a:avLst/>
          </a:prstGeom>
          <a:noFill/>
        </p:spPr>
        <p:txBody>
          <a:bodyPr wrap="none" rtlCol="0">
            <a:spAutoFit/>
          </a:bodyPr>
          <a:lstStyle/>
          <a:p>
            <a:r>
              <a:rPr lang="en-US" sz="1600" dirty="0" smtClean="0">
                <a:solidFill>
                  <a:schemeClr val="bg1"/>
                </a:solidFill>
              </a:rPr>
              <a:t>Photo: Erich </a:t>
            </a:r>
            <a:r>
              <a:rPr lang="en-US" sz="1600" dirty="0" err="1" smtClean="0">
                <a:solidFill>
                  <a:schemeClr val="bg1"/>
                </a:solidFill>
              </a:rPr>
              <a:t>Rienecker</a:t>
            </a:r>
            <a:r>
              <a:rPr lang="en-US" sz="1600" dirty="0" smtClean="0">
                <a:solidFill>
                  <a:schemeClr val="bg1"/>
                </a:solidFill>
              </a:rPr>
              <a:t>, MBARI</a:t>
            </a:r>
            <a:endParaRPr lang="en-US" sz="1600" dirty="0">
              <a:solidFill>
                <a:schemeClr val="bg1"/>
              </a:solidFill>
            </a:endParaRPr>
          </a:p>
        </p:txBody>
      </p:sp>
    </p:spTree>
    <p:extLst>
      <p:ext uri="{BB962C8B-B14F-4D97-AF65-F5344CB8AC3E}">
        <p14:creationId xmlns:p14="http://schemas.microsoft.com/office/powerpoint/2010/main" val="121353630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Voices @ MARS: humpback whale</a:t>
            </a:r>
            <a:endParaRPr lang="en-US" sz="3200" b="1" dirty="0">
              <a:solidFill>
                <a:schemeClr val="accent5"/>
              </a:solidFill>
            </a:endParaRPr>
          </a:p>
        </p:txBody>
      </p:sp>
      <p:grpSp>
        <p:nvGrpSpPr>
          <p:cNvPr id="2" name="Group 1"/>
          <p:cNvGrpSpPr/>
          <p:nvPr/>
        </p:nvGrpSpPr>
        <p:grpSpPr>
          <a:xfrm>
            <a:off x="139698" y="654491"/>
            <a:ext cx="4174496" cy="3097381"/>
            <a:chOff x="393708" y="586755"/>
            <a:chExt cx="4174496" cy="3097381"/>
          </a:xfrm>
        </p:grpSpPr>
        <p:pic>
          <p:nvPicPr>
            <p:cNvPr id="6" name="Picture 5" descr="5019925885_8af3886bee_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708" y="586755"/>
              <a:ext cx="4085449" cy="3064087"/>
            </a:xfrm>
            <a:prstGeom prst="rect">
              <a:avLst/>
            </a:prstGeom>
            <a:ln w="12700">
              <a:solidFill>
                <a:schemeClr val="bg1"/>
              </a:solidFill>
            </a:ln>
          </p:spPr>
        </p:pic>
        <p:sp>
          <p:nvSpPr>
            <p:cNvPr id="7" name="TextBox 6"/>
            <p:cNvSpPr txBox="1"/>
            <p:nvPr/>
          </p:nvSpPr>
          <p:spPr>
            <a:xfrm>
              <a:off x="3370440" y="3376359"/>
              <a:ext cx="1197764" cy="307777"/>
            </a:xfrm>
            <a:prstGeom prst="rect">
              <a:avLst/>
            </a:prstGeom>
            <a:noFill/>
          </p:spPr>
          <p:txBody>
            <a:bodyPr wrap="none" rtlCol="0">
              <a:spAutoFit/>
            </a:bodyPr>
            <a:lstStyle/>
            <a:p>
              <a:r>
                <a:rPr lang="en-US" sz="1400" dirty="0" smtClean="0">
                  <a:solidFill>
                    <a:schemeClr val="bg1"/>
                  </a:solidFill>
                </a:rPr>
                <a:t>Photo: NOAA</a:t>
              </a:r>
              <a:endParaRPr lang="en-US" sz="1400" dirty="0">
                <a:solidFill>
                  <a:schemeClr val="bg1"/>
                </a:solidFill>
              </a:endParaRPr>
            </a:p>
          </p:txBody>
        </p:sp>
      </p:grpSp>
      <p:sp>
        <p:nvSpPr>
          <p:cNvPr id="8" name="Rectangle 7"/>
          <p:cNvSpPr/>
          <p:nvPr/>
        </p:nvSpPr>
        <p:spPr>
          <a:xfrm>
            <a:off x="393708" y="3830878"/>
            <a:ext cx="8032751" cy="2862323"/>
          </a:xfrm>
          <a:prstGeom prst="rect">
            <a:avLst/>
          </a:prstGeom>
        </p:spPr>
        <p:txBody>
          <a:bodyPr wrap="square">
            <a:spAutoFit/>
          </a:bodyPr>
          <a:lstStyle/>
          <a:p>
            <a:r>
              <a:rPr lang="en-US" b="1" dirty="0" smtClean="0">
                <a:solidFill>
                  <a:schemeClr val="bg1"/>
                </a:solidFill>
              </a:rPr>
              <a:t>Humpback whale</a:t>
            </a:r>
          </a:p>
          <a:p>
            <a:pPr marL="342900" indent="-342900">
              <a:buFont typeface="Wingdings" charset="2"/>
              <a:buChar char="²"/>
            </a:pPr>
            <a:r>
              <a:rPr lang="en-US" dirty="0" smtClean="0">
                <a:solidFill>
                  <a:schemeClr val="bg1"/>
                </a:solidFill>
              </a:rPr>
              <a:t>4 populations endangered or threatened; 10 populations, including Eastern North Pacific, not listed under ESA (NOAA)</a:t>
            </a:r>
          </a:p>
          <a:p>
            <a:pPr marL="342900" indent="-342900">
              <a:buFont typeface="Wingdings" charset="2"/>
              <a:buChar char="²"/>
            </a:pPr>
            <a:r>
              <a:rPr lang="en-US" dirty="0" smtClean="0">
                <a:solidFill>
                  <a:schemeClr val="bg1"/>
                </a:solidFill>
              </a:rPr>
              <a:t>life </a:t>
            </a:r>
            <a:r>
              <a:rPr lang="en-US" dirty="0">
                <a:solidFill>
                  <a:schemeClr val="bg1"/>
                </a:solidFill>
              </a:rPr>
              <a:t>span </a:t>
            </a:r>
            <a:r>
              <a:rPr lang="en-US" dirty="0" smtClean="0">
                <a:solidFill>
                  <a:schemeClr val="bg1"/>
                </a:solidFill>
              </a:rPr>
              <a:t>up to 80 years</a:t>
            </a:r>
            <a:endParaRPr lang="en-US" dirty="0">
              <a:solidFill>
                <a:schemeClr val="bg1"/>
              </a:solidFill>
            </a:endParaRPr>
          </a:p>
          <a:p>
            <a:pPr marL="342900" indent="-342900">
              <a:buFont typeface="Wingdings" charset="2"/>
              <a:buChar char="²"/>
            </a:pPr>
            <a:r>
              <a:rPr lang="en-US" dirty="0">
                <a:solidFill>
                  <a:schemeClr val="bg1"/>
                </a:solidFill>
              </a:rPr>
              <a:t>a</a:t>
            </a:r>
            <a:r>
              <a:rPr lang="en-US" dirty="0" smtClean="0">
                <a:solidFill>
                  <a:schemeClr val="bg1"/>
                </a:solidFill>
              </a:rPr>
              <a:t>dults ~ 50 </a:t>
            </a:r>
            <a:r>
              <a:rPr lang="en-US" dirty="0" err="1" smtClean="0">
                <a:solidFill>
                  <a:schemeClr val="bg1"/>
                </a:solidFill>
              </a:rPr>
              <a:t>ft</a:t>
            </a:r>
            <a:r>
              <a:rPr lang="en-US" dirty="0" smtClean="0">
                <a:solidFill>
                  <a:schemeClr val="bg1"/>
                </a:solidFill>
              </a:rPr>
              <a:t> / 60,000 pounds, phenomenally agile and acrobatic</a:t>
            </a:r>
          </a:p>
          <a:p>
            <a:pPr marL="342900" indent="-342900">
              <a:buFont typeface="Wingdings" charset="2"/>
              <a:buChar char="²"/>
            </a:pPr>
            <a:r>
              <a:rPr lang="en-US" dirty="0" smtClean="0">
                <a:solidFill>
                  <a:schemeClr val="bg1"/>
                </a:solidFill>
              </a:rPr>
              <a:t>gestation</a:t>
            </a:r>
            <a:r>
              <a:rPr lang="en-US" dirty="0">
                <a:solidFill>
                  <a:schemeClr val="bg1"/>
                </a:solidFill>
              </a:rPr>
              <a:t>: 11 – 12 </a:t>
            </a:r>
            <a:r>
              <a:rPr lang="en-US" dirty="0" smtClean="0">
                <a:solidFill>
                  <a:schemeClr val="bg1"/>
                </a:solidFill>
              </a:rPr>
              <a:t>months</a:t>
            </a:r>
          </a:p>
          <a:p>
            <a:pPr marL="342900" indent="-342900">
              <a:buFont typeface="Wingdings" charset="2"/>
              <a:buChar char="²"/>
            </a:pPr>
            <a:r>
              <a:rPr lang="en-US" dirty="0" smtClean="0">
                <a:solidFill>
                  <a:schemeClr val="bg1"/>
                </a:solidFill>
              </a:rPr>
              <a:t>forage: krill and schooling fish</a:t>
            </a:r>
          </a:p>
          <a:p>
            <a:pPr marL="342900" indent="-342900">
              <a:buFont typeface="Wingdings" charset="2"/>
              <a:buChar char="²"/>
            </a:pPr>
            <a:r>
              <a:rPr lang="en-US" dirty="0" smtClean="0">
                <a:solidFill>
                  <a:schemeClr val="bg1"/>
                </a:solidFill>
              </a:rPr>
              <a:t>foraging hotspot very close to MBARI recently (Pennington et al., 2015)</a:t>
            </a:r>
          </a:p>
          <a:p>
            <a:pPr marL="342900" indent="-342900">
              <a:buFont typeface="Wingdings" charset="2"/>
              <a:buChar char="²"/>
            </a:pPr>
            <a:r>
              <a:rPr lang="en-US" dirty="0" smtClean="0">
                <a:solidFill>
                  <a:schemeClr val="bg1"/>
                </a:solidFill>
              </a:rPr>
              <a:t>use of bubble nets to forage</a:t>
            </a:r>
          </a:p>
          <a:p>
            <a:pPr marL="342900" indent="-342900">
              <a:buFont typeface="Wingdings" charset="2"/>
              <a:buChar char="²"/>
            </a:pPr>
            <a:r>
              <a:rPr lang="en-US" dirty="0">
                <a:solidFill>
                  <a:schemeClr val="bg1"/>
                </a:solidFill>
              </a:rPr>
              <a:t>f</a:t>
            </a:r>
            <a:r>
              <a:rPr lang="en-US" dirty="0" smtClean="0">
                <a:solidFill>
                  <a:schemeClr val="bg1"/>
                </a:solidFill>
              </a:rPr>
              <a:t>in structure inspired engineering of wind turbine blades </a:t>
            </a:r>
          </a:p>
        </p:txBody>
      </p:sp>
      <p:pic>
        <p:nvPicPr>
          <p:cNvPr id="4" name="Picture 3" descr="Moss Whales (1 of 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5719" y="654490"/>
            <a:ext cx="4596131" cy="3064087"/>
          </a:xfrm>
          <a:prstGeom prst="rect">
            <a:avLst/>
          </a:prstGeom>
          <a:ln w="15875">
            <a:solidFill>
              <a:schemeClr val="bg1"/>
            </a:solidFill>
          </a:ln>
        </p:spPr>
      </p:pic>
      <p:sp>
        <p:nvSpPr>
          <p:cNvPr id="9" name="TextBox 8"/>
          <p:cNvSpPr txBox="1"/>
          <p:nvPr/>
        </p:nvSpPr>
        <p:spPr>
          <a:xfrm>
            <a:off x="7293959" y="3456115"/>
            <a:ext cx="1776385" cy="307777"/>
          </a:xfrm>
          <a:prstGeom prst="rect">
            <a:avLst/>
          </a:prstGeom>
          <a:noFill/>
        </p:spPr>
        <p:txBody>
          <a:bodyPr wrap="none" rtlCol="0">
            <a:spAutoFit/>
          </a:bodyPr>
          <a:lstStyle/>
          <a:p>
            <a:r>
              <a:rPr lang="en-US" sz="1400" dirty="0" smtClean="0">
                <a:solidFill>
                  <a:schemeClr val="bg1"/>
                </a:solidFill>
              </a:rPr>
              <a:t>Photo: Alan Gonzales</a:t>
            </a:r>
            <a:endParaRPr lang="en-US" sz="1400" dirty="0">
              <a:solidFill>
                <a:schemeClr val="bg1"/>
              </a:solidFill>
            </a:endParaRPr>
          </a:p>
        </p:txBody>
      </p:sp>
      <p:pic>
        <p:nvPicPr>
          <p:cNvPr id="3" name="MARS_HumpbackWhale_medley_1X.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0864" y="2904071"/>
            <a:ext cx="812800" cy="812800"/>
          </a:xfrm>
          <a:prstGeom prst="rect">
            <a:avLst/>
          </a:prstGeom>
        </p:spPr>
      </p:pic>
    </p:spTree>
    <p:extLst>
      <p:ext uri="{BB962C8B-B14F-4D97-AF65-F5344CB8AC3E}">
        <p14:creationId xmlns:p14="http://schemas.microsoft.com/office/powerpoint/2010/main" val="106622262"/>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0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0" y="1979"/>
            <a:ext cx="9144000" cy="584776"/>
          </a:xfrm>
          <a:prstGeom prst="rect">
            <a:avLst/>
          </a:prstGeom>
          <a:noFill/>
        </p:spPr>
        <p:txBody>
          <a:bodyPr wrap="square" rtlCol="0">
            <a:spAutoFit/>
          </a:bodyPr>
          <a:lstStyle/>
          <a:p>
            <a:pPr algn="ctr"/>
            <a:r>
              <a:rPr lang="en-US" sz="3200" b="1" dirty="0" smtClean="0">
                <a:solidFill>
                  <a:schemeClr val="accent5"/>
                </a:solidFill>
              </a:rPr>
              <a:t>Voices @ MARS: blue whale</a:t>
            </a:r>
            <a:endParaRPr lang="en-US" sz="3200" b="1" dirty="0">
              <a:solidFill>
                <a:schemeClr val="accent5"/>
              </a:solidFill>
            </a:endParaRPr>
          </a:p>
        </p:txBody>
      </p:sp>
      <p:sp>
        <p:nvSpPr>
          <p:cNvPr id="3" name="Rectangle 2"/>
          <p:cNvSpPr/>
          <p:nvPr/>
        </p:nvSpPr>
        <p:spPr>
          <a:xfrm>
            <a:off x="393708" y="3686939"/>
            <a:ext cx="8032751" cy="2585323"/>
          </a:xfrm>
          <a:prstGeom prst="rect">
            <a:avLst/>
          </a:prstGeom>
        </p:spPr>
        <p:txBody>
          <a:bodyPr wrap="square">
            <a:spAutoFit/>
          </a:bodyPr>
          <a:lstStyle/>
          <a:p>
            <a:r>
              <a:rPr lang="en-US" b="1" dirty="0" smtClean="0">
                <a:solidFill>
                  <a:schemeClr val="bg1"/>
                </a:solidFill>
              </a:rPr>
              <a:t>Blue whale</a:t>
            </a:r>
          </a:p>
          <a:p>
            <a:pPr marL="342900" indent="-342900">
              <a:buFont typeface="Wingdings" charset="2"/>
              <a:buChar char="²"/>
            </a:pPr>
            <a:r>
              <a:rPr lang="en-US" dirty="0">
                <a:solidFill>
                  <a:schemeClr val="bg1"/>
                </a:solidFill>
              </a:rPr>
              <a:t>e</a:t>
            </a:r>
            <a:r>
              <a:rPr lang="en-US" dirty="0" smtClean="0">
                <a:solidFill>
                  <a:schemeClr val="bg1"/>
                </a:solidFill>
              </a:rPr>
              <a:t>ndangered, ~ 15,000 individuals</a:t>
            </a:r>
          </a:p>
          <a:p>
            <a:pPr marL="342900" indent="-342900">
              <a:buFont typeface="Wingdings" charset="2"/>
              <a:buChar char="²"/>
            </a:pPr>
            <a:r>
              <a:rPr lang="en-US" dirty="0">
                <a:solidFill>
                  <a:schemeClr val="bg1"/>
                </a:solidFill>
              </a:rPr>
              <a:t>g</a:t>
            </a:r>
            <a:r>
              <a:rPr lang="en-US" dirty="0" smtClean="0">
                <a:solidFill>
                  <a:schemeClr val="bg1"/>
                </a:solidFill>
              </a:rPr>
              <a:t>lobally, the eastern North Pacific hosts greatest concentration</a:t>
            </a:r>
          </a:p>
          <a:p>
            <a:pPr marL="342900" indent="-342900">
              <a:buFont typeface="Wingdings" charset="2"/>
              <a:buChar char="²"/>
            </a:pPr>
            <a:r>
              <a:rPr lang="en-US" dirty="0" smtClean="0">
                <a:solidFill>
                  <a:schemeClr val="bg1"/>
                </a:solidFill>
              </a:rPr>
              <a:t>life </a:t>
            </a:r>
            <a:r>
              <a:rPr lang="en-US" dirty="0">
                <a:solidFill>
                  <a:schemeClr val="bg1"/>
                </a:solidFill>
              </a:rPr>
              <a:t>span 80 – 90 </a:t>
            </a:r>
            <a:r>
              <a:rPr lang="en-US" dirty="0" smtClean="0">
                <a:solidFill>
                  <a:schemeClr val="bg1"/>
                </a:solidFill>
              </a:rPr>
              <a:t>years</a:t>
            </a:r>
            <a:endParaRPr lang="en-US" dirty="0">
              <a:solidFill>
                <a:schemeClr val="bg1"/>
              </a:solidFill>
            </a:endParaRPr>
          </a:p>
          <a:p>
            <a:pPr marL="342900" indent="-342900">
              <a:buFont typeface="Wingdings" charset="2"/>
              <a:buChar char="²"/>
            </a:pPr>
            <a:r>
              <a:rPr lang="en-US" dirty="0">
                <a:solidFill>
                  <a:schemeClr val="bg1"/>
                </a:solidFill>
              </a:rPr>
              <a:t>a</a:t>
            </a:r>
            <a:r>
              <a:rPr lang="en-US" dirty="0" smtClean="0">
                <a:solidFill>
                  <a:schemeClr val="bg1"/>
                </a:solidFill>
              </a:rPr>
              <a:t>dults up </a:t>
            </a:r>
            <a:r>
              <a:rPr lang="en-US" dirty="0">
                <a:solidFill>
                  <a:schemeClr val="bg1"/>
                </a:solidFill>
              </a:rPr>
              <a:t>to </a:t>
            </a:r>
            <a:r>
              <a:rPr lang="en-US" dirty="0" smtClean="0">
                <a:solidFill>
                  <a:schemeClr val="bg1"/>
                </a:solidFill>
              </a:rPr>
              <a:t>~ 100 </a:t>
            </a:r>
            <a:r>
              <a:rPr lang="en-US" dirty="0" err="1" smtClean="0">
                <a:solidFill>
                  <a:schemeClr val="bg1"/>
                </a:solidFill>
              </a:rPr>
              <a:t>ft</a:t>
            </a:r>
            <a:r>
              <a:rPr lang="en-US" dirty="0">
                <a:solidFill>
                  <a:schemeClr val="bg1"/>
                </a:solidFill>
              </a:rPr>
              <a:t> </a:t>
            </a:r>
            <a:r>
              <a:rPr lang="en-US" dirty="0" smtClean="0">
                <a:solidFill>
                  <a:schemeClr val="bg1"/>
                </a:solidFill>
              </a:rPr>
              <a:t>/ 380,000 pounds</a:t>
            </a:r>
          </a:p>
          <a:p>
            <a:pPr marL="342900" indent="-342900">
              <a:buFont typeface="Wingdings" charset="2"/>
              <a:buChar char="²"/>
            </a:pPr>
            <a:r>
              <a:rPr lang="en-US" dirty="0" smtClean="0">
                <a:solidFill>
                  <a:schemeClr val="bg1"/>
                </a:solidFill>
              </a:rPr>
              <a:t>gestation</a:t>
            </a:r>
            <a:r>
              <a:rPr lang="en-US" dirty="0">
                <a:solidFill>
                  <a:schemeClr val="bg1"/>
                </a:solidFill>
              </a:rPr>
              <a:t>: 11 – 12 months (</a:t>
            </a:r>
            <a:r>
              <a:rPr lang="en-US" i="1" dirty="0">
                <a:solidFill>
                  <a:schemeClr val="bg1"/>
                </a:solidFill>
              </a:rPr>
              <a:t>birth announcement: </a:t>
            </a:r>
            <a:r>
              <a:rPr lang="en-US" i="1" dirty="0" smtClean="0">
                <a:solidFill>
                  <a:schemeClr val="bg1"/>
                </a:solidFill>
              </a:rPr>
              <a:t>25 </a:t>
            </a:r>
            <a:r>
              <a:rPr lang="en-US" i="1" dirty="0" err="1" smtClean="0">
                <a:solidFill>
                  <a:schemeClr val="bg1"/>
                </a:solidFill>
              </a:rPr>
              <a:t>ft</a:t>
            </a:r>
            <a:r>
              <a:rPr lang="en-US" i="1" dirty="0" smtClean="0">
                <a:solidFill>
                  <a:schemeClr val="bg1"/>
                </a:solidFill>
              </a:rPr>
              <a:t>, 3,000 pounds</a:t>
            </a:r>
            <a:r>
              <a:rPr lang="en-US" dirty="0" smtClean="0">
                <a:solidFill>
                  <a:schemeClr val="bg1"/>
                </a:solidFill>
              </a:rPr>
              <a:t>) </a:t>
            </a:r>
          </a:p>
          <a:p>
            <a:pPr marL="342900" indent="-342900">
              <a:buFont typeface="Wingdings" charset="2"/>
              <a:buChar char="²"/>
            </a:pPr>
            <a:r>
              <a:rPr lang="en-US" dirty="0" smtClean="0">
                <a:solidFill>
                  <a:schemeClr val="bg1"/>
                </a:solidFill>
              </a:rPr>
              <a:t>nursing </a:t>
            </a:r>
            <a:r>
              <a:rPr lang="en-US" dirty="0">
                <a:solidFill>
                  <a:schemeClr val="bg1"/>
                </a:solidFill>
              </a:rPr>
              <a:t>calf gains 200 pounds / </a:t>
            </a:r>
            <a:r>
              <a:rPr lang="en-US" dirty="0" smtClean="0">
                <a:solidFill>
                  <a:schemeClr val="bg1"/>
                </a:solidFill>
              </a:rPr>
              <a:t>day</a:t>
            </a:r>
          </a:p>
          <a:p>
            <a:pPr marL="342900" indent="-342900">
              <a:buFont typeface="Wingdings" charset="2"/>
              <a:buChar char="²"/>
            </a:pPr>
            <a:r>
              <a:rPr lang="en-US" dirty="0" smtClean="0">
                <a:solidFill>
                  <a:schemeClr val="bg1"/>
                </a:solidFill>
              </a:rPr>
              <a:t>forage: krill, can eat up to 8000 pounds in a day</a:t>
            </a:r>
          </a:p>
          <a:p>
            <a:pPr marL="342900" indent="-342900">
              <a:buFont typeface="Wingdings" charset="2"/>
              <a:buChar char="²"/>
            </a:pPr>
            <a:r>
              <a:rPr lang="en-US" dirty="0" smtClean="0">
                <a:solidFill>
                  <a:schemeClr val="bg1"/>
                </a:solidFill>
              </a:rPr>
              <a:t>foraging hotspot along shelf break in Monterey Bay region (</a:t>
            </a:r>
            <a:r>
              <a:rPr lang="en-US" dirty="0" err="1" smtClean="0">
                <a:solidFill>
                  <a:schemeClr val="bg1"/>
                </a:solidFill>
              </a:rPr>
              <a:t>Croll</a:t>
            </a:r>
            <a:r>
              <a:rPr lang="en-US" dirty="0" smtClean="0">
                <a:solidFill>
                  <a:schemeClr val="bg1"/>
                </a:solidFill>
              </a:rPr>
              <a:t> et al., 2005)</a:t>
            </a:r>
          </a:p>
        </p:txBody>
      </p:sp>
      <p:grpSp>
        <p:nvGrpSpPr>
          <p:cNvPr id="7" name="Group 6"/>
          <p:cNvGrpSpPr/>
          <p:nvPr/>
        </p:nvGrpSpPr>
        <p:grpSpPr>
          <a:xfrm>
            <a:off x="1100699" y="952500"/>
            <a:ext cx="7073980" cy="2465470"/>
            <a:chOff x="254000" y="952500"/>
            <a:chExt cx="6396868" cy="1909485"/>
          </a:xfrm>
        </p:grpSpPr>
        <p:pic>
          <p:nvPicPr>
            <p:cNvPr id="2" name="Picture 1" descr="64_hi_257749_sm_49145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0" y="952500"/>
              <a:ext cx="6369050" cy="1891797"/>
            </a:xfrm>
            <a:prstGeom prst="rect">
              <a:avLst/>
            </a:prstGeom>
            <a:ln>
              <a:solidFill>
                <a:schemeClr val="bg1"/>
              </a:solidFill>
            </a:ln>
          </p:spPr>
        </p:pic>
        <p:sp>
          <p:nvSpPr>
            <p:cNvPr id="6" name="TextBox 5"/>
            <p:cNvSpPr txBox="1"/>
            <p:nvPr/>
          </p:nvSpPr>
          <p:spPr>
            <a:xfrm>
              <a:off x="4650054" y="2623614"/>
              <a:ext cx="2000814" cy="238371"/>
            </a:xfrm>
            <a:prstGeom prst="rect">
              <a:avLst/>
            </a:prstGeom>
            <a:noFill/>
          </p:spPr>
          <p:txBody>
            <a:bodyPr wrap="none" rtlCol="0">
              <a:spAutoFit/>
            </a:bodyPr>
            <a:lstStyle/>
            <a:p>
              <a:r>
                <a:rPr lang="en-US" sz="1400" dirty="0" smtClean="0">
                  <a:solidFill>
                    <a:schemeClr val="bg1"/>
                  </a:solidFill>
                </a:rPr>
                <a:t>Photo : World Wildlife Fund</a:t>
              </a:r>
              <a:endParaRPr lang="en-US" sz="1400" dirty="0">
                <a:solidFill>
                  <a:schemeClr val="bg1"/>
                </a:solidFill>
              </a:endParaRPr>
            </a:p>
          </p:txBody>
        </p:sp>
      </p:grpSp>
      <p:pic>
        <p:nvPicPr>
          <p:cNvPr id="9" name="MARS_BluesMedley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31116" y="966871"/>
            <a:ext cx="812800" cy="812800"/>
          </a:xfrm>
          <a:prstGeom prst="rect">
            <a:avLst/>
          </a:prstGeom>
        </p:spPr>
      </p:pic>
      <p:sp>
        <p:nvSpPr>
          <p:cNvPr id="5" name="TextBox 4"/>
          <p:cNvSpPr txBox="1"/>
          <p:nvPr/>
        </p:nvSpPr>
        <p:spPr>
          <a:xfrm>
            <a:off x="8232582" y="966871"/>
            <a:ext cx="728986" cy="584776"/>
          </a:xfrm>
          <a:prstGeom prst="rect">
            <a:avLst/>
          </a:prstGeom>
          <a:noFill/>
        </p:spPr>
        <p:txBody>
          <a:bodyPr wrap="none" rtlCol="0">
            <a:spAutoFit/>
          </a:bodyPr>
          <a:lstStyle/>
          <a:p>
            <a:r>
              <a:rPr lang="en-US" sz="1600" dirty="0" smtClean="0">
                <a:solidFill>
                  <a:schemeClr val="bg1"/>
                </a:solidFill>
              </a:rPr>
              <a:t>Calls:</a:t>
            </a:r>
          </a:p>
          <a:p>
            <a:r>
              <a:rPr lang="en-US" sz="1600" dirty="0" smtClean="0">
                <a:solidFill>
                  <a:schemeClr val="bg1"/>
                </a:solidFill>
              </a:rPr>
              <a:t>D</a:t>
            </a:r>
            <a:r>
              <a:rPr lang="en-US" sz="1600" dirty="0" smtClean="0">
                <a:solidFill>
                  <a:schemeClr val="bg1"/>
                </a:solidFill>
                <a:latin typeface="Wingdings"/>
                <a:ea typeface="Wingdings"/>
                <a:cs typeface="Wingdings"/>
                <a:sym typeface="Wingdings"/>
              </a:rPr>
              <a:t></a:t>
            </a:r>
            <a:r>
              <a:rPr lang="en-US" sz="1600" dirty="0" smtClean="0">
                <a:solidFill>
                  <a:schemeClr val="bg1"/>
                </a:solidFill>
              </a:rPr>
              <a:t>A</a:t>
            </a:r>
            <a:r>
              <a:rPr lang="en-US" sz="1600" dirty="0" smtClean="0">
                <a:solidFill>
                  <a:schemeClr val="bg1"/>
                </a:solidFill>
                <a:latin typeface="Wingdings"/>
                <a:ea typeface="Wingdings"/>
                <a:cs typeface="Wingdings"/>
                <a:sym typeface="Wingdings"/>
              </a:rPr>
              <a:t></a:t>
            </a:r>
            <a:r>
              <a:rPr lang="en-US" sz="1600" dirty="0" smtClean="0">
                <a:solidFill>
                  <a:schemeClr val="bg1"/>
                </a:solidFill>
              </a:rPr>
              <a:t>B</a:t>
            </a:r>
            <a:endParaRPr lang="en-US" sz="1600" dirty="0">
              <a:solidFill>
                <a:schemeClr val="bg1"/>
              </a:solidFill>
            </a:endParaRPr>
          </a:p>
        </p:txBody>
      </p:sp>
    </p:spTree>
    <p:extLst>
      <p:ext uri="{BB962C8B-B14F-4D97-AF65-F5344CB8AC3E}">
        <p14:creationId xmlns:p14="http://schemas.microsoft.com/office/powerpoint/2010/main" val="1057401139"/>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43"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4839</TotalTime>
  <Words>1204</Words>
  <Application>Microsoft Macintosh PowerPoint</Application>
  <PresentationFormat>On-screen Show (4:3)</PresentationFormat>
  <Paragraphs>158</Paragraphs>
  <Slides>24</Slides>
  <Notes>5</Notes>
  <HiddenSlides>0</HiddenSlides>
  <MMClips>4</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Ryan</dc:creator>
  <cp:lastModifiedBy>John Ryan</cp:lastModifiedBy>
  <cp:revision>557</cp:revision>
  <cp:lastPrinted>2015-11-29T16:32:03Z</cp:lastPrinted>
  <dcterms:created xsi:type="dcterms:W3CDTF">2015-10-31T12:47:22Z</dcterms:created>
  <dcterms:modified xsi:type="dcterms:W3CDTF">2016-06-15T15:01:41Z</dcterms:modified>
</cp:coreProperties>
</file>