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mp4" ContentType="video/mp4"/>
  <Default Extension="emf" ContentType="image/x-emf"/>
  <Default Extension="rels" ContentType="application/vnd.openxmlformats-package.relationships+xml"/>
  <Default Extension="mov" ContentType="video/quicktime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89" r:id="rId2"/>
    <p:sldId id="256" r:id="rId3"/>
    <p:sldId id="257" r:id="rId4"/>
    <p:sldId id="282" r:id="rId5"/>
    <p:sldId id="290" r:id="rId6"/>
    <p:sldId id="296" r:id="rId7"/>
    <p:sldId id="270" r:id="rId8"/>
    <p:sldId id="273" r:id="rId9"/>
    <p:sldId id="275" r:id="rId10"/>
    <p:sldId id="286" r:id="rId11"/>
    <p:sldId id="287" r:id="rId12"/>
    <p:sldId id="285" r:id="rId13"/>
    <p:sldId id="277" r:id="rId14"/>
    <p:sldId id="291" r:id="rId15"/>
    <p:sldId id="297" r:id="rId16"/>
    <p:sldId id="293" r:id="rId17"/>
    <p:sldId id="268" r:id="rId18"/>
    <p:sldId id="276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0202"/>
    <a:srgbClr val="BF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968" autoAdjust="0"/>
    <p:restoredTop sz="93256" autoAdjust="0"/>
  </p:normalViewPr>
  <p:slideViewPr>
    <p:cSldViewPr snapToGrid="0">
      <p:cViewPr varScale="1">
        <p:scale>
          <a:sx n="156" d="100"/>
          <a:sy n="156" d="100"/>
        </p:scale>
        <p:origin x="24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75" d="100"/>
        <a:sy n="17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D1EE36-104A-FB4C-A458-A1277AEF2848}" type="datetimeFigureOut">
              <a:rPr lang="en-US" smtClean="0"/>
              <a:t>4/2/17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CFF833-975F-C444-BA7E-A29AC0F292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327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30171" indent="-28083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23340" indent="-22466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72677" indent="-22466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22013" indent="-22466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71349" indent="-22466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20685" indent="-22466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70021" indent="-22466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19357" indent="-22466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F38CBCE-E1A9-4698-B37A-9C425CB06150}" type="slidenum">
              <a:rPr lang="en-US" sz="1200"/>
              <a:pPr eaLnBrk="1" hangingPunct="1"/>
              <a:t>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5587126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keep informal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FF833-975F-C444-BA7E-A29AC0F2924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9717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FF833-975F-C444-BA7E-A29AC0F2924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3143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</a:t>
            </a:r>
            <a:r>
              <a:rPr lang="en-US" baseline="0" dirty="0" smtClean="0"/>
              <a:t> distillation of most essential parts of 5-day workshop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FF833-975F-C444-BA7E-A29AC0F2924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0707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List everyone’s questions/goals...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FF833-975F-C444-BA7E-A29AC0F2924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810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EAE4C-37D0-4D68-9516-E94BFDEC62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52450" y="930275"/>
            <a:ext cx="8039100" cy="0"/>
          </a:xfrm>
          <a:prstGeom prst="line">
            <a:avLst/>
          </a:prstGeom>
          <a:ln w="127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9539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DCDBF-3C6D-A648-802B-DB88135B6926}" type="datetimeFigureOut">
              <a:rPr lang="en-US" smtClean="0"/>
              <a:t>4/2/17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FB211-3321-F340-A312-7314D058B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609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DCDBF-3C6D-A648-802B-DB88135B6926}" type="datetimeFigureOut">
              <a:rPr lang="en-US" smtClean="0"/>
              <a:t>4/2/17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FB211-3321-F340-A312-7314D058B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1109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DCDBF-3C6D-A648-802B-DB88135B6926}" type="datetimeFigureOut">
              <a:rPr lang="en-US" smtClean="0"/>
              <a:t>4/2/17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FB211-3321-F340-A312-7314D058B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6665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DCDBF-3C6D-A648-802B-DB88135B6926}" type="datetimeFigureOut">
              <a:rPr lang="en-US" smtClean="0"/>
              <a:t>4/2/17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FB211-3321-F340-A312-7314D058B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727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DCDBF-3C6D-A648-802B-DB88135B6926}" type="datetimeFigureOut">
              <a:rPr lang="en-US" smtClean="0"/>
              <a:t>4/2/17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FB211-3321-F340-A312-7314D058B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815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DCDBF-3C6D-A648-802B-DB88135B6926}" type="datetimeFigureOut">
              <a:rPr lang="en-US" smtClean="0"/>
              <a:t>4/2/17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FB211-3321-F340-A312-7314D058B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282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DCDBF-3C6D-A648-802B-DB88135B6926}" type="datetimeFigureOut">
              <a:rPr lang="en-US" smtClean="0"/>
              <a:t>4/2/17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FB211-3321-F340-A312-7314D058B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52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DCDBF-3C6D-A648-802B-DB88135B6926}" type="datetimeFigureOut">
              <a:rPr lang="en-US" smtClean="0"/>
              <a:t>4/2/17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FB211-3321-F340-A312-7314D058B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648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DCDBF-3C6D-A648-802B-DB88135B6926}" type="datetimeFigureOut">
              <a:rPr lang="en-US" smtClean="0"/>
              <a:t>4/2/17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FB211-3321-F340-A312-7314D058B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562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DCDBF-3C6D-A648-802B-DB88135B6926}" type="datetimeFigureOut">
              <a:rPr lang="en-US" smtClean="0"/>
              <a:t>4/2/17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FB211-3321-F340-A312-7314D058B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27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DCDBF-3C6D-A648-802B-DB88135B6926}" type="datetimeFigureOut">
              <a:rPr lang="en-US" smtClean="0"/>
              <a:t>4/2/17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FB211-3321-F340-A312-7314D058B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653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DCDBF-3C6D-A648-802B-DB88135B6926}" type="datetimeFigureOut">
              <a:rPr lang="en-US" smtClean="0"/>
              <a:t>4/2/17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5FB211-3321-F340-A312-7314D058B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390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15.png"/><Relationship Id="rId1" Type="http://schemas.microsoft.com/office/2007/relationships/media" Target="../media/media4.mov"/><Relationship Id="rId2" Type="http://schemas.openxmlformats.org/officeDocument/2006/relationships/video" Target="../media/media4.mo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16.png"/><Relationship Id="rId1" Type="http://schemas.microsoft.com/office/2007/relationships/media" Target="../media/media5.mov"/><Relationship Id="rId2" Type="http://schemas.openxmlformats.org/officeDocument/2006/relationships/video" Target="../media/media5.mov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png"/><Relationship Id="rId3" Type="http://schemas.openxmlformats.org/officeDocument/2006/relationships/image" Target="../media/image2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5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" Type="http://schemas.microsoft.com/office/2007/relationships/media" Target="../media/media1.mp4"/><Relationship Id="rId2" Type="http://schemas.openxmlformats.org/officeDocument/2006/relationships/video" Target="../media/media1.mp4"/><Relationship Id="rId3" Type="http://schemas.microsoft.com/office/2007/relationships/media" Target="../media/media2.mp4"/><Relationship Id="rId4" Type="http://schemas.openxmlformats.org/officeDocument/2006/relationships/video" Target="../media/media2.mp4"/><Relationship Id="rId5" Type="http://schemas.microsoft.com/office/2007/relationships/media" Target="../media/media3.mp4"/><Relationship Id="rId6" Type="http://schemas.openxmlformats.org/officeDocument/2006/relationships/video" Target="../media/media3.mp4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3.xml"/><Relationship Id="rId9" Type="http://schemas.openxmlformats.org/officeDocument/2006/relationships/image" Target="../media/image9.png"/><Relationship Id="rId10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829841" y="1156896"/>
            <a:ext cx="5484318" cy="4302295"/>
            <a:chOff x="1624309" y="1066179"/>
            <a:chExt cx="5484318" cy="4302295"/>
          </a:xfrm>
        </p:grpSpPr>
        <p:grpSp>
          <p:nvGrpSpPr>
            <p:cNvPr id="7" name="Group 6"/>
            <p:cNvGrpSpPr/>
            <p:nvPr/>
          </p:nvGrpSpPr>
          <p:grpSpPr>
            <a:xfrm>
              <a:off x="2163385" y="1066179"/>
              <a:ext cx="4406166" cy="2297989"/>
              <a:chOff x="2053534" y="1066179"/>
              <a:chExt cx="4406166" cy="2297989"/>
            </a:xfrm>
          </p:grpSpPr>
          <p:pic>
            <p:nvPicPr>
              <p:cNvPr id="9" name="Picture 8" descr="BCvireo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80542" y="1113278"/>
                <a:ext cx="1479158" cy="225089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6" name="Picture 5"/>
              <p:cNvPicPr>
                <a:picLocks noChangeAspect="1"/>
              </p:cNvPicPr>
              <p:nvPr/>
            </p:nvPicPr>
            <p:blipFill rotWithShape="1">
              <a:blip r:embed="rId3"/>
              <a:srcRect l="312" t="687" b="825"/>
              <a:stretch/>
            </p:blipFill>
            <p:spPr>
              <a:xfrm>
                <a:off x="2053534" y="1066179"/>
                <a:ext cx="2976289" cy="222523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grpSp>
          <p:nvGrpSpPr>
            <p:cNvPr id="4" name="Group 3"/>
            <p:cNvGrpSpPr/>
            <p:nvPr/>
          </p:nvGrpSpPr>
          <p:grpSpPr>
            <a:xfrm>
              <a:off x="1624309" y="3009759"/>
              <a:ext cx="5484318" cy="2358715"/>
              <a:chOff x="1624309" y="3009759"/>
              <a:chExt cx="5484318" cy="2358715"/>
            </a:xfrm>
          </p:grpSpPr>
          <p:pic>
            <p:nvPicPr>
              <p:cNvPr id="13" name="Picture 12" descr="Batch Spectrogram Correlation ALL.pn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24309" y="3100685"/>
                <a:ext cx="3861738" cy="2185325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2" name="Picture 11" descr="BlackCappedVireo-hot-table.png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91218" y="3009759"/>
                <a:ext cx="3117409" cy="2358715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</p:grp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952500" y="275493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Sound Analysis Workshop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pic>
        <p:nvPicPr>
          <p:cNvPr id="3" name="Picture 6" descr="CLO BRP for PPT.eps"/>
          <p:cNvPicPr>
            <a:picLocks noChangeAspect="1"/>
          </p:cNvPicPr>
          <p:nvPr/>
        </p:nvPicPr>
        <p:blipFill>
          <a:blip r:embed="rId6" cstate="print"/>
          <a:srcRect l="11752" r="11208" b="72114"/>
          <a:stretch>
            <a:fillRect/>
          </a:stretch>
        </p:blipFill>
        <p:spPr bwMode="auto">
          <a:xfrm>
            <a:off x="5702460" y="6059666"/>
            <a:ext cx="3352800" cy="359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684524" y="6395844"/>
            <a:ext cx="32624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venir Medium"/>
                <a:ea typeface="PMingLiU-ExtB"/>
                <a:cs typeface="Avenir Medium"/>
              </a:rPr>
              <a:t>Bioacoustics Research Program</a:t>
            </a:r>
            <a:endParaRPr lang="en-US" sz="1400" dirty="0">
              <a:latin typeface="Avenir Medium"/>
              <a:ea typeface="PMingLiU-ExtB"/>
              <a:cs typeface="Avenir Medium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52400" y="5979877"/>
            <a:ext cx="4343400" cy="707252"/>
            <a:chOff x="152400" y="5922148"/>
            <a:chExt cx="4343400" cy="707252"/>
          </a:xfrm>
        </p:grpSpPr>
        <p:sp>
          <p:nvSpPr>
            <p:cNvPr id="17" name="Text Box 1029"/>
            <p:cNvSpPr txBox="1">
              <a:spLocks noChangeArrowheads="1"/>
            </p:cNvSpPr>
            <p:nvPr/>
          </p:nvSpPr>
          <p:spPr bwMode="auto">
            <a:xfrm>
              <a:off x="152400" y="6384925"/>
              <a:ext cx="3695700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000" dirty="0">
                  <a:latin typeface="Arial" charset="0"/>
                </a:rPr>
                <a:t>© </a:t>
              </a:r>
              <a:r>
                <a:rPr lang="en-US" sz="1000" dirty="0" smtClean="0">
                  <a:latin typeface="Arial" charset="0"/>
                </a:rPr>
                <a:t>2007-17, </a:t>
              </a:r>
              <a:r>
                <a:rPr lang="en-US" sz="1000" dirty="0">
                  <a:latin typeface="Arial" charset="0"/>
                </a:rPr>
                <a:t>Cornell Bioacoustics Research Program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52400" y="5922148"/>
              <a:ext cx="4343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Ithaca, NY</a:t>
              </a:r>
              <a:b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3</a:t>
              </a:r>
              <a:r>
                <a:rPr lang="en-US" sz="1400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– </a:t>
              </a:r>
              <a:r>
                <a:rPr lang="en-US" sz="140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7</a:t>
              </a:r>
              <a:r>
                <a:rPr lang="en-US" sz="140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April 2017</a:t>
              </a:r>
              <a:endParaRPr lang="en-US" sz="14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1766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199" y="309137"/>
            <a:ext cx="834828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Automated detection</a:t>
            </a:r>
          </a:p>
        </p:txBody>
      </p:sp>
      <p:pic>
        <p:nvPicPr>
          <p:cNvPr id="5" name="CAWR-play-1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303275"/>
            <a:ext cx="9144000" cy="498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02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199" y="309137"/>
            <a:ext cx="834828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Automated detection</a:t>
            </a:r>
          </a:p>
        </p:txBody>
      </p:sp>
      <p:pic>
        <p:nvPicPr>
          <p:cNvPr id="4" name="CAWR-det-4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314668"/>
            <a:ext cx="9144000" cy="497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905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199" y="309137"/>
            <a:ext cx="834828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Selection review and annotation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pic>
        <p:nvPicPr>
          <p:cNvPr id="4" name="Picture 3" descr="RavenScreenSnapz00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2" t="2940" r="3437" b="7041"/>
          <a:stretch/>
        </p:blipFill>
        <p:spPr>
          <a:xfrm>
            <a:off x="200037" y="1036800"/>
            <a:ext cx="8743926" cy="570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744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199" y="309137"/>
            <a:ext cx="834828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Spectrogram correlation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pic>
        <p:nvPicPr>
          <p:cNvPr id="7" name="Picture 6" descr="Batch Spectrogram Correlation AL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081" y="2312459"/>
            <a:ext cx="7431839" cy="4205614"/>
          </a:xfrm>
          <a:prstGeom prst="rect">
            <a:avLst/>
          </a:prstGeom>
        </p:spPr>
      </p:pic>
      <p:pic>
        <p:nvPicPr>
          <p:cNvPr id="10" name="Picture 9" descr="sel.19.c.aif x sel.11.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326" y="3882260"/>
            <a:ext cx="3872647" cy="2741791"/>
          </a:xfrm>
          <a:prstGeom prst="rect">
            <a:avLst/>
          </a:prstGeom>
        </p:spPr>
      </p:pic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450520" y="1118326"/>
            <a:ext cx="8153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n objective, quantitative measure of sound similarity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447180" y="1643519"/>
            <a:ext cx="8153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1921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Pixel-by-pixel comparison of spectrograms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7449062" y="5344048"/>
            <a:ext cx="682880" cy="263596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>
            <a:stCxn id="4" idx="1"/>
          </p:cNvCxnSpPr>
          <p:nvPr/>
        </p:nvCxnSpPr>
        <p:spPr>
          <a:xfrm flipH="1" flipV="1">
            <a:off x="5714666" y="4544677"/>
            <a:ext cx="1834401" cy="83797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868017" y="3882887"/>
            <a:ext cx="3861247" cy="2729696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343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1"/>
      <p:bldP spid="11" grpId="0"/>
      <p:bldP spid="4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199" y="309137"/>
            <a:ext cx="834828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Statistical approaches to sound comparison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8507" y="2925328"/>
            <a:ext cx="3427101" cy="3484042"/>
          </a:xfrm>
          <a:prstGeom prst="rect">
            <a:avLst/>
          </a:prstGeom>
          <a:ln w="3175" cap="sq" cmpd="sng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9747" y="2940412"/>
            <a:ext cx="2794542" cy="3452812"/>
          </a:xfrm>
          <a:prstGeom prst="rect">
            <a:avLst/>
          </a:prstGeom>
          <a:ln w="3175" cap="sq" cmpd="sng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563113" y="1058847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dirty="0" smtClean="0">
                <a:solidFill>
                  <a:srgbClr val="000090"/>
                </a:solidFill>
                <a:latin typeface="Arial"/>
                <a:cs typeface="Arial"/>
              </a:rPr>
              <a:t>Feature extraction</a:t>
            </a:r>
            <a:endParaRPr lang="en-US" sz="2000" b="1" dirty="0">
              <a:solidFill>
                <a:srgbClr val="000090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3113" y="1434619"/>
            <a:ext cx="74095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>
              <a:buFont typeface="Arial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Measure multiple features of a sound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3113" y="1803951"/>
            <a:ext cx="74095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>
              <a:buFont typeface="Arial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Use some statistical approach to combine measured features into a single measure of similarity</a:t>
            </a:r>
            <a:endParaRPr lang="en-US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8636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364" y="2096214"/>
            <a:ext cx="6875817" cy="4604542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57200" y="309137"/>
            <a:ext cx="804025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Soundscape recording with SWIFT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32164"/>
            <a:ext cx="2840182" cy="2436597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5711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80447" y="309137"/>
            <a:ext cx="734619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Textbook and online resources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pic>
        <p:nvPicPr>
          <p:cNvPr id="1026" name="Picture 2" descr="rinciples of Animal Communic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132" y="2151290"/>
            <a:ext cx="2667000" cy="3448050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736" y="2151290"/>
            <a:ext cx="5511623" cy="4269642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480447" y="1172858"/>
            <a:ext cx="788201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461963" indent="-461963" eaLnBrk="1" hangingPunct="1">
              <a:spcBef>
                <a:spcPct val="50000"/>
              </a:spcBef>
            </a:pPr>
            <a:r>
              <a:rPr lang="en-US" sz="2000" dirty="0" smtClean="0">
                <a:latin typeface="Arial" charset="0"/>
              </a:rPr>
              <a:t>Bradbury, J. W. and S. L. </a:t>
            </a:r>
            <a:r>
              <a:rPr lang="en-US" sz="2000" dirty="0" err="1" smtClean="0">
                <a:latin typeface="Arial" charset="0"/>
              </a:rPr>
              <a:t>Vehrencamp</a:t>
            </a:r>
            <a:r>
              <a:rPr lang="en-US" sz="2000" dirty="0" smtClean="0">
                <a:latin typeface="Arial" charset="0"/>
              </a:rPr>
              <a:t>. 2011. </a:t>
            </a:r>
            <a:r>
              <a:rPr lang="en-US" sz="2000" i="1" dirty="0" smtClean="0">
                <a:latin typeface="Arial" charset="0"/>
              </a:rPr>
              <a:t>Principles of Animal Communication</a:t>
            </a:r>
            <a:r>
              <a:rPr lang="en-US" sz="2000" dirty="0" smtClean="0">
                <a:latin typeface="Arial" charset="0"/>
              </a:rPr>
              <a:t>, 2d edition. </a:t>
            </a:r>
            <a:r>
              <a:rPr lang="en-US" sz="2000" dirty="0" err="1" smtClean="0">
                <a:latin typeface="Arial" charset="0"/>
              </a:rPr>
              <a:t>Sinauer</a:t>
            </a:r>
            <a:r>
              <a:rPr lang="en-US" sz="2000" dirty="0" smtClean="0">
                <a:latin typeface="Arial" charset="0"/>
              </a:rPr>
              <a:t> Associates.  </a:t>
            </a:r>
            <a:endParaRPr lang="en-US" sz="200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631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199" y="309137"/>
            <a:ext cx="834828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Questions?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pic>
        <p:nvPicPr>
          <p:cNvPr id="7" name="Picture 6" descr="puzzled-baby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400" y="1960468"/>
            <a:ext cx="2235200" cy="363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303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350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57200" y="309137"/>
            <a:ext cx="7239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Questions about animal sounds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83443" y="1226233"/>
            <a:ext cx="79326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sz="2000" i="1" dirty="0" smtClean="0">
                <a:latin typeface="Arial" charset="0"/>
              </a:rPr>
              <a:t>How can I describe or characterize a newly discovered sound?</a:t>
            </a:r>
            <a:endParaRPr lang="en-US" sz="2000" i="1" dirty="0">
              <a:latin typeface="Arial" charset="0"/>
              <a:cs typeface="Arial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83443" y="1874320"/>
            <a:ext cx="6654281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sz="2000" i="1" dirty="0" smtClean="0">
                <a:latin typeface="Arial" charset="0"/>
              </a:rPr>
              <a:t>How do the sounds of species X vary geographically?</a:t>
            </a:r>
            <a:endParaRPr lang="en-US" sz="2000" i="1" dirty="0">
              <a:latin typeface="Arial" charset="0"/>
              <a:cs typeface="Arial" charset="0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483443" y="2519172"/>
            <a:ext cx="793263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sz="2000" i="1" dirty="0" smtClean="0">
                <a:latin typeface="Arial" charset="0"/>
              </a:rPr>
              <a:t>How does a sound used in a particular behavioral context encode biologically important information (e.g., age, social status, “quality”)?</a:t>
            </a:r>
            <a:endParaRPr lang="en-US" sz="2000" i="1" dirty="0">
              <a:latin typeface="Arial" charset="0"/>
              <a:cs typeface="Arial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483443" y="3475035"/>
            <a:ext cx="793263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sz="2000" i="1" dirty="0" smtClean="0">
                <a:latin typeface="Arial" charset="0"/>
              </a:rPr>
              <a:t>Are sounds of different populations or individuals more or less similar to each other based on proximity, genetic relatedness, etc.?</a:t>
            </a:r>
            <a:endParaRPr lang="en-US" sz="2000" i="1" dirty="0">
              <a:latin typeface="Arial" charset="0"/>
              <a:cs typeface="Arial" charset="0"/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483443" y="4430898"/>
            <a:ext cx="79326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sz="2000" i="1" dirty="0" smtClean="0">
                <a:latin typeface="Arial" charset="0"/>
              </a:rPr>
              <a:t>Can I detect the presence of species X at a site by its sounds?</a:t>
            </a:r>
            <a:endParaRPr lang="en-US" sz="2000" i="1" dirty="0">
              <a:latin typeface="Arial" charset="0"/>
              <a:cs typeface="Arial" charset="0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483443" y="5078985"/>
            <a:ext cx="793263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sz="2000" i="1" dirty="0" smtClean="0">
                <a:latin typeface="Arial" charset="0"/>
              </a:rPr>
              <a:t>Can I count the sounds of a target species to infer relative density, abundance, or passage rate?</a:t>
            </a:r>
            <a:endParaRPr lang="en-US" sz="2000" i="1" dirty="0">
              <a:latin typeface="Arial" charset="0"/>
              <a:cs typeface="Arial" charset="0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484463" y="6034851"/>
            <a:ext cx="79326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sz="2000" i="1" dirty="0" smtClean="0">
                <a:latin typeface="Arial" charset="0"/>
              </a:rPr>
              <a:t>...</a:t>
            </a:r>
            <a:endParaRPr lang="en-US" sz="2000" i="1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59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620551" y="2323757"/>
            <a:ext cx="126333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sz="2000" dirty="0" smtClean="0">
                <a:latin typeface="Arial" charset="0"/>
              </a:rPr>
              <a:t>Describe</a:t>
            </a:r>
            <a:endParaRPr lang="en-US" sz="2000" dirty="0">
              <a:latin typeface="Arial" charset="0"/>
              <a:cs typeface="Arial" charset="0"/>
            </a:endParaRP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620550" y="3049918"/>
            <a:ext cx="117923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sz="2000" dirty="0" smtClean="0">
                <a:latin typeface="Arial" charset="0"/>
                <a:cs typeface="Arial" charset="0"/>
              </a:rPr>
              <a:t>Measure</a:t>
            </a:r>
            <a:endParaRPr lang="en-US" sz="2000" dirty="0">
              <a:latin typeface="Arial" charset="0"/>
              <a:cs typeface="Arial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457200" y="1571530"/>
            <a:ext cx="3016216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u="sng" dirty="0" smtClean="0">
                <a:solidFill>
                  <a:srgbClr val="000099"/>
                </a:solidFill>
                <a:latin typeface="Arial" charset="0"/>
              </a:rPr>
              <a:t>What we want to do:</a:t>
            </a:r>
            <a:endParaRPr lang="en-US" u="sng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20551" y="3776079"/>
            <a:ext cx="126333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sz="2000" dirty="0" smtClean="0">
                <a:latin typeface="Arial" charset="0"/>
                <a:cs typeface="Arial" charset="0"/>
              </a:rPr>
              <a:t>Compare</a:t>
            </a:r>
            <a:endParaRPr lang="en-US" sz="2000" dirty="0">
              <a:latin typeface="Arial" charset="0"/>
              <a:cs typeface="Arial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620552" y="4502240"/>
            <a:ext cx="6998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sz="2000" dirty="0" smtClean="0">
                <a:latin typeface="Arial" charset="0"/>
                <a:cs typeface="Arial" charset="0"/>
              </a:rPr>
              <a:t>Find</a:t>
            </a:r>
            <a:endParaRPr lang="en-US" sz="2000" dirty="0">
              <a:latin typeface="Arial" charset="0"/>
              <a:cs typeface="Arial" charset="0"/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620553" y="5228402"/>
            <a:ext cx="89328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sz="2000" dirty="0" smtClean="0">
                <a:latin typeface="Arial" charset="0"/>
                <a:cs typeface="Arial" charset="0"/>
              </a:rPr>
              <a:t>Count</a:t>
            </a:r>
            <a:endParaRPr lang="en-US" sz="2000" dirty="0">
              <a:latin typeface="Arial" charset="0"/>
              <a:cs typeface="Arial" charset="0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3847537" y="1571530"/>
            <a:ext cx="217417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u="sng" dirty="0" smtClean="0">
                <a:solidFill>
                  <a:srgbClr val="000099"/>
                </a:solidFill>
                <a:latin typeface="Arial" charset="0"/>
              </a:rPr>
              <a:t>What we use:</a:t>
            </a:r>
            <a:endParaRPr lang="en-US" u="sng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3985651" y="2322139"/>
            <a:ext cx="22883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sz="2000" dirty="0" smtClean="0">
                <a:latin typeface="Arial" charset="0"/>
              </a:rPr>
              <a:t>Spectrograms</a:t>
            </a:r>
            <a:endParaRPr lang="en-US" sz="2000" dirty="0">
              <a:latin typeface="Arial" charset="0"/>
              <a:cs typeface="Arial" charset="0"/>
            </a:endParaRP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3985651" y="3048408"/>
            <a:ext cx="228836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sz="2000" dirty="0" smtClean="0">
                <a:latin typeface="Arial" charset="0"/>
                <a:cs typeface="Arial" charset="0"/>
              </a:rPr>
              <a:t>Measurements</a:t>
            </a:r>
            <a:endParaRPr lang="en-US" sz="2000" dirty="0">
              <a:latin typeface="Arial" charset="0"/>
              <a:cs typeface="Arial" charset="0"/>
            </a:endParaRP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3985651" y="3775271"/>
            <a:ext cx="347810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sz="2000" dirty="0" smtClean="0">
                <a:latin typeface="Arial" charset="0"/>
                <a:cs typeface="Arial" charset="0"/>
              </a:rPr>
              <a:t>Spectrogram correlation</a:t>
            </a:r>
            <a:endParaRPr lang="en-US" sz="2000" dirty="0">
              <a:latin typeface="Arial" charset="0"/>
              <a:cs typeface="Arial" charset="0"/>
            </a:endParaRP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3985651" y="4833915"/>
            <a:ext cx="296118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sz="2000" dirty="0" smtClean="0">
                <a:latin typeface="Arial" charset="0"/>
                <a:cs typeface="Arial" charset="0"/>
              </a:rPr>
              <a:t>Automated detectors</a:t>
            </a:r>
            <a:endParaRPr lang="en-US" sz="2000" dirty="0">
              <a:latin typeface="Arial" charset="0"/>
              <a:cs typeface="Arial" charset="0"/>
            </a:endParaRP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457199" y="309137"/>
            <a:ext cx="834828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Workshop roadmap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1774556" y="2549045"/>
            <a:ext cx="2211883" cy="0"/>
          </a:xfrm>
          <a:prstGeom prst="straightConnector1">
            <a:avLst/>
          </a:prstGeom>
          <a:ln>
            <a:solidFill>
              <a:srgbClr val="D3020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1774555" y="3290205"/>
            <a:ext cx="2203474" cy="0"/>
          </a:xfrm>
          <a:prstGeom prst="straightConnector1">
            <a:avLst/>
          </a:prstGeom>
          <a:ln>
            <a:solidFill>
              <a:srgbClr val="D3020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1808194" y="3997721"/>
            <a:ext cx="2161425" cy="0"/>
          </a:xfrm>
          <a:prstGeom prst="straightConnector1">
            <a:avLst/>
          </a:prstGeom>
          <a:ln>
            <a:solidFill>
              <a:srgbClr val="D3020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160" name="Group 6159"/>
          <p:cNvGrpSpPr/>
          <p:nvPr/>
        </p:nvGrpSpPr>
        <p:grpSpPr>
          <a:xfrm>
            <a:off x="1295174" y="4719117"/>
            <a:ext cx="2690477" cy="735692"/>
            <a:chOff x="1295174" y="4138187"/>
            <a:chExt cx="2690477" cy="735692"/>
          </a:xfrm>
        </p:grpSpPr>
        <p:cxnSp>
          <p:nvCxnSpPr>
            <p:cNvPr id="23" name="Straight Arrow Connector 22"/>
            <p:cNvCxnSpPr/>
            <p:nvPr/>
          </p:nvCxnSpPr>
          <p:spPr>
            <a:xfrm>
              <a:off x="1295174" y="4138187"/>
              <a:ext cx="2690477" cy="331675"/>
            </a:xfrm>
            <a:prstGeom prst="straightConnector1">
              <a:avLst/>
            </a:prstGeom>
            <a:ln>
              <a:solidFill>
                <a:srgbClr val="D30202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flipV="1">
              <a:off x="1471789" y="4474574"/>
              <a:ext cx="2481009" cy="399305"/>
            </a:xfrm>
            <a:prstGeom prst="straightConnector1">
              <a:avLst/>
            </a:prstGeom>
            <a:ln>
              <a:solidFill>
                <a:srgbClr val="D30202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9" name="Straight Arrow Connector 48"/>
          <p:cNvCxnSpPr>
            <a:endCxn id="13" idx="1"/>
          </p:cNvCxnSpPr>
          <p:nvPr/>
        </p:nvCxnSpPr>
        <p:spPr>
          <a:xfrm flipV="1">
            <a:off x="1834444" y="3248463"/>
            <a:ext cx="2151207" cy="743864"/>
          </a:xfrm>
          <a:prstGeom prst="straightConnector1">
            <a:avLst/>
          </a:prstGeom>
          <a:ln>
            <a:solidFill>
              <a:srgbClr val="D3020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4257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  <p:bldP spid="5127" grpId="0"/>
      <p:bldP spid="5" grpId="0"/>
      <p:bldP spid="6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8" t="2919" r="5806" b="3748"/>
          <a:stretch/>
        </p:blipFill>
        <p:spPr>
          <a:xfrm>
            <a:off x="5242950" y="68578"/>
            <a:ext cx="3840092" cy="6729869"/>
          </a:xfrm>
          <a:prstGeom prst="rect">
            <a:avLst/>
          </a:prstGeom>
          <a:solidFill>
            <a:schemeClr val="bg1"/>
          </a:solidFill>
          <a:ln w="3175" cap="sq">
            <a:solidFill>
              <a:srgbClr val="000000"/>
            </a:solidFill>
            <a:prstDash val="solid"/>
            <a:miter lim="800000"/>
          </a:ln>
          <a:effectLst/>
        </p:spPr>
      </p:pic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199" y="309137"/>
            <a:ext cx="834828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Schedule overview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grpSp>
        <p:nvGrpSpPr>
          <p:cNvPr id="50" name="Group 49"/>
          <p:cNvGrpSpPr/>
          <p:nvPr/>
        </p:nvGrpSpPr>
        <p:grpSpPr>
          <a:xfrm>
            <a:off x="488272" y="4946685"/>
            <a:ext cx="4487588" cy="767883"/>
            <a:chOff x="488272" y="5210068"/>
            <a:chExt cx="4487588" cy="767883"/>
          </a:xfrm>
        </p:grpSpPr>
        <p:sp>
          <p:nvSpPr>
            <p:cNvPr id="11" name="Text Box 5"/>
            <p:cNvSpPr txBox="1">
              <a:spLocks noChangeArrowheads="1"/>
            </p:cNvSpPr>
            <p:nvPr/>
          </p:nvSpPr>
          <p:spPr bwMode="auto">
            <a:xfrm>
              <a:off x="488272" y="5210068"/>
              <a:ext cx="114915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400" u="sng" dirty="0" smtClean="0">
                  <a:solidFill>
                    <a:srgbClr val="000099"/>
                  </a:solidFill>
                  <a:latin typeface="Arial" charset="0"/>
                </a:rPr>
                <a:t>Thursday</a:t>
              </a:r>
              <a:endParaRPr lang="en-US" sz="1400" u="sng" dirty="0">
                <a:solidFill>
                  <a:srgbClr val="000099"/>
                </a:solidFill>
                <a:latin typeface="Arial" charset="0"/>
              </a:endParaRPr>
            </a:p>
          </p:txBody>
        </p:sp>
        <p:sp>
          <p:nvSpPr>
            <p:cNvPr id="22" name="Text Box 5"/>
            <p:cNvSpPr txBox="1">
              <a:spLocks noChangeArrowheads="1"/>
            </p:cNvSpPr>
            <p:nvPr/>
          </p:nvSpPr>
          <p:spPr bwMode="auto">
            <a:xfrm>
              <a:off x="488272" y="5463839"/>
              <a:ext cx="4487588" cy="29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117475" indent="-117475" eaLnBrk="1" hangingPunct="1">
                <a:spcBef>
                  <a:spcPct val="50000"/>
                </a:spcBef>
                <a:buFont typeface="Arial"/>
                <a:buChar char="•"/>
              </a:pPr>
              <a:r>
                <a:rPr lang="en-US" sz="1300" dirty="0" smtClean="0">
                  <a:latin typeface="Arial" charset="0"/>
                </a:rPr>
                <a:t>Small-group and 1:1 sessions; SWIFT data review</a:t>
              </a:r>
              <a:endParaRPr lang="en-US" sz="1300" dirty="0">
                <a:latin typeface="Arial" charset="0"/>
              </a:endParaRPr>
            </a:p>
          </p:txBody>
        </p:sp>
        <p:sp>
          <p:nvSpPr>
            <p:cNvPr id="23" name="Text Box 5"/>
            <p:cNvSpPr txBox="1">
              <a:spLocks noChangeArrowheads="1"/>
            </p:cNvSpPr>
            <p:nvPr/>
          </p:nvSpPr>
          <p:spPr bwMode="auto">
            <a:xfrm>
              <a:off x="488272" y="5685563"/>
              <a:ext cx="3931914" cy="29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117475" indent="-117475" eaLnBrk="1" hangingPunct="1">
                <a:spcBef>
                  <a:spcPct val="50000"/>
                </a:spcBef>
                <a:buFont typeface="Arial"/>
                <a:buChar char="•"/>
              </a:pPr>
              <a:r>
                <a:rPr lang="en-US" sz="1300" dirty="0" smtClean="0">
                  <a:latin typeface="Arial" charset="0"/>
                </a:rPr>
                <a:t>Questions, review, topics of interest</a:t>
              </a:r>
              <a:endParaRPr lang="en-US" sz="1300" dirty="0">
                <a:latin typeface="Arial" charset="0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488272" y="5768054"/>
            <a:ext cx="3931916" cy="999765"/>
            <a:chOff x="488272" y="5996654"/>
            <a:chExt cx="3931916" cy="999765"/>
          </a:xfrm>
        </p:grpSpPr>
        <p:sp>
          <p:nvSpPr>
            <p:cNvPr id="41" name="Text Box 5"/>
            <p:cNvSpPr txBox="1">
              <a:spLocks noChangeArrowheads="1"/>
            </p:cNvSpPr>
            <p:nvPr/>
          </p:nvSpPr>
          <p:spPr bwMode="auto">
            <a:xfrm>
              <a:off x="488272" y="5996654"/>
              <a:ext cx="114915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400" u="sng" dirty="0" smtClean="0">
                  <a:solidFill>
                    <a:srgbClr val="000099"/>
                  </a:solidFill>
                  <a:latin typeface="Arial" charset="0"/>
                </a:rPr>
                <a:t>Friday</a:t>
              </a:r>
              <a:endParaRPr lang="en-US" sz="1400" u="sng" dirty="0">
                <a:solidFill>
                  <a:srgbClr val="000099"/>
                </a:solidFill>
                <a:latin typeface="Arial" charset="0"/>
              </a:endParaRPr>
            </a:p>
          </p:txBody>
        </p:sp>
        <p:sp>
          <p:nvSpPr>
            <p:cNvPr id="42" name="Text Box 5"/>
            <p:cNvSpPr txBox="1">
              <a:spLocks noChangeArrowheads="1"/>
            </p:cNvSpPr>
            <p:nvPr/>
          </p:nvSpPr>
          <p:spPr bwMode="auto">
            <a:xfrm>
              <a:off x="488272" y="6250424"/>
              <a:ext cx="2696888" cy="29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117475" indent="-117475" eaLnBrk="1" hangingPunct="1">
                <a:spcBef>
                  <a:spcPct val="50000"/>
                </a:spcBef>
                <a:buFont typeface="Arial"/>
                <a:buChar char="•"/>
              </a:pPr>
              <a:r>
                <a:rPr lang="en-US" sz="1300" dirty="0" smtClean="0">
                  <a:latin typeface="Arial" charset="0"/>
                </a:rPr>
                <a:t>Small-group and 1:1 sessions</a:t>
              </a:r>
              <a:endParaRPr lang="en-US" sz="1300" dirty="0">
                <a:latin typeface="Arial" charset="0"/>
              </a:endParaRPr>
            </a:p>
          </p:txBody>
        </p:sp>
        <p:sp>
          <p:nvSpPr>
            <p:cNvPr id="43" name="Text Box 5"/>
            <p:cNvSpPr txBox="1">
              <a:spLocks noChangeArrowheads="1"/>
            </p:cNvSpPr>
            <p:nvPr/>
          </p:nvSpPr>
          <p:spPr bwMode="auto">
            <a:xfrm>
              <a:off x="488272" y="6477228"/>
              <a:ext cx="3931914" cy="29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117475" indent="-117475" eaLnBrk="1" hangingPunct="1">
                <a:spcBef>
                  <a:spcPct val="50000"/>
                </a:spcBef>
                <a:buFont typeface="Arial"/>
                <a:buChar char="•"/>
              </a:pPr>
              <a:r>
                <a:rPr lang="en-US" sz="1300" dirty="0" smtClean="0">
                  <a:latin typeface="Arial" charset="0"/>
                </a:rPr>
                <a:t>Questions, review, topics of interest</a:t>
              </a:r>
              <a:endParaRPr lang="en-US" sz="1300" dirty="0">
                <a:latin typeface="Arial" charset="0"/>
              </a:endParaRPr>
            </a:p>
          </p:txBody>
        </p:sp>
        <p:sp>
          <p:nvSpPr>
            <p:cNvPr id="44" name="Text Box 5"/>
            <p:cNvSpPr txBox="1">
              <a:spLocks noChangeArrowheads="1"/>
            </p:cNvSpPr>
            <p:nvPr/>
          </p:nvSpPr>
          <p:spPr bwMode="auto">
            <a:xfrm>
              <a:off x="488274" y="6704031"/>
              <a:ext cx="3931914" cy="29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117475" indent="-117475" eaLnBrk="1" hangingPunct="1">
                <a:spcBef>
                  <a:spcPct val="50000"/>
                </a:spcBef>
                <a:buFont typeface="Arial"/>
                <a:buChar char="•"/>
              </a:pPr>
              <a:r>
                <a:rPr lang="en-US" sz="1300" dirty="0" smtClean="0">
                  <a:latin typeface="Arial" charset="0"/>
                </a:rPr>
                <a:t>Wrap-up:  revisit opening questions</a:t>
              </a:r>
              <a:endParaRPr lang="en-US" sz="1300" dirty="0">
                <a:latin typeface="Arial" charset="0"/>
              </a:endParaRPr>
            </a:p>
          </p:txBody>
        </p:sp>
      </p:grpSp>
      <p:sp>
        <p:nvSpPr>
          <p:cNvPr id="35" name="Rectangle 34"/>
          <p:cNvSpPr/>
          <p:nvPr/>
        </p:nvSpPr>
        <p:spPr>
          <a:xfrm>
            <a:off x="5682252" y="863135"/>
            <a:ext cx="2579261" cy="122212"/>
          </a:xfrm>
          <a:prstGeom prst="rect">
            <a:avLst/>
          </a:prstGeom>
          <a:solidFill>
            <a:srgbClr val="FFFF00">
              <a:alpha val="25000"/>
            </a:srgbClr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682252" y="3630775"/>
            <a:ext cx="3213871" cy="113875"/>
          </a:xfrm>
          <a:prstGeom prst="rect">
            <a:avLst/>
          </a:prstGeom>
          <a:solidFill>
            <a:srgbClr val="FFFF00">
              <a:alpha val="25000"/>
            </a:srgbClr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5682252" y="5058137"/>
            <a:ext cx="2981397" cy="118888"/>
          </a:xfrm>
          <a:prstGeom prst="rect">
            <a:avLst/>
          </a:prstGeom>
          <a:solidFill>
            <a:srgbClr val="FFFF00">
              <a:alpha val="25000"/>
            </a:srgbClr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480384" y="3686316"/>
            <a:ext cx="4373557" cy="1206884"/>
            <a:chOff x="480384" y="3855676"/>
            <a:chExt cx="4373557" cy="1206884"/>
          </a:xfrm>
        </p:grpSpPr>
        <p:sp>
          <p:nvSpPr>
            <p:cNvPr id="21" name="Text Box 5"/>
            <p:cNvSpPr txBox="1">
              <a:spLocks noChangeArrowheads="1"/>
            </p:cNvSpPr>
            <p:nvPr/>
          </p:nvSpPr>
          <p:spPr bwMode="auto">
            <a:xfrm>
              <a:off x="480384" y="4107264"/>
              <a:ext cx="3931914" cy="29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117475" indent="-117475" eaLnBrk="1" hangingPunct="1">
                <a:spcBef>
                  <a:spcPct val="50000"/>
                </a:spcBef>
                <a:buFont typeface="Arial"/>
                <a:buChar char="•"/>
              </a:pPr>
              <a:r>
                <a:rPr lang="en-US" sz="1300" dirty="0" smtClean="0">
                  <a:latin typeface="Arial" charset="0"/>
                </a:rPr>
                <a:t>Annotating and reviewing selections</a:t>
              </a:r>
              <a:endParaRPr lang="en-US" sz="1300" dirty="0">
                <a:latin typeface="Arial" charset="0"/>
              </a:endParaRPr>
            </a:p>
          </p:txBody>
        </p:sp>
        <p:sp>
          <p:nvSpPr>
            <p:cNvPr id="10" name="Text Box 5"/>
            <p:cNvSpPr txBox="1">
              <a:spLocks noChangeArrowheads="1"/>
            </p:cNvSpPr>
            <p:nvPr/>
          </p:nvSpPr>
          <p:spPr bwMode="auto">
            <a:xfrm>
              <a:off x="488272" y="3855676"/>
              <a:ext cx="1676959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400" u="sng" dirty="0" smtClean="0">
                  <a:solidFill>
                    <a:srgbClr val="000099"/>
                  </a:solidFill>
                  <a:latin typeface="Arial" charset="0"/>
                </a:rPr>
                <a:t>Wednesday</a:t>
              </a:r>
              <a:endParaRPr lang="en-US" sz="1400" u="sng" dirty="0">
                <a:solidFill>
                  <a:srgbClr val="000099"/>
                </a:solidFill>
                <a:latin typeface="Arial" charset="0"/>
              </a:endParaRPr>
            </a:p>
          </p:txBody>
        </p:sp>
        <p:sp>
          <p:nvSpPr>
            <p:cNvPr id="20" name="Text Box 5"/>
            <p:cNvSpPr txBox="1">
              <a:spLocks noChangeArrowheads="1"/>
            </p:cNvSpPr>
            <p:nvPr/>
          </p:nvSpPr>
          <p:spPr bwMode="auto">
            <a:xfrm>
              <a:off x="480384" y="4328233"/>
              <a:ext cx="3931914" cy="29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117475" indent="-117475" eaLnBrk="1" hangingPunct="1">
                <a:spcBef>
                  <a:spcPct val="50000"/>
                </a:spcBef>
                <a:buFont typeface="Arial"/>
                <a:buChar char="•"/>
              </a:pPr>
              <a:r>
                <a:rPr lang="en-US" sz="1300" dirty="0">
                  <a:latin typeface="Arial" charset="0"/>
                </a:rPr>
                <a:t>Intro to spectrogram cross-correlation</a:t>
              </a:r>
            </a:p>
          </p:txBody>
        </p:sp>
        <p:sp>
          <p:nvSpPr>
            <p:cNvPr id="33" name="Text Box 5"/>
            <p:cNvSpPr txBox="1">
              <a:spLocks noChangeArrowheads="1"/>
            </p:cNvSpPr>
            <p:nvPr/>
          </p:nvSpPr>
          <p:spPr bwMode="auto">
            <a:xfrm>
              <a:off x="480385" y="4549202"/>
              <a:ext cx="4373556" cy="29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117475" indent="-117475" eaLnBrk="1" hangingPunct="1">
                <a:spcBef>
                  <a:spcPct val="50000"/>
                </a:spcBef>
                <a:buFont typeface="Arial"/>
                <a:buChar char="•"/>
              </a:pPr>
              <a:r>
                <a:rPr lang="en-US" sz="1300" dirty="0" smtClean="0">
                  <a:latin typeface="Arial" charset="0"/>
                </a:rPr>
                <a:t>Statistical approaches for comparing sounds (overview)</a:t>
              </a:r>
              <a:endParaRPr lang="en-US" sz="1300" dirty="0">
                <a:latin typeface="Arial" charset="0"/>
              </a:endParaRPr>
            </a:p>
          </p:txBody>
        </p:sp>
        <p:sp>
          <p:nvSpPr>
            <p:cNvPr id="34" name="Text Box 5"/>
            <p:cNvSpPr txBox="1">
              <a:spLocks noChangeArrowheads="1"/>
            </p:cNvSpPr>
            <p:nvPr/>
          </p:nvSpPr>
          <p:spPr bwMode="auto">
            <a:xfrm>
              <a:off x="480385" y="4770172"/>
              <a:ext cx="2270436" cy="29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117475" indent="-117475" eaLnBrk="1" hangingPunct="1">
                <a:spcBef>
                  <a:spcPct val="50000"/>
                </a:spcBef>
                <a:buFont typeface="Arial"/>
                <a:buChar char="•"/>
              </a:pPr>
              <a:r>
                <a:rPr lang="en-US" sz="1300" dirty="0" smtClean="0">
                  <a:latin typeface="Arial" charset="0"/>
                </a:rPr>
                <a:t>Raven view linkage</a:t>
              </a:r>
              <a:endParaRPr lang="en-US" sz="1300" dirty="0">
                <a:latin typeface="Arial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80652" y="934032"/>
            <a:ext cx="3939534" cy="1427231"/>
            <a:chOff x="480652" y="934032"/>
            <a:chExt cx="3939534" cy="1427231"/>
          </a:xfrm>
        </p:grpSpPr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488272" y="934032"/>
              <a:ext cx="114915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400" u="sng" dirty="0" smtClean="0">
                  <a:solidFill>
                    <a:srgbClr val="000099"/>
                  </a:solidFill>
                  <a:latin typeface="Arial"/>
                  <a:cs typeface="Arial"/>
                </a:rPr>
                <a:t>Monday</a:t>
              </a:r>
              <a:endParaRPr lang="en-US" sz="1400" u="sng" dirty="0">
                <a:solidFill>
                  <a:srgbClr val="000099"/>
                </a:solidFill>
                <a:latin typeface="Arial"/>
                <a:cs typeface="Arial"/>
              </a:endParaRPr>
            </a:p>
          </p:txBody>
        </p:sp>
        <p:sp>
          <p:nvSpPr>
            <p:cNvPr id="13" name="Text Box 5"/>
            <p:cNvSpPr txBox="1">
              <a:spLocks noChangeArrowheads="1"/>
            </p:cNvSpPr>
            <p:nvPr/>
          </p:nvSpPr>
          <p:spPr bwMode="auto">
            <a:xfrm>
              <a:off x="488272" y="1623047"/>
              <a:ext cx="3931914" cy="29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117475" indent="-117475" eaLnBrk="1" hangingPunct="1">
                <a:spcBef>
                  <a:spcPct val="50000"/>
                </a:spcBef>
                <a:buFont typeface="Arial"/>
                <a:buChar char="•"/>
              </a:pPr>
              <a:r>
                <a:rPr lang="en-US" sz="1300" dirty="0" smtClean="0">
                  <a:latin typeface="Arial" charset="0"/>
                </a:rPr>
                <a:t>Intro to digital sound and spectrograms</a:t>
              </a:r>
              <a:endParaRPr lang="en-US" sz="1300" dirty="0">
                <a:latin typeface="Arial" charset="0"/>
              </a:endParaRPr>
            </a:p>
          </p:txBody>
        </p:sp>
        <p:sp>
          <p:nvSpPr>
            <p:cNvPr id="15" name="Text Box 5"/>
            <p:cNvSpPr txBox="1">
              <a:spLocks noChangeArrowheads="1"/>
            </p:cNvSpPr>
            <p:nvPr/>
          </p:nvSpPr>
          <p:spPr bwMode="auto">
            <a:xfrm>
              <a:off x="488272" y="1405425"/>
              <a:ext cx="2348763" cy="29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117475" indent="-117475" eaLnBrk="1" hangingPunct="1">
                <a:spcBef>
                  <a:spcPct val="50000"/>
                </a:spcBef>
                <a:buFont typeface="Arial"/>
                <a:buChar char="•"/>
              </a:pPr>
              <a:r>
                <a:rPr lang="en-US" sz="1300" dirty="0" smtClean="0">
                  <a:latin typeface="Arial" charset="0"/>
                </a:rPr>
                <a:t>Raven orientation</a:t>
              </a:r>
              <a:endParaRPr lang="en-US" sz="1300" dirty="0">
                <a:latin typeface="Arial" charset="0"/>
              </a:endParaRPr>
            </a:p>
          </p:txBody>
        </p:sp>
        <p:sp>
          <p:nvSpPr>
            <p:cNvPr id="45" name="Text Box 5"/>
            <p:cNvSpPr txBox="1">
              <a:spLocks noChangeArrowheads="1"/>
            </p:cNvSpPr>
            <p:nvPr/>
          </p:nvSpPr>
          <p:spPr bwMode="auto">
            <a:xfrm>
              <a:off x="488272" y="1187803"/>
              <a:ext cx="3758291" cy="29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117475" indent="-117475" eaLnBrk="1" hangingPunct="1">
                <a:spcBef>
                  <a:spcPct val="50000"/>
                </a:spcBef>
                <a:buFont typeface="Arial"/>
                <a:buChar char="•"/>
              </a:pPr>
              <a:r>
                <a:rPr lang="en-US" sz="1300" dirty="0" smtClean="0">
                  <a:latin typeface="Arial" charset="0"/>
                </a:rPr>
                <a:t>Introductions; </a:t>
              </a:r>
              <a:r>
                <a:rPr lang="en-US" sz="1300" i="1" dirty="0" smtClean="0">
                  <a:latin typeface="Arial" charset="0"/>
                </a:rPr>
                <a:t>Why are you here?</a:t>
              </a:r>
              <a:endParaRPr lang="en-US" sz="1300" i="1" dirty="0">
                <a:latin typeface="Arial" charset="0"/>
              </a:endParaRPr>
            </a:p>
          </p:txBody>
        </p:sp>
        <p:sp>
          <p:nvSpPr>
            <p:cNvPr id="31" name="Text Box 5"/>
            <p:cNvSpPr txBox="1">
              <a:spLocks noChangeArrowheads="1"/>
            </p:cNvSpPr>
            <p:nvPr/>
          </p:nvSpPr>
          <p:spPr bwMode="auto">
            <a:xfrm>
              <a:off x="488272" y="1840668"/>
              <a:ext cx="3931914" cy="29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117475" indent="-117475" eaLnBrk="1" hangingPunct="1">
                <a:spcBef>
                  <a:spcPct val="50000"/>
                </a:spcBef>
                <a:buFont typeface="Arial"/>
                <a:buChar char="•"/>
              </a:pPr>
              <a:r>
                <a:rPr lang="en-US" sz="1300" dirty="0" smtClean="0">
                  <a:latin typeface="Arial" charset="0"/>
                </a:rPr>
                <a:t>Intro to Raven measurements</a:t>
              </a:r>
              <a:endParaRPr lang="en-US" sz="1300" dirty="0">
                <a:latin typeface="Arial" charset="0"/>
              </a:endParaRPr>
            </a:p>
          </p:txBody>
        </p:sp>
        <p:sp>
          <p:nvSpPr>
            <p:cNvPr id="37" name="Text Box 5"/>
            <p:cNvSpPr txBox="1">
              <a:spLocks noChangeArrowheads="1"/>
            </p:cNvSpPr>
            <p:nvPr/>
          </p:nvSpPr>
          <p:spPr bwMode="auto">
            <a:xfrm>
              <a:off x="480652" y="2068875"/>
              <a:ext cx="3931914" cy="29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117475" indent="-117475" eaLnBrk="1" hangingPunct="1">
                <a:spcBef>
                  <a:spcPct val="50000"/>
                </a:spcBef>
                <a:buFont typeface="Arial"/>
                <a:buChar char="•"/>
              </a:pPr>
              <a:r>
                <a:rPr lang="en-US" sz="1300" dirty="0" smtClean="0">
                  <a:latin typeface="Arial" charset="0"/>
                </a:rPr>
                <a:t>Intro to SWIFT autonomous recorder</a:t>
              </a:r>
              <a:endParaRPr lang="en-US" sz="1300" dirty="0">
                <a:latin typeface="Arial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480652" y="2414748"/>
            <a:ext cx="3939534" cy="1218083"/>
            <a:chOff x="480652" y="2555225"/>
            <a:chExt cx="3939534" cy="1218083"/>
          </a:xfrm>
        </p:grpSpPr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488272" y="2555225"/>
              <a:ext cx="114915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400" u="sng" dirty="0" smtClean="0">
                  <a:solidFill>
                    <a:srgbClr val="000099"/>
                  </a:solidFill>
                  <a:latin typeface="Arial" charset="0"/>
                </a:rPr>
                <a:t>Tuesday</a:t>
              </a:r>
              <a:endParaRPr lang="en-US" sz="1400" u="sng" dirty="0">
                <a:solidFill>
                  <a:srgbClr val="000099"/>
                </a:solidFill>
                <a:latin typeface="Arial" charset="0"/>
              </a:endParaRPr>
            </a:p>
          </p:txBody>
        </p:sp>
        <p:sp>
          <p:nvSpPr>
            <p:cNvPr id="16" name="Text Box 5"/>
            <p:cNvSpPr txBox="1">
              <a:spLocks noChangeArrowheads="1"/>
            </p:cNvSpPr>
            <p:nvPr/>
          </p:nvSpPr>
          <p:spPr bwMode="auto">
            <a:xfrm>
              <a:off x="488272" y="2811988"/>
              <a:ext cx="3931914" cy="29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117475" indent="-117475" eaLnBrk="1" hangingPunct="1">
                <a:spcBef>
                  <a:spcPct val="50000"/>
                </a:spcBef>
                <a:buFont typeface="Arial"/>
                <a:buChar char="•"/>
              </a:pPr>
              <a:r>
                <a:rPr lang="en-US" sz="1300" dirty="0" smtClean="0">
                  <a:latin typeface="Arial" charset="0"/>
                </a:rPr>
                <a:t>More on spectrograms</a:t>
              </a:r>
              <a:endParaRPr lang="en-US" sz="1300" dirty="0">
                <a:latin typeface="Arial" charset="0"/>
              </a:endParaRPr>
            </a:p>
          </p:txBody>
        </p:sp>
        <p:sp>
          <p:nvSpPr>
            <p:cNvPr id="17" name="Text Box 5"/>
            <p:cNvSpPr txBox="1">
              <a:spLocks noChangeArrowheads="1"/>
            </p:cNvSpPr>
            <p:nvPr/>
          </p:nvSpPr>
          <p:spPr bwMode="auto">
            <a:xfrm>
              <a:off x="488272" y="3034965"/>
              <a:ext cx="3931914" cy="29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117475" indent="-117475" eaLnBrk="1" hangingPunct="1">
                <a:spcBef>
                  <a:spcPct val="50000"/>
                </a:spcBef>
                <a:buFont typeface="Arial"/>
                <a:buChar char="•"/>
              </a:pPr>
              <a:r>
                <a:rPr lang="en-US" sz="1300" smtClean="0">
                  <a:latin typeface="Arial" charset="0"/>
                </a:rPr>
                <a:t>More on measurements </a:t>
              </a:r>
              <a:r>
                <a:rPr lang="en-US" sz="1300" dirty="0" smtClean="0">
                  <a:latin typeface="Arial" charset="0"/>
                </a:rPr>
                <a:t>(including decibels)</a:t>
              </a:r>
              <a:endParaRPr lang="en-US" sz="1300" dirty="0">
                <a:latin typeface="Arial" charset="0"/>
              </a:endParaRPr>
            </a:p>
          </p:txBody>
        </p:sp>
        <p:sp>
          <p:nvSpPr>
            <p:cNvPr id="18" name="Text Box 5"/>
            <p:cNvSpPr txBox="1">
              <a:spLocks noChangeArrowheads="1"/>
            </p:cNvSpPr>
            <p:nvPr/>
          </p:nvSpPr>
          <p:spPr bwMode="auto">
            <a:xfrm>
              <a:off x="488272" y="3257942"/>
              <a:ext cx="3931914" cy="29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117475" indent="-117475" eaLnBrk="1" hangingPunct="1">
                <a:spcBef>
                  <a:spcPct val="50000"/>
                </a:spcBef>
                <a:buFont typeface="Arial"/>
                <a:buChar char="•"/>
              </a:pPr>
              <a:r>
                <a:rPr lang="en-US" sz="1300" dirty="0">
                  <a:latin typeface="Arial" charset="0"/>
                </a:rPr>
                <a:t>A</a:t>
              </a:r>
              <a:r>
                <a:rPr lang="en-US" sz="1300" dirty="0" smtClean="0">
                  <a:latin typeface="Arial" charset="0"/>
                </a:rPr>
                <a:t>utomated detection in Raven</a:t>
              </a:r>
              <a:endParaRPr lang="en-US" sz="1300" dirty="0">
                <a:latin typeface="Arial" charset="0"/>
              </a:endParaRPr>
            </a:p>
          </p:txBody>
        </p:sp>
        <p:sp>
          <p:nvSpPr>
            <p:cNvPr id="39" name="Text Box 5"/>
            <p:cNvSpPr txBox="1">
              <a:spLocks noChangeArrowheads="1"/>
            </p:cNvSpPr>
            <p:nvPr/>
          </p:nvSpPr>
          <p:spPr bwMode="auto">
            <a:xfrm>
              <a:off x="480652" y="3480920"/>
              <a:ext cx="3931914" cy="29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117475" indent="-117475" eaLnBrk="1" hangingPunct="1">
                <a:spcBef>
                  <a:spcPct val="50000"/>
                </a:spcBef>
                <a:buFont typeface="Arial"/>
                <a:buChar char="•"/>
              </a:pPr>
              <a:r>
                <a:rPr lang="en-US" sz="1300" smtClean="0">
                  <a:latin typeface="Arial" charset="0"/>
                </a:rPr>
                <a:t>Customizing Raven</a:t>
              </a:r>
              <a:endParaRPr lang="en-US" sz="1300" dirty="0"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7340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085" y="1974029"/>
            <a:ext cx="7629831" cy="4772613"/>
          </a:xfrm>
          <a:prstGeom prst="rect">
            <a:avLst/>
          </a:prstGeom>
        </p:spPr>
      </p:pic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199" y="309137"/>
            <a:ext cx="834828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Logistics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57200" y="925498"/>
            <a:ext cx="722132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>
                <a:solidFill>
                  <a:srgbClr val="000099"/>
                </a:solidFill>
                <a:latin typeface="Arial" charset="0"/>
              </a:rPr>
              <a:t>“SAW April 2017 (Box sync)” </a:t>
            </a: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folder</a:t>
            </a:r>
            <a:endParaRPr lang="en-US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95552" y="1326668"/>
            <a:ext cx="4876080" cy="595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i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THIS  IS  </a:t>
            </a:r>
            <a:r>
              <a:rPr lang="en-US" i="1" dirty="0">
                <a:solidFill>
                  <a:srgbClr val="FF0000"/>
                </a:solidFill>
                <a:latin typeface="Arial" charset="0"/>
                <a:cs typeface="Arial" charset="0"/>
              </a:rPr>
              <a:t>A </a:t>
            </a:r>
            <a:r>
              <a:rPr lang="en-US" i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SHARED  FOLDER</a:t>
            </a:r>
            <a:r>
              <a:rPr lang="en-US" i="1" dirty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en-US" i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– </a:t>
            </a:r>
            <a:r>
              <a:rPr lang="en-US" i="1" dirty="0">
                <a:solidFill>
                  <a:srgbClr val="FF0000"/>
                </a:solidFill>
                <a:latin typeface="Arial" charset="0"/>
                <a:cs typeface="Arial" charset="0"/>
              </a:rPr>
              <a:t/>
            </a:r>
            <a:br>
              <a:rPr lang="en-US" i="1" dirty="0">
                <a:solidFill>
                  <a:srgbClr val="FF0000"/>
                </a:solidFill>
                <a:latin typeface="Arial" charset="0"/>
                <a:cs typeface="Arial" charset="0"/>
              </a:rPr>
            </a:br>
            <a:r>
              <a:rPr lang="en-US" i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DO  </a:t>
            </a:r>
            <a:r>
              <a:rPr lang="en-US" i="1" dirty="0">
                <a:solidFill>
                  <a:srgbClr val="FF0000"/>
                </a:solidFill>
                <a:latin typeface="Arial" charset="0"/>
                <a:cs typeface="Arial" charset="0"/>
              </a:rPr>
              <a:t>NOT </a:t>
            </a:r>
            <a:r>
              <a:rPr lang="en-US" i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MOVE  ANYTHING  OUT  OF  IT</a:t>
            </a:r>
            <a:r>
              <a:rPr lang="en-US" i="1" dirty="0">
                <a:solidFill>
                  <a:srgbClr val="FF0000"/>
                </a:solidFill>
                <a:latin typeface="Arial" charset="0"/>
                <a:cs typeface="Arial" charset="0"/>
              </a:rPr>
              <a:t>!</a:t>
            </a:r>
          </a:p>
        </p:txBody>
      </p:sp>
      <p:sp>
        <p:nvSpPr>
          <p:cNvPr id="4" name="Oval 3"/>
          <p:cNvSpPr/>
          <p:nvPr/>
        </p:nvSpPr>
        <p:spPr>
          <a:xfrm>
            <a:off x="4577134" y="3771464"/>
            <a:ext cx="794498" cy="654467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186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97" y="1973474"/>
            <a:ext cx="7630719" cy="4773168"/>
          </a:xfrm>
          <a:prstGeom prst="rect">
            <a:avLst/>
          </a:prstGeom>
        </p:spPr>
      </p:pic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199" y="309137"/>
            <a:ext cx="834828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Logistics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57200" y="925498"/>
            <a:ext cx="722132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>
                <a:solidFill>
                  <a:srgbClr val="000099"/>
                </a:solidFill>
                <a:latin typeface="Arial" charset="0"/>
              </a:rPr>
              <a:t>“SAW April 2017 (Box sync)” </a:t>
            </a: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folder</a:t>
            </a:r>
            <a:endParaRPr lang="en-US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95552" y="1326668"/>
            <a:ext cx="4876080" cy="595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i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THIS  IS  </a:t>
            </a:r>
            <a:r>
              <a:rPr lang="en-US" i="1" dirty="0">
                <a:solidFill>
                  <a:srgbClr val="FF0000"/>
                </a:solidFill>
                <a:latin typeface="Arial" charset="0"/>
                <a:cs typeface="Arial" charset="0"/>
              </a:rPr>
              <a:t>A </a:t>
            </a:r>
            <a:r>
              <a:rPr lang="en-US" i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SHARED  FOLDER</a:t>
            </a:r>
            <a:r>
              <a:rPr lang="en-US" i="1" dirty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en-US" i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– </a:t>
            </a:r>
            <a:r>
              <a:rPr lang="en-US" i="1" dirty="0">
                <a:solidFill>
                  <a:srgbClr val="FF0000"/>
                </a:solidFill>
                <a:latin typeface="Arial" charset="0"/>
                <a:cs typeface="Arial" charset="0"/>
              </a:rPr>
              <a:t/>
            </a:r>
            <a:br>
              <a:rPr lang="en-US" i="1" dirty="0">
                <a:solidFill>
                  <a:srgbClr val="FF0000"/>
                </a:solidFill>
                <a:latin typeface="Arial" charset="0"/>
                <a:cs typeface="Arial" charset="0"/>
              </a:rPr>
            </a:br>
            <a:r>
              <a:rPr lang="en-US" i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DO  </a:t>
            </a:r>
            <a:r>
              <a:rPr lang="en-US" i="1" dirty="0">
                <a:solidFill>
                  <a:srgbClr val="FF0000"/>
                </a:solidFill>
                <a:latin typeface="Arial" charset="0"/>
                <a:cs typeface="Arial" charset="0"/>
              </a:rPr>
              <a:t>NOT </a:t>
            </a:r>
            <a:r>
              <a:rPr lang="en-US" i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MOVE  ANYTHING  OUT  OF  IT</a:t>
            </a:r>
            <a:r>
              <a:rPr lang="en-US" i="1" dirty="0">
                <a:solidFill>
                  <a:srgbClr val="FF0000"/>
                </a:solidFill>
                <a:latin typeface="Arial" charset="0"/>
                <a:cs typeface="Arial" charset="0"/>
              </a:rPr>
              <a:t>!</a:t>
            </a:r>
          </a:p>
        </p:txBody>
      </p:sp>
      <p:sp>
        <p:nvSpPr>
          <p:cNvPr id="4" name="Oval 3"/>
          <p:cNvSpPr/>
          <p:nvPr/>
        </p:nvSpPr>
        <p:spPr>
          <a:xfrm>
            <a:off x="4577134" y="3771464"/>
            <a:ext cx="794498" cy="654467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880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rienteWarbler256pt-1x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22669" y="1670999"/>
            <a:ext cx="7650480" cy="2087880"/>
          </a:xfrm>
          <a:prstGeom prst="rect">
            <a:avLst/>
          </a:prstGeom>
        </p:spPr>
      </p:pic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199" y="309137"/>
            <a:ext cx="834828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Spectrograms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1937" y="1130076"/>
            <a:ext cx="480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Arial"/>
                <a:cs typeface="Arial"/>
              </a:rPr>
              <a:t>Oriente</a:t>
            </a:r>
            <a:r>
              <a:rPr lang="en-US" sz="2000" dirty="0" smtClean="0">
                <a:latin typeface="Arial"/>
                <a:cs typeface="Arial"/>
              </a:rPr>
              <a:t> warbler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1937" y="4018002"/>
            <a:ext cx="15617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Arial"/>
                <a:cs typeface="Arial"/>
              </a:rPr>
              <a:t>1/10 speed:</a:t>
            </a:r>
            <a:endParaRPr lang="en-US" sz="2000" i="1" dirty="0">
              <a:latin typeface="Arial"/>
              <a:cs typeface="Arial"/>
            </a:endParaRPr>
          </a:p>
        </p:txBody>
      </p:sp>
      <p:pic>
        <p:nvPicPr>
          <p:cNvPr id="4" name="OrienteWarbler256pt-0p1x.mo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22669" y="4431292"/>
            <a:ext cx="7650480" cy="208788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7046104" y="999946"/>
            <a:ext cx="1864107" cy="1315478"/>
            <a:chOff x="7015500" y="954384"/>
            <a:chExt cx="1864107" cy="1315478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015500" y="1047751"/>
              <a:ext cx="1657902" cy="122211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 rot="5400000">
              <a:off x="8371700" y="1246847"/>
              <a:ext cx="80036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20000"/>
                </a:spcBef>
                <a:spcAft>
                  <a:spcPct val="20000"/>
                </a:spcAft>
              </a:pPr>
              <a:r>
                <a:rPr lang="en-US" sz="800" dirty="0" smtClean="0">
                  <a:latin typeface="Arial" charset="0"/>
                  <a:sym typeface="Wingdings" pitchFamily="2" charset="2"/>
                </a:rPr>
                <a:t>surfbirds.com</a:t>
              </a:r>
              <a:endParaRPr lang="en-US" sz="800" dirty="0">
                <a:latin typeface="Arial" charset="0"/>
                <a:sym typeface="Wingdings" pitchFamily="2" charset="2"/>
              </a:endParaRPr>
            </a:p>
          </p:txBody>
        </p:sp>
      </p:grpSp>
      <p:pic>
        <p:nvPicPr>
          <p:cNvPr id="14" name="OrienteWarbler-hiRes-0p1x.mov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24116" y="4435843"/>
            <a:ext cx="7650480" cy="208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45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3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8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39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4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 vol="80000">
                <p:cTn id="45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ackCappedVireo-noMsmt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816" y="1213336"/>
            <a:ext cx="7470368" cy="5374531"/>
          </a:xfrm>
          <a:prstGeom prst="rect">
            <a:avLst/>
          </a:prstGeom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57199" y="309137"/>
            <a:ext cx="834828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Measurements</a:t>
            </a:r>
          </a:p>
        </p:txBody>
      </p:sp>
    </p:spTree>
    <p:extLst>
      <p:ext uri="{BB962C8B-B14F-4D97-AF65-F5344CB8AC3E}">
        <p14:creationId xmlns:p14="http://schemas.microsoft.com/office/powerpoint/2010/main" val="45362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ackCappedVireo-sel-Msmt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432" y="1212002"/>
            <a:ext cx="7473344" cy="5376672"/>
          </a:xfrm>
          <a:prstGeom prst="rect">
            <a:avLst/>
          </a:prstGeom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57199" y="309137"/>
            <a:ext cx="834828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Measurements</a:t>
            </a:r>
          </a:p>
        </p:txBody>
      </p:sp>
    </p:spTree>
    <p:extLst>
      <p:ext uri="{BB962C8B-B14F-4D97-AF65-F5344CB8AC3E}">
        <p14:creationId xmlns:p14="http://schemas.microsoft.com/office/powerpoint/2010/main" val="148053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2750</TotalTime>
  <Words>392</Words>
  <Application>Microsoft Macintosh PowerPoint</Application>
  <PresentationFormat>On-screen Show (4:3)</PresentationFormat>
  <Paragraphs>82</Paragraphs>
  <Slides>18</Slides>
  <Notes>5</Notes>
  <HiddenSlides>0</HiddenSlides>
  <MMClips>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Avenir Medium</vt:lpstr>
      <vt:lpstr>Calibri</vt:lpstr>
      <vt:lpstr>PMingLiU-ExtB</vt:lpstr>
      <vt:lpstr>Times New Roman</vt:lpstr>
      <vt:lpstr>Wingdings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Cornell Lab of Ornithology</Company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Russ Charif</dc:creator>
  <cp:lastModifiedBy>Russ Charif</cp:lastModifiedBy>
  <cp:revision>169</cp:revision>
  <dcterms:created xsi:type="dcterms:W3CDTF">2012-04-20T20:08:33Z</dcterms:created>
  <dcterms:modified xsi:type="dcterms:W3CDTF">2017-04-03T01:59:06Z</dcterms:modified>
</cp:coreProperties>
</file>