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oleObject"/>
  <Default Extension="png" ContentType="image/png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7" r:id="rId2"/>
    <p:sldId id="261" r:id="rId3"/>
    <p:sldId id="262" r:id="rId4"/>
    <p:sldId id="264" r:id="rId5"/>
    <p:sldId id="265" r:id="rId6"/>
    <p:sldId id="266" r:id="rId7"/>
    <p:sldId id="268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88"/>
    <a:srgbClr val="FFF566"/>
    <a:srgbClr val="E9DF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94638"/>
  </p:normalViewPr>
  <p:slideViewPr>
    <p:cSldViewPr snapToGrid="0" snapToObjects="1">
      <p:cViewPr varScale="1">
        <p:scale>
          <a:sx n="169" d="100"/>
          <a:sy n="169" d="100"/>
        </p:scale>
        <p:origin x="4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509E-A348-0E43-A204-EFF01F2CF2B6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5348F-0854-5C48-A7EF-DDF8797DA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8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just examples; lots</a:t>
            </a:r>
            <a:r>
              <a:rPr lang="en-US" baseline="0" dirty="0" smtClean="0"/>
              <a:t> of other questions of this general form are possible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5348F-0854-5C48-A7EF-DDF8797DA5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00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these are just examples; lots</a:t>
            </a:r>
            <a:r>
              <a:rPr lang="en-US" baseline="0" dirty="0" smtClean="0"/>
              <a:t> of other questions of this general form are possible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5348F-0854-5C48-A7EF-DDF8797DA5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71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• There many approaches; these are two of the most widely used approaches; others include DTW and</a:t>
            </a:r>
            <a:r>
              <a:rPr lang="en-US" baseline="0" dirty="0" smtClean="0"/>
              <a:t> Random Forest distance</a:t>
            </a:r>
          </a:p>
          <a:p>
            <a:r>
              <a:rPr lang="en-US" dirty="0" smtClean="0"/>
              <a:t>• we can’t really get into these all in detail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5348F-0854-5C48-A7EF-DDF8797DA5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5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171" indent="-28083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340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2677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2013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431A72-D27F-4388-AA4D-B1F932C2FEFA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8891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450453" y="793732"/>
            <a:ext cx="8243094" cy="0"/>
          </a:xfrm>
          <a:prstGeom prst="line">
            <a:avLst/>
          </a:prstGeom>
          <a:ln w="12700" cmpd="sng">
            <a:solidFill>
              <a:srgbClr val="00009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158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1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43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5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al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494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7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2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9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6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8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2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9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92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07029" y="117518"/>
            <a:ext cx="49299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  <a:t>Approaches to quantifying </a:t>
            </a:r>
            <a:b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</a:br>
            <a: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  <a:t>sound similarity</a:t>
            </a:r>
            <a:endParaRPr lang="en-US" sz="3200" dirty="0">
              <a:solidFill>
                <a:srgbClr val="BF0202"/>
              </a:solidFill>
              <a:latin typeface="Arial"/>
              <a:cs typeface="Arial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960843" y="1396629"/>
            <a:ext cx="5222314" cy="4024054"/>
            <a:chOff x="1739303" y="1396629"/>
            <a:chExt cx="5222314" cy="4024054"/>
          </a:xfrm>
        </p:grpSpPr>
        <p:pic>
          <p:nvPicPr>
            <p:cNvPr id="13" name="Picture 12" descr="Batch Spectrogram Correlation ALL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9303" y="1396629"/>
              <a:ext cx="4217593" cy="23867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6" descr="sel.19.c.aif x sel.11.c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9001" y="1630196"/>
              <a:ext cx="2392616" cy="1693945"/>
            </a:xfrm>
            <a:prstGeom prst="rect">
              <a:avLst/>
            </a:prstGeom>
          </p:spPr>
        </p:pic>
        <p:pic>
          <p:nvPicPr>
            <p:cNvPr id="14" name="Picture 13" descr="BlackCappedVireo-hot-tabl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0975" y="2896636"/>
              <a:ext cx="3335921" cy="25240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4" name="Group 23"/>
          <p:cNvGrpSpPr/>
          <p:nvPr/>
        </p:nvGrpSpPr>
        <p:grpSpPr>
          <a:xfrm>
            <a:off x="5628791" y="6159596"/>
            <a:ext cx="3370736" cy="643955"/>
            <a:chOff x="5684524" y="6123834"/>
            <a:chExt cx="3370736" cy="643955"/>
          </a:xfrm>
        </p:grpSpPr>
        <p:pic>
          <p:nvPicPr>
            <p:cNvPr id="25" name="Picture 24" descr="CLO BRP for PPT.eps"/>
            <p:cNvPicPr>
              <a:picLocks noChangeAspect="1"/>
            </p:cNvPicPr>
            <p:nvPr/>
          </p:nvPicPr>
          <p:blipFill>
            <a:blip r:embed="rId5" cstate="print"/>
            <a:srcRect l="11752" r="11208" b="72114"/>
            <a:stretch>
              <a:fillRect/>
            </a:stretch>
          </p:blipFill>
          <p:spPr bwMode="auto">
            <a:xfrm>
              <a:off x="5702460" y="6123834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5684524" y="6460012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21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– 7 October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28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5347" y="1411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  <a:latin typeface="Arial"/>
                <a:cs typeface="Arial"/>
              </a:rPr>
              <a:t>Categorical variation</a:t>
            </a:r>
            <a:endParaRPr lang="en-US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5347" y="3067273"/>
            <a:ext cx="74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Can membership in a </a:t>
            </a:r>
            <a:r>
              <a:rPr lang="en-US" dirty="0" smtClean="0">
                <a:latin typeface="Arial"/>
                <a:cs typeface="Arial"/>
              </a:rPr>
              <a:t>category </a:t>
            </a:r>
            <a:r>
              <a:rPr lang="en-US" dirty="0">
                <a:latin typeface="Arial"/>
                <a:cs typeface="Arial"/>
              </a:rPr>
              <a:t>be predicted by acoustic measurements?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5347" y="3887878"/>
            <a:ext cx="74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Can we distinguish members of </a:t>
            </a:r>
            <a:r>
              <a:rPr lang="en-US" dirty="0" smtClean="0">
                <a:latin typeface="Arial"/>
                <a:cs typeface="Arial"/>
              </a:rPr>
              <a:t>categories </a:t>
            </a:r>
            <a:r>
              <a:rPr lang="en-US" dirty="0">
                <a:latin typeface="Arial"/>
                <a:cs typeface="Arial"/>
              </a:rPr>
              <a:t>or sounds made in specific behavioral contexts based on acoustical features?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5347" y="4708483"/>
            <a:ext cx="74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Are sounds from within the same </a:t>
            </a:r>
            <a:r>
              <a:rPr lang="en-US" dirty="0" smtClean="0">
                <a:latin typeface="Arial"/>
                <a:cs typeface="Arial"/>
              </a:rPr>
              <a:t>category </a:t>
            </a:r>
            <a:r>
              <a:rPr lang="en-US" dirty="0">
                <a:latin typeface="Arial"/>
                <a:cs typeface="Arial"/>
              </a:rPr>
              <a:t>more similar to each other than sounds from different </a:t>
            </a:r>
            <a:r>
              <a:rPr lang="en-US" dirty="0" smtClean="0">
                <a:latin typeface="Arial"/>
                <a:cs typeface="Arial"/>
              </a:rPr>
              <a:t>categories?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5347" y="1790114"/>
            <a:ext cx="7409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Questions about acoustic structure in relation to categories of vocalizations or individual animals </a:t>
            </a:r>
            <a:r>
              <a:rPr lang="en-US" dirty="0">
                <a:latin typeface="Arial"/>
                <a:cs typeface="Arial"/>
              </a:rPr>
              <a:t>(e.g., population, sex, family or social group, </a:t>
            </a:r>
            <a:r>
              <a:rPr lang="en-US" dirty="0" smtClean="0">
                <a:latin typeface="Arial"/>
                <a:cs typeface="Arial"/>
              </a:rPr>
              <a:t>behavioral context, or </a:t>
            </a:r>
            <a:r>
              <a:rPr lang="en-US" dirty="0">
                <a:latin typeface="Arial"/>
                <a:cs typeface="Arial"/>
              </a:rPr>
              <a:t>human-identified vocalization category</a:t>
            </a:r>
            <a:r>
              <a:rPr lang="en-US" dirty="0" smtClean="0">
                <a:latin typeface="Arial"/>
                <a:cs typeface="Arial"/>
              </a:rPr>
              <a:t>):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Questions about sound similarity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1347" y="5414083"/>
            <a:ext cx="740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. . .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825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5347" y="1411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  <a:latin typeface="Arial"/>
                <a:cs typeface="Arial"/>
              </a:rPr>
              <a:t>Continuous variation</a:t>
            </a:r>
            <a:endParaRPr lang="en-US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5347" y="2839913"/>
            <a:ext cx="7409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How similar are sounds in relation to some continuous variable of interest, like geographic distance</a:t>
            </a:r>
            <a:r>
              <a:rPr lang="en-US" dirty="0" smtClean="0">
                <a:latin typeface="Arial"/>
                <a:cs typeface="Arial"/>
              </a:rPr>
              <a:t>, measures </a:t>
            </a:r>
            <a:r>
              <a:rPr lang="en-US" dirty="0">
                <a:latin typeface="Arial"/>
                <a:cs typeface="Arial"/>
              </a:rPr>
              <a:t>of genetic </a:t>
            </a:r>
            <a:r>
              <a:rPr lang="en-US" dirty="0" smtClean="0">
                <a:latin typeface="Arial"/>
                <a:cs typeface="Arial"/>
              </a:rPr>
              <a:t>similarity, or continuous measures of social relationship?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5347" y="3887878"/>
            <a:ext cx="74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How consistent in structure are sounds made by a given individual individual </a:t>
            </a:r>
            <a:r>
              <a:rPr lang="en-US" dirty="0">
                <a:latin typeface="Arial" pitchFamily="34" charset="0"/>
                <a:cs typeface="Arial" pitchFamily="34" charset="0"/>
              </a:rPr>
              <a:t>or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within a song</a:t>
            </a:r>
            <a:r>
              <a:rPr lang="en-US" dirty="0" smtClean="0">
                <a:latin typeface="Arial"/>
                <a:cs typeface="Arial"/>
              </a:rPr>
              <a:t>?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7027" y="4708483"/>
            <a:ext cx="740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. . 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5347" y="1790114"/>
            <a:ext cx="74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Questions about similarities or differences among sounds along a continuum: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Questions about sound similarity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17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82374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Approaches to quantifying sound similarity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5347" y="1767149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Arial"/>
                <a:cs typeface="Arial"/>
              </a:rPr>
              <a:t>Feature extraction</a:t>
            </a:r>
            <a:endParaRPr lang="en-US" sz="20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5347" y="382824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Arial"/>
                <a:cs typeface="Arial"/>
              </a:rPr>
              <a:t>Spectrogram cross-correlation</a:t>
            </a:r>
            <a:endParaRPr lang="en-US" sz="20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5347" y="2178867"/>
            <a:ext cx="7409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Measure multiple features of a sound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5347" y="2596127"/>
            <a:ext cx="7409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Use some statistical approach to combine measured features into a single measure of similarity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65347" y="4247341"/>
            <a:ext cx="57790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Pixel-by-pixel comparison of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spectrograms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701192" y="5208809"/>
            <a:ext cx="5360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(Not an exhaustive list!)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2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82374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Feature extraction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3006088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Advantages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19100" y="4961086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Limitations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618240" y="3393994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Can be based on well-defined, intuitive measurements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618240" y="3789753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Can be used with any type of sound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18240" y="4216146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Provides insight into specific ways sounds are (dis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similar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18240" y="578779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Results may depend on choice of features (and possible weighting)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7200" y="1011870"/>
            <a:ext cx="7570627" cy="1771030"/>
            <a:chOff x="457200" y="1011870"/>
            <a:chExt cx="7570627" cy="1771030"/>
          </a:xfrm>
        </p:grpSpPr>
        <p:sp>
          <p:nvSpPr>
            <p:cNvPr id="6" name="TextBox 5"/>
            <p:cNvSpPr txBox="1"/>
            <p:nvPr/>
          </p:nvSpPr>
          <p:spPr>
            <a:xfrm>
              <a:off x="618240" y="1382029"/>
              <a:ext cx="74095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4625" indent="-174625">
                <a:buFont typeface="Arial"/>
                <a:buChar char="•"/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Measure multiple features of a sound</a:t>
              </a:r>
              <a:r>
                <a:rPr lang="en-US" sz="2000" dirty="0" smtClean="0">
                  <a:latin typeface="Arial"/>
                  <a:cs typeface="Arial"/>
                </a:rPr>
                <a:t> </a:t>
              </a:r>
              <a:endParaRPr lang="en-US" sz="2000" dirty="0">
                <a:latin typeface="Arial"/>
                <a:cs typeface="Arial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8240" y="1767237"/>
              <a:ext cx="74095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4625" indent="-174625">
                <a:buFont typeface="Arial"/>
                <a:buChar char="•"/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Use some statistical approach to combine measured features into a single measure of similarity, or to distinguish among categories of sounds</a:t>
              </a:r>
              <a:endParaRPr lang="en-US" sz="2000" dirty="0">
                <a:latin typeface="Arial"/>
                <a:cs typeface="Arial"/>
              </a:endParaRPr>
            </a:p>
          </p:txBody>
        </p:sp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457200" y="1011870"/>
              <a:ext cx="72390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dirty="0" smtClean="0">
                  <a:solidFill>
                    <a:srgbClr val="000099"/>
                  </a:solidFill>
                  <a:latin typeface="Arial" charset="0"/>
                </a:rPr>
                <a:t>Feature extraction</a:t>
              </a:r>
              <a:endParaRPr lang="en-US" sz="1800" dirty="0">
                <a:solidFill>
                  <a:srgbClr val="000099"/>
                </a:solidFill>
                <a:latin typeface="Arial" charset="0"/>
              </a:endParaRPr>
            </a:p>
          </p:txBody>
        </p: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18240" y="5361196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Need to decide what features to measure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5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77819" y="309137"/>
            <a:ext cx="83482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Spectrogram cross-correlation (SPCC)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1120454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000099"/>
                </a:solidFill>
                <a:latin typeface="Arial" charset="0"/>
              </a:rPr>
              <a:t>S</a:t>
            </a: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pectrogram correlation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599017" y="1525335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Pixel-by-pixel comparison of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spectrograms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57200" y="2300373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Advantages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05986" y="3144463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Simple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19100" y="4046158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Limitations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99017" y="439017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Not suitable for all types of sounds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99017" y="5706004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68275" indent="-168275" eaLnBrk="1" hangingPunct="1">
              <a:spcBef>
                <a:spcPct val="50000"/>
              </a:spcBef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➸ Results sometimes conflict with human 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judgment of similarity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99017" y="5262684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Results depend on spectrogram parameters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99017" y="3141097"/>
            <a:ext cx="13844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Simple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51977" y="3138476"/>
            <a:ext cx="1281898" cy="45530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99017" y="2711966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 decisions about what features to measure, how to weight them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99017" y="4815721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Does not provide insight into specific ways sounds are (dis)similar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94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282 L 0.00086 0.3719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4" grpId="1"/>
      <p:bldP spid="15" grpId="0" animBg="1"/>
      <p:bldP spid="15" grpId="1" animBg="1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400442"/>
              </p:ext>
            </p:extLst>
          </p:nvPr>
        </p:nvGraphicFramePr>
        <p:xfrm>
          <a:off x="1041400" y="1931501"/>
          <a:ext cx="7061200" cy="3048000"/>
        </p:xfrm>
        <a:graphic>
          <a:graphicData uri="http://schemas.openxmlformats.org/drawingml/2006/table">
            <a:tbl>
              <a:tblPr/>
              <a:tblGrid>
                <a:gridCol w="152400"/>
                <a:gridCol w="3670300"/>
                <a:gridCol w="1549400"/>
                <a:gridCol w="1689100"/>
              </a:tblGrid>
              <a:tr h="317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SPCC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Feature extraction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Need to decide what to measure; different decisions may alter results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NO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– YES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Output requires further statistical manipulation to get overall similarity measure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NO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– YES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 be based on intuitively recognizable features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– NO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YES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88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Provides insight into specific ways sounds are (dis)similar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– NO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YES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88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Suitable for any type of sound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– NO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YES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88"/>
                    </a:solidFill>
                  </a:tcPr>
                </a:tc>
              </a:tr>
            </a:tbl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77819" y="285617"/>
            <a:ext cx="83482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Summary:  SPCC vs. Feature Extraction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8391" y="5248384"/>
            <a:ext cx="1867218" cy="369332"/>
          </a:xfrm>
          <a:prstGeom prst="rect">
            <a:avLst/>
          </a:prstGeom>
          <a:solidFill>
            <a:srgbClr val="FFFA88"/>
          </a:solidFill>
          <a:ln w="31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+  =  advantage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3638391" y="5776639"/>
            <a:ext cx="186721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cmpd="sng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dirty="0"/>
              <a:t>–  =  disadvantage</a:t>
            </a:r>
          </a:p>
        </p:txBody>
      </p:sp>
    </p:spTree>
    <p:extLst>
      <p:ext uri="{BB962C8B-B14F-4D97-AF65-F5344CB8AC3E}">
        <p14:creationId xmlns:p14="http://schemas.microsoft.com/office/powerpoint/2010/main" val="2325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283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491</Words>
  <Application>Microsoft Macintosh PowerPoint</Application>
  <PresentationFormat>On-screen Show (4:3)</PresentationFormat>
  <Paragraphs>82</Paragraphs>
  <Slides>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Avenir Medium</vt:lpstr>
      <vt:lpstr>Calibri</vt:lpstr>
      <vt:lpstr>PMingLiU-ExtB</vt:lpstr>
      <vt:lpstr>Times New Roman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Cornell Lab of Ornithology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43</cp:revision>
  <dcterms:created xsi:type="dcterms:W3CDTF">2015-02-05T17:34:55Z</dcterms:created>
  <dcterms:modified xsi:type="dcterms:W3CDTF">2017-04-05T00:41:34Z</dcterms:modified>
</cp:coreProperties>
</file>