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1" r:id="rId2"/>
    <p:sldId id="266" r:id="rId3"/>
    <p:sldId id="293" r:id="rId4"/>
    <p:sldId id="301" r:id="rId5"/>
    <p:sldId id="303" r:id="rId6"/>
    <p:sldId id="302" r:id="rId7"/>
    <p:sldId id="304" r:id="rId8"/>
    <p:sldId id="305" r:id="rId9"/>
    <p:sldId id="306" r:id="rId10"/>
    <p:sldId id="270" r:id="rId11"/>
    <p:sldId id="297" r:id="rId12"/>
    <p:sldId id="299" r:id="rId13"/>
    <p:sldId id="298" r:id="rId14"/>
    <p:sldId id="307" r:id="rId15"/>
    <p:sldId id="308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FEA"/>
    <a:srgbClr val="0011FF"/>
    <a:srgbClr val="BF0202"/>
    <a:srgbClr val="D3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85" autoAdjust="0"/>
    <p:restoredTop sz="90628" autoAdjust="0"/>
  </p:normalViewPr>
  <p:slideViewPr>
    <p:cSldViewPr snapToGrid="0">
      <p:cViewPr varScale="1">
        <p:scale>
          <a:sx n="158" d="100"/>
          <a:sy n="158" d="100"/>
        </p:scale>
        <p:origin x="192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1EE36-104A-FB4C-A458-A1277AEF2848}" type="datetimeFigureOut">
              <a:rPr lang="en-US" smtClean="0"/>
              <a:t>4/2/17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FF833-975F-C444-BA7E-A29AC0F2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27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FF833-975F-C444-BA7E-A29AC0F2924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92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EAE4C-37D0-4D68-9516-E94BFDEC62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52450" y="930275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539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09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110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66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27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815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82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5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4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62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7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65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390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hyperlink" Target="file://localhost/C:/Program%20Files/Raven-development/Raven.bat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7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4329" y="21829"/>
            <a:ext cx="44953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BF0202"/>
                </a:solidFill>
                <a:latin typeface="Arial"/>
                <a:cs typeface="Arial"/>
              </a:rPr>
              <a:t>Comparing sounds by</a:t>
            </a:r>
            <a:br>
              <a:rPr lang="en-US" sz="3200" dirty="0" smtClean="0">
                <a:solidFill>
                  <a:srgbClr val="BF0202"/>
                </a:solidFill>
                <a:latin typeface="Arial"/>
                <a:cs typeface="Arial"/>
              </a:rPr>
            </a:br>
            <a:r>
              <a:rPr lang="en-US" sz="3200" dirty="0" smtClean="0">
                <a:solidFill>
                  <a:srgbClr val="BF0202"/>
                </a:solidFill>
                <a:latin typeface="Arial"/>
                <a:cs typeface="Arial"/>
              </a:rPr>
              <a:t>spectrogram correlation</a:t>
            </a:r>
            <a:endParaRPr lang="en-US" sz="3200" dirty="0">
              <a:solidFill>
                <a:srgbClr val="BF0202"/>
              </a:solidFill>
              <a:latin typeface="Arial"/>
              <a:cs typeface="Arial"/>
            </a:endParaRPr>
          </a:p>
        </p:txBody>
      </p:sp>
      <p:pic>
        <p:nvPicPr>
          <p:cNvPr id="3" name="Picture 2" descr="BCVI-All-6color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535" y="1170225"/>
            <a:ext cx="5100931" cy="2739200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sel.03.b.aif x sel.17.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438" y="3187619"/>
            <a:ext cx="2798823" cy="22884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Batch Correlation 1 sel 2 x ALL-smal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376" y="3132193"/>
            <a:ext cx="2563792" cy="27592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2" name="Group 21"/>
          <p:cNvGrpSpPr/>
          <p:nvPr/>
        </p:nvGrpSpPr>
        <p:grpSpPr>
          <a:xfrm>
            <a:off x="5628791" y="6159596"/>
            <a:ext cx="3370736" cy="643955"/>
            <a:chOff x="5684524" y="6123834"/>
            <a:chExt cx="3370736" cy="643955"/>
          </a:xfrm>
        </p:grpSpPr>
        <p:pic>
          <p:nvPicPr>
            <p:cNvPr id="23" name="Picture 22" descr="CLO BRP for PPT.eps"/>
            <p:cNvPicPr>
              <a:picLocks noChangeAspect="1"/>
            </p:cNvPicPr>
            <p:nvPr/>
          </p:nvPicPr>
          <p:blipFill>
            <a:blip r:embed="rId5" cstate="print"/>
            <a:srcRect l="11752" r="11208" b="72114"/>
            <a:stretch>
              <a:fillRect/>
            </a:stretch>
          </p:blipFill>
          <p:spPr bwMode="auto">
            <a:xfrm>
              <a:off x="5702460" y="6123834"/>
              <a:ext cx="3352800" cy="359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Box 23"/>
            <p:cNvSpPr txBox="1"/>
            <p:nvPr/>
          </p:nvSpPr>
          <p:spPr>
            <a:xfrm>
              <a:off x="5684524" y="6460012"/>
              <a:ext cx="3262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venir Medium"/>
                  <a:ea typeface="PMingLiU-ExtB"/>
                  <a:cs typeface="Avenir Medium"/>
                </a:rPr>
                <a:t>Bioacoustics Research Program</a:t>
              </a:r>
              <a:endParaRPr lang="en-US" sz="1400" dirty="0">
                <a:latin typeface="Avenir Medium"/>
                <a:ea typeface="PMingLiU-ExtB"/>
                <a:cs typeface="Avenir Medium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2400" y="5625620"/>
            <a:ext cx="4343400" cy="1082344"/>
            <a:chOff x="152400" y="5547056"/>
            <a:chExt cx="4343400" cy="1082344"/>
          </a:xfrm>
        </p:grpSpPr>
        <p:sp>
          <p:nvSpPr>
            <p:cNvPr id="14" name="Text Box 1029"/>
            <p:cNvSpPr txBox="1">
              <a:spLocks noChangeArrowheads="1"/>
            </p:cNvSpPr>
            <p:nvPr/>
          </p:nvSpPr>
          <p:spPr bwMode="auto">
            <a:xfrm>
              <a:off x="152400" y="6384925"/>
              <a:ext cx="36957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2007-17,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2400" y="5547056"/>
              <a:ext cx="434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Sound Analysis Workshop</a:t>
              </a:r>
              <a:b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Ithaca, NY</a:t>
              </a:r>
              <a:b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– 7 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April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2017</a:t>
              </a:r>
              <a:endParaRPr lang="en-US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86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199" y="942672"/>
            <a:ext cx="8396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Comparing many sounds with each other: batch correlation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5" name="Picture 4" descr="noteGraphic">
            <a:hlinkClick r:id="rId2" action="ppaction://program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998" y="627573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Batch Spectrogram Correlation AL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30" y="1471055"/>
            <a:ext cx="8449140" cy="4781296"/>
          </a:xfrm>
          <a:prstGeom prst="rect">
            <a:avLst/>
          </a:prstGeom>
        </p:spPr>
      </p:pic>
      <p:pic>
        <p:nvPicPr>
          <p:cNvPr id="10" name="Picture 9" descr="sel.19.c.aif x sel.11.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261" y="3874633"/>
            <a:ext cx="3872647" cy="274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22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199" y="942672"/>
            <a:ext cx="8396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How are SPCC data used?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55251" y="1389859"/>
            <a:ext cx="8134659" cy="854815"/>
            <a:chOff x="431291" y="1389859"/>
            <a:chExt cx="8134659" cy="854815"/>
          </a:xfrm>
        </p:grpSpPr>
        <p:sp>
          <p:nvSpPr>
            <p:cNvPr id="4" name="Rectangle 3"/>
            <p:cNvSpPr/>
            <p:nvPr/>
          </p:nvSpPr>
          <p:spPr>
            <a:xfrm>
              <a:off x="572810" y="1659898"/>
              <a:ext cx="7993140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5613" indent="-455613"/>
              <a:r>
                <a:rPr lang="en-US" sz="1600" dirty="0" err="1"/>
                <a:t>Dalziell</a:t>
              </a:r>
              <a:r>
                <a:rPr lang="en-US" sz="1600" dirty="0"/>
                <a:t>, A. H., &amp; </a:t>
              </a:r>
              <a:r>
                <a:rPr lang="en-US" sz="1600" dirty="0" err="1"/>
                <a:t>Magrath</a:t>
              </a:r>
              <a:r>
                <a:rPr lang="en-US" sz="1600" dirty="0"/>
                <a:t>, R. D. (2012). Fooling the experts: accurate vocal mimicry in the song of the superb lyrebird, </a:t>
              </a:r>
              <a:r>
                <a:rPr lang="en-US" sz="1600" i="1" dirty="0" err="1"/>
                <a:t>Menura</a:t>
              </a:r>
              <a:r>
                <a:rPr lang="en-US" sz="1600" i="1" dirty="0"/>
                <a:t> </a:t>
              </a:r>
              <a:r>
                <a:rPr lang="en-US" sz="1600" i="1" dirty="0" err="1"/>
                <a:t>novaehollandiae</a:t>
              </a:r>
              <a:r>
                <a:rPr lang="en-US" sz="1600" dirty="0"/>
                <a:t>. </a:t>
              </a:r>
              <a:r>
                <a:rPr lang="en-US" sz="1600" i="1" dirty="0"/>
                <a:t>Animal </a:t>
              </a:r>
              <a:r>
                <a:rPr lang="en-US" sz="1600" i="1" dirty="0" err="1"/>
                <a:t>Behaviour</a:t>
              </a:r>
              <a:r>
                <a:rPr lang="en-US" sz="1600" dirty="0"/>
                <a:t>, 83, 1401–1410.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31291" y="1389859"/>
              <a:ext cx="26827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90"/>
                  </a:solidFill>
                </a:rPr>
                <a:t>A</a:t>
              </a:r>
              <a:r>
                <a:rPr lang="en-US" dirty="0" smtClean="0">
                  <a:solidFill>
                    <a:srgbClr val="000090"/>
                  </a:solidFill>
                </a:rPr>
                <a:t>ccuracy of vocal mimicry:</a:t>
              </a:r>
              <a:endParaRPr lang="en-US" dirty="0">
                <a:solidFill>
                  <a:srgbClr val="00009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55251" y="2260272"/>
            <a:ext cx="8086736" cy="1125002"/>
            <a:chOff x="431291" y="2228565"/>
            <a:chExt cx="8086736" cy="1125002"/>
          </a:xfrm>
        </p:grpSpPr>
        <p:sp>
          <p:nvSpPr>
            <p:cNvPr id="6" name="Rectangle 5"/>
            <p:cNvSpPr/>
            <p:nvPr/>
          </p:nvSpPr>
          <p:spPr>
            <a:xfrm>
              <a:off x="572810" y="2522570"/>
              <a:ext cx="794521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5613" indent="-455613"/>
              <a:r>
                <a:rPr lang="en-US" sz="1600" dirty="0" err="1"/>
                <a:t>Colombelli-Négrel</a:t>
              </a:r>
              <a:r>
                <a:rPr lang="en-US" sz="1600" dirty="0"/>
                <a:t>, D., </a:t>
              </a:r>
              <a:r>
                <a:rPr lang="en-US" sz="1600" dirty="0" err="1"/>
                <a:t>Hauber</a:t>
              </a:r>
              <a:r>
                <a:rPr lang="en-US" sz="1600" dirty="0"/>
                <a:t>, M. E., Robertson, J., </a:t>
              </a:r>
              <a:r>
                <a:rPr lang="en-US" sz="1600" dirty="0" err="1"/>
                <a:t>Sulloway</a:t>
              </a:r>
              <a:r>
                <a:rPr lang="en-US" sz="1600" dirty="0"/>
                <a:t>, F. J., Hoi, H., et al. (2012). Embryonic learning of vocal passwords in superb fairy-wrens reveals intruder cuckoo nestlings. </a:t>
              </a:r>
              <a:r>
                <a:rPr lang="en-US" sz="1600" i="1" dirty="0"/>
                <a:t>Current </a:t>
              </a:r>
              <a:r>
                <a:rPr lang="en-US" sz="1600" i="1" dirty="0" smtClean="0"/>
                <a:t>Biology</a:t>
              </a:r>
              <a:r>
                <a:rPr lang="en-US" sz="1600" dirty="0" smtClean="0"/>
                <a:t> </a:t>
              </a:r>
              <a:r>
                <a:rPr lang="en-US" sz="1600" dirty="0"/>
                <a:t>: CB, 22, 2155–60.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1291" y="2228565"/>
              <a:ext cx="60967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90"/>
                  </a:solidFill>
                </a:rPr>
                <a:t>P</a:t>
              </a:r>
              <a:r>
                <a:rPr lang="en-US" dirty="0" smtClean="0">
                  <a:solidFill>
                    <a:srgbClr val="000090"/>
                  </a:solidFill>
                </a:rPr>
                <a:t>arent-nestling communication in relation to brood parasitism:</a:t>
              </a:r>
              <a:endParaRPr lang="en-US" dirty="0">
                <a:solidFill>
                  <a:srgbClr val="00009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55251" y="3400872"/>
            <a:ext cx="8050794" cy="1142273"/>
            <a:chOff x="431291" y="3306910"/>
            <a:chExt cx="8050794" cy="1142273"/>
          </a:xfrm>
        </p:grpSpPr>
        <p:sp>
          <p:nvSpPr>
            <p:cNvPr id="8" name="Rectangle 7"/>
            <p:cNvSpPr/>
            <p:nvPr/>
          </p:nvSpPr>
          <p:spPr>
            <a:xfrm>
              <a:off x="572810" y="3618186"/>
              <a:ext cx="790927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5613" indent="-455613"/>
              <a:r>
                <a:rPr lang="en-US" sz="1600" dirty="0"/>
                <a:t>McDonald, P. G., &amp; Wright, J. (2011). Bell miner provisioning calls are more similar among relatives and are used by helpers at the nest to bias their effort towards kin. </a:t>
              </a:r>
              <a:r>
                <a:rPr lang="en-US" sz="1600" i="1" dirty="0"/>
                <a:t>Proceedings of the Royal Society B-Biological Sciences</a:t>
              </a:r>
              <a:r>
                <a:rPr lang="en-US" sz="1600" dirty="0"/>
                <a:t>, 278, 3403–3411.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1291" y="3306910"/>
              <a:ext cx="39464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90"/>
                  </a:solidFill>
                </a:rPr>
                <a:t>Kin recognition in cooperative breeders:</a:t>
              </a:r>
              <a:endParaRPr lang="en-US" dirty="0">
                <a:solidFill>
                  <a:srgbClr val="00009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55251" y="4558743"/>
            <a:ext cx="8050794" cy="1130041"/>
            <a:chOff x="431291" y="4457141"/>
            <a:chExt cx="8050794" cy="1130041"/>
          </a:xfrm>
        </p:grpSpPr>
        <p:sp>
          <p:nvSpPr>
            <p:cNvPr id="10" name="TextBox 9"/>
            <p:cNvSpPr txBox="1"/>
            <p:nvPr/>
          </p:nvSpPr>
          <p:spPr>
            <a:xfrm>
              <a:off x="431291" y="4457141"/>
              <a:ext cx="4901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90"/>
                  </a:solidFill>
                </a:rPr>
                <a:t>E</a:t>
              </a:r>
              <a:r>
                <a:rPr lang="en-US" dirty="0" smtClean="0">
                  <a:solidFill>
                    <a:srgbClr val="000090"/>
                  </a:solidFill>
                </a:rPr>
                <a:t>volution of vocal production mechanisms in fish:</a:t>
              </a:r>
              <a:endParaRPr lang="en-US" dirty="0">
                <a:solidFill>
                  <a:srgbClr val="000090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72810" y="4756185"/>
              <a:ext cx="790927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5613" indent="-455613"/>
              <a:r>
                <a:rPr lang="en-US" sz="1600" dirty="0"/>
                <a:t>Rice, A. N., &amp; Bass, A. H. (2009). Novel vocal repertoire and paired </a:t>
              </a:r>
              <a:r>
                <a:rPr lang="en-US" sz="1600" dirty="0" err="1"/>
                <a:t>swimbladders</a:t>
              </a:r>
              <a:r>
                <a:rPr lang="en-US" sz="1600" dirty="0"/>
                <a:t> of the three-</a:t>
              </a:r>
              <a:r>
                <a:rPr lang="en-US" sz="1600" dirty="0" err="1"/>
                <a:t>spined</a:t>
              </a:r>
              <a:r>
                <a:rPr lang="en-US" sz="1600" dirty="0"/>
                <a:t> toadfish,</a:t>
              </a:r>
              <a:r>
                <a:rPr lang="en-US" sz="1600" i="1" dirty="0"/>
                <a:t> </a:t>
              </a:r>
              <a:r>
                <a:rPr lang="en-US" sz="1600" i="1" dirty="0" err="1"/>
                <a:t>Batrachomoeus</a:t>
              </a:r>
              <a:r>
                <a:rPr lang="en-US" sz="1600" i="1" dirty="0"/>
                <a:t> </a:t>
              </a:r>
              <a:r>
                <a:rPr lang="en-US" sz="1600" i="1" dirty="0" err="1"/>
                <a:t>trispinosus</a:t>
              </a:r>
              <a:r>
                <a:rPr lang="en-US" sz="1600" dirty="0"/>
                <a:t>: insights into the diversity of the </a:t>
              </a:r>
              <a:r>
                <a:rPr lang="en-US" sz="1600" dirty="0" err="1"/>
                <a:t>Batrachoididae</a:t>
              </a:r>
              <a:r>
                <a:rPr lang="en-US" sz="1600" dirty="0"/>
                <a:t>.</a:t>
              </a:r>
              <a:r>
                <a:rPr lang="en-US" sz="1600" i="1" dirty="0"/>
                <a:t> Journal of Experimental Biology</a:t>
              </a:r>
              <a:r>
                <a:rPr lang="en-US" sz="1600" dirty="0"/>
                <a:t>, 212, 1377–1391.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55251" y="5704381"/>
            <a:ext cx="8110697" cy="1119082"/>
            <a:chOff x="455251" y="5643326"/>
            <a:chExt cx="8110697" cy="1119082"/>
          </a:xfrm>
        </p:grpSpPr>
        <p:sp>
          <p:nvSpPr>
            <p:cNvPr id="12" name="Rectangle 11"/>
            <p:cNvSpPr/>
            <p:nvPr/>
          </p:nvSpPr>
          <p:spPr>
            <a:xfrm>
              <a:off x="596770" y="5931411"/>
              <a:ext cx="796917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5613" indent="-455613"/>
              <a:r>
                <a:rPr lang="en-US" sz="1600" dirty="0" err="1"/>
                <a:t>Dalisio</a:t>
              </a:r>
              <a:r>
                <a:rPr lang="en-US" sz="1600" dirty="0"/>
                <a:t>, A. C., Jensen, W. E., &amp; Parker, T. H. (2014). Divergence of vocal culture among isolated alpine habitats is inconsistent among three Oscine species.</a:t>
              </a:r>
              <a:r>
                <a:rPr lang="en-US" sz="1600" i="1" dirty="0"/>
                <a:t> Journal of </a:t>
              </a:r>
              <a:r>
                <a:rPr lang="en-US" sz="1600" i="1" dirty="0" smtClean="0"/>
                <a:t>Ornithology</a:t>
              </a:r>
              <a:r>
                <a:rPr lang="en-US" sz="1600" dirty="0" smtClean="0"/>
                <a:t> 156, 165–178.</a:t>
              </a:r>
              <a:endParaRPr lang="en-US" sz="16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5251" y="5643326"/>
              <a:ext cx="69750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90"/>
                  </a:solidFill>
                </a:rPr>
                <a:t>Population- and species-level divergence of vocal culture (song dialects): </a:t>
              </a:r>
              <a:endParaRPr lang="en-US" dirty="0">
                <a:solidFill>
                  <a:srgbClr val="00009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921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199" y="942672"/>
            <a:ext cx="8396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Statistical approaches used with correlation matrices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076" y="1732744"/>
            <a:ext cx="44800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Comparisons of mean correlation scores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6770" y="2177247"/>
            <a:ext cx="796917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5613" indent="-455613"/>
            <a:r>
              <a:rPr lang="en-US" sz="1600" dirty="0" err="1"/>
              <a:t>Dalisio</a:t>
            </a:r>
            <a:r>
              <a:rPr lang="en-US" sz="1600" dirty="0"/>
              <a:t>, A. C., Jensen, W. E., &amp; Parker, T. H. (2014). Divergence of vocal culture among isolated alpine habitats is inconsistent among three Oscine species. </a:t>
            </a:r>
            <a:r>
              <a:rPr lang="en-US" sz="1600" i="1" dirty="0"/>
              <a:t>Journal of Ornithology</a:t>
            </a:r>
            <a:r>
              <a:rPr lang="en-US" sz="1600" dirty="0"/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6770" y="2842880"/>
            <a:ext cx="7909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5613" indent="-455613"/>
            <a:r>
              <a:rPr lang="en-US" sz="1600" dirty="0"/>
              <a:t>McDonald, P. G., &amp; Wright, J. (2011). Bell miner provisioning calls are more similar among relatives and are used by helpers at the nest to bias their effort towards kin. </a:t>
            </a:r>
            <a:r>
              <a:rPr lang="en-US" sz="1600" i="1" dirty="0"/>
              <a:t>Proceedings of the Royal Society B-Biological Sciences</a:t>
            </a:r>
            <a:r>
              <a:rPr lang="en-US" sz="1600" dirty="0"/>
              <a:t>, 278, 3403–3411.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6770" y="3797928"/>
            <a:ext cx="78014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5613" indent="-455613"/>
            <a:r>
              <a:rPr lang="en-US" sz="1600" dirty="0"/>
              <a:t>De </a:t>
            </a:r>
            <a:r>
              <a:rPr lang="en-US" sz="1600" dirty="0" err="1"/>
              <a:t>Kort</a:t>
            </a:r>
            <a:r>
              <a:rPr lang="en-US" sz="1600" dirty="0"/>
              <a:t>, S. R., </a:t>
            </a:r>
            <a:r>
              <a:rPr lang="en-US" sz="1600" dirty="0" err="1"/>
              <a:t>Eldermire</a:t>
            </a:r>
            <a:r>
              <a:rPr lang="en-US" sz="1600" dirty="0"/>
              <a:t>, E. R. B., </a:t>
            </a:r>
            <a:r>
              <a:rPr lang="en-US" sz="1600" dirty="0" err="1"/>
              <a:t>Valderrama</a:t>
            </a:r>
            <a:r>
              <a:rPr lang="en-US" sz="1600" dirty="0"/>
              <a:t>, S., </a:t>
            </a:r>
            <a:r>
              <a:rPr lang="en-US" sz="1600" dirty="0" err="1"/>
              <a:t>Botero</a:t>
            </a:r>
            <a:r>
              <a:rPr lang="en-US" sz="1600" dirty="0"/>
              <a:t>, C. A., &amp; </a:t>
            </a:r>
            <a:r>
              <a:rPr lang="en-US" sz="1600" dirty="0" err="1"/>
              <a:t>Vehrencamp</a:t>
            </a:r>
            <a:r>
              <a:rPr lang="en-US" sz="1600" dirty="0"/>
              <a:t>, S. L. (2009). Trill consistency is an age-related assessment signal in banded wrens. </a:t>
            </a:r>
            <a:r>
              <a:rPr lang="en-US" sz="1600" i="1" dirty="0"/>
              <a:t>Proceedings of the Royal Society B-Biological Sciences</a:t>
            </a:r>
            <a:r>
              <a:rPr lang="en-US" sz="1600" dirty="0"/>
              <a:t>, 276, 2315–2321.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6770" y="5394127"/>
            <a:ext cx="796917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5613" indent="-455613"/>
            <a:r>
              <a:rPr lang="en-US" sz="1600" dirty="0" err="1"/>
              <a:t>Dalisio</a:t>
            </a:r>
            <a:r>
              <a:rPr lang="en-US" sz="1600" dirty="0"/>
              <a:t>, A. C., Jensen, W. E., &amp; Parker, T. H. (2014). Divergence of vocal culture among isolated alpine habitats is inconsistent among three Oscine species. </a:t>
            </a:r>
            <a:r>
              <a:rPr lang="en-US" sz="1600" i="1" dirty="0"/>
              <a:t>Journal of Ornithology</a:t>
            </a:r>
            <a:r>
              <a:rPr lang="en-US" sz="16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3076" y="4968658"/>
            <a:ext cx="52822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Cluster analysis to identify hierarchical groupings</a:t>
            </a:r>
            <a:endParaRPr lang="en-US" sz="20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0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199" y="942672"/>
            <a:ext cx="8396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Statistical approaches used with SPCC data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9215" y="1441092"/>
            <a:ext cx="5223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Principal coordinates analysis (“PCO” or “</a:t>
            </a:r>
            <a:r>
              <a:rPr lang="en-US" sz="2000" dirty="0" err="1" smtClean="0">
                <a:solidFill>
                  <a:srgbClr val="000090"/>
                </a:solidFill>
              </a:rPr>
              <a:t>PCoA</a:t>
            </a:r>
            <a:r>
              <a:rPr lang="en-US" sz="2000" dirty="0" smtClean="0">
                <a:solidFill>
                  <a:srgbClr val="000090"/>
                </a:solidFill>
              </a:rPr>
              <a:t>”)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6770" y="3657174"/>
            <a:ext cx="7909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5613" indent="-455613"/>
            <a:r>
              <a:rPr lang="en-US" sz="1600" dirty="0"/>
              <a:t>Rice, A. N., &amp; Bass, A. H. (2009). Novel vocal repertoire and paired </a:t>
            </a:r>
            <a:r>
              <a:rPr lang="en-US" sz="1600" dirty="0" err="1"/>
              <a:t>swimbladders</a:t>
            </a:r>
            <a:r>
              <a:rPr lang="en-US" sz="1600" dirty="0"/>
              <a:t> of the three-</a:t>
            </a:r>
            <a:r>
              <a:rPr lang="en-US" sz="1600" dirty="0" err="1"/>
              <a:t>spined</a:t>
            </a:r>
            <a:r>
              <a:rPr lang="en-US" sz="1600" dirty="0"/>
              <a:t> toadfish, </a:t>
            </a:r>
            <a:r>
              <a:rPr lang="en-US" sz="1600" i="1" dirty="0" err="1"/>
              <a:t>Batrachomoeus</a:t>
            </a:r>
            <a:r>
              <a:rPr lang="en-US" sz="1600" i="1" dirty="0"/>
              <a:t> </a:t>
            </a:r>
            <a:r>
              <a:rPr lang="en-US" sz="1600" i="1" dirty="0" err="1"/>
              <a:t>trispinosus</a:t>
            </a:r>
            <a:r>
              <a:rPr lang="en-US" sz="1600" dirty="0"/>
              <a:t>: insights into the diversity of the </a:t>
            </a:r>
            <a:r>
              <a:rPr lang="en-US" sz="1600" dirty="0" err="1"/>
              <a:t>Batrachoididae</a:t>
            </a:r>
            <a:r>
              <a:rPr lang="en-US" sz="1600" dirty="0"/>
              <a:t>. </a:t>
            </a:r>
            <a:r>
              <a:rPr lang="en-US" sz="1600" i="1" dirty="0"/>
              <a:t>Journal of Experimental Biology</a:t>
            </a:r>
            <a:r>
              <a:rPr lang="en-US" sz="1600" dirty="0"/>
              <a:t>, 212, 1377–1391.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13954" y="1824845"/>
            <a:ext cx="7844557" cy="1714171"/>
            <a:chOff x="613954" y="1739368"/>
            <a:chExt cx="7844557" cy="1714171"/>
          </a:xfrm>
        </p:grpSpPr>
        <p:sp>
          <p:nvSpPr>
            <p:cNvPr id="5" name="Rectangle 4"/>
            <p:cNvSpPr/>
            <p:nvPr/>
          </p:nvSpPr>
          <p:spPr>
            <a:xfrm>
              <a:off x="626825" y="1739368"/>
              <a:ext cx="752365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5613" indent="-455613"/>
              <a:r>
                <a:rPr lang="en-US" sz="1600" dirty="0" err="1"/>
                <a:t>Cortopassi</a:t>
              </a:r>
              <a:r>
                <a:rPr lang="en-US" sz="1600" dirty="0"/>
                <a:t>, K. A., &amp; Bradbury, J. W. (2000). The comparison of harmonically rich sounds using spectrographic cross-correlation and principal coordinates analysis. </a:t>
              </a:r>
              <a:r>
                <a:rPr lang="en-US" sz="1600" i="1" dirty="0"/>
                <a:t>Bioacoustics</a:t>
              </a:r>
              <a:r>
                <a:rPr lang="en-US" sz="1600" dirty="0"/>
                <a:t>, 11, 89–127.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3954" y="2499432"/>
              <a:ext cx="784455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i="1" dirty="0" smtClean="0">
                  <a:latin typeface="Sylfaen"/>
                  <a:cs typeface="Sylfaen"/>
                </a:rPr>
                <a:t>“PCO </a:t>
              </a:r>
              <a:r>
                <a:rPr lang="en-US" sz="1400" i="1" dirty="0">
                  <a:latin typeface="Sylfaen"/>
                  <a:cs typeface="Sylfaen"/>
                </a:rPr>
                <a:t>decomposes an object-by-object similarity matrix (such as that generated by SPCC) into a set of latent orthogonal object measures. SPCC combined with PCO analysis provides not only visual groupings of sounds (like cluster analysis), but also a set of independent measures against which the association of extrinsic contextual variables can be measured (unlike cluster analysis)</a:t>
              </a:r>
              <a:r>
                <a:rPr lang="en-US" sz="1400" i="1" dirty="0" smtClean="0">
                  <a:latin typeface="Sylfaen"/>
                  <a:cs typeface="Sylfaen"/>
                </a:rPr>
                <a:t>.”</a:t>
              </a:r>
              <a:endParaRPr lang="en-US" sz="1400" i="1" dirty="0">
                <a:latin typeface="Sylfaen"/>
                <a:cs typeface="Sylfaen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596770" y="4606329"/>
            <a:ext cx="79452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5613" indent="-455613"/>
            <a:r>
              <a:rPr lang="en-US" sz="1600" dirty="0" err="1"/>
              <a:t>Colombelli-Négrel</a:t>
            </a:r>
            <a:r>
              <a:rPr lang="en-US" sz="1600" dirty="0"/>
              <a:t>, D., </a:t>
            </a:r>
            <a:r>
              <a:rPr lang="en-US" sz="1600" dirty="0" err="1"/>
              <a:t>Hauber</a:t>
            </a:r>
            <a:r>
              <a:rPr lang="en-US" sz="1600" dirty="0"/>
              <a:t>, M. E., Robertson, J., </a:t>
            </a:r>
            <a:r>
              <a:rPr lang="en-US" sz="1600" dirty="0" err="1"/>
              <a:t>Sulloway</a:t>
            </a:r>
            <a:r>
              <a:rPr lang="en-US" sz="1600" dirty="0"/>
              <a:t>, F. J., Hoi, H., et al. (2012). Embryonic learning of vocal passwords in superb fairy-wrens reveals intruder cuckoo nestlings. </a:t>
            </a:r>
            <a:r>
              <a:rPr lang="en-US" sz="1600" i="1" dirty="0"/>
              <a:t>Current </a:t>
            </a:r>
            <a:r>
              <a:rPr lang="en-US" sz="1600" i="1" dirty="0" smtClean="0"/>
              <a:t>Biology</a:t>
            </a:r>
            <a:r>
              <a:rPr lang="en-US" sz="1600" dirty="0" smtClean="0"/>
              <a:t>, </a:t>
            </a:r>
            <a:r>
              <a:rPr lang="en-US" sz="1600" dirty="0"/>
              <a:t>22, 2155–60.</a:t>
            </a:r>
          </a:p>
        </p:txBody>
      </p:sp>
    </p:spTree>
    <p:extLst>
      <p:ext uri="{BB962C8B-B14F-4D97-AF65-F5344CB8AC3E}">
        <p14:creationId xmlns:p14="http://schemas.microsoft.com/office/powerpoint/2010/main" val="38907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199" y="942672"/>
            <a:ext cx="8396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BLED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+ correlation + hierarchical cluster analysis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6" y="1545614"/>
            <a:ext cx="8953169" cy="513297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66978" y="1614115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Arial" charset="0"/>
                <a:ea typeface="Arial" charset="0"/>
                <a:cs typeface="Arial" charset="0"/>
              </a:rPr>
              <a:t>Red-eyed vireo song types</a:t>
            </a: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6978" y="2011680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91 songs, 25 types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32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2" y="1548805"/>
            <a:ext cx="8947603" cy="5129784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6978" y="1614115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Arial" charset="0"/>
                <a:ea typeface="Arial" charset="0"/>
                <a:cs typeface="Arial" charset="0"/>
              </a:rPr>
              <a:t>Red-eyed vireo song types</a:t>
            </a: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6978" y="2011680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91 songs, </a:t>
            </a:r>
            <a:r>
              <a:rPr lang="en-US" smtClean="0">
                <a:latin typeface="Arial" charset="0"/>
                <a:ea typeface="Arial" charset="0"/>
                <a:cs typeface="Arial" charset="0"/>
              </a:rPr>
              <a:t>25 types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898" y="5258733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human </a:t>
            </a:r>
            <a:r>
              <a:rPr lang="en-US" i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errors!</a:t>
            </a:r>
            <a:endParaRPr lang="en-US" i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57199" y="942672"/>
            <a:ext cx="8396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BLED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+ correlation + hierarchical cluster analysis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3190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8403105"/>
              </p:ext>
            </p:extLst>
          </p:nvPr>
        </p:nvGraphicFramePr>
        <p:xfrm>
          <a:off x="838200" y="609600"/>
          <a:ext cx="7467600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3" name="Image" r:id="rId3" imgW="7084854" imgH="5100282" progId="Photoshop.Image.7">
                  <p:embed/>
                </p:oleObj>
              </mc:Choice>
              <mc:Fallback>
                <p:oleObj name="Image" r:id="rId3" imgW="7084854" imgH="5100282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09600"/>
                        <a:ext cx="7467600" cy="560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908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cross-correlation (SPCC)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457200" y="992064"/>
            <a:ext cx="723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What is spectrogram correlation?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618240" y="1409190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n objective, quantitative measure of sound similarity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614900" y="1826316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Pixel-by-pixel comparison of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spectrograms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457200" y="2489814"/>
            <a:ext cx="723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Advantages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607793" y="2885243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Objective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605986" y="3733744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Simple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419100" y="4301928"/>
            <a:ext cx="723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Limitations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604172" y="4645940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Not suitable for all types of sounds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602358" y="5961774"/>
            <a:ext cx="815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68275" indent="-168275" eaLnBrk="1" hangingPunct="1">
              <a:spcBef>
                <a:spcPct val="50000"/>
              </a:spcBef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➸ Results sometimes conflict with human </a:t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</a:rPr>
              <a:t>judgment of similarity</a:t>
            </a:r>
          </a:p>
        </p:txBody>
      </p:sp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612812" y="5518454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Results depend on spectrogram parameters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602646" y="5949703"/>
            <a:ext cx="14261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Simple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14"/>
          <p:cNvSpPr txBox="1">
            <a:spLocks noChangeArrowheads="1"/>
          </p:cNvSpPr>
          <p:nvPr/>
        </p:nvSpPr>
        <p:spPr bwMode="auto">
          <a:xfrm>
            <a:off x="604453" y="3301247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No decisions about what features to measure, how to weight them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599017" y="5063651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Does not provide insight into specific ways sounds are (dis)similar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21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57200" y="93339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99"/>
                </a:solidFill>
                <a:latin typeface="Arial" charset="0"/>
              </a:rPr>
              <a:t>Pixel-by-pixel comparison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16" y="1728237"/>
            <a:ext cx="7821168" cy="358444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335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16" y="1728237"/>
            <a:ext cx="7821168" cy="358444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57200" y="93339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99"/>
                </a:solidFill>
                <a:latin typeface="Arial" charset="0"/>
              </a:rPr>
              <a:t>Pixel-by-pixel comparison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03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62"/>
          <a:stretch/>
        </p:blipFill>
        <p:spPr>
          <a:xfrm>
            <a:off x="660400" y="1739941"/>
            <a:ext cx="4030870" cy="358444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57200" y="93339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99"/>
                </a:solidFill>
                <a:latin typeface="Arial" charset="0"/>
              </a:rPr>
              <a:t>Pixel-by-pixel comparison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21610" y="2126761"/>
            <a:ext cx="32932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9063" indent="-119063">
              <a:buFont typeface="Arial" charset="0"/>
              <a:buChar char="•"/>
            </a:pPr>
            <a:r>
              <a:rPr lang="en-US" smtClean="0">
                <a:latin typeface="Arial" charset="0"/>
                <a:ea typeface="Arial" charset="0"/>
                <a:cs typeface="Arial" charset="0"/>
              </a:rPr>
              <a:t>multiply power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values from </a:t>
            </a:r>
            <a:br>
              <a:rPr lang="en-US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corresponding pixels in each </a:t>
            </a:r>
            <a:br>
              <a:rPr lang="en-US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spectrogram matrix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1610" y="3106251"/>
            <a:ext cx="3049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9063" indent="-119063">
              <a:buFont typeface="Arial" charset="0"/>
              <a:buChar char="•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sum the pairwise products </a:t>
            </a:r>
            <a:br>
              <a:rPr lang="en-US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of the pixel values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1610" y="3808743"/>
            <a:ext cx="2190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9063" indent="-119063">
              <a:buFont typeface="Arial" charset="0"/>
              <a:buChar char="•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normalize the sum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215168" y="4358424"/>
                <a:ext cx="2148730" cy="887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charset="0"/>
                        </a:rPr>
                        <m:t>𝑐𝑜𝑟𝑟</m:t>
                      </m:r>
                      <m:r>
                        <a:rPr lang="en-US" b="0" i="1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b="0" i="1" smtClean="0">
                              <a:latin typeface="Cambria Math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bg-BG" b="0" i="1" smtClean="0">
                                  <a:latin typeface="Cambria Math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 charset="0"/>
                                    </a:rPr>
                                    <m:t>𝑓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 charset="0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bg-BG" b="0" i="1" smtClean="0">
                                  <a:latin typeface="Cambria Math" charset="0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bg-BG" b="0" i="1" smtClean="0">
                                      <a:latin typeface="Cambria Math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b="0" i="1" smtClean="0">
                                          <a:latin typeface="Cambria Math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0" i="1" smtClean="0">
                                          <a:latin typeface="Cambria Math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charset="0"/>
                                        </a:rPr>
                                        <m:t>𝑡</m:t>
                                      </m:r>
                                      <m:r>
                                        <a:rPr lang="en-US" b="0" i="1" smtClean="0">
                                          <a:latin typeface="Cambria Math" charset="0"/>
                                        </a:rPr>
                                        <m:t>,</m:t>
                                      </m:r>
                                      <m:r>
                                        <a:rPr lang="en-US" b="0" i="1" smtClean="0">
                                          <a:latin typeface="Cambria Math" charset="0"/>
                                        </a:rPr>
                                        <m:t>𝑓</m:t>
                                      </m:r>
                                    </m:sub>
                                    <m:sup>
                                      <m:r>
                                        <a:rPr lang="en-US" b="0" i="1" smtClean="0">
                                          <a:latin typeface="Cambria Math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bg-BG" b="0" i="1" smtClean="0">
                                      <a:latin typeface="Cambria Math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b="0" i="1" smtClean="0">
                                          <a:latin typeface="Cambria Math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0" i="1" smtClean="0">
                                          <a:latin typeface="Cambria Math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charset="0"/>
                                        </a:rPr>
                                        <m:t>𝑡</m:t>
                                      </m:r>
                                      <m:r>
                                        <a:rPr lang="en-US" b="0" i="1" smtClean="0">
                                          <a:latin typeface="Cambria Math" charset="0"/>
                                        </a:rPr>
                                        <m:t>,</m:t>
                                      </m:r>
                                      <m:r>
                                        <a:rPr lang="en-US" b="0" i="1" smtClean="0">
                                          <a:latin typeface="Cambria Math" charset="0"/>
                                        </a:rPr>
                                        <m:t>𝑓</m:t>
                                      </m:r>
                                    </m:sub>
                                    <m:sup>
                                      <m:r>
                                        <a:rPr lang="en-US" b="0" i="1" smtClean="0">
                                          <a:latin typeface="Cambria Math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168" y="4358424"/>
                <a:ext cx="2148730" cy="88793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912901" y="1701269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smtClean="0">
                <a:solidFill>
                  <a:srgbClr val="000FEA"/>
                </a:solidFill>
                <a:latin typeface="Arial" charset="0"/>
                <a:ea typeface="Arial" charset="0"/>
                <a:cs typeface="Arial" charset="0"/>
              </a:rPr>
              <a:t>Quantifying similarity</a:t>
            </a:r>
            <a:endParaRPr lang="en-US" u="sng" dirty="0">
              <a:solidFill>
                <a:srgbClr val="000FEA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9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97"/>
          <a:stretch/>
        </p:blipFill>
        <p:spPr>
          <a:xfrm>
            <a:off x="1924437" y="1640776"/>
            <a:ext cx="5295127" cy="358444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57200" y="93339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Spectrogram matrices improperly aligned in time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55243" y="5533057"/>
            <a:ext cx="6289327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spcAft>
                <a:spcPts val="1000"/>
              </a:spcAft>
              <a:buFont typeface="Arial" charset="0"/>
              <a:buChar char="•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find best alignment by sliding images (matrices) across each other in time, calculating correlation at each time step</a:t>
            </a:r>
          </a:p>
          <a:p>
            <a:pPr marL="119063" indent="-119063">
              <a:buFont typeface="Arial" charset="0"/>
              <a:buChar char="•"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use max(</a:t>
            </a:r>
            <a:r>
              <a:rPr lang="en-US" dirty="0" err="1" smtClean="0">
                <a:latin typeface="Arial" charset="0"/>
                <a:ea typeface="Arial" charset="0"/>
                <a:cs typeface="Arial" charset="0"/>
              </a:rPr>
              <a:t>corr</a:t>
            </a:r>
            <a:r>
              <a:rPr lang="en-US" i="1" baseline="-25000" dirty="0" err="1" smtClean="0"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) as measure of similarity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71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9" t="-1" b="74771"/>
          <a:stretch/>
        </p:blipFill>
        <p:spPr>
          <a:xfrm>
            <a:off x="1093927" y="2363807"/>
            <a:ext cx="6956146" cy="2065070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199" y="942672"/>
            <a:ext cx="8396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Multiple pairwise comparisons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93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867" y="1472132"/>
            <a:ext cx="5876014" cy="5208588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199" y="942672"/>
            <a:ext cx="8396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Multiple pairwise comparisons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86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06700" y="5324389"/>
            <a:ext cx="2204654" cy="1953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76" y="1465310"/>
            <a:ext cx="5877805" cy="5210175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199" y="942672"/>
            <a:ext cx="8396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Multiple pairwise comparisons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7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3938</TotalTime>
  <Words>918</Words>
  <Application>Microsoft Macintosh PowerPoint</Application>
  <PresentationFormat>On-screen Show (4:3)</PresentationFormat>
  <Paragraphs>78</Paragraphs>
  <Slides>16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Avenir Medium</vt:lpstr>
      <vt:lpstr>Calibri</vt:lpstr>
      <vt:lpstr>Cambria Math</vt:lpstr>
      <vt:lpstr>PMingLiU-ExtB</vt:lpstr>
      <vt:lpstr>Sylfaen</vt:lpstr>
      <vt:lpstr>Arial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Cornell Lab of Ornithology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Charif</dc:creator>
  <cp:lastModifiedBy>Russ Charif</cp:lastModifiedBy>
  <cp:revision>176</cp:revision>
  <dcterms:created xsi:type="dcterms:W3CDTF">2012-04-20T20:08:33Z</dcterms:created>
  <dcterms:modified xsi:type="dcterms:W3CDTF">2017-04-03T01:52:50Z</dcterms:modified>
</cp:coreProperties>
</file>