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mov" ContentType="video/quicktime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6" r:id="rId2"/>
    <p:sldId id="257" r:id="rId3"/>
    <p:sldId id="272" r:id="rId4"/>
    <p:sldId id="264" r:id="rId5"/>
    <p:sldId id="267" r:id="rId6"/>
    <p:sldId id="258" r:id="rId7"/>
    <p:sldId id="259" r:id="rId8"/>
    <p:sldId id="269" r:id="rId9"/>
    <p:sldId id="270" r:id="rId10"/>
    <p:sldId id="268" r:id="rId11"/>
    <p:sldId id="265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3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6" autoAdjust="0"/>
    <p:restoredTop sz="94632"/>
  </p:normalViewPr>
  <p:slideViewPr>
    <p:cSldViewPr snapToGrid="0">
      <p:cViewPr varScale="1">
        <p:scale>
          <a:sx n="168" d="100"/>
          <a:sy n="168" d="100"/>
        </p:scale>
        <p:origin x="44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509E-A348-0E43-A204-EFF01F2CF2B6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5348F-0854-5C48-A7EF-DDF8797DA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8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171" indent="-28083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340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2677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2013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431A72-D27F-4388-AA4D-B1F932C2FEFA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2998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450453" y="793732"/>
            <a:ext cx="8243094" cy="0"/>
          </a:xfrm>
          <a:prstGeom prst="line">
            <a:avLst/>
          </a:prstGeom>
          <a:ln w="12700" cmpd="sng">
            <a:solidFill>
              <a:srgbClr val="00009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158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1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43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5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al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494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7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2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9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6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8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2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D608FA-EDA3-C244-A269-20E1BEDBD57A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72EBD2F-80CE-6349-8588-D4708DA9F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9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92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5717" y="266463"/>
            <a:ext cx="73925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  <a:t>Some feature-based statistical methods</a:t>
            </a:r>
            <a:b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</a:br>
            <a:r>
              <a:rPr lang="en-US" sz="3200" dirty="0" smtClean="0">
                <a:solidFill>
                  <a:srgbClr val="BF0202"/>
                </a:solidFill>
                <a:latin typeface="Arial"/>
                <a:cs typeface="Arial"/>
              </a:rPr>
              <a:t>for classifying sounds</a:t>
            </a:r>
            <a:endParaRPr lang="en-US" sz="3200" dirty="0">
              <a:solidFill>
                <a:srgbClr val="BF0202"/>
              </a:solidFill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796564" y="6213486"/>
            <a:ext cx="3262471" cy="605161"/>
            <a:chOff x="5856464" y="6077352"/>
            <a:chExt cx="3262471" cy="605161"/>
          </a:xfrm>
        </p:grpSpPr>
        <p:pic>
          <p:nvPicPr>
            <p:cNvPr id="4" name="Picture 6" descr="CLO BRP for PPT.eps"/>
            <p:cNvPicPr>
              <a:picLocks noChangeAspect="1"/>
            </p:cNvPicPr>
            <p:nvPr/>
          </p:nvPicPr>
          <p:blipFill>
            <a:blip r:embed="rId2" cstate="print"/>
            <a:srcRect l="11752" r="11208" b="72114"/>
            <a:stretch>
              <a:fillRect/>
            </a:stretch>
          </p:blipFill>
          <p:spPr bwMode="auto">
            <a:xfrm>
              <a:off x="5867400" y="6077352"/>
              <a:ext cx="3187860" cy="341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856464" y="6374736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901856" y="1552311"/>
            <a:ext cx="5340288" cy="3991807"/>
            <a:chOff x="2021869" y="1552311"/>
            <a:chExt cx="5340288" cy="399180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1869" y="1615030"/>
              <a:ext cx="2480699" cy="3065041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2947" y="2920357"/>
              <a:ext cx="2580879" cy="2623761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1" name="Picture 10" descr="Cluster-humpback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5525" y="1552311"/>
              <a:ext cx="3426632" cy="2048790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6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– 7 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April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410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Discriminant Function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2680" y="784337"/>
            <a:ext cx="119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Examples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56" y="2479680"/>
            <a:ext cx="4759283" cy="3457454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90173" y="1212896"/>
            <a:ext cx="82926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1600" dirty="0">
                <a:latin typeface="Arial"/>
                <a:cs typeface="Arial"/>
              </a:rPr>
              <a:t>Aleixandre, P., Montoya, J. H., &amp; Mila, B. (2013). Speciation on Oceanic Islands: Rapid Adaptive Divergence vs. Cryptic Speciation in a Guadalupe Island Songbird (Aves: Junco). </a:t>
            </a:r>
            <a:r>
              <a:rPr lang="en-US" sz="1600" dirty="0" smtClean="0">
                <a:latin typeface="Arial"/>
                <a:cs typeface="Arial"/>
              </a:rPr>
              <a:t>PLoS </a:t>
            </a:r>
            <a:r>
              <a:rPr lang="en-US" sz="1600" dirty="0">
                <a:latin typeface="Arial"/>
                <a:cs typeface="Arial"/>
              </a:rPr>
              <a:t>One, 8.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5540" y="2077697"/>
            <a:ext cx="2648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6 dimensions reduced to 2:</a:t>
            </a:r>
            <a:endParaRPr lang="en-US" sz="1600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080" y="2617920"/>
            <a:ext cx="3427101" cy="3484042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16334" y="6167966"/>
            <a:ext cx="85281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Figure 7.</a:t>
            </a:r>
            <a:r>
              <a:rPr lang="en-US" sz="1200" dirty="0">
                <a:latin typeface="Arial"/>
                <a:cs typeface="Arial"/>
              </a:rPr>
              <a:t> Discriminant function analysis of song variables </a:t>
            </a:r>
            <a:r>
              <a:rPr lang="en-US" sz="1200" dirty="0" smtClean="0">
                <a:latin typeface="Arial"/>
                <a:cs typeface="Arial"/>
              </a:rPr>
              <a:t>for the </a:t>
            </a:r>
            <a:r>
              <a:rPr lang="en-US" sz="1200" dirty="0">
                <a:latin typeface="Arial"/>
                <a:cs typeface="Arial"/>
              </a:rPr>
              <a:t>three junco lineages. </a:t>
            </a:r>
            <a:r>
              <a:rPr lang="en-US" sz="1200" i="1" dirty="0">
                <a:latin typeface="Arial"/>
                <a:cs typeface="Arial"/>
              </a:rPr>
              <a:t>J. h. </a:t>
            </a:r>
            <a:r>
              <a:rPr lang="en-US" sz="1200" i="1" dirty="0" err="1">
                <a:latin typeface="Arial"/>
                <a:cs typeface="Arial"/>
              </a:rPr>
              <a:t>insularis</a:t>
            </a:r>
            <a:r>
              <a:rPr lang="en-US" sz="1200" dirty="0">
                <a:latin typeface="Arial"/>
                <a:cs typeface="Arial"/>
              </a:rPr>
              <a:t> (green squares), </a:t>
            </a:r>
            <a:r>
              <a:rPr lang="en-US" sz="1200" i="1" dirty="0">
                <a:latin typeface="Arial"/>
                <a:cs typeface="Arial"/>
              </a:rPr>
              <a:t>J. h. </a:t>
            </a:r>
            <a:r>
              <a:rPr lang="en-US" sz="1200" i="1" dirty="0" err="1" smtClean="0">
                <a:latin typeface="Arial"/>
                <a:cs typeface="Arial"/>
              </a:rPr>
              <a:t>oreganus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smtClean="0">
                <a:latin typeface="Arial"/>
                <a:cs typeface="Arial"/>
              </a:rPr>
              <a:t>(</a:t>
            </a:r>
            <a:r>
              <a:rPr lang="en-US" sz="1200" dirty="0">
                <a:latin typeface="Arial"/>
                <a:cs typeface="Arial"/>
              </a:rPr>
              <a:t>blue triangles) and </a:t>
            </a:r>
            <a:r>
              <a:rPr lang="en-US" sz="1200" i="1" dirty="0">
                <a:latin typeface="Arial"/>
                <a:cs typeface="Arial"/>
              </a:rPr>
              <a:t>J. </a:t>
            </a:r>
            <a:r>
              <a:rPr lang="en-US" sz="1200" i="1" dirty="0" err="1">
                <a:latin typeface="Arial"/>
                <a:cs typeface="Arial"/>
              </a:rPr>
              <a:t>phaeonotus</a:t>
            </a:r>
            <a:r>
              <a:rPr lang="en-US" sz="1200" dirty="0">
                <a:latin typeface="Arial"/>
                <a:cs typeface="Arial"/>
              </a:rPr>
              <a:t> (orange circles). Empty </a:t>
            </a:r>
            <a:r>
              <a:rPr lang="en-US" sz="1200" dirty="0" smtClean="0">
                <a:latin typeface="Arial"/>
                <a:cs typeface="Arial"/>
              </a:rPr>
              <a:t>circles represent </a:t>
            </a:r>
            <a:r>
              <a:rPr lang="en-US" sz="1200" dirty="0">
                <a:latin typeface="Arial"/>
                <a:cs typeface="Arial"/>
              </a:rPr>
              <a:t>group centroids.</a:t>
            </a:r>
          </a:p>
        </p:txBody>
      </p:sp>
    </p:spTree>
    <p:extLst>
      <p:ext uri="{BB962C8B-B14F-4D97-AF65-F5344CB8AC3E}">
        <p14:creationId xmlns:p14="http://schemas.microsoft.com/office/powerpoint/2010/main" val="48764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Discriminant Function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05600" y="2422392"/>
            <a:ext cx="8239207" cy="1111958"/>
            <a:chOff x="405600" y="2326798"/>
            <a:chExt cx="8239207" cy="1111958"/>
          </a:xfrm>
        </p:grpSpPr>
        <p:sp>
          <p:nvSpPr>
            <p:cNvPr id="5" name="Rectangle 4"/>
            <p:cNvSpPr/>
            <p:nvPr/>
          </p:nvSpPr>
          <p:spPr>
            <a:xfrm>
              <a:off x="651667" y="2607759"/>
              <a:ext cx="799314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4025" indent="-454025"/>
              <a:r>
                <a:rPr lang="en-US" sz="1600" dirty="0"/>
                <a:t>Fuller, J. L. (2013). The vocal repertoire of adult male blue monkeys (</a:t>
              </a:r>
              <a:r>
                <a:rPr lang="en-US" sz="1600" i="1" dirty="0" err="1"/>
                <a:t>Cercopithecus</a:t>
              </a:r>
              <a:r>
                <a:rPr lang="en-US" sz="1600" i="1" dirty="0"/>
                <a:t> </a:t>
              </a:r>
              <a:r>
                <a:rPr lang="en-US" sz="1600" i="1" dirty="0" err="1"/>
                <a:t>mitis</a:t>
              </a:r>
              <a:r>
                <a:rPr lang="en-US" sz="1600" i="1" dirty="0"/>
                <a:t> </a:t>
              </a:r>
              <a:r>
                <a:rPr lang="en-US" sz="1600" i="1" dirty="0" err="1"/>
                <a:t>stulmanni</a:t>
              </a:r>
              <a:r>
                <a:rPr lang="en-US" sz="1600" dirty="0"/>
                <a:t>): A quantitative analysis of acoustic structure. </a:t>
              </a:r>
              <a:r>
                <a:rPr lang="en-US" sz="1600" i="1" dirty="0"/>
                <a:t>American </a:t>
              </a:r>
              <a:r>
                <a:rPr lang="en-US" sz="1600" i="1" dirty="0" smtClean="0"/>
                <a:t>Journal </a:t>
              </a:r>
              <a:r>
                <a:rPr lang="en-US" sz="1600" i="1" dirty="0"/>
                <a:t>of </a:t>
              </a:r>
              <a:r>
                <a:rPr lang="en-US" sz="1600" i="1" dirty="0" smtClean="0"/>
                <a:t>Primatology</a:t>
              </a:r>
              <a:r>
                <a:rPr lang="en-US" sz="1600" dirty="0"/>
                <a:t>, 1–14.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05600" y="2326798"/>
              <a:ext cx="486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Validating human-defined vocalization categories: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05600" y="3543704"/>
            <a:ext cx="7567358" cy="860028"/>
            <a:chOff x="405600" y="3393030"/>
            <a:chExt cx="7567358" cy="860028"/>
          </a:xfrm>
        </p:grpSpPr>
        <p:sp>
          <p:nvSpPr>
            <p:cNvPr id="7" name="TextBox 6"/>
            <p:cNvSpPr txBox="1"/>
            <p:nvPr/>
          </p:nvSpPr>
          <p:spPr>
            <a:xfrm>
              <a:off x="405600" y="3393030"/>
              <a:ext cx="43112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Distinguishing subspecies by song structure: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51667" y="3668282"/>
              <a:ext cx="7321291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4025" indent="-454025"/>
              <a:r>
                <a:rPr lang="en-US" sz="1600" dirty="0" err="1"/>
                <a:t>Pieplow</a:t>
              </a:r>
              <a:r>
                <a:rPr lang="en-US" sz="1600" dirty="0"/>
                <a:t>, N. D., &amp; Francis, C. D. (2011). Song </a:t>
              </a:r>
              <a:r>
                <a:rPr lang="en-US" sz="1600" dirty="0" smtClean="0"/>
                <a:t>differences </a:t>
              </a:r>
              <a:r>
                <a:rPr lang="en-US" sz="1600" dirty="0"/>
                <a:t>a</a:t>
              </a:r>
              <a:r>
                <a:rPr lang="en-US" sz="1600" dirty="0" smtClean="0"/>
                <a:t>mong </a:t>
              </a:r>
              <a:r>
                <a:rPr lang="en-US" sz="1600" dirty="0"/>
                <a:t>s</a:t>
              </a:r>
              <a:r>
                <a:rPr lang="en-US" sz="1600" dirty="0" smtClean="0"/>
                <a:t>ubspecies </a:t>
              </a:r>
              <a:r>
                <a:rPr lang="en-US" sz="1600" dirty="0"/>
                <a:t>of </a:t>
              </a:r>
              <a:r>
                <a:rPr lang="en-US" sz="1600" dirty="0" smtClean="0"/>
                <a:t>yellow-eyed </a:t>
              </a:r>
              <a:r>
                <a:rPr lang="en-US" sz="1600" dirty="0"/>
                <a:t>j</a:t>
              </a:r>
              <a:r>
                <a:rPr lang="en-US" sz="1600" dirty="0" smtClean="0"/>
                <a:t>uncos </a:t>
              </a:r>
              <a:r>
                <a:rPr lang="en-US" sz="1600" dirty="0"/>
                <a:t>(</a:t>
              </a:r>
              <a:r>
                <a:rPr lang="en-US" sz="1600" i="1" dirty="0"/>
                <a:t>Junco </a:t>
              </a:r>
              <a:r>
                <a:rPr lang="en-US" sz="1600" i="1" dirty="0" err="1"/>
                <a:t>phaeonotus</a:t>
              </a:r>
              <a:r>
                <a:rPr lang="en-US" sz="1600" dirty="0"/>
                <a:t>). </a:t>
              </a:r>
              <a:r>
                <a:rPr lang="en-US" sz="1600" i="1" dirty="0"/>
                <a:t>Wilson Journal of Ornithology</a:t>
              </a:r>
              <a:r>
                <a:rPr lang="en-US" sz="1600" dirty="0"/>
                <a:t>, 123, 464–471.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05600" y="4413086"/>
            <a:ext cx="7410564" cy="1118736"/>
            <a:chOff x="405600" y="4325984"/>
            <a:chExt cx="7410564" cy="1118736"/>
          </a:xfrm>
        </p:grpSpPr>
        <p:sp>
          <p:nvSpPr>
            <p:cNvPr id="9" name="Rectangle 8"/>
            <p:cNvSpPr/>
            <p:nvPr/>
          </p:nvSpPr>
          <p:spPr>
            <a:xfrm>
              <a:off x="651667" y="4613723"/>
              <a:ext cx="716449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4025" indent="-454025"/>
              <a:r>
                <a:rPr lang="en-US" sz="1600" dirty="0"/>
                <a:t>Tripp, T. M., &amp; Otter, K. A. (2006). Vocal individuality as a potential long-term monitoring tool for Western Screech-owls, </a:t>
              </a:r>
              <a:r>
                <a:rPr lang="en-US" sz="1600" i="1" dirty="0" err="1"/>
                <a:t>Megascops</a:t>
              </a:r>
              <a:r>
                <a:rPr lang="en-US" sz="1600" i="1" dirty="0"/>
                <a:t> </a:t>
              </a:r>
              <a:r>
                <a:rPr lang="en-US" sz="1600" i="1" dirty="0" err="1"/>
                <a:t>kennicottii</a:t>
              </a:r>
              <a:r>
                <a:rPr lang="en-US" sz="1600" dirty="0"/>
                <a:t>. </a:t>
              </a:r>
              <a:r>
                <a:rPr lang="en-US" sz="1600" i="1" dirty="0"/>
                <a:t>Canadian Journal of Zoology-Revue </a:t>
              </a:r>
              <a:r>
                <a:rPr lang="en-US" sz="1600" i="1" dirty="0" err="1"/>
                <a:t>Canadienne</a:t>
              </a:r>
              <a:r>
                <a:rPr lang="en-US" sz="1600" i="1" dirty="0"/>
                <a:t> De </a:t>
              </a:r>
              <a:r>
                <a:rPr lang="en-US" sz="1600" i="1" dirty="0" err="1"/>
                <a:t>Zoologie</a:t>
              </a:r>
              <a:r>
                <a:rPr lang="en-US" sz="1600" dirty="0"/>
                <a:t>, 84, 744–753.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05600" y="4325984"/>
              <a:ext cx="54673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Individual recognition based on acoustic measurements: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5600" y="5541177"/>
            <a:ext cx="7921108" cy="1116137"/>
            <a:chOff x="405600" y="5541177"/>
            <a:chExt cx="7921108" cy="1116137"/>
          </a:xfrm>
        </p:grpSpPr>
        <p:sp>
          <p:nvSpPr>
            <p:cNvPr id="11" name="Rectangle 10"/>
            <p:cNvSpPr/>
            <p:nvPr/>
          </p:nvSpPr>
          <p:spPr>
            <a:xfrm>
              <a:off x="651667" y="5826317"/>
              <a:ext cx="767504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4025" indent="-454025"/>
              <a:r>
                <a:rPr lang="en-US" sz="1600" dirty="0"/>
                <a:t>Smith, A. S., </a:t>
              </a:r>
              <a:r>
                <a:rPr lang="en-US" sz="1600" dirty="0" err="1"/>
                <a:t>Birnie</a:t>
              </a:r>
              <a:r>
                <a:rPr lang="en-US" sz="1600" dirty="0"/>
                <a:t>, A. K., Lane, K. R., &amp; French, J. A. (2009). Production </a:t>
              </a:r>
              <a:r>
                <a:rPr lang="en-US" sz="1600" dirty="0" smtClean="0"/>
                <a:t>and perception </a:t>
              </a:r>
              <a:r>
                <a:rPr lang="en-US" sz="1600" dirty="0"/>
                <a:t>of </a:t>
              </a:r>
              <a:r>
                <a:rPr lang="en-US" sz="1600" dirty="0" smtClean="0"/>
                <a:t>sex </a:t>
              </a:r>
              <a:r>
                <a:rPr lang="en-US" sz="1600" dirty="0"/>
                <a:t>d</a:t>
              </a:r>
              <a:r>
                <a:rPr lang="en-US" sz="1600" dirty="0" smtClean="0"/>
                <a:t>ifferences </a:t>
              </a:r>
              <a:r>
                <a:rPr lang="en-US" sz="1600" dirty="0"/>
                <a:t>in </a:t>
              </a:r>
              <a:r>
                <a:rPr lang="en-US" sz="1600" dirty="0" smtClean="0"/>
                <a:t>vocalizations </a:t>
              </a:r>
              <a:r>
                <a:rPr lang="en-US" sz="1600" dirty="0"/>
                <a:t>of </a:t>
              </a:r>
              <a:r>
                <a:rPr lang="en-US" sz="1600" dirty="0" err="1"/>
                <a:t>Wied’s</a:t>
              </a:r>
              <a:r>
                <a:rPr lang="en-US" sz="1600" dirty="0"/>
                <a:t> </a:t>
              </a:r>
              <a:r>
                <a:rPr lang="en-US" sz="1600" dirty="0" smtClean="0"/>
                <a:t>black-tufted-ear </a:t>
              </a:r>
              <a:r>
                <a:rPr lang="en-US" sz="1600" dirty="0"/>
                <a:t>m</a:t>
              </a:r>
              <a:r>
                <a:rPr lang="en-US" sz="1600" dirty="0" smtClean="0"/>
                <a:t>armosets </a:t>
              </a:r>
              <a:r>
                <a:rPr lang="en-US" sz="1600" dirty="0"/>
                <a:t>(</a:t>
              </a:r>
              <a:r>
                <a:rPr lang="en-US" sz="1600" i="1" dirty="0" err="1"/>
                <a:t>Callithrix</a:t>
              </a:r>
              <a:r>
                <a:rPr lang="en-US" sz="1600" i="1" dirty="0"/>
                <a:t> </a:t>
              </a:r>
              <a:r>
                <a:rPr lang="en-US" sz="1600" i="1" dirty="0" err="1"/>
                <a:t>kuhlii</a:t>
              </a:r>
              <a:r>
                <a:rPr lang="en-US" sz="1600" dirty="0"/>
                <a:t>). </a:t>
              </a:r>
              <a:r>
                <a:rPr lang="en-US" sz="1600" i="1" dirty="0"/>
                <a:t>American Journal of Primatology</a:t>
              </a:r>
              <a:r>
                <a:rPr lang="en-US" sz="1600" dirty="0"/>
                <a:t>, 71, 324–332.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5600" y="5541177"/>
              <a:ext cx="5138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Sex discrimination based on acoustic measurements: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86639" y="778032"/>
            <a:ext cx="83962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How is DFA used?</a:t>
            </a:r>
            <a:r>
              <a:rPr lang="en-US" sz="1800" i="1" dirty="0" smtClean="0">
                <a:solidFill>
                  <a:srgbClr val="000099"/>
                </a:solidFill>
                <a:latin typeface="Arial" charset="0"/>
              </a:rPr>
              <a:t>     (just a few of many examples...)</a:t>
            </a:r>
            <a:endParaRPr lang="en-US" sz="2000" i="1" dirty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05600" y="1309063"/>
            <a:ext cx="7841737" cy="1103975"/>
            <a:chOff x="405600" y="1222823"/>
            <a:chExt cx="7841737" cy="1103975"/>
          </a:xfrm>
        </p:grpSpPr>
        <p:sp>
          <p:nvSpPr>
            <p:cNvPr id="18" name="TextBox 17"/>
            <p:cNvSpPr txBox="1"/>
            <p:nvPr/>
          </p:nvSpPr>
          <p:spPr>
            <a:xfrm>
              <a:off x="405600" y="1222823"/>
              <a:ext cx="30857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Identification of vocal mimicry: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651667" y="1495801"/>
              <a:ext cx="759567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4025" indent="-454025"/>
              <a:r>
                <a:rPr lang="en-US" sz="1600" dirty="0" err="1"/>
                <a:t>Igic</a:t>
              </a:r>
              <a:r>
                <a:rPr lang="en-US" sz="1600" dirty="0"/>
                <a:t>, B., &amp; </a:t>
              </a:r>
              <a:r>
                <a:rPr lang="en-US" sz="1600" dirty="0" err="1"/>
                <a:t>Magrath</a:t>
              </a:r>
              <a:r>
                <a:rPr lang="en-US" sz="1600" dirty="0"/>
                <a:t>, R. D. (2013). Fidelity of vocal mimicry: identification and accuracy of mimicry of heterospecific alarm calls by the brown </a:t>
              </a:r>
              <a:r>
                <a:rPr lang="en-US" sz="1600" dirty="0" err="1"/>
                <a:t>thornbill</a:t>
              </a:r>
              <a:r>
                <a:rPr lang="en-US" sz="1600" dirty="0"/>
                <a:t>. </a:t>
              </a:r>
              <a:r>
                <a:rPr lang="en-US" sz="1600" i="1" dirty="0"/>
                <a:t>Animal </a:t>
              </a:r>
              <a:r>
                <a:rPr lang="en-US" sz="1600" i="1" dirty="0" err="1"/>
                <a:t>Behaviour</a:t>
              </a:r>
              <a:r>
                <a:rPr lang="en-US" sz="1600" dirty="0"/>
                <a:t>, 85, 593–603.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376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283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Feature extraction: Principal Components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1817" y="1123993"/>
            <a:ext cx="74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A method </a:t>
            </a:r>
            <a:r>
              <a:rPr lang="en-US" dirty="0">
                <a:latin typeface="Arial"/>
                <a:cs typeface="Arial"/>
              </a:rPr>
              <a:t>for </a:t>
            </a:r>
            <a:r>
              <a:rPr lang="en-US" i="1" dirty="0">
                <a:solidFill>
                  <a:srgbClr val="0000FF"/>
                </a:solidFill>
                <a:latin typeface="Arial"/>
                <a:cs typeface="Arial"/>
              </a:rPr>
              <a:t>reducing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the number of variables </a:t>
            </a:r>
            <a:r>
              <a:rPr lang="en-US" i="1" dirty="0">
                <a:solidFill>
                  <a:srgbClr val="0000FF"/>
                </a:solidFill>
                <a:latin typeface="Arial"/>
                <a:cs typeface="Arial"/>
              </a:rPr>
              <a:t>/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dimensions</a:t>
            </a:r>
            <a:r>
              <a:rPr lang="en-US" dirty="0" smtClean="0">
                <a:latin typeface="Arial"/>
                <a:cs typeface="Arial"/>
              </a:rPr>
              <a:t> needed to describe a set of objects (e.g., acoustic events)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1817" y="1991009"/>
            <a:ext cx="74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Extracts a set of </a:t>
            </a:r>
            <a:r>
              <a:rPr lang="en-US" i="1" dirty="0" smtClean="0">
                <a:solidFill>
                  <a:srgbClr val="0000E6"/>
                </a:solidFill>
                <a:latin typeface="Arial"/>
                <a:cs typeface="Arial"/>
              </a:rPr>
              <a:t>orthogonal </a:t>
            </a:r>
            <a:r>
              <a:rPr lang="en-US" dirty="0" smtClean="0">
                <a:latin typeface="Arial"/>
                <a:cs typeface="Arial"/>
              </a:rPr>
              <a:t>derived</a:t>
            </a:r>
            <a:r>
              <a:rPr lang="en-US" i="1" dirty="0" smtClean="0">
                <a:solidFill>
                  <a:srgbClr val="0000E6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features (measurements) from </a:t>
            </a:r>
            <a:r>
              <a:rPr lang="en-US" dirty="0">
                <a:latin typeface="Arial"/>
                <a:cs typeface="Arial"/>
              </a:rPr>
              <a:t>larger set of </a:t>
            </a:r>
            <a:r>
              <a:rPr lang="en-US" dirty="0" smtClean="0">
                <a:latin typeface="Arial"/>
                <a:cs typeface="Arial"/>
              </a:rPr>
              <a:t>(potentially correlated) original features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1817" y="2893837"/>
            <a:ext cx="7409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Principal Components are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ordered</a:t>
            </a:r>
            <a:r>
              <a:rPr lang="en-US" dirty="0" smtClean="0">
                <a:latin typeface="Arial"/>
                <a:cs typeface="Arial"/>
              </a:rPr>
              <a:t>:  the first PC accounts for as much variation in the original data as possible, the second as much residual variation after the first, etc.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1580" y="4716777"/>
            <a:ext cx="7207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</a:t>
            </a:r>
            <a:r>
              <a:rPr lang="en-US" dirty="0"/>
              <a:t>://</a:t>
            </a:r>
            <a:r>
              <a:rPr lang="en-US" dirty="0" err="1"/>
              <a:t>georgemdallas.wordpress.com</a:t>
            </a:r>
            <a:r>
              <a:rPr lang="en-US" dirty="0"/>
              <a:t>/2013/10/30/principal-component-analysis-4-dummies-eigenvectors-eigenvalues-and-dimension-reduction/</a:t>
            </a:r>
          </a:p>
        </p:txBody>
      </p:sp>
      <p:sp>
        <p:nvSpPr>
          <p:cNvPr id="4" name="Rectangle 3"/>
          <p:cNvSpPr/>
          <p:nvPr/>
        </p:nvSpPr>
        <p:spPr>
          <a:xfrm>
            <a:off x="929640" y="4385995"/>
            <a:ext cx="5379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latin typeface="Arial"/>
                <a:cs typeface="Arial"/>
              </a:rPr>
              <a:t>Principal Components Analysis </a:t>
            </a:r>
            <a:r>
              <a:rPr lang="en-US" u="sng">
                <a:latin typeface="Arial"/>
                <a:cs typeface="Arial"/>
              </a:rPr>
              <a:t>For </a:t>
            </a:r>
            <a:r>
              <a:rPr lang="en-US" u="sng" smtClean="0">
                <a:latin typeface="Arial"/>
                <a:cs typeface="Arial"/>
              </a:rPr>
              <a:t>Dummies</a:t>
            </a:r>
            <a:r>
              <a:rPr lang="en-US" u="sng" dirty="0">
                <a:latin typeface="Arial"/>
                <a:cs typeface="Arial"/>
              </a:rPr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8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Feature extraction: Principal Components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67383" y="5830573"/>
            <a:ext cx="5379720" cy="704612"/>
            <a:chOff x="2116553" y="5887135"/>
            <a:chExt cx="5379720" cy="704612"/>
          </a:xfrm>
        </p:grpSpPr>
        <p:sp>
          <p:nvSpPr>
            <p:cNvPr id="8" name="Rectangle 7"/>
            <p:cNvSpPr/>
            <p:nvPr/>
          </p:nvSpPr>
          <p:spPr>
            <a:xfrm>
              <a:off x="2116553" y="5887135"/>
              <a:ext cx="53797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u="sng" dirty="0" smtClean="0">
                  <a:latin typeface="Arial"/>
                  <a:cs typeface="Arial"/>
                </a:rPr>
                <a:t>Interactive 3D visualization of PCA: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125983" y="6222415"/>
              <a:ext cx="494538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http://</a:t>
              </a:r>
              <a:r>
                <a:rPr lang="en-US" dirty="0" err="1"/>
                <a:t>setosa.io</a:t>
              </a:r>
              <a:r>
                <a:rPr lang="en-US" dirty="0"/>
                <a:t>/</a:t>
              </a:r>
              <a:r>
                <a:rPr lang="en-US" dirty="0" err="1"/>
                <a:t>ev</a:t>
              </a:r>
              <a:r>
                <a:rPr lang="en-US" dirty="0"/>
                <a:t>/principal-component-analysis/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41817" y="1048185"/>
            <a:ext cx="7409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Finding the first few principal components is like finding the angle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from which you can best see the structure of </a:t>
            </a:r>
            <a:r>
              <a:rPr lang="en-US" smtClean="0">
                <a:latin typeface="Arial"/>
                <a:cs typeface="Arial"/>
              </a:rPr>
              <a:t>multidimensional cloud of points:</a:t>
            </a:r>
            <a:endParaRPr lang="en-US" dirty="0" smtClean="0">
              <a:latin typeface="Arial"/>
              <a:cs typeface="Arial"/>
            </a:endParaRPr>
          </a:p>
        </p:txBody>
      </p:sp>
      <p:pic>
        <p:nvPicPr>
          <p:cNvPr id="3" name="PCA 3D demo-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62200" y="2005556"/>
            <a:ext cx="4419600" cy="3657600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187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Feature extraction: Discriminant Function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560" y="993188"/>
            <a:ext cx="8249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A statistical method for determining whether a set of features can be used to effectively distinguish among different categories (e.g., individual identity, sex, age class, social group, subspecies, population, human-assigned vocalization category);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5360" y="3345998"/>
            <a:ext cx="87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Inputs: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5915" y="3652610"/>
            <a:ext cx="792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vector of features </a:t>
            </a:r>
            <a:r>
              <a:rPr lang="en-US" i="1" dirty="0" smtClean="0">
                <a:latin typeface="Arial"/>
                <a:cs typeface="Arial"/>
              </a:rPr>
              <a:t>or</a:t>
            </a:r>
            <a:r>
              <a:rPr lang="en-US" dirty="0" smtClean="0">
                <a:latin typeface="Arial"/>
                <a:cs typeface="Arial"/>
              </a:rPr>
              <a:t> principal components derived from acoustic features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5915" y="3999625"/>
            <a:ext cx="740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class labels (e.g., individual identity, sex, subspecies, category, etc.)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5360" y="4647430"/>
            <a:ext cx="105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Outputs: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5915" y="4972400"/>
            <a:ext cx="740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discriminant functions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5915" y="5356557"/>
            <a:ext cx="740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class labels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8560" y="2363519"/>
            <a:ext cx="824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Creates linear combinations of predictor variables (</a:t>
            </a:r>
            <a:r>
              <a:rPr lang="en-US" i="1" dirty="0" smtClean="0">
                <a:latin typeface="Arial"/>
                <a:cs typeface="Arial"/>
              </a:rPr>
              <a:t>discriminant functions</a:t>
            </a:r>
            <a:r>
              <a:rPr lang="en-US" dirty="0" smtClean="0">
                <a:latin typeface="Arial"/>
                <a:cs typeface="Arial"/>
              </a:rPr>
              <a:t>) that  maximize differences among labeled groups;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887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9" grpId="0"/>
      <p:bldP spid="20" grpId="0"/>
      <p:bldP spid="18" grpId="0"/>
      <p:bldP spid="21" grpId="0"/>
      <p:bldP spid="22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PCA &amp; DFA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374" y="1429778"/>
            <a:ext cx="824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Both PCA and DFA involve creating linear combinations of the original acoustic measurements.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520" y="784337"/>
            <a:ext cx="2473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What’s the difference?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374" y="2683893"/>
            <a:ext cx="82494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tries to account for as much variation as possible and account for correlations among measurements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across all of the sounds measured,</a:t>
            </a: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irrespective of class</a:t>
            </a:r>
            <a:r>
              <a:rPr lang="en-US" dirty="0" smtClean="0">
                <a:latin typeface="Arial"/>
                <a:cs typeface="Arial"/>
              </a:rPr>
              <a:t>; PCA doesn’t consider class labels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374" y="2333169"/>
            <a:ext cx="3639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  <a:latin typeface="Arial"/>
                <a:cs typeface="Arial"/>
              </a:rPr>
              <a:t>Principal Components Analysis</a:t>
            </a:r>
            <a:endParaRPr lang="en-US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374" y="5166938"/>
            <a:ext cx="3626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  <a:latin typeface="Arial"/>
                <a:cs typeface="Arial"/>
              </a:rPr>
              <a:t>Discriminant Function Analysis</a:t>
            </a:r>
            <a:endParaRPr lang="en-US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374" y="5509731"/>
            <a:ext cx="824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DFs are constructed specifically to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maximize the differences among classes</a:t>
            </a:r>
            <a:endParaRPr lang="en-US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2374" y="3607737"/>
            <a:ext cx="824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PCA in effect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discovers structure </a:t>
            </a:r>
            <a:r>
              <a:rPr lang="en-US" dirty="0" smtClean="0">
                <a:latin typeface="Arial"/>
                <a:cs typeface="Arial"/>
              </a:rPr>
              <a:t>in the data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without any prior knowledge of what the categories are</a:t>
            </a:r>
            <a:endParaRPr lang="en-US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2374" y="5874846"/>
            <a:ext cx="824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DFA </a:t>
            </a:r>
            <a:r>
              <a:rPr lang="en-US" i="1" dirty="0" smtClean="0">
                <a:solidFill>
                  <a:srgbClr val="0000FF"/>
                </a:solidFill>
                <a:latin typeface="Arial"/>
                <a:cs typeface="Arial"/>
              </a:rPr>
              <a:t>uses knowledge of the category labels </a:t>
            </a:r>
            <a:endParaRPr lang="en-US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8560" y="4210988"/>
            <a:ext cx="8249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sometimes just looking at a 2- or 3-dimensional PC plot will show clear discrimination among groups</a:t>
            </a:r>
            <a:endParaRPr lang="en-US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908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4413" y="5666804"/>
            <a:ext cx="4663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Figure 3.  </a:t>
            </a:r>
            <a:r>
              <a:rPr lang="en-US" sz="1200" dirty="0" smtClean="0">
                <a:latin typeface="Arial"/>
                <a:cs typeface="Arial"/>
              </a:rPr>
              <a:t>The </a:t>
            </a:r>
            <a:r>
              <a:rPr lang="en-US" sz="1200" dirty="0">
                <a:latin typeface="Arial"/>
                <a:cs typeface="Arial"/>
              </a:rPr>
              <a:t>first 3 </a:t>
            </a:r>
            <a:r>
              <a:rPr lang="en-US" sz="1200" dirty="0" smtClean="0">
                <a:latin typeface="Arial"/>
                <a:cs typeface="Arial"/>
              </a:rPr>
              <a:t>principal </a:t>
            </a:r>
            <a:r>
              <a:rPr lang="en-US" sz="1200" dirty="0">
                <a:latin typeface="Arial"/>
                <a:cs typeface="Arial"/>
              </a:rPr>
              <a:t>components for the sampled song from each </a:t>
            </a:r>
            <a:r>
              <a:rPr lang="en-US" sz="1200" dirty="0" smtClean="0">
                <a:latin typeface="Arial"/>
                <a:cs typeface="Arial"/>
              </a:rPr>
              <a:t>male (</a:t>
            </a:r>
            <a:r>
              <a:rPr lang="en-US" sz="1200" dirty="0">
                <a:latin typeface="Arial"/>
                <a:cs typeface="Arial"/>
              </a:rPr>
              <a:t>n = 133 males). Gray points indicate songs from red </a:t>
            </a:r>
            <a:r>
              <a:rPr lang="en-US" sz="1200" i="1" dirty="0" err="1">
                <a:latin typeface="Arial"/>
                <a:cs typeface="Arial"/>
              </a:rPr>
              <a:t>cruentatus</a:t>
            </a:r>
            <a:r>
              <a:rPr lang="en-US" sz="1200" dirty="0">
                <a:latin typeface="Arial"/>
                <a:cs typeface="Arial"/>
              </a:rPr>
              <a:t> populations</a:t>
            </a:r>
            <a:r>
              <a:rPr lang="en-US" sz="1200" dirty="0" smtClean="0">
                <a:latin typeface="Arial"/>
                <a:cs typeface="Arial"/>
              </a:rPr>
              <a:t>, black </a:t>
            </a:r>
            <a:r>
              <a:rPr lang="en-US" sz="1200" dirty="0">
                <a:latin typeface="Arial"/>
                <a:cs typeface="Arial"/>
              </a:rPr>
              <a:t>points indicate songs from red </a:t>
            </a:r>
            <a:r>
              <a:rPr lang="en-US" sz="1200" i="1" dirty="0" err="1">
                <a:latin typeface="Arial"/>
                <a:cs typeface="Arial"/>
              </a:rPr>
              <a:t>melanocephalus</a:t>
            </a:r>
            <a:r>
              <a:rPr lang="en-US" sz="1200" dirty="0">
                <a:latin typeface="Arial"/>
                <a:cs typeface="Arial"/>
              </a:rPr>
              <a:t> populations, and </a:t>
            </a:r>
            <a:r>
              <a:rPr lang="en-US" sz="1200" dirty="0" smtClean="0">
                <a:latin typeface="Arial"/>
                <a:cs typeface="Arial"/>
              </a:rPr>
              <a:t>white points </a:t>
            </a:r>
            <a:r>
              <a:rPr lang="en-US" sz="1200" dirty="0">
                <a:latin typeface="Arial"/>
                <a:cs typeface="Arial"/>
              </a:rPr>
              <a:t>indicate songs from orange </a:t>
            </a:r>
            <a:r>
              <a:rPr lang="en-US" sz="1200" i="1" dirty="0" err="1">
                <a:latin typeface="Arial"/>
                <a:cs typeface="Arial"/>
              </a:rPr>
              <a:t>melanocephalus</a:t>
            </a:r>
            <a:r>
              <a:rPr lang="en-US" sz="1200" dirty="0">
                <a:latin typeface="Arial"/>
                <a:cs typeface="Arial"/>
              </a:rPr>
              <a:t> populations.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2624" y="1265149"/>
            <a:ext cx="7691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5" indent="-460375"/>
            <a:r>
              <a:rPr lang="en-US" sz="1400" dirty="0" err="1">
                <a:latin typeface="Arial"/>
                <a:cs typeface="Arial"/>
              </a:rPr>
              <a:t>Greig</a:t>
            </a:r>
            <a:r>
              <a:rPr lang="en-US" sz="1400" dirty="0">
                <a:latin typeface="Arial"/>
                <a:cs typeface="Arial"/>
              </a:rPr>
              <a:t>, E. I., &amp; Webster, M. S. (2013). Spatial decoupling of song and plumage generates novel phenotypes between 2 avian subspecies. </a:t>
            </a:r>
            <a:r>
              <a:rPr lang="en-US" sz="1400" i="1" dirty="0">
                <a:latin typeface="Arial"/>
                <a:cs typeface="Arial"/>
              </a:rPr>
              <a:t>Behavioral Ecology</a:t>
            </a:r>
            <a:r>
              <a:rPr lang="en-US" sz="1400" dirty="0">
                <a:latin typeface="Arial"/>
                <a:cs typeface="Arial"/>
              </a:rPr>
              <a:t>, 24, 1004–1013.</a:t>
            </a:r>
          </a:p>
        </p:txBody>
      </p:sp>
      <p:pic>
        <p:nvPicPr>
          <p:cNvPr id="5" name="Picture 4" descr="AcrobatScreenSnapz0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3" y="2184683"/>
            <a:ext cx="7353470" cy="2738438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70520" y="784337"/>
            <a:ext cx="119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Examples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7871" y="1847103"/>
            <a:ext cx="2648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9 dimensions reduced to 3: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Principal Components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35029" y="3159333"/>
            <a:ext cx="7528064" cy="1136962"/>
            <a:chOff x="587978" y="3159333"/>
            <a:chExt cx="7575115" cy="1136962"/>
          </a:xfrm>
        </p:grpSpPr>
        <p:grpSp>
          <p:nvGrpSpPr>
            <p:cNvPr id="12" name="Group 11"/>
            <p:cNvGrpSpPr/>
            <p:nvPr/>
          </p:nvGrpSpPr>
          <p:grpSpPr>
            <a:xfrm>
              <a:off x="721250" y="3159333"/>
              <a:ext cx="7441843" cy="1136793"/>
              <a:chOff x="619334" y="3159333"/>
              <a:chExt cx="7543759" cy="1136793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619334" y="3159333"/>
                <a:ext cx="7543759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619334" y="4296126"/>
                <a:ext cx="7543759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Left Brace 13"/>
            <p:cNvSpPr/>
            <p:nvPr/>
          </p:nvSpPr>
          <p:spPr>
            <a:xfrm>
              <a:off x="587978" y="3159502"/>
              <a:ext cx="133275" cy="1136793"/>
            </a:xfrm>
            <a:prstGeom prst="leftBrace">
              <a:avLst>
                <a:gd name="adj1" fmla="val 8333"/>
                <a:gd name="adj2" fmla="val 48621"/>
              </a:avLst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549" y="3175013"/>
            <a:ext cx="2794542" cy="3452812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3" name="Straight Arrow Connector 12"/>
          <p:cNvCxnSpPr/>
          <p:nvPr/>
        </p:nvCxnSpPr>
        <p:spPr>
          <a:xfrm>
            <a:off x="237891" y="3717073"/>
            <a:ext cx="379141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37891" y="2014654"/>
            <a:ext cx="0" cy="1702419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1"/>
          </p:cNvCxnSpPr>
          <p:nvPr/>
        </p:nvCxnSpPr>
        <p:spPr>
          <a:xfrm flipH="1" flipV="1">
            <a:off x="237892" y="2014656"/>
            <a:ext cx="539979" cy="1724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9623" y="1910575"/>
            <a:ext cx="216289" cy="22302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102715" y="1910575"/>
            <a:ext cx="216289" cy="223025"/>
          </a:xfrm>
          <a:prstGeom prst="ellipse">
            <a:avLst/>
          </a:prstGeom>
          <a:noFill/>
          <a:ln w="12700">
            <a:solidFill>
              <a:srgbClr val="0839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3531427" y="2579649"/>
            <a:ext cx="4564358" cy="223024"/>
          </a:xfrm>
          <a:prstGeom prst="roundRect">
            <a:avLst/>
          </a:prstGeom>
          <a:noFill/>
          <a:ln w="12700">
            <a:solidFill>
              <a:srgbClr val="0839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endCxn id="8" idx="3"/>
          </p:cNvCxnSpPr>
          <p:nvPr/>
        </p:nvCxnSpPr>
        <p:spPr>
          <a:xfrm flipH="1" flipV="1">
            <a:off x="3426252" y="2016380"/>
            <a:ext cx="2391072" cy="5434"/>
          </a:xfrm>
          <a:prstGeom prst="line">
            <a:avLst/>
          </a:prstGeom>
          <a:ln w="12700">
            <a:solidFill>
              <a:srgbClr val="0839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817322" y="2021814"/>
            <a:ext cx="0" cy="532364"/>
          </a:xfrm>
          <a:prstGeom prst="straightConnector1">
            <a:avLst/>
          </a:prstGeom>
          <a:ln w="12700">
            <a:solidFill>
              <a:srgbClr val="0839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19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2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2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2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82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2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2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2680" y="784337"/>
            <a:ext cx="119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Examples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1391" y="1780414"/>
            <a:ext cx="2648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9</a:t>
            </a:r>
            <a:r>
              <a:rPr lang="en-US" sz="1600" dirty="0" smtClean="0">
                <a:latin typeface="Arial"/>
                <a:cs typeface="Arial"/>
              </a:rPr>
              <a:t> dimensions reduced to 4: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3867" y="1233282"/>
            <a:ext cx="8155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5" indent="-460375"/>
            <a:r>
              <a:rPr lang="en-US" sz="1400" dirty="0">
                <a:latin typeface="Arial"/>
                <a:cs typeface="Arial"/>
              </a:rPr>
              <a:t>Fuller, J. L. (2013). The vocal repertoire of adult male blue monkeys (</a:t>
            </a:r>
            <a:r>
              <a:rPr lang="en-US" sz="1400" i="1" dirty="0" err="1">
                <a:latin typeface="Arial"/>
                <a:cs typeface="Arial"/>
              </a:rPr>
              <a:t>Cercopithecus</a:t>
            </a:r>
            <a:r>
              <a:rPr lang="en-US" sz="1400" i="1" dirty="0">
                <a:latin typeface="Arial"/>
                <a:cs typeface="Arial"/>
              </a:rPr>
              <a:t> </a:t>
            </a:r>
            <a:r>
              <a:rPr lang="en-US" sz="1400" i="1" dirty="0" err="1">
                <a:latin typeface="Arial"/>
                <a:cs typeface="Arial"/>
              </a:rPr>
              <a:t>mitis</a:t>
            </a:r>
            <a:r>
              <a:rPr lang="en-US" sz="1400" i="1" dirty="0">
                <a:latin typeface="Arial"/>
                <a:cs typeface="Arial"/>
              </a:rPr>
              <a:t> </a:t>
            </a:r>
            <a:r>
              <a:rPr lang="en-US" sz="1400" i="1" dirty="0" err="1">
                <a:latin typeface="Arial"/>
                <a:cs typeface="Arial"/>
              </a:rPr>
              <a:t>stulmanni</a:t>
            </a:r>
            <a:r>
              <a:rPr lang="en-US" sz="1400" dirty="0">
                <a:latin typeface="Arial"/>
                <a:cs typeface="Arial"/>
              </a:rPr>
              <a:t>): A quantitative analysis of acoustic structure. </a:t>
            </a:r>
            <a:r>
              <a:rPr lang="en-US" sz="1400" i="1" dirty="0">
                <a:latin typeface="Arial"/>
                <a:cs typeface="Arial"/>
              </a:rPr>
              <a:t>American </a:t>
            </a:r>
            <a:r>
              <a:rPr lang="en-US" sz="1400" i="1" dirty="0" smtClean="0">
                <a:latin typeface="Arial"/>
                <a:cs typeface="Arial"/>
              </a:rPr>
              <a:t>Journal </a:t>
            </a:r>
            <a:r>
              <a:rPr lang="en-US" sz="1400" i="1" dirty="0">
                <a:latin typeface="Arial"/>
                <a:cs typeface="Arial"/>
              </a:rPr>
              <a:t>of </a:t>
            </a:r>
            <a:r>
              <a:rPr lang="en-US" sz="1400" i="1" dirty="0" smtClean="0">
                <a:latin typeface="Arial"/>
                <a:cs typeface="Arial"/>
              </a:rPr>
              <a:t>Primatology</a:t>
            </a:r>
            <a:r>
              <a:rPr lang="en-US" sz="1400" dirty="0">
                <a:latin typeface="Arial"/>
                <a:cs typeface="Arial"/>
              </a:rPr>
              <a:t>, 1–14.</a:t>
            </a:r>
          </a:p>
        </p:txBody>
      </p:sp>
      <p:pic>
        <p:nvPicPr>
          <p:cNvPr id="11" name="Picture 10" descr="AcrobatScreenSnapz0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67" y="2110982"/>
            <a:ext cx="7361666" cy="251759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777774" y="5962850"/>
            <a:ext cx="78136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latin typeface="Arial"/>
                <a:cs typeface="Arial"/>
              </a:rPr>
              <a:t>Fig. 1.</a:t>
            </a:r>
            <a:r>
              <a:rPr lang="en-US" sz="1100" dirty="0">
                <a:latin typeface="Arial"/>
                <a:cs typeface="Arial"/>
              </a:rPr>
              <a:t> Recording samples (</a:t>
            </a:r>
            <a:r>
              <a:rPr lang="en-US" sz="1100" i="1" dirty="0" smtClean="0">
                <a:latin typeface="Arial"/>
                <a:cs typeface="Arial"/>
              </a:rPr>
              <a:t>N </a:t>
            </a:r>
            <a:r>
              <a:rPr lang="en-US" sz="1100" b="1" dirty="0" smtClean="0">
                <a:latin typeface="Arial"/>
                <a:cs typeface="Arial"/>
              </a:rPr>
              <a:t>= </a:t>
            </a:r>
            <a:r>
              <a:rPr lang="en-US" sz="1100" dirty="0" smtClean="0">
                <a:latin typeface="Arial"/>
                <a:cs typeface="Arial"/>
              </a:rPr>
              <a:t>772</a:t>
            </a:r>
            <a:r>
              <a:rPr lang="en-US" sz="1100" dirty="0">
                <a:latin typeface="Arial"/>
                <a:cs typeface="Arial"/>
              </a:rPr>
              <a:t>) plotted in principal component space. Symbols and cluster labels refer to putative call types </a:t>
            </a:r>
            <a:r>
              <a:rPr lang="en-US" sz="1100" dirty="0" smtClean="0">
                <a:latin typeface="Arial"/>
                <a:cs typeface="Arial"/>
              </a:rPr>
              <a:t>assigned </a:t>
            </a:r>
            <a:r>
              <a:rPr lang="en-US" sz="1100" i="1" dirty="0" smtClean="0">
                <a:latin typeface="Arial"/>
                <a:cs typeface="Arial"/>
              </a:rPr>
              <a:t>a </a:t>
            </a:r>
            <a:r>
              <a:rPr lang="en-US" sz="1100" i="1" dirty="0">
                <a:latin typeface="Arial"/>
                <a:cs typeface="Arial"/>
              </a:rPr>
              <a:t>priori </a:t>
            </a:r>
            <a:r>
              <a:rPr lang="en-US" sz="1100" dirty="0">
                <a:latin typeface="Arial"/>
                <a:cs typeface="Arial"/>
              </a:rPr>
              <a:t>to samples. PC1 and PC2 (left) account for 70% of variance and easily segregate </a:t>
            </a:r>
            <a:r>
              <a:rPr lang="en-US" sz="1100" i="1" dirty="0">
                <a:latin typeface="Arial"/>
                <a:cs typeface="Arial"/>
              </a:rPr>
              <a:t>booms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and </a:t>
            </a:r>
            <a:r>
              <a:rPr lang="en-US" sz="1100" i="1" dirty="0">
                <a:latin typeface="Arial"/>
                <a:cs typeface="Arial"/>
              </a:rPr>
              <a:t>nasal screams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from a cluster </a:t>
            </a:r>
            <a:r>
              <a:rPr lang="en-US" sz="1100" dirty="0" smtClean="0">
                <a:latin typeface="Arial"/>
                <a:cs typeface="Arial"/>
              </a:rPr>
              <a:t>containing the </a:t>
            </a:r>
            <a:r>
              <a:rPr lang="en-US" sz="1100" dirty="0">
                <a:latin typeface="Arial"/>
                <a:cs typeface="Arial"/>
              </a:rPr>
              <a:t>other call types. Plotting on PC1 and PC3 (right) (59% of variance) shows the distinctiveness of </a:t>
            </a:r>
            <a:r>
              <a:rPr lang="en-US" sz="1100" i="1" dirty="0" err="1">
                <a:latin typeface="Arial"/>
                <a:cs typeface="Arial"/>
              </a:rPr>
              <a:t>pyows</a:t>
            </a:r>
            <a:r>
              <a:rPr lang="en-US" sz="1100" i="1" dirty="0">
                <a:latin typeface="Arial"/>
                <a:cs typeface="Arial"/>
              </a:rPr>
              <a:t>, ants</a:t>
            </a:r>
            <a:r>
              <a:rPr lang="en-US" sz="1100" dirty="0">
                <a:latin typeface="Arial"/>
                <a:cs typeface="Arial"/>
              </a:rPr>
              <a:t>, and the combined cluster </a:t>
            </a:r>
            <a:r>
              <a:rPr lang="en-US" sz="1100" dirty="0" smtClean="0">
                <a:latin typeface="Arial"/>
                <a:cs typeface="Arial"/>
              </a:rPr>
              <a:t>of </a:t>
            </a:r>
            <a:r>
              <a:rPr lang="en-US" sz="1100" i="1" dirty="0" err="1" smtClean="0">
                <a:latin typeface="Arial"/>
                <a:cs typeface="Arial"/>
              </a:rPr>
              <a:t>kas</a:t>
            </a:r>
            <a:r>
              <a:rPr lang="en-US" sz="1100" b="1" dirty="0" smtClean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and </a:t>
            </a:r>
            <a:r>
              <a:rPr lang="en-US" sz="1100" i="1" dirty="0" err="1">
                <a:latin typeface="Arial"/>
                <a:cs typeface="Arial"/>
              </a:rPr>
              <a:t>katrain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units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Principal Components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53883" y="3187614"/>
            <a:ext cx="7528064" cy="1337252"/>
            <a:chOff x="587978" y="3159333"/>
            <a:chExt cx="7575115" cy="1136962"/>
          </a:xfrm>
        </p:grpSpPr>
        <p:grpSp>
          <p:nvGrpSpPr>
            <p:cNvPr id="14" name="Group 13"/>
            <p:cNvGrpSpPr/>
            <p:nvPr/>
          </p:nvGrpSpPr>
          <p:grpSpPr>
            <a:xfrm>
              <a:off x="721250" y="3159333"/>
              <a:ext cx="7441843" cy="1136793"/>
              <a:chOff x="619334" y="3159333"/>
              <a:chExt cx="7543759" cy="1136793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619334" y="3159333"/>
                <a:ext cx="7543759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619334" y="4296126"/>
                <a:ext cx="7543759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Left Brace 14"/>
            <p:cNvSpPr/>
            <p:nvPr/>
          </p:nvSpPr>
          <p:spPr>
            <a:xfrm>
              <a:off x="587978" y="3159502"/>
              <a:ext cx="133275" cy="1136793"/>
            </a:xfrm>
            <a:prstGeom prst="leftBrace">
              <a:avLst>
                <a:gd name="adj1" fmla="val 8333"/>
                <a:gd name="adj2" fmla="val 48621"/>
              </a:avLst>
            </a:prstGeom>
            <a:ln w="1270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Oval 17"/>
          <p:cNvSpPr/>
          <p:nvPr/>
        </p:nvSpPr>
        <p:spPr>
          <a:xfrm>
            <a:off x="832483" y="1841995"/>
            <a:ext cx="216289" cy="22302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25575" y="1841995"/>
            <a:ext cx="216289" cy="223025"/>
          </a:xfrm>
          <a:prstGeom prst="ellipse">
            <a:avLst/>
          </a:prstGeom>
          <a:noFill/>
          <a:ln w="12700">
            <a:solidFill>
              <a:srgbClr val="0839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68371" y="3833180"/>
            <a:ext cx="379141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68371" y="1953696"/>
            <a:ext cx="0" cy="1879164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268372" y="1953696"/>
            <a:ext cx="539979" cy="1724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394267" y="2579649"/>
            <a:ext cx="4564358" cy="223024"/>
          </a:xfrm>
          <a:prstGeom prst="roundRect">
            <a:avLst/>
          </a:prstGeom>
          <a:noFill/>
          <a:ln w="12700">
            <a:solidFill>
              <a:srgbClr val="0839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3372912" y="1947800"/>
            <a:ext cx="2296368" cy="0"/>
          </a:xfrm>
          <a:prstGeom prst="line">
            <a:avLst/>
          </a:prstGeom>
          <a:ln w="12700">
            <a:solidFill>
              <a:srgbClr val="0839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672542" y="1940180"/>
            <a:ext cx="0" cy="621618"/>
          </a:xfrm>
          <a:prstGeom prst="straightConnector1">
            <a:avLst/>
          </a:prstGeom>
          <a:ln w="12700">
            <a:solidFill>
              <a:srgbClr val="0839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056" y="3180058"/>
            <a:ext cx="5332898" cy="2757823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8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8" grpId="0" animBg="1"/>
      <p:bldP spid="19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2680" y="784337"/>
            <a:ext cx="119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Examples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1991" y="1669919"/>
            <a:ext cx="6890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Confirming subjective categories via cluster analysis based on PC scores: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3867" y="1170562"/>
            <a:ext cx="8155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5" indent="-460375"/>
            <a:r>
              <a:rPr lang="en-US" sz="1400" dirty="0">
                <a:latin typeface="Arial"/>
                <a:cs typeface="Arial"/>
              </a:rPr>
              <a:t>Fuller, J. L. (2013). The vocal repertoire of adult male blue monkeys (</a:t>
            </a:r>
            <a:r>
              <a:rPr lang="en-US" sz="1400" i="1" dirty="0" err="1">
                <a:latin typeface="Arial"/>
                <a:cs typeface="Arial"/>
              </a:rPr>
              <a:t>Cercopithecus</a:t>
            </a:r>
            <a:r>
              <a:rPr lang="en-US" sz="1400" i="1" dirty="0">
                <a:latin typeface="Arial"/>
                <a:cs typeface="Arial"/>
              </a:rPr>
              <a:t> </a:t>
            </a:r>
            <a:r>
              <a:rPr lang="en-US" sz="1400" i="1" dirty="0" err="1">
                <a:latin typeface="Arial"/>
                <a:cs typeface="Arial"/>
              </a:rPr>
              <a:t>mitis</a:t>
            </a:r>
            <a:r>
              <a:rPr lang="en-US" sz="1400" i="1" dirty="0">
                <a:latin typeface="Arial"/>
                <a:cs typeface="Arial"/>
              </a:rPr>
              <a:t> </a:t>
            </a:r>
            <a:r>
              <a:rPr lang="en-US" sz="1400" i="1" dirty="0" err="1">
                <a:latin typeface="Arial"/>
                <a:cs typeface="Arial"/>
              </a:rPr>
              <a:t>stulmanni</a:t>
            </a:r>
            <a:r>
              <a:rPr lang="en-US" sz="1400" dirty="0">
                <a:latin typeface="Arial"/>
                <a:cs typeface="Arial"/>
              </a:rPr>
              <a:t>): A quantitative analysis of acoustic structure. </a:t>
            </a:r>
            <a:r>
              <a:rPr lang="en-US" sz="1400" i="1" dirty="0">
                <a:latin typeface="Arial"/>
                <a:cs typeface="Arial"/>
              </a:rPr>
              <a:t>American </a:t>
            </a:r>
            <a:r>
              <a:rPr lang="en-US" sz="1400" i="1" dirty="0" smtClean="0">
                <a:latin typeface="Arial"/>
                <a:cs typeface="Arial"/>
              </a:rPr>
              <a:t>Journal </a:t>
            </a:r>
            <a:r>
              <a:rPr lang="en-US" sz="1400" i="1" dirty="0">
                <a:latin typeface="Arial"/>
                <a:cs typeface="Arial"/>
              </a:rPr>
              <a:t>of </a:t>
            </a:r>
            <a:r>
              <a:rPr lang="en-US" sz="1400" i="1" dirty="0" smtClean="0">
                <a:latin typeface="Arial"/>
                <a:cs typeface="Arial"/>
              </a:rPr>
              <a:t>Primatology</a:t>
            </a:r>
            <a:r>
              <a:rPr lang="en-US" sz="1400" dirty="0">
                <a:latin typeface="Arial"/>
                <a:cs typeface="Arial"/>
              </a:rPr>
              <a:t>, 1–14.</a:t>
            </a:r>
          </a:p>
        </p:txBody>
      </p:sp>
      <p:sp>
        <p:nvSpPr>
          <p:cNvPr id="3" name="Rectangle 2"/>
          <p:cNvSpPr/>
          <p:nvPr/>
        </p:nvSpPr>
        <p:spPr>
          <a:xfrm>
            <a:off x="4241508" y="3683131"/>
            <a:ext cx="4621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Fig. </a:t>
            </a:r>
            <a:r>
              <a:rPr lang="en-US" sz="1200" b="1" dirty="0" smtClean="0">
                <a:latin typeface="Arial"/>
                <a:cs typeface="Arial"/>
              </a:rPr>
              <a:t>2.</a:t>
            </a:r>
            <a:r>
              <a:rPr lang="en-US" sz="1200" dirty="0" smtClean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Dendrogram</a:t>
            </a:r>
            <a:r>
              <a:rPr lang="en-US" sz="1200" dirty="0">
                <a:latin typeface="Arial"/>
                <a:cs typeface="Arial"/>
              </a:rPr>
              <a:t> from hierarchical cluster analysis </a:t>
            </a:r>
            <a:r>
              <a:rPr lang="en-US" sz="1200" dirty="0" smtClean="0">
                <a:latin typeface="Arial"/>
                <a:cs typeface="Arial"/>
              </a:rPr>
              <a:t>using samples</a:t>
            </a:r>
            <a:r>
              <a:rPr lang="en-US" sz="1200" dirty="0">
                <a:latin typeface="Arial"/>
                <a:cs typeface="Arial"/>
              </a:rPr>
              <a:t>’ (</a:t>
            </a:r>
            <a:r>
              <a:rPr lang="en-US" sz="1200" dirty="0" smtClean="0">
                <a:latin typeface="Arial"/>
                <a:cs typeface="Arial"/>
              </a:rPr>
              <a:t>N = 772</a:t>
            </a:r>
            <a:r>
              <a:rPr lang="en-US" sz="1200" dirty="0">
                <a:latin typeface="Arial"/>
                <a:cs typeface="Arial"/>
              </a:rPr>
              <a:t>) PC scores. Between‐cluster distance (</a:t>
            </a:r>
            <a:r>
              <a:rPr lang="en-US" sz="1200" dirty="0" smtClean="0">
                <a:latin typeface="Arial"/>
                <a:cs typeface="Arial"/>
              </a:rPr>
              <a:t>vertical lines</a:t>
            </a:r>
            <a:r>
              <a:rPr lang="en-US" sz="1200" dirty="0">
                <a:latin typeface="Arial"/>
                <a:cs typeface="Arial"/>
              </a:rPr>
              <a:t>) for booms was twice other distances, so its linkage is </a:t>
            </a:r>
            <a:r>
              <a:rPr lang="en-US" sz="1200" dirty="0" smtClean="0">
                <a:latin typeface="Arial"/>
                <a:cs typeface="Arial"/>
              </a:rPr>
              <a:t>not shown</a:t>
            </a:r>
            <a:r>
              <a:rPr lang="en-US" sz="1200" dirty="0">
                <a:latin typeface="Arial"/>
                <a:cs typeface="Arial"/>
              </a:rPr>
              <a:t>. Nodes below 5.0 (except booms) are contracted into </a:t>
            </a:r>
            <a:r>
              <a:rPr lang="en-US" sz="1200" dirty="0" smtClean="0">
                <a:latin typeface="Arial"/>
                <a:cs typeface="Arial"/>
              </a:rPr>
              <a:t>a single </a:t>
            </a:r>
            <a:r>
              <a:rPr lang="en-US" sz="1200" dirty="0">
                <a:latin typeface="Arial"/>
                <a:cs typeface="Arial"/>
              </a:rPr>
              <a:t>node. Clusters are labeled by a priori call types (</a:t>
            </a:r>
            <a:r>
              <a:rPr lang="en-US" sz="1200" dirty="0" smtClean="0">
                <a:latin typeface="Arial"/>
                <a:cs typeface="Arial"/>
              </a:rPr>
              <a:t>n = number </a:t>
            </a:r>
            <a:r>
              <a:rPr lang="en-US" sz="1200" dirty="0">
                <a:latin typeface="Arial"/>
                <a:cs typeface="Arial"/>
              </a:rPr>
              <a:t>of samples contained below the join).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Hierarchical Cluster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2" name="Picture 1" descr="Cluster-Full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46" y="2003028"/>
            <a:ext cx="3566961" cy="4755947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855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2680" y="784337"/>
            <a:ext cx="119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Examples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298" y="1844411"/>
            <a:ext cx="7335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Identifying sound types via cluster analysis based on extracted measurements: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9819" y="5959440"/>
            <a:ext cx="38792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Fig. </a:t>
            </a:r>
            <a:r>
              <a:rPr lang="en-US" sz="1200" b="1" dirty="0" smtClean="0">
                <a:latin typeface="Arial"/>
                <a:cs typeface="Arial"/>
              </a:rPr>
              <a:t>2. </a:t>
            </a:r>
            <a:r>
              <a:rPr lang="en-US" sz="1200" dirty="0">
                <a:latin typeface="Arial"/>
                <a:cs typeface="Arial"/>
              </a:rPr>
              <a:t>Results of cluster analysis, SBNMS feeding ground</a:t>
            </a:r>
            <a:r>
              <a:rPr lang="en-US" sz="1200" dirty="0" smtClean="0">
                <a:latin typeface="Arial"/>
                <a:cs typeface="Arial"/>
              </a:rPr>
              <a:t>, 2006</a:t>
            </a:r>
            <a:r>
              <a:rPr lang="en-US" sz="1200" dirty="0">
                <a:latin typeface="Arial"/>
                <a:cs typeface="Arial"/>
              </a:rPr>
              <a:t>. Each cluster is represented by a different color. Descriptions </a:t>
            </a:r>
            <a:r>
              <a:rPr lang="en-US" sz="1200" dirty="0" smtClean="0">
                <a:latin typeface="Arial"/>
                <a:cs typeface="Arial"/>
              </a:rPr>
              <a:t>and acoustic </a:t>
            </a:r>
            <a:r>
              <a:rPr lang="en-US" sz="1200" dirty="0">
                <a:latin typeface="Arial"/>
                <a:cs typeface="Arial"/>
              </a:rPr>
              <a:t>summaries of each cluster are in Table II.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8560" y="284097"/>
            <a:ext cx="8424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Hierarchical Cluster Analysis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546" y="1113734"/>
            <a:ext cx="81883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/>
            <a:r>
              <a:rPr lang="en-US" sz="1400" dirty="0" err="1">
                <a:latin typeface="Arial"/>
                <a:cs typeface="Arial"/>
              </a:rPr>
              <a:t>Stimpert</a:t>
            </a:r>
            <a:r>
              <a:rPr lang="en-US" sz="1400" dirty="0">
                <a:latin typeface="Arial"/>
                <a:cs typeface="Arial"/>
              </a:rPr>
              <a:t>, A. K., Au, W. W. L., Parks, S. E., Hurst, T., &amp; Wiley, D. N. (2011). Common humpback whale (</a:t>
            </a:r>
            <a:r>
              <a:rPr lang="en-US" sz="1400" i="1" dirty="0">
                <a:latin typeface="Arial"/>
                <a:cs typeface="Arial"/>
              </a:rPr>
              <a:t>Megaptera novaeangliae</a:t>
            </a:r>
            <a:r>
              <a:rPr lang="en-US" sz="1400" dirty="0">
                <a:latin typeface="Arial"/>
                <a:cs typeface="Arial"/>
              </a:rPr>
              <a:t>) sound types for passive acoustic monitoring. </a:t>
            </a:r>
            <a:r>
              <a:rPr lang="en-US" sz="1400" i="1" dirty="0">
                <a:latin typeface="Arial"/>
                <a:cs typeface="Arial"/>
              </a:rPr>
              <a:t>Journal of the Acoustical Society of America</a:t>
            </a:r>
            <a:r>
              <a:rPr lang="en-US" sz="1400" dirty="0">
                <a:latin typeface="Arial"/>
                <a:cs typeface="Arial"/>
              </a:rPr>
              <a:t>, 129, 476–482.</a:t>
            </a:r>
          </a:p>
        </p:txBody>
      </p:sp>
      <p:pic>
        <p:nvPicPr>
          <p:cNvPr id="6" name="Picture 5" descr="Humpback sound typ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12" y="2264349"/>
            <a:ext cx="6417433" cy="361747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luster-humpba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919" y="3934885"/>
            <a:ext cx="4672999" cy="2793996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755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1166</Words>
  <Application>Microsoft Macintosh PowerPoint</Application>
  <PresentationFormat>On-screen Show (4:3)</PresentationFormat>
  <Paragraphs>71</Paragraphs>
  <Slides>12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Avenir Medium</vt:lpstr>
      <vt:lpstr>Calibri</vt:lpstr>
      <vt:lpstr>PMingLiU-ExtB</vt:lpstr>
      <vt:lpstr>Times New Roman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Cornell Lab of Ornithology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76</cp:revision>
  <dcterms:created xsi:type="dcterms:W3CDTF">2015-02-05T17:34:55Z</dcterms:created>
  <dcterms:modified xsi:type="dcterms:W3CDTF">2017-04-03T01:55:53Z</dcterms:modified>
</cp:coreProperties>
</file>