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jpe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gif" ContentType="image/gif"/>
  <Default Extension="png" ContentType="image/png"/>
  <Default Extension="bin" ContentType="application/vnd.openxmlformats-officedocument.oleObjec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handoutMasterIdLst>
    <p:handoutMasterId r:id="rId18"/>
  </p:handoutMasterIdLst>
  <p:sldIdLst>
    <p:sldId id="381" r:id="rId2"/>
    <p:sldId id="353" r:id="rId3"/>
    <p:sldId id="368" r:id="rId4"/>
    <p:sldId id="383" r:id="rId5"/>
    <p:sldId id="388" r:id="rId6"/>
    <p:sldId id="409" r:id="rId7"/>
    <p:sldId id="410" r:id="rId8"/>
    <p:sldId id="411" r:id="rId9"/>
    <p:sldId id="412" r:id="rId10"/>
    <p:sldId id="421" r:id="rId11"/>
    <p:sldId id="422" r:id="rId12"/>
    <p:sldId id="337" r:id="rId13"/>
    <p:sldId id="349" r:id="rId14"/>
    <p:sldId id="372" r:id="rId15"/>
    <p:sldId id="323" r:id="rId16"/>
  </p:sldIdLst>
  <p:sldSz cx="9144000" cy="6858000" type="screen4x3"/>
  <p:notesSz cx="6997700" cy="92837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FEEFEC"/>
    <a:srgbClr val="CC6600"/>
    <a:srgbClr val="CC3300"/>
    <a:srgbClr val="FF99FF"/>
    <a:srgbClr val="CCFFCC"/>
    <a:srgbClr val="CCFF99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207" autoAdjust="0"/>
    <p:restoredTop sz="91600" autoAdjust="0"/>
  </p:normalViewPr>
  <p:slideViewPr>
    <p:cSldViewPr snapToGrid="0">
      <p:cViewPr varScale="1">
        <p:scale>
          <a:sx n="123" d="100"/>
          <a:sy n="123" d="100"/>
        </p:scale>
        <p:origin x="192" y="10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84" d="100"/>
        <a:sy n="184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handoutMaster" Target="handoutMasters/handoutMaster1.xml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31" tIns="46516" rIns="93031" bIns="46516" numCol="1" anchor="t" anchorCtr="0" compatLnSpc="1">
            <a:prstTxWarp prst="textNoShape">
              <a:avLst/>
            </a:prstTxWarp>
          </a:bodyPr>
          <a:lstStyle>
            <a:lvl1pPr defTabSz="93027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65575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31" tIns="46516" rIns="93031" bIns="46516" numCol="1" anchor="t" anchorCtr="0" compatLnSpc="1">
            <a:prstTxWarp prst="textNoShape">
              <a:avLst/>
            </a:prstTxWarp>
          </a:bodyPr>
          <a:lstStyle>
            <a:lvl1pPr algn="r" defTabSz="93027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015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31" tIns="46516" rIns="93031" bIns="46516" numCol="1" anchor="b" anchorCtr="0" compatLnSpc="1">
            <a:prstTxWarp prst="textNoShape">
              <a:avLst/>
            </a:prstTxWarp>
          </a:bodyPr>
          <a:lstStyle>
            <a:lvl1pPr defTabSz="93027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65575" y="882015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31" tIns="46516" rIns="93031" bIns="46516" numCol="1" anchor="b" anchorCtr="0" compatLnSpc="1">
            <a:prstTxWarp prst="textNoShape">
              <a:avLst/>
            </a:prstTxWarp>
          </a:bodyPr>
          <a:lstStyle>
            <a:lvl1pPr algn="r" defTabSz="930275">
              <a:defRPr sz="1200"/>
            </a:lvl1pPr>
          </a:lstStyle>
          <a:p>
            <a:pPr>
              <a:defRPr/>
            </a:pPr>
            <a:fld id="{2FFE68DC-110F-4B89-B683-36DC71F985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362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3988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7925" y="696913"/>
            <a:ext cx="4641850" cy="3481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0088" y="4410075"/>
            <a:ext cx="5597525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18563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3988" y="8818563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756AB93-034B-4AB8-957B-95BCBDEA03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6016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264398F-EAA2-4D58-A3C9-9AD29472E42E}" type="slidenum">
              <a:rPr lang="en-US" sz="1200" smtClean="0"/>
              <a:pPr eaLnBrk="1" hangingPunct="1"/>
              <a:t>1</a:t>
            </a:fld>
            <a:endParaRPr lang="en-US" sz="1200" smtClean="0"/>
          </a:p>
        </p:txBody>
      </p:sp>
    </p:spTree>
    <p:extLst>
      <p:ext uri="{BB962C8B-B14F-4D97-AF65-F5344CB8AC3E}">
        <p14:creationId xmlns:p14="http://schemas.microsoft.com/office/powerpoint/2010/main" val="5463407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dirty="0" smtClean="0"/>
              <a:t>Understanding of spectrograms</a:t>
            </a:r>
            <a:r>
              <a:rPr lang="en-US" baseline="0" dirty="0" smtClean="0"/>
              <a:t> needed is at conceptual, not mathematical level;</a:t>
            </a:r>
          </a:p>
          <a:p>
            <a:pPr eaLnBrk="1" hangingPunct="1"/>
            <a:r>
              <a:rPr lang="en-US" baseline="0" dirty="0" smtClean="0"/>
              <a:t>also-- what is the relationship between image in spectrogram and what we hear?</a:t>
            </a:r>
          </a:p>
          <a:p>
            <a:pPr eaLnBrk="1" hangingPunct="1"/>
            <a:endParaRPr lang="en-US" dirty="0" smtClean="0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4830DA9-E2BC-442D-820A-0284AAC2F230}" type="slidenum">
              <a:rPr lang="en-US" sz="1200" smtClean="0"/>
              <a:pPr eaLnBrk="1" hangingPunct="1"/>
              <a:t>2</a:t>
            </a:fld>
            <a:endParaRPr lang="en-US" sz="1200" smtClean="0"/>
          </a:p>
        </p:txBody>
      </p:sp>
    </p:spTree>
    <p:extLst>
      <p:ext uri="{BB962C8B-B14F-4D97-AF65-F5344CB8AC3E}">
        <p14:creationId xmlns:p14="http://schemas.microsoft.com/office/powerpoint/2010/main" val="18568817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4830DA9-E2BC-442D-820A-0284AAC2F230}" type="slidenum">
              <a:rPr lang="en-US" sz="1200" smtClean="0"/>
              <a:pPr eaLnBrk="1" hangingPunct="1"/>
              <a:t>4</a:t>
            </a:fld>
            <a:endParaRPr lang="en-US" sz="1200" smtClean="0"/>
          </a:p>
        </p:txBody>
      </p:sp>
    </p:spTree>
    <p:extLst>
      <p:ext uri="{BB962C8B-B14F-4D97-AF65-F5344CB8AC3E}">
        <p14:creationId xmlns:p14="http://schemas.microsoft.com/office/powerpoint/2010/main" val="13788442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dirty="0" smtClean="0"/>
              <a:t>RAVEN:</a:t>
            </a:r>
            <a:r>
              <a:rPr lang="en-US" baseline="0" dirty="0" smtClean="0"/>
              <a:t>  zoom to see </a:t>
            </a:r>
            <a:r>
              <a:rPr lang="en-US" baseline="0" dirty="0" err="1" smtClean="0"/>
              <a:t>indiv</a:t>
            </a:r>
            <a:r>
              <a:rPr lang="en-US" baseline="0" dirty="0" smtClean="0"/>
              <a:t> samples; </a:t>
            </a:r>
          </a:p>
          <a:p>
            <a:pPr eaLnBrk="1" hangingPunct="1"/>
            <a:r>
              <a:rPr lang="en-US" baseline="0" dirty="0" smtClean="0"/>
              <a:t>   use Info panel to check sample rate; note no spectrogram &gt; </a:t>
            </a:r>
            <a:r>
              <a:rPr lang="en-US" baseline="0" dirty="0" err="1" smtClean="0"/>
              <a:t>Nyquist</a:t>
            </a:r>
            <a:endParaRPr lang="en-US" dirty="0" smtClean="0"/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F38CBCE-E1A9-4698-B37A-9C425CB06150}" type="slidenum">
              <a:rPr lang="en-US" sz="1200" smtClean="0"/>
              <a:pPr eaLnBrk="1" hangingPunct="1"/>
              <a:t>12</a:t>
            </a:fld>
            <a:endParaRPr lang="en-US" sz="1200" smtClean="0"/>
          </a:p>
        </p:txBody>
      </p:sp>
    </p:spTree>
    <p:extLst>
      <p:ext uri="{BB962C8B-B14F-4D97-AF65-F5344CB8AC3E}">
        <p14:creationId xmlns:p14="http://schemas.microsoft.com/office/powerpoint/2010/main" val="7806318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11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dirty="0" smtClean="0"/>
              <a:t>FUTURE:  why more bits are better</a:t>
            </a:r>
          </a:p>
        </p:txBody>
      </p:sp>
      <p:sp>
        <p:nvSpPr>
          <p:cNvPr id="911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19BE4C6-8061-4763-B913-3A4A10FF5B83}" type="slidenum">
              <a:rPr lang="en-US" sz="1200" smtClean="0"/>
              <a:pPr eaLnBrk="1" hangingPunct="1"/>
              <a:t>13</a:t>
            </a:fld>
            <a:endParaRPr lang="en-US" sz="1200" smtClean="0"/>
          </a:p>
        </p:txBody>
      </p:sp>
    </p:spTree>
    <p:extLst>
      <p:ext uri="{BB962C8B-B14F-4D97-AF65-F5344CB8AC3E}">
        <p14:creationId xmlns:p14="http://schemas.microsoft.com/office/powerpoint/2010/main" val="11026093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3431A72-D27F-4388-AA4D-B1F932C2FEFA}" type="slidenum">
              <a:rPr lang="en-US" sz="1200" smtClean="0"/>
              <a:pPr eaLnBrk="1" hangingPunct="1"/>
              <a:t>15</a:t>
            </a:fld>
            <a:endParaRPr lang="en-US" sz="1200" smtClean="0"/>
          </a:p>
        </p:txBody>
      </p:sp>
    </p:spTree>
    <p:extLst>
      <p:ext uri="{BB962C8B-B14F-4D97-AF65-F5344CB8AC3E}">
        <p14:creationId xmlns:p14="http://schemas.microsoft.com/office/powerpoint/2010/main" val="498545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7BAC49-6543-476C-B401-B7400BD1EA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460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7A4E82-6A36-4B60-974B-FC793F5CDE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077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A9B1BB-9986-46B6-940F-E1BBD73477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0193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507E03-832F-4526-81C2-B18FB9CF90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780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948B35-5E69-416B-9B0F-BA52E0130D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703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4813D-B278-4E90-BE1E-04B60C6BA0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312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C6BCEF-B320-4382-8F66-EE085DB60E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046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2A9A22-894E-4D42-8312-7BE2EB2540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9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8EF2D1-55A0-431A-9D8A-50380333A3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573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9EAE4C-37D0-4D68-9516-E94BFDEC62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52450" y="930275"/>
            <a:ext cx="8039100" cy="0"/>
          </a:xfrm>
          <a:prstGeom prst="line">
            <a:avLst/>
          </a:prstGeom>
          <a:ln w="127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21188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-no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9EAE4C-37D0-4D68-9516-E94BFDEC62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2671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8BC0EA-7CE9-489F-840D-18748F6DAB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788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539BCDF-AE2A-4CD5-8A55-C910DDB8F4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2" r:id="rId8"/>
    <p:sldLayoutId id="2147483668" r:id="rId9"/>
    <p:sldLayoutId id="2147483669" r:id="rId10"/>
    <p:sldLayoutId id="2147483670" r:id="rId11"/>
    <p:sldLayoutId id="2147483671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jp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3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file://localhost/C:/Program%20Files/Raven-development/Raven.bat" TargetMode="External"/><Relationship Id="rId4" Type="http://schemas.openxmlformats.org/officeDocument/2006/relationships/image" Target="../media/image14.em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16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027"/>
          <p:cNvSpPr txBox="1">
            <a:spLocks noChangeArrowheads="1"/>
          </p:cNvSpPr>
          <p:nvPr/>
        </p:nvSpPr>
        <p:spPr bwMode="auto">
          <a:xfrm>
            <a:off x="609600" y="362130"/>
            <a:ext cx="8001000" cy="427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60000"/>
              </a:lnSpc>
              <a:spcBef>
                <a:spcPct val="50000"/>
              </a:spcBef>
            </a:pPr>
            <a:r>
              <a:rPr lang="en-US" sz="3400" dirty="0">
                <a:solidFill>
                  <a:srgbClr val="C00000"/>
                </a:solidFill>
                <a:latin typeface="Arial" charset="0"/>
              </a:rPr>
              <a:t>Digital Representation of </a:t>
            </a:r>
            <a:r>
              <a:rPr lang="en-US" sz="3400" dirty="0" smtClean="0">
                <a:solidFill>
                  <a:srgbClr val="C00000"/>
                </a:solidFill>
                <a:latin typeface="Arial" charset="0"/>
              </a:rPr>
              <a:t>Sound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5684524" y="6213346"/>
            <a:ext cx="3370736" cy="643955"/>
            <a:chOff x="5684524" y="6059666"/>
            <a:chExt cx="3370736" cy="643955"/>
          </a:xfrm>
        </p:grpSpPr>
        <p:pic>
          <p:nvPicPr>
            <p:cNvPr id="7" name="Picture 6" descr="CLO BRP for PPT.eps"/>
            <p:cNvPicPr>
              <a:picLocks noChangeAspect="1"/>
            </p:cNvPicPr>
            <p:nvPr/>
          </p:nvPicPr>
          <p:blipFill>
            <a:blip r:embed="rId3" cstate="print"/>
            <a:srcRect l="11752" r="11208" b="72114"/>
            <a:stretch>
              <a:fillRect/>
            </a:stretch>
          </p:blipFill>
          <p:spPr bwMode="auto">
            <a:xfrm>
              <a:off x="5702460" y="6059666"/>
              <a:ext cx="3352800" cy="3595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TextBox 7"/>
            <p:cNvSpPr txBox="1"/>
            <p:nvPr/>
          </p:nvSpPr>
          <p:spPr>
            <a:xfrm>
              <a:off x="5684524" y="6395844"/>
              <a:ext cx="32624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latin typeface="Avenir Medium"/>
                  <a:ea typeface="PMingLiU-ExtB"/>
                  <a:cs typeface="Avenir Medium"/>
                </a:rPr>
                <a:t>Bioacoustics Research Program</a:t>
              </a:r>
              <a:endParaRPr lang="en-US" sz="1400" dirty="0">
                <a:latin typeface="Avenir Medium"/>
                <a:ea typeface="PMingLiU-ExtB"/>
                <a:cs typeface="Avenir Medium"/>
              </a:endParaRPr>
            </a:p>
          </p:txBody>
        </p:sp>
      </p:grpSp>
      <p:pic>
        <p:nvPicPr>
          <p:cNvPr id="9" name="Picture 8" descr="Pressure-vs-time-grid-dots-01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394" y="1961618"/>
            <a:ext cx="5907212" cy="2092723"/>
          </a:xfrm>
          <a:prstGeom prst="rect">
            <a:avLst/>
          </a:prstGeom>
          <a:ln w="3175" cap="sq" cmpd="sng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14" name="Group 13"/>
          <p:cNvGrpSpPr/>
          <p:nvPr/>
        </p:nvGrpSpPr>
        <p:grpSpPr>
          <a:xfrm>
            <a:off x="152400" y="5625620"/>
            <a:ext cx="4343400" cy="1082344"/>
            <a:chOff x="152400" y="5547056"/>
            <a:chExt cx="4343400" cy="1082344"/>
          </a:xfrm>
        </p:grpSpPr>
        <p:sp>
          <p:nvSpPr>
            <p:cNvPr id="15" name="Text Box 1029"/>
            <p:cNvSpPr txBox="1">
              <a:spLocks noChangeArrowheads="1"/>
            </p:cNvSpPr>
            <p:nvPr/>
          </p:nvSpPr>
          <p:spPr bwMode="auto">
            <a:xfrm>
              <a:off x="152400" y="6384925"/>
              <a:ext cx="3695700" cy="244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000" dirty="0">
                  <a:latin typeface="Arial" charset="0"/>
                </a:rPr>
                <a:t>© </a:t>
              </a:r>
              <a:r>
                <a:rPr lang="en-US" sz="1000" dirty="0" smtClean="0">
                  <a:latin typeface="Arial" charset="0"/>
                </a:rPr>
                <a:t>2007-17, </a:t>
              </a:r>
              <a:r>
                <a:rPr lang="en-US" sz="1000" dirty="0">
                  <a:latin typeface="Arial" charset="0"/>
                </a:rPr>
                <a:t>Cornell Bioacoustics Research Program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52400" y="5547056"/>
              <a:ext cx="43434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Sound Analysis Workshop</a:t>
              </a:r>
              <a:br>
                <a:rPr lang="en-US" sz="20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sz="14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Ithaca, NY</a:t>
              </a:r>
              <a:br>
                <a:rPr lang="en-US" sz="14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sz="14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3 – </a:t>
              </a:r>
              <a:r>
                <a:rPr lang="en-US" sz="1400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7</a:t>
              </a:r>
              <a:r>
                <a:rPr lang="en-US" sz="14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 Apr 2017</a:t>
              </a:r>
              <a:endParaRPr lang="en-US" sz="14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90012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ME6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685" y="1447800"/>
            <a:ext cx="1380948" cy="1143000"/>
          </a:xfrm>
          <a:prstGeom prst="rect">
            <a:avLst/>
          </a:prstGeom>
        </p:spPr>
      </p:pic>
      <p:pic>
        <p:nvPicPr>
          <p:cNvPr id="15" name="Picture 14" descr="marantz_pmd661_recLevel-BEST-CROP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4315" y="3048000"/>
            <a:ext cx="1081689" cy="990600"/>
          </a:xfrm>
          <a:prstGeom prst="rect">
            <a:avLst/>
          </a:prstGeom>
        </p:spPr>
      </p:pic>
      <p:pic>
        <p:nvPicPr>
          <p:cNvPr id="19" name="Picture 18" descr="PMD661MK2-larg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108" y="4419600"/>
            <a:ext cx="1124103" cy="1828800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>
            <a:off x="3429000" y="2057400"/>
            <a:ext cx="381000" cy="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5334000" y="2057400"/>
            <a:ext cx="381000" cy="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26" idx="1"/>
          </p:cNvCxnSpPr>
          <p:nvPr/>
        </p:nvCxnSpPr>
        <p:spPr>
          <a:xfrm flipH="1">
            <a:off x="5120077" y="2614397"/>
            <a:ext cx="1060820" cy="584529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>
            <a:off x="2209800" y="3886200"/>
            <a:ext cx="1752600" cy="83820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3429000" y="5257800"/>
            <a:ext cx="533400" cy="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5183160" y="5257800"/>
            <a:ext cx="533400" cy="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3872213" y="2538714"/>
            <a:ext cx="13658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0000FF"/>
                </a:solidFill>
                <a:latin typeface="Arial"/>
                <a:cs typeface="Arial"/>
              </a:rPr>
              <a:t>1. microphone</a:t>
            </a:r>
            <a:endParaRPr lang="en-US" sz="1400" i="1" dirty="0">
              <a:solidFill>
                <a:srgbClr val="0000FF"/>
              </a:solidFill>
              <a:latin typeface="Arial"/>
              <a:cs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872300" y="3978476"/>
            <a:ext cx="13657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0000FF"/>
                </a:solidFill>
                <a:latin typeface="Arial"/>
                <a:cs typeface="Arial"/>
              </a:rPr>
              <a:t>2. preamplifier</a:t>
            </a:r>
            <a:endParaRPr lang="en-US" sz="1400" i="1" dirty="0">
              <a:solidFill>
                <a:srgbClr val="0000FF"/>
              </a:solidFill>
              <a:latin typeface="Arial"/>
              <a:cs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762326" y="6200172"/>
            <a:ext cx="15856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 smtClean="0">
                <a:solidFill>
                  <a:srgbClr val="0000FF"/>
                </a:solidFill>
                <a:latin typeface="Arial"/>
                <a:cs typeface="Arial"/>
              </a:rPr>
              <a:t>3. analog / digital</a:t>
            </a:r>
            <a:br>
              <a:rPr lang="en-US" sz="1400" i="1" dirty="0" smtClean="0">
                <a:solidFill>
                  <a:srgbClr val="0000FF"/>
                </a:solidFill>
                <a:latin typeface="Arial"/>
                <a:cs typeface="Arial"/>
              </a:rPr>
            </a:br>
            <a:r>
              <a:rPr lang="en-US" sz="1400" i="1" dirty="0" smtClean="0">
                <a:solidFill>
                  <a:srgbClr val="0000FF"/>
                </a:solidFill>
                <a:latin typeface="Arial"/>
                <a:cs typeface="Arial"/>
              </a:rPr>
              <a:t>converter</a:t>
            </a:r>
            <a:endParaRPr lang="en-US" sz="1400" i="1" dirty="0">
              <a:solidFill>
                <a:srgbClr val="0000FF"/>
              </a:solidFill>
              <a:latin typeface="Arial"/>
              <a:cs typeface="Arial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12977" y="1600199"/>
            <a:ext cx="2925701" cy="1183475"/>
            <a:chOff x="512977" y="1600199"/>
            <a:chExt cx="2925701" cy="1183475"/>
          </a:xfrm>
        </p:grpSpPr>
        <p:pic>
          <p:nvPicPr>
            <p:cNvPr id="10" name="Picture 9" descr="Pressure-lo.pn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400" y="1600199"/>
              <a:ext cx="2831470" cy="903183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512977" y="2445120"/>
              <a:ext cx="292570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latin typeface="Arial"/>
                  <a:cs typeface="Arial"/>
                </a:rPr>
                <a:t>sound pressure (µPa) vs. time</a:t>
              </a:r>
              <a:endParaRPr lang="en-US" sz="1600" dirty="0">
                <a:latin typeface="Arial"/>
                <a:cs typeface="Arial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5772302" y="1600199"/>
            <a:ext cx="2838298" cy="1183475"/>
            <a:chOff x="5772302" y="1600199"/>
            <a:chExt cx="2838298" cy="1183475"/>
          </a:xfrm>
        </p:grpSpPr>
        <p:pic>
          <p:nvPicPr>
            <p:cNvPr id="11" name="Picture 10" descr="Voltage-low.p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72302" y="1600199"/>
              <a:ext cx="2838298" cy="903183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6180897" y="2445120"/>
              <a:ext cx="212440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latin typeface="Arial"/>
                  <a:cs typeface="Arial"/>
                </a:rPr>
                <a:t>voltage (mV) vs. time</a:t>
              </a:r>
              <a:endParaRPr lang="en-US" sz="1600" dirty="0">
                <a:latin typeface="Arial"/>
                <a:cs typeface="Arial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533400" y="4888017"/>
            <a:ext cx="2945991" cy="1204777"/>
            <a:chOff x="533400" y="4888017"/>
            <a:chExt cx="2945991" cy="1204777"/>
          </a:xfrm>
        </p:grpSpPr>
        <p:pic>
          <p:nvPicPr>
            <p:cNvPr id="12" name="Picture 11" descr="Voltage-hi.p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400" y="4888017"/>
              <a:ext cx="2838298" cy="903183"/>
            </a:xfrm>
            <a:prstGeom prst="rect">
              <a:avLst/>
            </a:prstGeom>
          </p:spPr>
        </p:pic>
        <p:sp>
          <p:nvSpPr>
            <p:cNvPr id="27" name="TextBox 26"/>
            <p:cNvSpPr txBox="1"/>
            <p:nvPr/>
          </p:nvSpPr>
          <p:spPr>
            <a:xfrm>
              <a:off x="603784" y="5754240"/>
              <a:ext cx="287560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latin typeface="Arial"/>
                  <a:cs typeface="Arial"/>
                </a:rPr>
                <a:t>(bigger) voltage (mV) vs. time</a:t>
              </a:r>
              <a:endParaRPr lang="en-US" sz="1600" dirty="0">
                <a:latin typeface="Arial"/>
                <a:cs typeface="Arial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5799897" y="4888017"/>
            <a:ext cx="2936390" cy="1450999"/>
            <a:chOff x="5799897" y="4888017"/>
            <a:chExt cx="2936390" cy="1450999"/>
          </a:xfrm>
        </p:grpSpPr>
        <p:pic>
          <p:nvPicPr>
            <p:cNvPr id="13" name="Picture 12" descr="Samples.png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9897" y="4888017"/>
              <a:ext cx="2859756" cy="903183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5935948" y="5754240"/>
              <a:ext cx="2800339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>
                  <a:latin typeface="Arial"/>
                  <a:cs typeface="Arial"/>
                </a:rPr>
                <a:t>sample values vs. time</a:t>
              </a:r>
            </a:p>
            <a:p>
              <a:pPr algn="ctr"/>
              <a:r>
                <a:rPr lang="en-US" sz="1600" i="1" dirty="0" smtClean="0">
                  <a:latin typeface="Arial"/>
                  <a:cs typeface="Arial"/>
                </a:rPr>
                <a:t>e.g., 16 bit:  [-32768, 32767]   </a:t>
              </a:r>
              <a:endParaRPr lang="en-US" sz="1600" i="1" dirty="0">
                <a:latin typeface="Arial"/>
                <a:cs typeface="Arial"/>
              </a:endParaRPr>
            </a:p>
          </p:txBody>
        </p:sp>
      </p:grpSp>
      <p:sp>
        <p:nvSpPr>
          <p:cNvPr id="30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239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The digital recording chain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995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0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Straight Arrow Connector 22"/>
          <p:cNvCxnSpPr/>
          <p:nvPr/>
        </p:nvCxnSpPr>
        <p:spPr>
          <a:xfrm>
            <a:off x="3409849" y="2521353"/>
            <a:ext cx="2294760" cy="2366664"/>
          </a:xfrm>
          <a:prstGeom prst="straightConnector1">
            <a:avLst/>
          </a:prstGeom>
          <a:ln w="38100" cmpd="sng"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8" name="Group 7"/>
          <p:cNvGrpSpPr/>
          <p:nvPr/>
        </p:nvGrpSpPr>
        <p:grpSpPr>
          <a:xfrm>
            <a:off x="512977" y="1600199"/>
            <a:ext cx="2925701" cy="1183475"/>
            <a:chOff x="512977" y="1600199"/>
            <a:chExt cx="2925701" cy="1183475"/>
          </a:xfrm>
        </p:grpSpPr>
        <p:pic>
          <p:nvPicPr>
            <p:cNvPr id="10" name="Picture 9" descr="Pressure-lo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400" y="1600199"/>
              <a:ext cx="2831470" cy="903183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512977" y="2445120"/>
              <a:ext cx="292570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latin typeface="Arial"/>
                  <a:cs typeface="Arial"/>
                </a:rPr>
                <a:t>sound pressure (µPa) vs. time</a:t>
              </a:r>
              <a:endParaRPr lang="en-US" sz="1600" dirty="0">
                <a:latin typeface="Arial"/>
                <a:cs typeface="Arial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5799897" y="4888017"/>
            <a:ext cx="2936390" cy="1450999"/>
            <a:chOff x="5799897" y="4888017"/>
            <a:chExt cx="2936390" cy="1450999"/>
          </a:xfrm>
        </p:grpSpPr>
        <p:pic>
          <p:nvPicPr>
            <p:cNvPr id="13" name="Picture 12" descr="Samples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9897" y="4888017"/>
              <a:ext cx="2859756" cy="903183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5935948" y="5754240"/>
              <a:ext cx="2800339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>
                  <a:latin typeface="Arial"/>
                  <a:cs typeface="Arial"/>
                </a:rPr>
                <a:t>sample values vs. time</a:t>
              </a:r>
            </a:p>
            <a:p>
              <a:pPr algn="ctr"/>
              <a:r>
                <a:rPr lang="en-US" sz="1600" i="1" dirty="0" smtClean="0">
                  <a:latin typeface="Arial"/>
                  <a:cs typeface="Arial"/>
                </a:rPr>
                <a:t>e.g., 16 bit:  [-32768, 32767]   </a:t>
              </a:r>
              <a:endParaRPr lang="en-US" sz="1600" i="1" dirty="0">
                <a:latin typeface="Arial"/>
                <a:cs typeface="Arial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888524" y="3398615"/>
            <a:ext cx="7467108" cy="523220"/>
            <a:chOff x="888524" y="3398615"/>
            <a:chExt cx="7467108" cy="523220"/>
          </a:xfrm>
        </p:grpSpPr>
        <p:sp>
          <p:nvSpPr>
            <p:cNvPr id="4" name="Rectangle 3"/>
            <p:cNvSpPr/>
            <p:nvPr/>
          </p:nvSpPr>
          <p:spPr>
            <a:xfrm>
              <a:off x="888524" y="3480955"/>
              <a:ext cx="7467108" cy="44088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88524" y="3398615"/>
              <a:ext cx="74671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i="1" dirty="0" smtClean="0">
                  <a:solidFill>
                    <a:srgbClr val="0000FF"/>
                  </a:solidFill>
                  <a:latin typeface="Arial"/>
                  <a:cs typeface="Arial"/>
                </a:rPr>
                <a:t>sample </a:t>
              </a:r>
              <a:r>
                <a:rPr lang="en-US" sz="2800" i="1" dirty="0" smtClean="0">
                  <a:solidFill>
                    <a:srgbClr val="0000FF"/>
                  </a:solidFill>
                  <a:latin typeface="Arial"/>
                  <a:cs typeface="Arial"/>
                </a:rPr>
                <a:t>values proportional to sound </a:t>
              </a:r>
              <a:r>
                <a:rPr lang="en-US" sz="2800" i="1" dirty="0" smtClean="0">
                  <a:solidFill>
                    <a:srgbClr val="0000FF"/>
                  </a:solidFill>
                  <a:latin typeface="Arial"/>
                  <a:cs typeface="Arial"/>
                </a:rPr>
                <a:t>pressure</a:t>
              </a:r>
              <a:endParaRPr lang="en-US" sz="2800" i="1" dirty="0">
                <a:solidFill>
                  <a:srgbClr val="0000FF"/>
                </a:solidFill>
                <a:latin typeface="Arial"/>
                <a:cs typeface="Arial"/>
              </a:endParaRPr>
            </a:p>
          </p:txBody>
        </p:sp>
      </p:grpSp>
      <p:sp>
        <p:nvSpPr>
          <p:cNvPr id="30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239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The digital recording chain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710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990600" y="2286000"/>
            <a:ext cx="7239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3038" indent="-17303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000" dirty="0">
                <a:latin typeface="Arial" charset="0"/>
              </a:rPr>
              <a:t>A digitized signal can only represent frequencies </a:t>
            </a:r>
            <a:r>
              <a:rPr lang="en-US" sz="2000" dirty="0" smtClean="0">
                <a:latin typeface="Arial" charset="0"/>
                <a:cs typeface="Arial" charset="0"/>
              </a:rPr>
              <a:t>&lt; one-half the sampling frequency (</a:t>
            </a:r>
            <a:r>
              <a:rPr lang="en-US" sz="2000" i="1" dirty="0" err="1" smtClean="0">
                <a:latin typeface="Arial" charset="0"/>
                <a:cs typeface="Arial" charset="0"/>
              </a:rPr>
              <a:t>F</a:t>
            </a:r>
            <a:r>
              <a:rPr lang="en-US" sz="2000" i="1" baseline="-25000" dirty="0" err="1" smtClean="0">
                <a:latin typeface="Arial" charset="0"/>
                <a:cs typeface="Arial" charset="0"/>
              </a:rPr>
              <a:t>s</a:t>
            </a:r>
            <a:r>
              <a:rPr lang="en-US" sz="2000" dirty="0">
                <a:latin typeface="Arial" charset="0"/>
                <a:cs typeface="Arial" charset="0"/>
              </a:rPr>
              <a:t>/</a:t>
            </a:r>
            <a:r>
              <a:rPr lang="en-US" sz="2000" dirty="0" smtClean="0">
                <a:latin typeface="Arial" charset="0"/>
                <a:cs typeface="Arial" charset="0"/>
              </a:rPr>
              <a:t>2).</a:t>
            </a:r>
            <a:endParaRPr lang="en-US" sz="2000" dirty="0">
              <a:latin typeface="Arial" charset="0"/>
              <a:cs typeface="Arial" charset="0"/>
            </a:endParaRPr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990600" y="3200400"/>
            <a:ext cx="7239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3038" indent="-17303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000" i="1" dirty="0" err="1" smtClean="0">
                <a:latin typeface="Arial" charset="0"/>
                <a:cs typeface="Arial" charset="0"/>
              </a:rPr>
              <a:t>F</a:t>
            </a:r>
            <a:r>
              <a:rPr lang="en-US" sz="2000" i="1" baseline="-25000" dirty="0" err="1" smtClean="0">
                <a:latin typeface="Arial" charset="0"/>
                <a:cs typeface="Arial" charset="0"/>
              </a:rPr>
              <a:t>s</a:t>
            </a:r>
            <a:r>
              <a:rPr lang="en-US" sz="2000" dirty="0" smtClean="0">
                <a:latin typeface="Arial" charset="0"/>
                <a:cs typeface="Arial" charset="0"/>
              </a:rPr>
              <a:t>/2 </a:t>
            </a:r>
            <a:r>
              <a:rPr lang="en-US" sz="2000" dirty="0">
                <a:latin typeface="Arial" charset="0"/>
                <a:cs typeface="Arial" charset="0"/>
              </a:rPr>
              <a:t>is called the </a:t>
            </a:r>
            <a:r>
              <a:rPr lang="en-US" sz="2000" i="1" dirty="0" err="1">
                <a:solidFill>
                  <a:srgbClr val="0000FF"/>
                </a:solidFill>
                <a:latin typeface="Arial" charset="0"/>
                <a:cs typeface="Arial" charset="0"/>
              </a:rPr>
              <a:t>Nyquist</a:t>
            </a:r>
            <a:r>
              <a:rPr lang="en-US" sz="2000" i="1" dirty="0">
                <a:solidFill>
                  <a:srgbClr val="0000FF"/>
                </a:solidFill>
                <a:latin typeface="Arial" charset="0"/>
                <a:cs typeface="Arial" charset="0"/>
              </a:rPr>
              <a:t> </a:t>
            </a:r>
            <a:r>
              <a:rPr lang="en-US" sz="2000" i="1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>frequency</a:t>
            </a:r>
            <a:r>
              <a:rPr lang="en-US" sz="2000" dirty="0" smtClean="0">
                <a:latin typeface="Arial" charset="0"/>
                <a:cs typeface="Arial" charset="0"/>
              </a:rPr>
              <a:t>:  the highest frequency that can be represented with a given sampling rate.</a:t>
            </a:r>
            <a:endParaRPr lang="en-US" sz="2000" dirty="0">
              <a:latin typeface="Arial" charset="0"/>
              <a:cs typeface="Arial" charset="0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457200" y="990600"/>
            <a:ext cx="7239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Sampling rate and frequency range </a:t>
            </a:r>
            <a:endParaRPr lang="en-US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990600" y="4168914"/>
            <a:ext cx="72390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3038" indent="-17303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000" dirty="0" smtClean="0">
                <a:latin typeface="Arial" charset="0"/>
                <a:cs typeface="Arial" charset="0"/>
              </a:rPr>
              <a:t>Be aware of the relationship between the frequency range of your signals of interest and your sampling rate. </a:t>
            </a:r>
            <a:br>
              <a:rPr lang="en-US" sz="2000" dirty="0" smtClean="0">
                <a:latin typeface="Arial" charset="0"/>
                <a:cs typeface="Arial" charset="0"/>
              </a:rPr>
            </a:br>
            <a:r>
              <a:rPr lang="en-US" sz="2000" dirty="0" smtClean="0">
                <a:latin typeface="Arial" charset="0"/>
                <a:cs typeface="Arial" charset="0"/>
              </a:rPr>
              <a:t>(More on this later.)</a:t>
            </a:r>
            <a:endParaRPr lang="en-US" sz="2000" dirty="0">
              <a:latin typeface="Arial" charset="0"/>
              <a:cs typeface="Arial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239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Digital representation of 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sound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pic>
        <p:nvPicPr>
          <p:cNvPr id="7" name="Picture 6" descr="noteGraphic">
            <a:hlinkClick r:id="rId3" action="ppaction://program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7238" y="6096000"/>
            <a:ext cx="4397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/>
      <p:bldP spid="5127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Text Box 5"/>
          <p:cNvSpPr txBox="1">
            <a:spLocks noChangeArrowheads="1"/>
          </p:cNvSpPr>
          <p:nvPr/>
        </p:nvSpPr>
        <p:spPr bwMode="auto">
          <a:xfrm>
            <a:off x="457200" y="990600"/>
            <a:ext cx="7239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>
                <a:solidFill>
                  <a:srgbClr val="000099"/>
                </a:solidFill>
                <a:latin typeface="Arial" charset="0"/>
              </a:rPr>
              <a:t>Sample size (= bit depth)</a:t>
            </a:r>
          </a:p>
        </p:txBody>
      </p:sp>
      <p:sp>
        <p:nvSpPr>
          <p:cNvPr id="44036" name="Text Box 18"/>
          <p:cNvSpPr txBox="1">
            <a:spLocks noChangeArrowheads="1"/>
          </p:cNvSpPr>
          <p:nvPr/>
        </p:nvSpPr>
        <p:spPr bwMode="auto">
          <a:xfrm>
            <a:off x="762000" y="1508125"/>
            <a:ext cx="7620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3038" indent="-17303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000" dirty="0">
                <a:latin typeface="Arial" charset="0"/>
              </a:rPr>
              <a:t>Each sample is a binary number with a particular number of binary digits or </a:t>
            </a:r>
            <a:r>
              <a:rPr lang="en-US" sz="2000" i="1" dirty="0">
                <a:latin typeface="Arial" charset="0"/>
              </a:rPr>
              <a:t>bits</a:t>
            </a:r>
            <a:r>
              <a:rPr lang="en-US" sz="2000" dirty="0">
                <a:latin typeface="Arial" charset="0"/>
              </a:rPr>
              <a:t>– the </a:t>
            </a:r>
            <a:r>
              <a:rPr lang="en-US" sz="2000" i="1" dirty="0">
                <a:solidFill>
                  <a:srgbClr val="0000FF"/>
                </a:solidFill>
                <a:latin typeface="Arial" charset="0"/>
              </a:rPr>
              <a:t>sample size</a:t>
            </a:r>
            <a:r>
              <a:rPr lang="en-US" sz="2000" i="1" dirty="0">
                <a:latin typeface="Arial" charset="0"/>
              </a:rPr>
              <a:t> </a:t>
            </a:r>
            <a:r>
              <a:rPr lang="en-US" sz="2000" dirty="0">
                <a:latin typeface="Arial" charset="0"/>
              </a:rPr>
              <a:t>or </a:t>
            </a:r>
            <a:r>
              <a:rPr lang="en-US" sz="2000" i="1" dirty="0">
                <a:solidFill>
                  <a:srgbClr val="0000FF"/>
                </a:solidFill>
                <a:latin typeface="Arial" charset="0"/>
              </a:rPr>
              <a:t>bit depth</a:t>
            </a:r>
            <a:r>
              <a:rPr lang="en-US" sz="2000" i="1" dirty="0">
                <a:latin typeface="Arial" charset="0"/>
              </a:rPr>
              <a:t>.</a:t>
            </a:r>
          </a:p>
        </p:txBody>
      </p:sp>
      <p:sp>
        <p:nvSpPr>
          <p:cNvPr id="70675" name="Text Box 19"/>
          <p:cNvSpPr txBox="1">
            <a:spLocks noChangeArrowheads="1"/>
          </p:cNvSpPr>
          <p:nvPr/>
        </p:nvSpPr>
        <p:spPr bwMode="auto">
          <a:xfrm>
            <a:off x="762000" y="2228790"/>
            <a:ext cx="7620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3038" indent="-17303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000" dirty="0" smtClean="0">
                <a:latin typeface="Arial" charset="0"/>
              </a:rPr>
              <a:t>With </a:t>
            </a:r>
            <a:r>
              <a:rPr lang="en-US" sz="2000" i="1" dirty="0">
                <a:latin typeface="Arial" charset="0"/>
              </a:rPr>
              <a:t>n </a:t>
            </a:r>
            <a:r>
              <a:rPr lang="en-US" sz="2000" dirty="0">
                <a:latin typeface="Arial" charset="0"/>
              </a:rPr>
              <a:t>bits, we can represent 2</a:t>
            </a:r>
            <a:r>
              <a:rPr lang="en-US" sz="2000" i="1" baseline="30000" dirty="0">
                <a:latin typeface="Arial" charset="0"/>
              </a:rPr>
              <a:t>n</a:t>
            </a:r>
            <a:r>
              <a:rPr lang="en-US" sz="2000" dirty="0">
                <a:latin typeface="Arial" charset="0"/>
              </a:rPr>
              <a:t> different sample values.</a:t>
            </a:r>
          </a:p>
        </p:txBody>
      </p:sp>
      <p:sp>
        <p:nvSpPr>
          <p:cNvPr id="70676" name="Text Box 20"/>
          <p:cNvSpPr txBox="1">
            <a:spLocks noChangeArrowheads="1"/>
          </p:cNvSpPr>
          <p:nvPr/>
        </p:nvSpPr>
        <p:spPr bwMode="auto">
          <a:xfrm>
            <a:off x="762000" y="2647890"/>
            <a:ext cx="7620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3038" indent="-17303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000" dirty="0" smtClean="0">
                <a:latin typeface="Arial" charset="0"/>
              </a:rPr>
              <a:t>Example</a:t>
            </a:r>
            <a:r>
              <a:rPr lang="en-US" sz="2000" dirty="0">
                <a:latin typeface="Arial" charset="0"/>
              </a:rPr>
              <a:t>:  4-bit samples can represent 2</a:t>
            </a:r>
            <a:r>
              <a:rPr lang="en-US" sz="1800" baseline="30000" dirty="0">
                <a:latin typeface="Arial" charset="0"/>
              </a:rPr>
              <a:t>4</a:t>
            </a:r>
            <a:r>
              <a:rPr lang="en-US" sz="2000" dirty="0">
                <a:latin typeface="Arial" charset="0"/>
              </a:rPr>
              <a:t> = 16 different values:</a:t>
            </a:r>
            <a:endParaRPr lang="en-US" sz="2000" dirty="0">
              <a:latin typeface="Arial" charset="0"/>
              <a:cs typeface="Arial" charset="0"/>
            </a:endParaRPr>
          </a:p>
        </p:txBody>
      </p:sp>
      <p:sp>
        <p:nvSpPr>
          <p:cNvPr id="70677" name="Text Box 21"/>
          <p:cNvSpPr txBox="1">
            <a:spLocks noChangeArrowheads="1"/>
          </p:cNvSpPr>
          <p:nvPr/>
        </p:nvSpPr>
        <p:spPr bwMode="auto">
          <a:xfrm>
            <a:off x="2362200" y="3063875"/>
            <a:ext cx="4343400" cy="257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dirty="0">
                <a:latin typeface="Arial" charset="0"/>
              </a:rPr>
              <a:t>0000	0		1000	  8</a:t>
            </a:r>
          </a:p>
          <a:p>
            <a:pPr eaLnBrk="1" hangingPunct="1">
              <a:lnSpc>
                <a:spcPct val="50000"/>
              </a:lnSpc>
              <a:spcBef>
                <a:spcPct val="50000"/>
              </a:spcBef>
            </a:pPr>
            <a:r>
              <a:rPr lang="en-US" sz="2000" dirty="0">
                <a:latin typeface="Arial" charset="0"/>
              </a:rPr>
              <a:t>0001	1		1001	  9</a:t>
            </a:r>
          </a:p>
          <a:p>
            <a:pPr eaLnBrk="1" hangingPunct="1">
              <a:lnSpc>
                <a:spcPct val="50000"/>
              </a:lnSpc>
              <a:spcBef>
                <a:spcPct val="50000"/>
              </a:spcBef>
            </a:pPr>
            <a:r>
              <a:rPr lang="en-US" sz="2000" dirty="0">
                <a:latin typeface="Arial" charset="0"/>
              </a:rPr>
              <a:t>0010	2		1010	10</a:t>
            </a:r>
          </a:p>
          <a:p>
            <a:pPr eaLnBrk="1" hangingPunct="1">
              <a:lnSpc>
                <a:spcPct val="50000"/>
              </a:lnSpc>
              <a:spcBef>
                <a:spcPct val="50000"/>
              </a:spcBef>
            </a:pPr>
            <a:r>
              <a:rPr lang="en-US" sz="2000" dirty="0">
                <a:latin typeface="Arial" charset="0"/>
              </a:rPr>
              <a:t>0011	3		1011	11</a:t>
            </a:r>
          </a:p>
          <a:p>
            <a:pPr eaLnBrk="1" hangingPunct="1">
              <a:lnSpc>
                <a:spcPct val="50000"/>
              </a:lnSpc>
              <a:spcBef>
                <a:spcPct val="50000"/>
              </a:spcBef>
            </a:pPr>
            <a:r>
              <a:rPr lang="en-US" sz="2000" dirty="0">
                <a:latin typeface="Arial" charset="0"/>
              </a:rPr>
              <a:t>0100	4		1100	12</a:t>
            </a:r>
          </a:p>
          <a:p>
            <a:pPr eaLnBrk="1" hangingPunct="1">
              <a:lnSpc>
                <a:spcPct val="50000"/>
              </a:lnSpc>
              <a:spcBef>
                <a:spcPct val="50000"/>
              </a:spcBef>
            </a:pPr>
            <a:r>
              <a:rPr lang="en-US" sz="2000" dirty="0">
                <a:latin typeface="Arial" charset="0"/>
              </a:rPr>
              <a:t>0101	5		1101	13</a:t>
            </a:r>
          </a:p>
          <a:p>
            <a:pPr eaLnBrk="1" hangingPunct="1">
              <a:lnSpc>
                <a:spcPct val="50000"/>
              </a:lnSpc>
              <a:spcBef>
                <a:spcPct val="50000"/>
              </a:spcBef>
            </a:pPr>
            <a:r>
              <a:rPr lang="en-US" sz="2000" dirty="0">
                <a:latin typeface="Arial" charset="0"/>
              </a:rPr>
              <a:t>0110	6		1110	14</a:t>
            </a:r>
          </a:p>
          <a:p>
            <a:pPr eaLnBrk="1" hangingPunct="1">
              <a:lnSpc>
                <a:spcPct val="50000"/>
              </a:lnSpc>
              <a:spcBef>
                <a:spcPct val="50000"/>
              </a:spcBef>
            </a:pPr>
            <a:r>
              <a:rPr lang="en-US" sz="2000" dirty="0">
                <a:latin typeface="Arial" charset="0"/>
              </a:rPr>
              <a:t>0111	7		1111	15</a:t>
            </a:r>
            <a:endParaRPr lang="en-US" sz="2000" dirty="0">
              <a:latin typeface="Arial" charset="0"/>
              <a:cs typeface="Arial" charset="0"/>
            </a:endParaRPr>
          </a:p>
        </p:txBody>
      </p:sp>
      <p:sp>
        <p:nvSpPr>
          <p:cNvPr id="70679" name="Text Box 23"/>
          <p:cNvSpPr txBox="1">
            <a:spLocks noChangeArrowheads="1"/>
          </p:cNvSpPr>
          <p:nvPr/>
        </p:nvSpPr>
        <p:spPr bwMode="auto">
          <a:xfrm>
            <a:off x="762000" y="5791200"/>
            <a:ext cx="7620000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3038" indent="-17303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000" dirty="0" smtClean="0">
                <a:latin typeface="Arial" charset="0"/>
              </a:rPr>
              <a:t>16-bit </a:t>
            </a:r>
            <a:r>
              <a:rPr lang="en-US" sz="2000" dirty="0">
                <a:latin typeface="Arial" charset="0"/>
              </a:rPr>
              <a:t>samples:   </a:t>
            </a:r>
            <a:r>
              <a:rPr lang="en-US" sz="2000" dirty="0" smtClean="0">
                <a:latin typeface="Arial" charset="0"/>
              </a:rPr>
              <a:t>2</a:t>
            </a:r>
            <a:r>
              <a:rPr lang="en-US" sz="1800" baseline="30000" dirty="0" smtClean="0">
                <a:latin typeface="Arial" charset="0"/>
              </a:rPr>
              <a:t>16</a:t>
            </a:r>
            <a:r>
              <a:rPr lang="en-US" sz="2000" dirty="0" smtClean="0">
                <a:latin typeface="Arial" charset="0"/>
              </a:rPr>
              <a:t> = 65,536 </a:t>
            </a:r>
            <a:r>
              <a:rPr lang="en-US" sz="2000" dirty="0">
                <a:latin typeface="Arial" charset="0"/>
              </a:rPr>
              <a:t>values.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000" dirty="0">
                <a:latin typeface="Arial" charset="0"/>
              </a:rPr>
              <a:t>24-bit samples:  </a:t>
            </a:r>
            <a:r>
              <a:rPr lang="en-US" sz="2000" dirty="0" smtClean="0">
                <a:latin typeface="Arial" charset="0"/>
              </a:rPr>
              <a:t> 2</a:t>
            </a:r>
            <a:r>
              <a:rPr lang="en-US" sz="1800" baseline="30000" dirty="0" smtClean="0">
                <a:latin typeface="Arial" charset="0"/>
              </a:rPr>
              <a:t>24</a:t>
            </a:r>
            <a:r>
              <a:rPr lang="en-US" sz="2000" dirty="0" smtClean="0">
                <a:latin typeface="Arial" charset="0"/>
              </a:rPr>
              <a:t> = 16,777,216 </a:t>
            </a:r>
            <a:r>
              <a:rPr lang="en-US" sz="2000" dirty="0">
                <a:latin typeface="Arial" charset="0"/>
              </a:rPr>
              <a:t>values.</a:t>
            </a:r>
            <a:endParaRPr lang="en-US" sz="2000" dirty="0">
              <a:latin typeface="Arial" charset="0"/>
              <a:cs typeface="Arial" charset="0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239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Digital representation of 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sound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0553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0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0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70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0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6" grpId="0"/>
      <p:bldP spid="70675" grpId="0"/>
      <p:bldP spid="70676" grpId="0"/>
      <p:bldP spid="70677" grpId="0"/>
      <p:bldP spid="7067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uzzledLab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04" r="8957"/>
          <a:stretch/>
        </p:blipFill>
        <p:spPr>
          <a:xfrm>
            <a:off x="2582333" y="2286000"/>
            <a:ext cx="3962400" cy="3124200"/>
          </a:xfrm>
          <a:prstGeom prst="rect">
            <a:avLst/>
          </a:prstGeom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457200" y="986135"/>
            <a:ext cx="8153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Questions?</a:t>
            </a:r>
            <a:endParaRPr lang="en-US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239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Digital representation of 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sound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960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Object 2"/>
          <p:cNvGraphicFramePr>
            <a:graphicFrameLocks noChangeAspect="1"/>
          </p:cNvGraphicFramePr>
          <p:nvPr/>
        </p:nvGraphicFramePr>
        <p:xfrm>
          <a:off x="838200" y="609600"/>
          <a:ext cx="7467600" cy="560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68" name="Image" r:id="rId4" imgW="7084854" imgH="5100282" progId="Photoshop.Image.7">
                  <p:embed/>
                </p:oleObj>
              </mc:Choice>
              <mc:Fallback>
                <p:oleObj name="Image" r:id="rId4" imgW="7084854" imgH="5100282" progId="Photoshop.Image.7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609600"/>
                        <a:ext cx="7467600" cy="560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838200" y="1560513"/>
            <a:ext cx="76581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3038" indent="-17303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dirty="0" smtClean="0">
                <a:latin typeface="Arial" charset="0"/>
              </a:rPr>
              <a:t>Spectrograms are a fundamental tool in studying animal sounds.</a:t>
            </a: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457200" y="288925"/>
            <a:ext cx="7239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Why?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838200" y="2743200"/>
            <a:ext cx="76581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3038" indent="-17303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dirty="0" smtClean="0">
                <a:latin typeface="Arial" charset="0"/>
              </a:rPr>
              <a:t>In order to use spectrograms most effectively, you need to understand what they are and how they’re made.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838200" y="4297740"/>
            <a:ext cx="76581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3038" indent="-17303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dirty="0" smtClean="0">
                <a:latin typeface="Arial" charset="0"/>
              </a:rPr>
              <a:t>A basic understanding of digital audio is needed to</a:t>
            </a:r>
            <a:r>
              <a:rPr lang="en-US" dirty="0">
                <a:latin typeface="Arial" charset="0"/>
              </a:rPr>
              <a:t> </a:t>
            </a:r>
            <a:r>
              <a:rPr lang="en-US" dirty="0" smtClean="0">
                <a:latin typeface="Arial" charset="0"/>
              </a:rPr>
              <a:t/>
            </a:r>
            <a:br>
              <a:rPr lang="en-US" dirty="0" smtClean="0">
                <a:latin typeface="Arial" charset="0"/>
              </a:rPr>
            </a:br>
            <a:r>
              <a:rPr lang="en-US" dirty="0" smtClean="0">
                <a:latin typeface="Arial" charset="0"/>
              </a:rPr>
              <a:t>(</a:t>
            </a:r>
            <a:r>
              <a:rPr lang="en-US" dirty="0">
                <a:latin typeface="Arial" charset="0"/>
              </a:rPr>
              <a:t>1) fully understand </a:t>
            </a:r>
            <a:r>
              <a:rPr lang="en-US" dirty="0" smtClean="0">
                <a:latin typeface="Arial" charset="0"/>
              </a:rPr>
              <a:t>spectrograms, and </a:t>
            </a:r>
            <a:br>
              <a:rPr lang="en-US" dirty="0" smtClean="0">
                <a:latin typeface="Arial" charset="0"/>
              </a:rPr>
            </a:br>
            <a:r>
              <a:rPr lang="en-US" dirty="0" smtClean="0">
                <a:latin typeface="Arial" charset="0"/>
              </a:rPr>
              <a:t>(2) recognize potential problems with digital recordings.</a:t>
            </a:r>
          </a:p>
        </p:txBody>
      </p:sp>
    </p:spTree>
    <p:extLst>
      <p:ext uri="{BB962C8B-B14F-4D97-AF65-F5344CB8AC3E}">
        <p14:creationId xmlns:p14="http://schemas.microsoft.com/office/powerpoint/2010/main" val="1812822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2110510" y="5468779"/>
            <a:ext cx="512849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1000" dirty="0">
                <a:latin typeface="Arial"/>
                <a:cs typeface="Arial"/>
              </a:rPr>
              <a:t>http://</a:t>
            </a:r>
            <a:r>
              <a:rPr lang="en-US" sz="1000" dirty="0" err="1">
                <a:latin typeface="Arial"/>
                <a:cs typeface="Arial"/>
              </a:rPr>
              <a:t>www.isvr.soton.ac.uk</a:t>
            </a:r>
            <a:r>
              <a:rPr lang="en-US" sz="1000" dirty="0">
                <a:latin typeface="Arial"/>
                <a:cs typeface="Arial"/>
              </a:rPr>
              <a:t>/SPCG/Tutorial/Tutorial/</a:t>
            </a:r>
            <a:r>
              <a:rPr lang="en-US" sz="1000" dirty="0" err="1">
                <a:latin typeface="Arial"/>
                <a:cs typeface="Arial"/>
              </a:rPr>
              <a:t>Tutorial_files</a:t>
            </a:r>
            <a:r>
              <a:rPr lang="en-US" sz="1000" dirty="0">
                <a:latin typeface="Arial"/>
                <a:cs typeface="Arial"/>
              </a:rPr>
              <a:t>/Web-basics-</a:t>
            </a:r>
            <a:r>
              <a:rPr lang="en-US" sz="1000" dirty="0" err="1">
                <a:latin typeface="Arial"/>
                <a:cs typeface="Arial"/>
              </a:rPr>
              <a:t>nature.htm</a:t>
            </a:r>
            <a:endParaRPr lang="en-US" sz="1000" dirty="0">
              <a:latin typeface="Arial"/>
              <a:cs typeface="Arial"/>
            </a:endParaRPr>
          </a:p>
        </p:txBody>
      </p:sp>
      <p:pic>
        <p:nvPicPr>
          <p:cNvPr id="5" name="Picture 4" descr="longipatm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217" y="1963579"/>
            <a:ext cx="4745567" cy="3486539"/>
          </a:xfrm>
          <a:prstGeom prst="rect">
            <a:avLst/>
          </a:prstGeom>
        </p:spPr>
      </p:pic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239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What is sound?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2268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1981200" y="2011740"/>
            <a:ext cx="5486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3038" indent="-17303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dirty="0">
                <a:latin typeface="Arial" charset="0"/>
              </a:rPr>
              <a:t>Digital representation of </a:t>
            </a:r>
            <a:r>
              <a:rPr lang="en-US" dirty="0" smtClean="0">
                <a:latin typeface="Arial" charset="0"/>
              </a:rPr>
              <a:t>sound</a:t>
            </a:r>
            <a:endParaRPr lang="en-US" dirty="0">
              <a:latin typeface="Arial" charset="0"/>
            </a:endParaRP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457200" y="288925"/>
            <a:ext cx="7239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Topics</a:t>
            </a: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981200" y="2834670"/>
            <a:ext cx="5486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3038" indent="-17303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Introduction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to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spectrograms</a:t>
            </a:r>
          </a:p>
        </p:txBody>
      </p:sp>
    </p:spTree>
    <p:extLst>
      <p:ext uri="{BB962C8B-B14F-4D97-AF65-F5344CB8AC3E}">
        <p14:creationId xmlns:p14="http://schemas.microsoft.com/office/powerpoint/2010/main" val="1631246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239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Digital representation of 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sound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pic>
        <p:nvPicPr>
          <p:cNvPr id="4" name="Picture 3" descr="Pressure-vs-time-0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63" y="1828800"/>
            <a:ext cx="7688275" cy="2723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440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essure-vs-time-grid-0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63" y="1848307"/>
            <a:ext cx="7688275" cy="2723693"/>
          </a:xfrm>
          <a:prstGeom prst="rect">
            <a:avLst/>
          </a:prstGeom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239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Digital representation of 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sound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5190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ressure-vs-time-grid-dots-0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63" y="1828800"/>
            <a:ext cx="7688275" cy="2723693"/>
          </a:xfrm>
          <a:prstGeom prst="rect">
            <a:avLst/>
          </a:prstGeom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239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Digital representation of 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sound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257300" y="5109626"/>
            <a:ext cx="41529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dirty="0" smtClean="0">
                <a:latin typeface="Arial" charset="0"/>
              </a:rPr>
              <a:t>• sampling </a:t>
            </a:r>
            <a:r>
              <a:rPr lang="en-US" sz="2000" dirty="0">
                <a:latin typeface="Arial" charset="0"/>
              </a:rPr>
              <a:t>rate </a:t>
            </a:r>
            <a:r>
              <a:rPr lang="en-US" sz="2000" i="1" dirty="0" err="1">
                <a:latin typeface="Arial" charset="0"/>
              </a:rPr>
              <a:t>F</a:t>
            </a:r>
            <a:r>
              <a:rPr lang="en-US" i="1" baseline="-25000" dirty="0" err="1">
                <a:latin typeface="Arial" charset="0"/>
              </a:rPr>
              <a:t>s</a:t>
            </a:r>
            <a:r>
              <a:rPr lang="en-US" sz="2000" dirty="0">
                <a:latin typeface="Arial" charset="0"/>
              </a:rPr>
              <a:t>= 1/</a:t>
            </a:r>
            <a:r>
              <a:rPr lang="en-US" sz="2000" dirty="0" err="1">
                <a:latin typeface="Arial" charset="0"/>
                <a:cs typeface="Times New Roman" pitchFamily="18" charset="0"/>
              </a:rPr>
              <a:t>Δ</a:t>
            </a:r>
            <a:r>
              <a:rPr lang="en-US" sz="2000" i="1" dirty="0" err="1">
                <a:latin typeface="Arial" charset="0"/>
                <a:cs typeface="Times New Roman" pitchFamily="18" charset="0"/>
              </a:rPr>
              <a:t>t</a:t>
            </a:r>
            <a:endParaRPr lang="en-US" sz="2000" i="1" dirty="0">
              <a:latin typeface="Arial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219200" y="4716958"/>
            <a:ext cx="5715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dirty="0" smtClean="0">
                <a:latin typeface="Arial" charset="0"/>
              </a:rPr>
              <a:t>A digital audio recording is characterized by: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257300" y="5879068"/>
            <a:ext cx="41529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dirty="0" smtClean="0">
                <a:latin typeface="Arial" charset="0"/>
              </a:rPr>
              <a:t>• bit depth (aka sample size)</a:t>
            </a:r>
            <a:endParaRPr lang="en-US" sz="2000" i="1" dirty="0">
              <a:latin typeface="Arial" charset="0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600200" y="5490626"/>
            <a:ext cx="67056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 i="1" dirty="0" smtClean="0">
                <a:latin typeface="Arial" charset="0"/>
              </a:rPr>
              <a:t>How many times per s do we measure the sound pressure?</a:t>
            </a:r>
            <a:endParaRPr lang="en-US" sz="1800" i="1" dirty="0">
              <a:latin typeface="Arial" charset="0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1600200" y="6260068"/>
            <a:ext cx="7391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 i="1" dirty="0" smtClean="0">
                <a:latin typeface="Arial" charset="0"/>
              </a:rPr>
              <a:t>How precisely (</a:t>
            </a:r>
            <a:r>
              <a:rPr lang="en-US" sz="1800" dirty="0" err="1">
                <a:latin typeface="Arial" charset="0"/>
                <a:cs typeface="Times New Roman" pitchFamily="18" charset="0"/>
              </a:rPr>
              <a:t>Δ</a:t>
            </a:r>
            <a:r>
              <a:rPr lang="en-US" sz="1800" i="1" dirty="0" err="1" smtClean="0">
                <a:latin typeface="Arial" charset="0"/>
              </a:rPr>
              <a:t>p</a:t>
            </a:r>
            <a:r>
              <a:rPr lang="en-US" sz="1800" i="1" dirty="0" smtClean="0">
                <a:latin typeface="Arial" charset="0"/>
              </a:rPr>
              <a:t>) does each sample measure the sound pressure?</a:t>
            </a:r>
            <a:endParaRPr lang="en-US" sz="1800" i="1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9042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essure-vs-time-dots-only-0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63" y="1828800"/>
            <a:ext cx="7688275" cy="2723693"/>
          </a:xfrm>
          <a:prstGeom prst="rect">
            <a:avLst/>
          </a:prstGeom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239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Digital representation of 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sound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1219200" y="4800600"/>
            <a:ext cx="7391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dirty="0" smtClean="0">
                <a:latin typeface="Arial" charset="0"/>
              </a:rPr>
              <a:t>A digital audio recording is a series of sample values, </a:t>
            </a:r>
            <a:r>
              <a:rPr lang="en-US" sz="2000" dirty="0" err="1" smtClean="0">
                <a:latin typeface="Arial" charset="0"/>
              </a:rPr>
              <a:t>e,g</a:t>
            </a:r>
            <a:r>
              <a:rPr lang="en-US" sz="2000" dirty="0" smtClean="0">
                <a:latin typeface="Arial" charset="0"/>
              </a:rPr>
              <a:t>,:</a:t>
            </a: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1600200" y="5181600"/>
            <a:ext cx="48768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dirty="0" smtClean="0">
                <a:latin typeface="Arial" charset="0"/>
              </a:rPr>
              <a:t>{ 4, 4, 2, -1, -3, -4, -4, -3, 0, 3, ... }, </a:t>
            </a: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1219200" y="5638800"/>
            <a:ext cx="73914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dirty="0" smtClean="0">
                <a:latin typeface="Arial" charset="0"/>
              </a:rPr>
              <a:t>combined with information needed to interpret the sample values (e.g., the sample rate, </a:t>
            </a:r>
            <a:r>
              <a:rPr lang="en-US" sz="2000" i="1" dirty="0" err="1" smtClean="0">
                <a:latin typeface="Arial" charset="0"/>
              </a:rPr>
              <a:t>F</a:t>
            </a:r>
            <a:r>
              <a:rPr lang="en-US" sz="2000" i="1" baseline="-25000" dirty="0" err="1" smtClean="0">
                <a:latin typeface="Arial" charset="0"/>
              </a:rPr>
              <a:t>s</a:t>
            </a:r>
            <a:r>
              <a:rPr lang="en-US" sz="2000" dirty="0" smtClean="0">
                <a:latin typeface="Arial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22895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essure-vs-time-dots-only-0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63" y="1828800"/>
            <a:ext cx="7688275" cy="2723693"/>
          </a:xfrm>
          <a:prstGeom prst="rect">
            <a:avLst/>
          </a:prstGeom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239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  <a:latin typeface="Arial" charset="0"/>
              </a:rPr>
              <a:t>Digital representation of 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sound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pic>
        <p:nvPicPr>
          <p:cNvPr id="4" name="Picture 3" descr="Pressure-vs-time-grid-dots-0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63" y="1828800"/>
            <a:ext cx="7688275" cy="2723693"/>
          </a:xfrm>
          <a:prstGeom prst="rect">
            <a:avLst/>
          </a:prstGeom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457200" y="1371600"/>
            <a:ext cx="8153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dirty="0" smtClean="0">
                <a:latin typeface="Arial" charset="0"/>
              </a:rPr>
              <a:t>This information can be used to reconstruct the analog waveform: </a:t>
            </a:r>
          </a:p>
        </p:txBody>
      </p:sp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609600" y="4572000"/>
            <a:ext cx="73152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i="1" dirty="0" smtClean="0">
                <a:latin typeface="Arial" charset="0"/>
              </a:rPr>
              <a:t>provided ∆</a:t>
            </a:r>
            <a:r>
              <a:rPr lang="en-US" sz="2000" dirty="0" smtClean="0">
                <a:latin typeface="Arial" charset="0"/>
              </a:rPr>
              <a:t>t</a:t>
            </a:r>
            <a:r>
              <a:rPr lang="en-US" sz="2000" i="1" dirty="0" smtClean="0">
                <a:latin typeface="Arial" charset="0"/>
              </a:rPr>
              <a:t> and ∆</a:t>
            </a:r>
            <a:r>
              <a:rPr lang="en-US" sz="2000" dirty="0" smtClean="0">
                <a:latin typeface="Arial" charset="0"/>
              </a:rPr>
              <a:t>p</a:t>
            </a:r>
            <a:r>
              <a:rPr lang="en-US" sz="2000" i="1" dirty="0" smtClean="0">
                <a:latin typeface="Arial" charset="0"/>
              </a:rPr>
              <a:t> are small enough</a:t>
            </a:r>
          </a:p>
        </p:txBody>
      </p:sp>
    </p:spTree>
    <p:extLst>
      <p:ext uri="{BB962C8B-B14F-4D97-AF65-F5344CB8AC3E}">
        <p14:creationId xmlns:p14="http://schemas.microsoft.com/office/powerpoint/2010/main" val="2426907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11231</TotalTime>
  <Words>500</Words>
  <Application>Microsoft Macintosh PowerPoint</Application>
  <PresentationFormat>On-screen Show (4:3)</PresentationFormat>
  <Paragraphs>75</Paragraphs>
  <Slides>15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Avenir Medium</vt:lpstr>
      <vt:lpstr>Calibri</vt:lpstr>
      <vt:lpstr>PMingLiU-ExtB</vt:lpstr>
      <vt:lpstr>Times New Roman</vt:lpstr>
      <vt:lpstr>Arial</vt:lpstr>
      <vt:lpstr>Office Theme</vt:lpstr>
      <vt:lpstr>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CLO</Company>
  <LinksUpToDate>false</LinksUpToDate>
  <SharedDoc>false</SharedDoc>
  <HyperlinksChanged>false</HyperlinksChanged>
  <AppVersion>15.0027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Russ Charif</dc:creator>
  <cp:lastModifiedBy>Russ Charif</cp:lastModifiedBy>
  <cp:revision>434</cp:revision>
  <dcterms:created xsi:type="dcterms:W3CDTF">2003-09-30T18:52:06Z</dcterms:created>
  <dcterms:modified xsi:type="dcterms:W3CDTF">2017-04-01T21:15:57Z</dcterms:modified>
</cp:coreProperties>
</file>