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81" r:id="rId2"/>
    <p:sldId id="299" r:id="rId3"/>
    <p:sldId id="260" r:id="rId4"/>
    <p:sldId id="425" r:id="rId5"/>
    <p:sldId id="261" r:id="rId6"/>
    <p:sldId id="301" r:id="rId7"/>
    <p:sldId id="379" r:id="rId8"/>
    <p:sldId id="404" r:id="rId9"/>
    <p:sldId id="422" r:id="rId10"/>
    <p:sldId id="394" r:id="rId11"/>
    <p:sldId id="302" r:id="rId12"/>
    <p:sldId id="266" r:id="rId13"/>
    <p:sldId id="426" r:id="rId14"/>
    <p:sldId id="340" r:id="rId15"/>
    <p:sldId id="341" r:id="rId16"/>
    <p:sldId id="342" r:id="rId17"/>
    <p:sldId id="343" r:id="rId18"/>
    <p:sldId id="344" r:id="rId19"/>
    <p:sldId id="271" r:id="rId20"/>
    <p:sldId id="356" r:id="rId21"/>
    <p:sldId id="267" r:id="rId22"/>
    <p:sldId id="374" r:id="rId23"/>
    <p:sldId id="382" r:id="rId24"/>
    <p:sldId id="424" r:id="rId25"/>
    <p:sldId id="338" r:id="rId26"/>
    <p:sldId id="372" r:id="rId27"/>
    <p:sldId id="323" r:id="rId28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EEFEC"/>
    <a:srgbClr val="CC6600"/>
    <a:srgbClr val="CC3300"/>
    <a:srgbClr val="FF99FF"/>
    <a:srgbClr val="CCFFCC"/>
    <a:srgbClr val="CCFF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3" autoAdjust="0"/>
    <p:restoredTop sz="91559" autoAdjust="0"/>
  </p:normalViewPr>
  <p:slideViewPr>
    <p:cSldViewPr snapToGrid="0">
      <p:cViewPr varScale="1">
        <p:scale>
          <a:sx n="163" d="100"/>
          <a:sy n="163" d="100"/>
        </p:scale>
        <p:origin x="5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4" d="100"/>
        <a:sy n="184" d="100"/>
      </p:scale>
      <p:origin x="0" y="3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2FFE68DC-110F-4B89-B683-36DC71F98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6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56AB93-034B-4AB8-957B-95BCBDEA0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016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4398F-EAA2-4D58-A3C9-9AD29472E42E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87702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Remember the idealized transformation between time and </a:t>
            </a:r>
            <a:r>
              <a:rPr lang="en-US" dirty="0" err="1" smtClean="0"/>
              <a:t>freq</a:t>
            </a:r>
            <a:r>
              <a:rPr lang="en-US" dirty="0" smtClean="0"/>
              <a:t> domains– signal is</a:t>
            </a:r>
            <a:r>
              <a:rPr lang="en-US" baseline="0" dirty="0" smtClean="0"/>
              <a:t> infinitely long, and doesn’t vary over time.</a:t>
            </a: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5771F10-E45D-4830-8C15-ABC601C8B9DD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844797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Remember the idealized transformation between time and </a:t>
            </a:r>
            <a:r>
              <a:rPr lang="en-US" dirty="0" err="1" smtClean="0"/>
              <a:t>freq</a:t>
            </a:r>
            <a:r>
              <a:rPr lang="en-US" dirty="0" smtClean="0"/>
              <a:t> domains– signal is</a:t>
            </a:r>
            <a:r>
              <a:rPr lang="en-US" baseline="0" dirty="0" smtClean="0"/>
              <a:t> infinitely long, and doesn’t vary over time.</a:t>
            </a:r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aseline="0" dirty="0" smtClean="0"/>
              <a:t>[simplification– the spectrogram is just the magnitude portion of the STFT; but we ignore and don’t mention the phase spectrum]</a:t>
            </a: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5771F10-E45D-4830-8C15-ABC601C8B9DD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48636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the axes in the spectrum: X= frequency, Y =</a:t>
            </a:r>
            <a:r>
              <a:rPr lang="en-US" baseline="0" dirty="0" smtClean="0"/>
              <a:t> amplitude. Note– NO TIME AXIS!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58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 that this is discrete, quantized– discrete time slice w/ particular duration, and frequency bins w/finite height.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8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DO</a:t>
            </a:r>
            <a:r>
              <a:rPr lang="en-US" baseline="0" dirty="0" smtClean="0"/>
              <a:t> IT: </a:t>
            </a:r>
          </a:p>
          <a:p>
            <a:endParaRPr lang="en-US" baseline="0" dirty="0" smtClean="0"/>
          </a:p>
          <a:p>
            <a:r>
              <a:rPr lang="en-US" dirty="0" smtClean="0"/>
              <a:t>(1) export samples to Excel, do color coding.</a:t>
            </a:r>
            <a:endParaRPr lang="en-US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48E9CFA-CCAF-4B73-928A-6E26EF16BD01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34496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IT:</a:t>
            </a:r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(1) open a signal in Raven, turn off smoothing, zoom in, make a slice, drag position marker around.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4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There are lots of ways to vary a a spectrogram; for now, let’s look at just one...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aseline="0" dirty="0" smtClean="0"/>
              <a:t> </a:t>
            </a:r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AF88F49-60B7-4EA5-AAB5-A112A387E927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10911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the axes in the spectrum: X= frequency, Y =</a:t>
            </a:r>
            <a:r>
              <a:rPr lang="en-US" baseline="0" dirty="0" smtClean="0"/>
              <a:t> amplitude. Note– NO TIME AXIS!</a:t>
            </a:r>
          </a:p>
          <a:p>
            <a:r>
              <a:rPr lang="en-US" baseline="0" dirty="0" smtClean="0"/>
              <a:t>** we can take a longer or shorter piece to make the spectrum; let’s see what happens when we vary that...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58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to Raven, have them play w/window size slider– what happens? describe effect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63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6189E23-4CF9-4E0A-8002-299562D31FF3}" type="slidenum">
              <a:rPr lang="en-US" sz="1200" smtClean="0"/>
              <a:pPr eaLnBrk="1" hangingPunct="1"/>
              <a:t>25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247009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625EE6-EDDC-493D-B192-96064F3708ED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968149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 smtClean="0"/>
              <a:pPr eaLnBrk="1" hangingPunct="1"/>
              <a:t>27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197940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C7154A-3E1A-4620-AF54-B4188676FAAB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dirty="0" smtClean="0"/>
              <a:t>pure sinusoid, infinitely long (IMPORTANT</a:t>
            </a:r>
            <a:r>
              <a:rPr lang="en-US" baseline="0" dirty="0" smtClean="0"/>
              <a:t> LATER)</a:t>
            </a:r>
            <a:endParaRPr lang="en-US" dirty="0" smtClean="0"/>
          </a:p>
          <a:p>
            <a:pPr eaLnBrk="1" hangingPunct="1">
              <a:buFontTx/>
              <a:buChar char="-"/>
            </a:pPr>
            <a:r>
              <a:rPr lang="en-US" dirty="0" smtClean="0"/>
              <a:t>- note what the axes are!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2300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C7154A-3E1A-4620-AF54-B4188676FAAB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dirty="0" smtClean="0"/>
              <a:t>pure sinusoid, infinitely long (IMPORTANT</a:t>
            </a:r>
            <a:r>
              <a:rPr lang="en-US" baseline="0" dirty="0" smtClean="0"/>
              <a:t> LATER)</a:t>
            </a:r>
            <a:endParaRPr lang="en-US" dirty="0" smtClean="0"/>
          </a:p>
          <a:p>
            <a:pPr eaLnBrk="1" hangingPunct="1">
              <a:buFontTx/>
              <a:buChar char="-"/>
            </a:pPr>
            <a:r>
              <a:rPr lang="en-US" dirty="0" smtClean="0"/>
              <a:t>- note what the axes are!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711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057C05-F7F5-4531-B6B5-27FFB87D05E0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dirty="0" smtClean="0"/>
              <a:t>sound may have multiple frequencies present at once; 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when more than one frequency is present at once, to completely describe the sound in the </a:t>
            </a:r>
            <a:r>
              <a:rPr lang="en-US" dirty="0" err="1" smtClean="0"/>
              <a:t>freq</a:t>
            </a:r>
            <a:r>
              <a:rPr lang="en-US" dirty="0" smtClean="0"/>
              <a:t> domain you need two things: relative amplitudes of sounds (amplitude spectrum) and their relative phase or time relationship (phase spectrum)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we generally use only the amplitude spectrum</a:t>
            </a:r>
          </a:p>
          <a:p>
            <a:pPr eaLnBrk="1" hangingPunct="1">
              <a:buFontTx/>
              <a:buChar char="-"/>
            </a:pPr>
            <a:r>
              <a:rPr lang="en-US" dirty="0" smtClean="0"/>
              <a:t> why the frequency domain representation is useful-- it’s what we hear</a:t>
            </a:r>
          </a:p>
          <a:p>
            <a:pPr eaLnBrk="1" hangingPunct="1">
              <a:buFontTx/>
              <a:buChar char="-"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89227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7AA3969-DBEE-4ADD-810F-85958B50B01D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90275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(insert cake chemistry slide after this)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2158E9-A36B-4A48-A1F2-B95CD1D882D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7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Note what the axes are!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7E9F8BD-9EF1-4AAF-B11E-6543073F0465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799631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19081E-D65E-4840-A206-AB7B7FA26C17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243726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BAC49-6543-476C-B401-B7400BD1E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4E82-6A36-4B60-974B-FC793F5CD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7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B1BB-9986-46B6-940F-E1BBD7347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9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07E03-832F-4526-81C2-B18FB9CF9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8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8B35-5E69-416B-9B0F-BA52E0130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0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4813D-B278-4E90-BE1E-04B60C6BA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1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6BCEF-B320-4382-8F66-EE085DB60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4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A9A22-894E-4D42-8312-7BE2EB254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F2D1-55A0-431A-9D8A-50380333A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11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no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67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C0EA-7CE9-489F-840D-18748F6DA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8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539BCDF-AE2A-4CD5-8A55-C910DDB8F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hyperlink" Target="file://localhost/C:/Program%20Files/Raven-development/Raven.bat" TargetMode="External"/><Relationship Id="rId6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hyperlink" Target="file://localhost/C:/Program%20Files/Raven-development/Raven.bat" TargetMode="External"/><Relationship Id="rId5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hyperlink" Target="file://localhost/C:/Program%20Files/Raven-development/Raven.bat" TargetMode="External"/><Relationship Id="rId5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7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27"/>
          <p:cNvSpPr txBox="1">
            <a:spLocks noChangeArrowheads="1"/>
          </p:cNvSpPr>
          <p:nvPr/>
        </p:nvSpPr>
        <p:spPr bwMode="auto">
          <a:xfrm>
            <a:off x="609600" y="285290"/>
            <a:ext cx="8001000" cy="44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sz="3400" dirty="0" smtClean="0">
                <a:solidFill>
                  <a:srgbClr val="C00000"/>
                </a:solidFill>
                <a:latin typeface="Arial" charset="0"/>
              </a:rPr>
              <a:t>Introduction </a:t>
            </a:r>
            <a:r>
              <a:rPr lang="en-US" sz="3400" dirty="0">
                <a:solidFill>
                  <a:srgbClr val="C00000"/>
                </a:solidFill>
                <a:latin typeface="Arial" charset="0"/>
              </a:rPr>
              <a:t>to Spectrogram </a:t>
            </a:r>
            <a:r>
              <a:rPr lang="en-US" sz="3400" dirty="0" smtClean="0">
                <a:solidFill>
                  <a:srgbClr val="C00000"/>
                </a:solidFill>
                <a:latin typeface="Arial" charset="0"/>
              </a:rPr>
              <a:t>Analysis</a:t>
            </a:r>
            <a:endParaRPr lang="en-US" sz="34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684524" y="6172883"/>
            <a:ext cx="3370736" cy="643955"/>
            <a:chOff x="5684524" y="6059666"/>
            <a:chExt cx="3370736" cy="643955"/>
          </a:xfrm>
        </p:grpSpPr>
        <p:pic>
          <p:nvPicPr>
            <p:cNvPr id="7" name="Picture 6" descr="CLO BRP for PPT.eps"/>
            <p:cNvPicPr>
              <a:picLocks noChangeAspect="1"/>
            </p:cNvPicPr>
            <p:nvPr/>
          </p:nvPicPr>
          <p:blipFill>
            <a:blip r:embed="rId3" cstate="print"/>
            <a:srcRect l="11752" r="11208" b="72114"/>
            <a:stretch>
              <a:fillRect/>
            </a:stretch>
          </p:blipFill>
          <p:spPr bwMode="auto">
            <a:xfrm>
              <a:off x="5702460" y="6059666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5684524" y="6395844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pic>
        <p:nvPicPr>
          <p:cNvPr id="13" name="Picture 12" descr="REVI 20150515 50+songs-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55" y="1284609"/>
            <a:ext cx="6226091" cy="3658469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Group 10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2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 – </a:t>
              </a: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7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Apr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1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43000" y="1143000"/>
            <a:ext cx="6858000" cy="3059113"/>
            <a:chOff x="1143000" y="1143000"/>
            <a:chExt cx="6858000" cy="3059113"/>
          </a:xfrm>
        </p:grpSpPr>
        <p:pic>
          <p:nvPicPr>
            <p:cNvPr id="12292" name="Picture 7" descr="DFTschemati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143000"/>
              <a:ext cx="6858000" cy="305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595345" y="2294960"/>
              <a:ext cx="1129055" cy="5139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DFT</a:t>
              </a:r>
              <a:endParaRPr lang="en-US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3048000" y="2133600"/>
            <a:ext cx="1752600" cy="9144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The Discrete Fourier Transform (DFT)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838200" y="4495800"/>
            <a:ext cx="75152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ts val="6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The DFT converts a </a:t>
            </a:r>
            <a:r>
              <a:rPr lang="en-US" sz="2000" i="1" dirty="0">
                <a:latin typeface="Arial" charset="0"/>
              </a:rPr>
              <a:t>time-domain representation (waveform)</a:t>
            </a:r>
            <a:r>
              <a:rPr lang="en-US" sz="2000" dirty="0">
                <a:latin typeface="Arial" charset="0"/>
              </a:rPr>
              <a:t> of 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N </a:t>
            </a:r>
            <a:r>
              <a:rPr lang="en-US" sz="2000" dirty="0">
                <a:latin typeface="Arial" charset="0"/>
              </a:rPr>
              <a:t>samples from a signal to a </a:t>
            </a:r>
            <a:r>
              <a:rPr lang="en-US" sz="2000" i="1" dirty="0">
                <a:latin typeface="Arial" charset="0"/>
              </a:rPr>
              <a:t>frequency-domain representation </a:t>
            </a:r>
            <a:br>
              <a:rPr lang="en-US" sz="2000" i="1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(spectrum</a:t>
            </a:r>
            <a:r>
              <a:rPr lang="en-US" sz="2000" i="1" dirty="0" smtClean="0">
                <a:latin typeface="Arial" charset="0"/>
              </a:rPr>
              <a:t>)</a:t>
            </a:r>
            <a:r>
              <a:rPr lang="en-US" sz="2000" dirty="0" smtClean="0">
                <a:latin typeface="Arial" charset="0"/>
              </a:rPr>
              <a:t>.</a:t>
            </a:r>
            <a:endParaRPr lang="en-US" sz="2000" dirty="0"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38200" y="5537200"/>
            <a:ext cx="7620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  <a:sym typeface="Wingdings" pitchFamily="2" charset="2"/>
              </a:rPr>
              <a:t>The spectrum is </a:t>
            </a:r>
            <a:r>
              <a:rPr lang="en-US" sz="2000" i="1" dirty="0">
                <a:latin typeface="Arial" charset="0"/>
                <a:sym typeface="Wingdings" pitchFamily="2" charset="2"/>
              </a:rPr>
              <a:t>quantized</a:t>
            </a:r>
            <a:r>
              <a:rPr lang="en-US" sz="2000" dirty="0">
                <a:latin typeface="Arial" charset="0"/>
                <a:sym typeface="Wingdings" pitchFamily="2" charset="2"/>
              </a:rPr>
              <a:t>: it shows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powers at </a:t>
            </a:r>
            <a:r>
              <a:rPr lang="en-US" sz="2000" i="1" dirty="0">
                <a:latin typeface="Arial" charset="0"/>
                <a:sym typeface="Wingdings" pitchFamily="2" charset="2"/>
              </a:rPr>
              <a:t>N</a:t>
            </a:r>
            <a:r>
              <a:rPr lang="en-US" sz="2000" dirty="0">
                <a:latin typeface="Arial" charset="0"/>
                <a:sym typeface="Wingdings" pitchFamily="2" charset="2"/>
              </a:rPr>
              <a:t>/2 + 1 </a:t>
            </a:r>
            <a:r>
              <a:rPr lang="en-US" sz="2000" i="1" dirty="0">
                <a:latin typeface="Arial" charset="0"/>
                <a:sym typeface="Wingdings" pitchFamily="2" charset="2"/>
              </a:rPr>
              <a:t/>
            </a:r>
            <a:br>
              <a:rPr lang="en-US" sz="2000" i="1" dirty="0">
                <a:latin typeface="Arial" charset="0"/>
                <a:sym typeface="Wingdings" pitchFamily="2" charset="2"/>
              </a:rPr>
            </a:br>
            <a:r>
              <a:rPr lang="en-US" sz="2000" dirty="0">
                <a:latin typeface="Arial" charset="0"/>
                <a:sym typeface="Wingdings" pitchFamily="2" charset="2"/>
              </a:rPr>
              <a:t>discrete frequencies, evenly spaced between 0 Hz and the</a:t>
            </a:r>
            <a:br>
              <a:rPr lang="en-US" sz="2000" dirty="0">
                <a:latin typeface="Arial" charset="0"/>
                <a:sym typeface="Wingdings" pitchFamily="2" charset="2"/>
              </a:rPr>
            </a:br>
            <a:r>
              <a:rPr lang="en-US" sz="2000" dirty="0" err="1">
                <a:latin typeface="Arial" charset="0"/>
                <a:sym typeface="Wingdings" pitchFamily="2" charset="2"/>
              </a:rPr>
              <a:t>Nyquist</a:t>
            </a:r>
            <a:r>
              <a:rPr lang="en-US" sz="2000" dirty="0">
                <a:latin typeface="Arial" charset="0"/>
                <a:sym typeface="Wingdings" pitchFamily="2" charset="2"/>
              </a:rPr>
              <a:t> frequency (</a:t>
            </a:r>
            <a:r>
              <a:rPr lang="en-US" sz="2000" i="1" dirty="0" err="1">
                <a:latin typeface="Arial" charset="0"/>
                <a:sym typeface="Wingdings" pitchFamily="2" charset="2"/>
              </a:rPr>
              <a:t>F</a:t>
            </a:r>
            <a:r>
              <a:rPr lang="en-US" sz="2000" i="1" baseline="-25000" dirty="0" err="1">
                <a:latin typeface="Arial" charset="0"/>
                <a:sym typeface="Wingdings" pitchFamily="2" charset="2"/>
              </a:rPr>
              <a:t>s</a:t>
            </a:r>
            <a:r>
              <a:rPr lang="en-US" sz="2000" dirty="0">
                <a:latin typeface="Arial" charset="0"/>
                <a:sym typeface="Wingdings" pitchFamily="2" charset="2"/>
              </a:rPr>
              <a:t>/2).</a:t>
            </a:r>
            <a:endParaRPr lang="en-US" sz="2000" dirty="0"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5400" y="1981200"/>
            <a:ext cx="1752600" cy="9144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2286000"/>
            <a:ext cx="2438400" cy="4572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52313" y="3124200"/>
            <a:ext cx="3336235" cy="106679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19800" y="2743200"/>
            <a:ext cx="313081" cy="4572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143000" y="2345266"/>
            <a:ext cx="2057400" cy="4572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15448" y="3200400"/>
            <a:ext cx="209322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amplitudes </a:t>
            </a:r>
            <a:b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(∝ sound pressures) </a:t>
            </a:r>
            <a:b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lang="en-US" sz="16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discrete times</a:t>
            </a:r>
            <a:endParaRPr lang="en-US" sz="16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905000" y="2819400"/>
            <a:ext cx="321733" cy="4402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181600" y="2311400"/>
            <a:ext cx="2133600" cy="482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550130" y="1294826"/>
            <a:ext cx="2069870" cy="5847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power values at</a:t>
            </a:r>
            <a:b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discrete frequencies </a:t>
            </a:r>
            <a:endParaRPr lang="en-US" sz="16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629400" y="1862668"/>
            <a:ext cx="321733" cy="4402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25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411" grpId="0"/>
      <p:bldP spid="5" grpId="0"/>
      <p:bldP spid="2" grpId="0" animBg="1"/>
      <p:bldP spid="8" grpId="0" animBg="1"/>
      <p:bldP spid="9" grpId="0" animBg="1"/>
      <p:bldP spid="10" grpId="0" animBg="1"/>
      <p:bldP spid="4" grpId="0" animBg="1"/>
      <p:bldP spid="11" grpId="0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38200" y="1560513"/>
            <a:ext cx="76581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Digital representation of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sound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Time-domain and frequency domain representations of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sound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Converting time-domain to frequency-domain: the DFT as a black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box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Representing time-varying spectra: the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spectrogram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Analysis 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resolution: the time-frequency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tradeoff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Introduction to spectrograms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990600" y="1122609"/>
            <a:ext cx="64563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ct val="20000"/>
              </a:spcAft>
            </a:pPr>
            <a:r>
              <a:rPr lang="en-US" sz="2000" b="1" dirty="0">
                <a:solidFill>
                  <a:srgbClr val="000099"/>
                </a:solidFill>
                <a:latin typeface="Arial" charset="0"/>
              </a:rPr>
              <a:t>PROBLEM:</a:t>
            </a:r>
          </a:p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Most biological sounds change in spectrum over time.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90600" y="2491315"/>
            <a:ext cx="7696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A spectrum has no time dimension, so we can’t see these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interesting changes if we make a single spectrum of a sound.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90600" y="1987093"/>
            <a:ext cx="769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Aft>
                <a:spcPts val="700"/>
              </a:spcAft>
            </a:pPr>
            <a:r>
              <a:rPr lang="en-US" sz="2000" dirty="0">
                <a:latin typeface="Arial" charset="0"/>
              </a:rPr>
              <a:t>   </a:t>
            </a:r>
            <a:r>
              <a:rPr lang="en-US" sz="2000" i="1" dirty="0">
                <a:latin typeface="Arial" charset="0"/>
              </a:rPr>
              <a:t>BUT...</a:t>
            </a:r>
          </a:p>
        </p:txBody>
      </p:sp>
      <p:pic>
        <p:nvPicPr>
          <p:cNvPr id="3" name="RavenScreenSnapz00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7656" y="3347444"/>
            <a:ext cx="4663440" cy="1656748"/>
          </a:xfrm>
          <a:prstGeom prst="rect">
            <a:avLst/>
          </a:prstGeom>
          <a:ln w="3175" cap="sq" cmpd="sng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 descr="RavenScreenSnapz00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56" y="3336623"/>
            <a:ext cx="4663440" cy="3405538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4339" grpId="0"/>
      <p:bldP spid="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90600" y="3571754"/>
            <a:ext cx="15953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ct val="20000"/>
              </a:spcAft>
            </a:pPr>
            <a:r>
              <a:rPr lang="en-US" sz="2000" b="1" dirty="0">
                <a:solidFill>
                  <a:srgbClr val="000099"/>
                </a:solidFill>
                <a:latin typeface="Arial" charset="0"/>
              </a:rPr>
              <a:t>SOLUTION</a:t>
            </a:r>
            <a:r>
              <a:rPr lang="en-US" sz="2000" b="1" dirty="0" smtClean="0">
                <a:solidFill>
                  <a:srgbClr val="000099"/>
                </a:solidFill>
                <a:latin typeface="Arial" charset="0"/>
              </a:rPr>
              <a:t>:</a:t>
            </a:r>
            <a:endParaRPr lang="en-US" sz="2000" dirty="0">
              <a:latin typeface="Arial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90600" y="3917025"/>
            <a:ext cx="80942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Chop the signal </a:t>
            </a:r>
            <a:r>
              <a:rPr lang="en-US" sz="2000" dirty="0">
                <a:latin typeface="Arial" charset="0"/>
              </a:rPr>
              <a:t>up into very short time segments, use </a:t>
            </a:r>
            <a:r>
              <a:rPr lang="en-US" sz="2000" dirty="0" smtClean="0">
                <a:latin typeface="Arial" charset="0"/>
              </a:rPr>
              <a:t>the DFT </a:t>
            </a:r>
            <a:r>
              <a:rPr lang="en-US" sz="2000" dirty="0">
                <a:latin typeface="Arial" charset="0"/>
              </a:rPr>
              <a:t>to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compute </a:t>
            </a:r>
            <a:r>
              <a:rPr lang="en-US" sz="2000" dirty="0" smtClean="0">
                <a:latin typeface="Arial" charset="0"/>
              </a:rPr>
              <a:t>the power spectrum </a:t>
            </a:r>
            <a:r>
              <a:rPr lang="en-US" sz="2000" dirty="0">
                <a:latin typeface="Arial" charset="0"/>
              </a:rPr>
              <a:t>of each </a:t>
            </a:r>
            <a:r>
              <a:rPr lang="en-US" sz="2000" dirty="0" smtClean="0">
                <a:latin typeface="Arial" charset="0"/>
              </a:rPr>
              <a:t>segment (or “window”, </a:t>
            </a:r>
            <a:r>
              <a:rPr lang="en-US" sz="2000" smtClean="0">
                <a:latin typeface="Arial" charset="0"/>
              </a:rPr>
              <a:t>“slice”).</a:t>
            </a:r>
            <a:endParaRPr lang="en-US" sz="2000" dirty="0">
              <a:latin typeface="Arial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90600" y="4707811"/>
            <a:ext cx="70089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The </a:t>
            </a:r>
            <a:r>
              <a:rPr lang="en-US" sz="2000" i="1" dirty="0" smtClean="0">
                <a:latin typeface="Arial" charset="0"/>
              </a:rPr>
              <a:t>sequence </a:t>
            </a:r>
            <a:r>
              <a:rPr lang="en-US" sz="2000" dirty="0" smtClean="0">
                <a:latin typeface="Arial" charset="0"/>
              </a:rPr>
              <a:t>of power spectra is </a:t>
            </a:r>
            <a:r>
              <a:rPr lang="en-US" sz="2000" dirty="0">
                <a:latin typeface="Arial" charset="0"/>
              </a:rPr>
              <a:t>called the </a:t>
            </a:r>
            <a:r>
              <a:rPr lang="en-US" sz="2000" i="1" dirty="0">
                <a:latin typeface="Arial" charset="0"/>
              </a:rPr>
              <a:t>spectrogram</a:t>
            </a:r>
            <a:r>
              <a:rPr lang="en-US" sz="2000" dirty="0">
                <a:latin typeface="Arial" charset="0"/>
              </a:rPr>
              <a:t>.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987679" y="5190821"/>
            <a:ext cx="72558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Spectrograms are usually </a:t>
            </a:r>
            <a:r>
              <a:rPr lang="en-US" sz="2000" dirty="0">
                <a:latin typeface="Arial" charset="0"/>
              </a:rPr>
              <a:t>displayed with successive </a:t>
            </a:r>
            <a:r>
              <a:rPr lang="en-US" sz="2000" dirty="0" smtClean="0">
                <a:latin typeface="Arial" charset="0"/>
              </a:rPr>
              <a:t>spectra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side </a:t>
            </a:r>
            <a:r>
              <a:rPr lang="en-US" sz="2000" dirty="0">
                <a:latin typeface="Arial" charset="0"/>
              </a:rPr>
              <a:t>by side, using color to indicate </a:t>
            </a:r>
            <a:r>
              <a:rPr lang="en-US" sz="2000" dirty="0" smtClean="0">
                <a:latin typeface="Arial" charset="0"/>
              </a:rPr>
              <a:t>relative power.</a:t>
            </a:r>
            <a:endParaRPr lang="en-US" sz="2000" dirty="0">
              <a:latin typeface="Arial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990600" y="1122609"/>
            <a:ext cx="64563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Aft>
                <a:spcPct val="20000"/>
              </a:spcAft>
            </a:pPr>
            <a:r>
              <a:rPr lang="en-US" sz="2000" b="1" dirty="0">
                <a:solidFill>
                  <a:srgbClr val="000099"/>
                </a:solidFill>
                <a:latin typeface="Arial" charset="0"/>
              </a:rPr>
              <a:t>PROBLEM:</a:t>
            </a:r>
          </a:p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Most biological sounds change in spectrum over time.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90600" y="2491315"/>
            <a:ext cx="7696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Aft>
                <a:spcPts val="7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A spectrum has no time dimension, so we can’t see these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interesting changes if we make a single spectrum of a sound.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90600" y="1987093"/>
            <a:ext cx="769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3038" indent="-173038">
              <a:spcAft>
                <a:spcPts val="700"/>
              </a:spcAft>
            </a:pPr>
            <a:r>
              <a:rPr lang="en-US" sz="2000" dirty="0">
                <a:latin typeface="Arial" charset="0"/>
              </a:rPr>
              <a:t>   </a:t>
            </a:r>
            <a:r>
              <a:rPr lang="en-US" sz="2000" i="1" dirty="0">
                <a:latin typeface="Arial" charset="0"/>
              </a:rPr>
              <a:t>BUT...</a:t>
            </a:r>
          </a:p>
        </p:txBody>
      </p:sp>
    </p:spTree>
    <p:extLst>
      <p:ext uri="{BB962C8B-B14F-4D97-AF65-F5344CB8AC3E}">
        <p14:creationId xmlns:p14="http://schemas.microsoft.com/office/powerpoint/2010/main" val="39425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19132" cy="16319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19132" cy="16319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08" y="4159269"/>
            <a:ext cx="6493592" cy="14059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91000" y="2940069"/>
            <a:ext cx="704850" cy="1147763"/>
            <a:chOff x="4191000" y="2509838"/>
            <a:chExt cx="704850" cy="1147762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rot="5400000">
              <a:off x="3969544" y="3083719"/>
              <a:ext cx="1147762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2819399"/>
              <a:ext cx="704850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" y="1293876"/>
            <a:ext cx="7019925" cy="1628775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74307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38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2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-9.34536E-7 L -0.16163 0.0009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9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56890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102392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19688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7019925" cy="1628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159269"/>
            <a:ext cx="7021418" cy="1631931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Representing time-varying spectra</a:t>
            </a:r>
          </a:p>
        </p:txBody>
      </p:sp>
    </p:spTree>
    <p:extLst>
      <p:ext uri="{BB962C8B-B14F-4D97-AF65-F5344CB8AC3E}">
        <p14:creationId xmlns:p14="http://schemas.microsoft.com/office/powerpoint/2010/main" val="225223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pic>
        <p:nvPicPr>
          <p:cNvPr id="22532" name="Picture 4" descr="larkSp-smooth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467225"/>
            <a:ext cx="37052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larkSp-boxy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467225"/>
            <a:ext cx="37052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38188" y="2796570"/>
            <a:ext cx="58144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Each </a:t>
            </a:r>
            <a:r>
              <a:rPr lang="en-US" sz="2000" i="1" dirty="0">
                <a:latin typeface="Arial" charset="0"/>
              </a:rPr>
              <a:t>column</a:t>
            </a:r>
            <a:r>
              <a:rPr lang="en-US" sz="2000" dirty="0">
                <a:latin typeface="Arial" charset="0"/>
              </a:rPr>
              <a:t> or time bin contains one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</a:rPr>
              <a:t>spectrum</a:t>
            </a:r>
            <a:r>
              <a:rPr lang="en-US" sz="2000" dirty="0">
                <a:latin typeface="Arial" charset="0"/>
              </a:rPr>
              <a:t>,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the output of a single DFT</a:t>
            </a:r>
            <a:r>
              <a:rPr lang="en-US" sz="2000" dirty="0" smtClean="0">
                <a:latin typeface="Arial" charset="0"/>
              </a:rPr>
              <a:t>.</a:t>
            </a:r>
            <a:endParaRPr lang="en-US" sz="2000" dirty="0"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56349" y="4495800"/>
            <a:ext cx="88900" cy="1905000"/>
          </a:xfrm>
          <a:prstGeom prst="rect">
            <a:avLst/>
          </a:prstGeom>
          <a:solidFill>
            <a:srgbClr val="FEEFEC">
              <a:alpha val="20000"/>
            </a:srgb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4129141" y="3310466"/>
            <a:ext cx="2403461" cy="1185333"/>
            <a:chOff x="4097216" y="2057400"/>
            <a:chExt cx="2286000" cy="2009870"/>
          </a:xfrm>
        </p:grpSpPr>
        <p:cxnSp>
          <p:nvCxnSpPr>
            <p:cNvPr id="30" name="Straight Connector 29"/>
            <p:cNvCxnSpPr/>
            <p:nvPr/>
          </p:nvCxnSpPr>
          <p:spPr>
            <a:xfrm rot="5400000" flipH="1" flipV="1">
              <a:off x="5354468" y="3062336"/>
              <a:ext cx="2009870" cy="0"/>
            </a:xfrm>
            <a:prstGeom prst="line">
              <a:avLst/>
            </a:prstGeom>
            <a:ln w="571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097216" y="2057400"/>
              <a:ext cx="2286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47436" y="3559314"/>
            <a:ext cx="70153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By default, Raven displays </a:t>
            </a:r>
            <a:r>
              <a:rPr lang="en-US" sz="2000" i="1" dirty="0">
                <a:latin typeface="Arial" charset="0"/>
              </a:rPr>
              <a:t>smoothed</a:t>
            </a:r>
            <a:r>
              <a:rPr lang="en-US" sz="2000" dirty="0">
                <a:latin typeface="Arial" charset="0"/>
              </a:rPr>
              <a:t> spectrograms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that obscure the true discrete structure of the spectrogram: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45069" y="1123890"/>
            <a:ext cx="46602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A spectrogram is a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matrix</a:t>
            </a:r>
            <a:r>
              <a:rPr lang="en-US" sz="20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of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</a:rPr>
              <a:t>numbers</a:t>
            </a:r>
            <a:r>
              <a:rPr lang="en-US" sz="2000" dirty="0" smtClean="0">
                <a:latin typeface="Arial" charset="0"/>
              </a:rPr>
              <a:t>.</a:t>
            </a:r>
            <a:endParaRPr lang="en-US" sz="2000" dirty="0">
              <a:latin typeface="Arial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44704" y="1578858"/>
            <a:ext cx="80944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Each number represents the intensity in a discrete (short)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time period and a discrete (narrow) frequency band.</a:t>
            </a:r>
            <a:endParaRPr lang="en-US" sz="2000" dirty="0">
              <a:latin typeface="Arial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745516" y="2341602"/>
            <a:ext cx="6840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The matrix is usually visualized as a spectrogram image.</a:t>
            </a:r>
            <a:endParaRPr lang="en-US" sz="2000" dirty="0">
              <a:latin typeface="Arial" charset="0"/>
            </a:endParaRPr>
          </a:p>
        </p:txBody>
      </p:sp>
      <p:pic>
        <p:nvPicPr>
          <p:cNvPr id="16" name="Picture 15" descr="noteGraphic">
            <a:hlinkClick r:id="rId5" action="ppaction://program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1722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4" grpId="0"/>
      <p:bldP spid="12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838200" y="1560513"/>
            <a:ext cx="76581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Time-domain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and frequency domain representations of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sound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Converting time-domain to frequency-domain: the DFT as a black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box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Representing time-varying spectra: the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spectrogram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Analysis 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resolution: the time-frequency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tradeoff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Introduction to spectrograms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1904999"/>
            <a:ext cx="5962650" cy="4600575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pic>
        <p:nvPicPr>
          <p:cNvPr id="7" name="Picture 6" descr="noteGraphic">
            <a:hlinkClick r:id="rId4" action="ppaction://program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38" y="60960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71966" y="1066800"/>
            <a:ext cx="75814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Raven’s </a:t>
            </a:r>
            <a:r>
              <a:rPr lang="en-US" sz="2000" i="1" dirty="0" smtClean="0">
                <a:solidFill>
                  <a:srgbClr val="000099"/>
                </a:solidFill>
                <a:latin typeface="Arial" charset="0"/>
              </a:rPr>
              <a:t>spectrogram slice</a:t>
            </a:r>
            <a:r>
              <a:rPr lang="en-US" sz="2000" dirty="0" smtClean="0">
                <a:latin typeface="Arial" charset="0"/>
              </a:rPr>
              <a:t> view shows one individual spectrum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from a spectrogram.</a:t>
            </a:r>
            <a:endParaRPr lang="en-US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68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990600" y="2028825"/>
            <a:ext cx="655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There is no such thing as </a:t>
            </a:r>
            <a:r>
              <a:rPr lang="en-US" sz="2000" i="1" dirty="0">
                <a:latin typeface="Arial" charset="0"/>
              </a:rPr>
              <a:t>the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spectrogram of a signal;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many different spectrograms can be made of a signal.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90600" y="2949575"/>
            <a:ext cx="6649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There is </a:t>
            </a:r>
            <a:r>
              <a:rPr lang="en-US" sz="2000" dirty="0" smtClean="0">
                <a:latin typeface="Arial" charset="0"/>
              </a:rPr>
              <a:t>(often) </a:t>
            </a:r>
            <a:r>
              <a:rPr lang="en-US" sz="2000" dirty="0">
                <a:latin typeface="Arial" charset="0"/>
              </a:rPr>
              <a:t>no such thing as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the best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spectrogram </a:t>
            </a:r>
            <a:br>
              <a:rPr lang="en-US" sz="20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of a signal.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90600" y="3943350"/>
            <a:ext cx="5040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Making spectrograms involves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tradeoffs</a:t>
            </a:r>
            <a:r>
              <a:rPr lang="en-US" sz="2000" dirty="0">
                <a:latin typeface="Arial" charset="0"/>
              </a:rPr>
              <a:t>.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89393"/>
            <a:ext cx="7021418" cy="1631931"/>
          </a:xfrm>
          <a:prstGeom prst="rect">
            <a:avLst/>
          </a:prstGeom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91000" y="3170193"/>
            <a:ext cx="704850" cy="1147763"/>
            <a:chOff x="4191000" y="2509838"/>
            <a:chExt cx="704850" cy="1147762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rot="5400000">
              <a:off x="3969544" y="3083719"/>
              <a:ext cx="1147762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2819399"/>
              <a:ext cx="704850" cy="46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" y="1524000"/>
            <a:ext cx="7019925" cy="1628775"/>
          </a:xfrm>
          <a:prstGeom prst="rect">
            <a:avLst/>
          </a:prstGeom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094552" y="1679838"/>
            <a:ext cx="546571" cy="0"/>
          </a:xfrm>
          <a:prstGeom prst="line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91005" y="1189554"/>
            <a:ext cx="3301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How long? (How many samples?)</a:t>
            </a:r>
            <a:endParaRPr lang="en-US" sz="16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81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pic>
        <p:nvPicPr>
          <p:cNvPr id="4" name="Picture 3" descr="RavenWind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19200"/>
            <a:ext cx="8077200" cy="517434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73600" y="1752603"/>
            <a:ext cx="1727200" cy="270931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67400" y="2590800"/>
            <a:ext cx="248043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number of samples used </a:t>
            </a:r>
            <a:b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to make each spectrum </a:t>
            </a:r>
            <a:b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i="1" dirty="0" smtClean="0">
                <a:solidFill>
                  <a:srgbClr val="FF0000"/>
                </a:solidFill>
                <a:latin typeface="Arial"/>
                <a:cs typeface="Arial"/>
              </a:rPr>
              <a:t>(“window size”)</a:t>
            </a:r>
            <a:endParaRPr lang="en-US" sz="16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943600" y="2057400"/>
            <a:ext cx="397934" cy="592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noteGraphic">
            <a:hlinkClick r:id="rId4" action="ppaction://program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3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56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80623" y="2829201"/>
            <a:ext cx="7598156" cy="1478901"/>
            <a:chOff x="514419" y="2829201"/>
            <a:chExt cx="7598156" cy="1478901"/>
          </a:xfrm>
        </p:grpSpPr>
        <p:sp>
          <p:nvSpPr>
            <p:cNvPr id="5" name="Rounded Rectangle 4"/>
            <p:cNvSpPr/>
            <p:nvPr/>
          </p:nvSpPr>
          <p:spPr>
            <a:xfrm>
              <a:off x="514419" y="2829201"/>
              <a:ext cx="7225981" cy="147890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644975" y="2840675"/>
              <a:ext cx="74676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800" i="1" dirty="0" smtClean="0">
                  <a:latin typeface="Arial" charset="0"/>
                  <a:cs typeface="Arial" charset="0"/>
                </a:rPr>
                <a:t>There is an inescapable tradeoff between a spectrogram’s sharpness (or resolution) in time and frequency.</a:t>
              </a:r>
              <a:endParaRPr lang="en-US" sz="2800" i="1" dirty="0">
                <a:latin typeface="Arial" charset="0"/>
                <a:cs typeface="Arial" charset="0"/>
                <a:sym typeface="Wingdings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5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990600" y="2406650"/>
            <a:ext cx="74676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68275" indent="-168275"/>
            <a:r>
              <a:rPr lang="en-US" sz="2000" u="sng" dirty="0">
                <a:latin typeface="Arial" charset="0"/>
                <a:cs typeface="Arial" charset="0"/>
              </a:rPr>
              <a:t>Time-frequency tradeoff</a:t>
            </a:r>
            <a:r>
              <a:rPr lang="en-US" sz="2000" dirty="0">
                <a:latin typeface="Arial" charset="0"/>
                <a:cs typeface="Arial" charset="0"/>
              </a:rPr>
              <a:t/>
            </a:r>
            <a:br>
              <a:rPr lang="en-US" sz="2000" dirty="0">
                <a:latin typeface="Arial" charset="0"/>
                <a:cs typeface="Arial" charset="0"/>
              </a:rPr>
            </a:br>
            <a:endParaRPr lang="en-US" sz="2000" dirty="0">
              <a:latin typeface="Arial" charset="0"/>
              <a:cs typeface="Arial" charset="0"/>
            </a:endParaRPr>
          </a:p>
          <a:p>
            <a:pPr marL="168275" indent="-168275">
              <a:buFont typeface="Arial" charset="0"/>
              <a:buChar char="•"/>
            </a:pPr>
            <a:r>
              <a:rPr lang="en-US" sz="2000" dirty="0">
                <a:latin typeface="Arial" charset="0"/>
                <a:cs typeface="Arial" charset="0"/>
              </a:rPr>
              <a:t>Spectrogram too smeared in time </a:t>
            </a:r>
            <a:r>
              <a:rPr lang="en-US" sz="2000" dirty="0">
                <a:latin typeface="Arial" charset="0"/>
                <a:cs typeface="Arial" charset="0"/>
                <a:sym typeface="Wingdings" pitchFamily="2" charset="2"/>
              </a:rPr>
              <a:t> smaller window size</a:t>
            </a:r>
          </a:p>
          <a:p>
            <a:pPr marL="168275" indent="-168275">
              <a:buFont typeface="Arial" charset="0"/>
              <a:buChar char="•"/>
            </a:pPr>
            <a:endParaRPr lang="en-US" sz="2000" dirty="0">
              <a:latin typeface="Arial" charset="0"/>
              <a:cs typeface="Arial" charset="0"/>
            </a:endParaRPr>
          </a:p>
          <a:p>
            <a:pPr marL="168275" indent="-168275">
              <a:buFont typeface="Arial" charset="0"/>
              <a:buChar char="•"/>
            </a:pPr>
            <a:r>
              <a:rPr lang="en-US" sz="2000" dirty="0">
                <a:latin typeface="Arial" charset="0"/>
                <a:cs typeface="Arial" charset="0"/>
              </a:rPr>
              <a:t>Spectrogram too smeared in frequency </a:t>
            </a:r>
            <a:r>
              <a:rPr lang="en-US" sz="2000" dirty="0">
                <a:latin typeface="Arial" charset="0"/>
                <a:cs typeface="Arial" charset="0"/>
                <a:sym typeface="Wingdings" pitchFamily="2" charset="2"/>
              </a:rPr>
              <a:t> larger window size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" y="986135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R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ules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of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thumb for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adjusting spectrogram parameters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zzledLa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r="8957"/>
          <a:stretch/>
        </p:blipFill>
        <p:spPr>
          <a:xfrm>
            <a:off x="2582333" y="2286000"/>
            <a:ext cx="3962400" cy="31242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986135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Questions?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Spectrograms</a:t>
            </a:r>
          </a:p>
        </p:txBody>
      </p:sp>
    </p:spTree>
    <p:extLst>
      <p:ext uri="{BB962C8B-B14F-4D97-AF65-F5344CB8AC3E}">
        <p14:creationId xmlns:p14="http://schemas.microsoft.com/office/powerpoint/2010/main" val="238796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4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Time-domain and frequency-domain representations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52450" y="12192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57200" y="12192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Pure tone (sinusoid)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5" name="Picture 4" descr="Time-freq domains-0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6"/>
          <a:stretch/>
        </p:blipFill>
        <p:spPr>
          <a:xfrm>
            <a:off x="2209721" y="1828799"/>
            <a:ext cx="4724558" cy="19327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06865" y="6172200"/>
            <a:ext cx="4730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infinitely long sound, not changing over time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Time-domain and frequency-domain representations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52450" y="12192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57200" y="12192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Pure tone (sinusoid)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5" name="Picture 4" descr="Time-freq domains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21" y="1828800"/>
            <a:ext cx="4724558" cy="38497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06865" y="6172200"/>
            <a:ext cx="4730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infinitely long sound, not changing over time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83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-freq domains-2tones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21" y="1828800"/>
            <a:ext cx="4724558" cy="3849752"/>
          </a:xfrm>
          <a:prstGeom prst="rect">
            <a:avLst/>
          </a:prstGeom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743200" y="5653088"/>
            <a:ext cx="3657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6075" indent="-34607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490 Hz + 800 Hz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Time-domain and frequency-domain representations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52450" y="12192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57200" y="12192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Multiple tones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6865" y="6172200"/>
            <a:ext cx="4730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infinitely long sound, not changing over time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38200" y="1560513"/>
            <a:ext cx="76581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Time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-domain and frequency domain representations of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sound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Converting time-domain to frequency-domain: the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Fourier transform as </a:t>
            </a:r>
            <a:r>
              <a:rPr lang="en-US" dirty="0">
                <a:solidFill>
                  <a:srgbClr val="000099"/>
                </a:solidFill>
                <a:latin typeface="Arial" charset="0"/>
              </a:rPr>
              <a:t>a black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box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808080"/>
                </a:solidFill>
                <a:latin typeface="Arial" charset="0"/>
              </a:rPr>
              <a:t>Representing time-varying spectra: the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spectrogram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Analysis 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resolution: the time-frequency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tradeoff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Introduction to spectrograms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Converting from the time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domain to the frequency domain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52450" y="12192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jjfourier-500p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8" y="1800352"/>
            <a:ext cx="3167483" cy="40670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3400" y="5955268"/>
            <a:ext cx="322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latin typeface="Arial"/>
                <a:cs typeface="Arial"/>
              </a:rPr>
              <a:t>Joseph Fourier (1768 – 1830)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3800" y="2209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E6"/>
                </a:solidFill>
                <a:latin typeface="Arial"/>
                <a:cs typeface="Arial"/>
              </a:rPr>
              <a:t>Any constant sound can be represented as a sum of a series of sinusoids (pure tones).</a:t>
            </a:r>
            <a:endParaRPr lang="en-US" sz="2000" i="1" dirty="0">
              <a:solidFill>
                <a:srgbClr val="0000E6"/>
              </a:solidFill>
              <a:latin typeface="Arial"/>
              <a:cs typeface="Arial"/>
            </a:endParaRPr>
          </a:p>
        </p:txBody>
      </p:sp>
      <p:pic>
        <p:nvPicPr>
          <p:cNvPr id="14" name="Picture 13" descr="DFT (Stanford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424" y="3686175"/>
            <a:ext cx="4760976" cy="8382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696712" y="3724275"/>
            <a:ext cx="1676400" cy="762000"/>
            <a:chOff x="3352800" y="3733800"/>
            <a:chExt cx="1676400" cy="762000"/>
          </a:xfrm>
        </p:grpSpPr>
        <p:sp>
          <p:nvSpPr>
            <p:cNvPr id="16" name="Rectangle 15"/>
            <p:cNvSpPr/>
            <p:nvPr/>
          </p:nvSpPr>
          <p:spPr>
            <a:xfrm>
              <a:off x="3352800" y="3733800"/>
              <a:ext cx="1676400" cy="762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02312" y="3859808"/>
              <a:ext cx="7773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Arial"/>
                  <a:cs typeface="Arial"/>
                </a:rPr>
                <a:t>DFT</a:t>
              </a:r>
              <a:endParaRPr lang="en-US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267200" y="532358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3838" indent="-223838"/>
            <a:r>
              <a:rPr lang="en-US" sz="1600" b="1" i="1" dirty="0" smtClean="0">
                <a:latin typeface="Arial"/>
                <a:cs typeface="Arial"/>
              </a:rPr>
              <a:t>Black box:</a:t>
            </a:r>
            <a:r>
              <a:rPr lang="en-US" sz="1600" dirty="0" smtClean="0">
                <a:latin typeface="Arial"/>
                <a:cs typeface="Arial"/>
              </a:rPr>
              <a:t>  a </a:t>
            </a:r>
            <a:r>
              <a:rPr lang="en-US" sz="1600" dirty="0">
                <a:latin typeface="Arial"/>
                <a:cs typeface="Arial"/>
              </a:rPr>
              <a:t>device, </a:t>
            </a:r>
            <a:r>
              <a:rPr lang="en-US" sz="1600" dirty="0" smtClean="0">
                <a:latin typeface="Arial"/>
                <a:cs typeface="Arial"/>
              </a:rPr>
              <a:t>system, </a:t>
            </a:r>
            <a:r>
              <a:rPr lang="en-US" sz="1600" dirty="0">
                <a:latin typeface="Arial"/>
                <a:cs typeface="Arial"/>
              </a:rPr>
              <a:t>or object which can be viewed solely in terms of its input, output and transfer characteristics without any knowledge of its internal </a:t>
            </a:r>
            <a:r>
              <a:rPr lang="en-US" sz="1600" dirty="0" smtClean="0">
                <a:latin typeface="Arial"/>
                <a:cs typeface="Arial"/>
              </a:rPr>
              <a:t>workings.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9600" y="25146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E6"/>
                </a:solidFill>
                <a:latin typeface="Arial"/>
                <a:cs typeface="Arial"/>
              </a:rPr>
              <a:t>. . </a:t>
            </a:r>
            <a:r>
              <a:rPr lang="en-US" sz="2000" b="1" i="1" dirty="0" smtClean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lang="en-US" sz="2000" b="1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33800" y="22098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  <a:latin typeface="Arial"/>
                <a:cs typeface="Arial"/>
              </a:rPr>
              <a:t>Any</a:t>
            </a:r>
            <a:endParaRPr lang="en-US" sz="20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5040" y="4495800"/>
            <a:ext cx="23597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FF"/>
                </a:solidFill>
                <a:latin typeface="Arial"/>
                <a:cs typeface="Arial"/>
              </a:rPr>
              <a:t>D</a:t>
            </a:r>
            <a:r>
              <a:rPr lang="en-US" sz="1400" i="1" dirty="0" smtClean="0">
                <a:latin typeface="Arial"/>
                <a:cs typeface="Arial"/>
              </a:rPr>
              <a:t>iscrete </a:t>
            </a:r>
            <a:r>
              <a:rPr lang="en-US" sz="1400" b="1" i="1" dirty="0" smtClean="0">
                <a:solidFill>
                  <a:srgbClr val="0000FF"/>
                </a:solidFill>
                <a:latin typeface="Arial"/>
                <a:cs typeface="Arial"/>
              </a:rPr>
              <a:t>F</a:t>
            </a:r>
            <a:r>
              <a:rPr lang="en-US" sz="1400" i="1" dirty="0" smtClean="0">
                <a:latin typeface="Arial"/>
                <a:cs typeface="Arial"/>
              </a:rPr>
              <a:t>ourier </a:t>
            </a:r>
            <a:r>
              <a:rPr lang="en-US" sz="1400" b="1" i="1" dirty="0" smtClean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lang="en-US" sz="1400" i="1" dirty="0" smtClean="0">
                <a:latin typeface="Arial"/>
                <a:cs typeface="Arial"/>
              </a:rPr>
              <a:t>ransform</a:t>
            </a:r>
            <a:endParaRPr lang="en-US" sz="1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102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13" grpId="1"/>
      <p:bldP spid="1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urier_transform_time_and_frequency_domains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701800"/>
            <a:ext cx="6350000" cy="5080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762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Time-domain and frequency-domain representations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52450" y="11430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324600" y="6550968"/>
            <a:ext cx="15853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Arial"/>
                <a:cs typeface="Arial"/>
              </a:rPr>
              <a:t>L. V. Barbosa via Wikipedia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" y="1143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 dirty="0" smtClean="0">
                <a:solidFill>
                  <a:srgbClr val="000099"/>
                </a:solidFill>
                <a:latin typeface="Arial" charset="0"/>
              </a:rPr>
              <a:t>What M. Fourier taught us...</a:t>
            </a:r>
            <a:endParaRPr lang="en-US" i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19050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E6"/>
                </a:solidFill>
                <a:latin typeface="Arial"/>
                <a:cs typeface="Arial"/>
              </a:rPr>
              <a:t>Any constant sound can be represented as a sum of a series of sinusoids (pure tones).</a:t>
            </a:r>
            <a:endParaRPr lang="en-US" sz="2000" i="1" dirty="0">
              <a:solidFill>
                <a:srgbClr val="0000E6"/>
              </a:solidFill>
              <a:latin typeface="Arial"/>
              <a:cs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723266" y="2261886"/>
            <a:ext cx="990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6" grpId="0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viewScreenSnapz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900" y="1676400"/>
            <a:ext cx="5918200" cy="47498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305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Time-domain and frequency-domain representations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52450" y="12192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62400" y="35052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Time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1900" y="59436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Frequency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47655" y="2619345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Sound pressure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200056" y="5057745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Sound power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600200" y="2819400"/>
            <a:ext cx="594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600200" y="5294084"/>
            <a:ext cx="5943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40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11725</TotalTime>
  <Words>947</Words>
  <Application>Microsoft Macintosh PowerPoint</Application>
  <PresentationFormat>On-screen Show (4:3)</PresentationFormat>
  <Paragraphs>147</Paragraphs>
  <Slides>27</Slides>
  <Notes>20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Avenir Medium</vt:lpstr>
      <vt:lpstr>Calibri</vt:lpstr>
      <vt:lpstr>PMingLiU-ExtB</vt:lpstr>
      <vt:lpstr>Times New Roman</vt:lpstr>
      <vt:lpstr>Wingdings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443</cp:revision>
  <dcterms:created xsi:type="dcterms:W3CDTF">2003-09-30T18:52:06Z</dcterms:created>
  <dcterms:modified xsi:type="dcterms:W3CDTF">2017-04-03T01:59:35Z</dcterms:modified>
</cp:coreProperties>
</file>