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oleObject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mov" ContentType="video/quicktime"/>
  <Default Extension="png" ContentType="image/png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82" r:id="rId2"/>
    <p:sldId id="368" r:id="rId3"/>
    <p:sldId id="477" r:id="rId4"/>
    <p:sldId id="478" r:id="rId5"/>
    <p:sldId id="393" r:id="rId6"/>
    <p:sldId id="273" r:id="rId7"/>
    <p:sldId id="309" r:id="rId8"/>
    <p:sldId id="386" r:id="rId9"/>
    <p:sldId id="351" r:id="rId10"/>
    <p:sldId id="461" r:id="rId11"/>
    <p:sldId id="458" r:id="rId12"/>
    <p:sldId id="459" r:id="rId13"/>
    <p:sldId id="456" r:id="rId14"/>
    <p:sldId id="400" r:id="rId15"/>
    <p:sldId id="479" r:id="rId16"/>
    <p:sldId id="397" r:id="rId17"/>
    <p:sldId id="467" r:id="rId18"/>
    <p:sldId id="469" r:id="rId19"/>
    <p:sldId id="405" r:id="rId20"/>
    <p:sldId id="406" r:id="rId21"/>
    <p:sldId id="407" r:id="rId22"/>
    <p:sldId id="409" r:id="rId23"/>
    <p:sldId id="460" r:id="rId24"/>
    <p:sldId id="470" r:id="rId25"/>
    <p:sldId id="413" r:id="rId26"/>
    <p:sldId id="414" r:id="rId27"/>
    <p:sldId id="475" r:id="rId28"/>
    <p:sldId id="476" r:id="rId29"/>
    <p:sldId id="415" r:id="rId30"/>
    <p:sldId id="395" r:id="rId31"/>
    <p:sldId id="385" r:id="rId32"/>
    <p:sldId id="471" r:id="rId33"/>
    <p:sldId id="463" r:id="rId34"/>
    <p:sldId id="373" r:id="rId35"/>
    <p:sldId id="462" r:id="rId36"/>
    <p:sldId id="290" r:id="rId37"/>
    <p:sldId id="377" r:id="rId38"/>
    <p:sldId id="287" r:id="rId39"/>
    <p:sldId id="288" r:id="rId40"/>
    <p:sldId id="454" r:id="rId41"/>
    <p:sldId id="370" r:id="rId42"/>
    <p:sldId id="374" r:id="rId43"/>
    <p:sldId id="323" r:id="rId44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E6"/>
    <a:srgbClr val="FC7B81"/>
    <a:srgbClr val="FEC6C7"/>
    <a:srgbClr val="000099"/>
    <a:srgbClr val="FF99FF"/>
    <a:srgbClr val="FEEFEC"/>
    <a:srgbClr val="CC6600"/>
    <a:srgbClr val="CC3300"/>
    <a:srgbClr val="CCFF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69" autoAdjust="0"/>
    <p:restoredTop sz="87587" autoAdjust="0"/>
  </p:normalViewPr>
  <p:slideViewPr>
    <p:cSldViewPr snapToGrid="0">
      <p:cViewPr varScale="1">
        <p:scale>
          <a:sx n="155" d="100"/>
          <a:sy n="155" d="100"/>
        </p:scale>
        <p:origin x="528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4" d="100"/>
        <a:sy n="184" d="100"/>
      </p:scale>
      <p:origin x="0" y="155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handoutMaster" Target="handoutMasters/handoutMaster1.xml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3FC8A716-A3E4-42F1-922E-2736737657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55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52158E9-A36B-4A48-A1F2-B95CD1D882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468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64398F-EAA2-4D58-A3C9-9AD29472E42E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450714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F51526-2205-433B-A8E5-E6631474D6CD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8500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(illustrate on whiteboard)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24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F51526-2205-433B-A8E5-E6631474D6CD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– in Raven, notice that:</a:t>
            </a:r>
          </a:p>
          <a:p>
            <a:pPr eaLnBrk="1" hangingPunct="1"/>
            <a:r>
              <a:rPr lang="en-US" dirty="0" smtClean="0"/>
              <a:t>  (1) DFT options are powers of 2</a:t>
            </a: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83212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7438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64398F-EAA2-4D58-A3C9-9AD29472E42E}" type="slidenum">
              <a:rPr lang="en-US" sz="1200" smtClean="0"/>
              <a:pPr eaLnBrk="1" hangingPunct="1"/>
              <a:t>15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10943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– </a:t>
            </a:r>
            <a:r>
              <a:rPr lang="en-US" dirty="0" err="1" smtClean="0"/>
              <a:t>freq</a:t>
            </a:r>
            <a:r>
              <a:rPr lang="en-US" dirty="0" smtClean="0"/>
              <a:t> grid spacing not only affects how the image </a:t>
            </a:r>
            <a:r>
              <a:rPr lang="en-US" i="1" dirty="0" smtClean="0"/>
              <a:t>looks</a:t>
            </a:r>
            <a:r>
              <a:rPr lang="en-US" dirty="0" smtClean="0"/>
              <a:t> zoomed in; also affects measurement</a:t>
            </a:r>
            <a:r>
              <a:rPr lang="en-US" baseline="0" dirty="0" smtClean="0"/>
              <a:t> precision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– in Raven:  zoom way in, notice that </a:t>
            </a:r>
          </a:p>
          <a:p>
            <a:r>
              <a:rPr lang="en-US" baseline="0" dirty="0" smtClean="0"/>
              <a:t>   (1) power value shown for mouse position don’t change within a spectrogram cell</a:t>
            </a:r>
          </a:p>
          <a:p>
            <a:r>
              <a:rPr lang="en-US" baseline="0" dirty="0" smtClean="0"/>
              <a:t>   (2) </a:t>
            </a:r>
            <a:r>
              <a:rPr lang="en-US" baseline="0" dirty="0" err="1" smtClean="0"/>
              <a:t>freq</a:t>
            </a:r>
            <a:r>
              <a:rPr lang="en-US" baseline="0" dirty="0" smtClean="0"/>
              <a:t> grid resolution changes in discrete jumps as you change window size; why is this?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972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F51526-2205-433B-A8E5-E6631474D6CD}" type="slidenum">
              <a:rPr lang="en-US" sz="1200" smtClean="0"/>
              <a:pPr eaLnBrk="1" hangingPunct="1"/>
              <a:t>17</a:t>
            </a:fld>
            <a:endParaRPr lang="en-US" sz="12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– in Raven, notice that:</a:t>
            </a:r>
          </a:p>
          <a:p>
            <a:pPr eaLnBrk="1" hangingPunct="1"/>
            <a:r>
              <a:rPr lang="en-US" dirty="0" smtClean="0"/>
              <a:t>  (1) DFT options are powers of 2</a:t>
            </a:r>
          </a:p>
          <a:p>
            <a:pPr eaLnBrk="1" hangingPunct="1"/>
            <a:r>
              <a:rPr lang="en-US" dirty="0" smtClean="0"/>
              <a:t>  (2) DFT values change as you change window size, but not smoothly; they jump:</a:t>
            </a:r>
          </a:p>
          <a:p>
            <a:pPr eaLnBrk="1" hangingPunct="1"/>
            <a:r>
              <a:rPr lang="en-US" dirty="0" smtClean="0"/>
              <a:t>       &gt; Raven by default chooses the smallest DFT ≥</a:t>
            </a:r>
            <a:r>
              <a:rPr lang="en-US" baseline="0" dirty="0" smtClean="0"/>
              <a:t> Window Size</a:t>
            </a:r>
          </a:p>
          <a:p>
            <a:pPr eaLnBrk="1" hangingPunct="1"/>
            <a:r>
              <a:rPr lang="en-US" baseline="0" dirty="0" smtClean="0"/>
              <a:t>  (3) each time DFT Size changes, 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7717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F51526-2205-433B-A8E5-E6631474D6CD}" type="slidenum">
              <a:rPr lang="en-US" sz="1200" smtClean="0"/>
              <a:pPr eaLnBrk="1" hangingPunct="1"/>
              <a:t>18</a:t>
            </a:fld>
            <a:endParaRPr lang="en-US" sz="12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– in Raven, notice that:</a:t>
            </a:r>
          </a:p>
          <a:p>
            <a:pPr eaLnBrk="1" hangingPunct="1"/>
            <a:r>
              <a:rPr lang="en-US" dirty="0" smtClean="0"/>
              <a:t>  (1) DFT options are powers of 2</a:t>
            </a:r>
          </a:p>
          <a:p>
            <a:pPr eaLnBrk="1" hangingPunct="1"/>
            <a:r>
              <a:rPr lang="en-US" dirty="0" smtClean="0"/>
              <a:t>  (2) DFT values change as you change window size, but not smoothly; they jump:</a:t>
            </a:r>
          </a:p>
          <a:p>
            <a:pPr eaLnBrk="1" hangingPunct="1"/>
            <a:r>
              <a:rPr lang="en-US" dirty="0" smtClean="0"/>
              <a:t>       &gt; Raven by default chooses the smallest DFT ≥</a:t>
            </a:r>
            <a:r>
              <a:rPr lang="en-US" baseline="0" dirty="0" smtClean="0"/>
              <a:t> Window Size</a:t>
            </a:r>
          </a:p>
          <a:p>
            <a:pPr eaLnBrk="1" hangingPunct="1"/>
            <a:r>
              <a:rPr lang="en-US" baseline="0" dirty="0" smtClean="0"/>
              <a:t>  (3) each time DFT Size changes, 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620558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7181C2-1E30-4286-82F9-3EE25916F011}" type="slidenum">
              <a:rPr lang="en-US" sz="1200" smtClean="0"/>
              <a:pPr eaLnBrk="1" hangingPunct="1"/>
              <a:t>19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0607025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B5B71EC-D727-4A04-A09C-5D56095671B8}" type="slidenum">
              <a:rPr lang="en-US" sz="1200" smtClean="0"/>
              <a:pPr eaLnBrk="1" hangingPunct="1"/>
              <a:t>20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966491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A3563B7-62ED-4BA9-9D70-548660D31FCA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9866189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IT:</a:t>
            </a:r>
          </a:p>
          <a:p>
            <a:r>
              <a:rPr lang="en-US" dirty="0" smtClean="0"/>
              <a:t>- make 2 </a:t>
            </a:r>
            <a:r>
              <a:rPr lang="en-US" dirty="0" err="1" smtClean="0"/>
              <a:t>spgs</a:t>
            </a:r>
            <a:r>
              <a:rPr lang="en-US" dirty="0" smtClean="0"/>
              <a:t>; unlink</a:t>
            </a:r>
            <a:r>
              <a:rPr lang="en-US" baseline="0" dirty="0" smtClean="0"/>
              <a:t> spectrogram parameters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open and work through in Raven;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UNSMOOTH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CHANGE ONLY DFT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934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F51526-2205-433B-A8E5-E6631474D6CD}" type="slidenum">
              <a:rPr lang="en-US" sz="1200" smtClean="0"/>
              <a:pPr eaLnBrk="1" hangingPunct="1"/>
              <a:t>23</a:t>
            </a:fld>
            <a:endParaRPr lang="en-US" sz="12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58143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F51526-2205-433B-A8E5-E6631474D6CD}" type="slidenum">
              <a:rPr lang="en-US" sz="1200" smtClean="0"/>
              <a:pPr eaLnBrk="1" hangingPunct="1"/>
              <a:t>24</a:t>
            </a:fld>
            <a:endParaRPr lang="en-US" sz="12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62820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• Remember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665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• this was an oversimplification; this would suggest that the hop size equals the</a:t>
            </a:r>
            <a:r>
              <a:rPr lang="en-US" baseline="0" dirty="0" smtClean="0"/>
              <a:t> window length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• but in fact, we usually overlap successive windows/slices; let’s take a look at how this works...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00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5A46F88-0275-4704-90E3-24BB56A451A2}" type="slidenum">
              <a:rPr lang="en-US" sz="1200" smtClean="0"/>
              <a:pPr eaLnBrk="1" hangingPunct="1"/>
              <a:t>27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4482245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9F5A488-03DA-447C-A711-7B23B0BEAC04}" type="slidenum">
              <a:rPr lang="en-US" sz="1200" smtClean="0"/>
              <a:pPr eaLnBrk="1" hangingPunct="1"/>
              <a:t>28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0241767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7181C2-1E30-4286-82F9-3EE25916F011}" type="slidenum">
              <a:rPr lang="en-US" sz="1200" smtClean="0"/>
              <a:pPr eaLnBrk="1" hangingPunct="1"/>
              <a:t>29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20783052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B5B71EC-D727-4A04-A09C-5D56095671B8}" type="slidenum">
              <a:rPr lang="en-US" sz="1200" smtClean="0"/>
              <a:pPr eaLnBrk="1" hangingPunct="1"/>
              <a:t>30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2555914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IT:</a:t>
            </a:r>
          </a:p>
          <a:p>
            <a:r>
              <a:rPr lang="en-US" dirty="0" smtClean="0"/>
              <a:t>- make 2 </a:t>
            </a:r>
            <a:r>
              <a:rPr lang="en-US" dirty="0" err="1" smtClean="0"/>
              <a:t>spgs</a:t>
            </a:r>
            <a:r>
              <a:rPr lang="en-US" dirty="0" smtClean="0"/>
              <a:t>; unlink</a:t>
            </a:r>
            <a:r>
              <a:rPr lang="en-US" baseline="0" dirty="0" smtClean="0"/>
              <a:t> spectrogram parameters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en-US" baseline="0" dirty="0" smtClean="0"/>
              <a:t> open and work through in Raven; CHANGE ONLY OVERLAP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9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(need additional examples; CHSP?)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426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BREAK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7438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“Now you try...”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4010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F51526-2205-433B-A8E5-E6631474D6CD}" type="slidenum">
              <a:rPr lang="en-US" sz="1200" smtClean="0"/>
              <a:pPr eaLnBrk="1" hangingPunct="1"/>
              <a:t>35</a:t>
            </a:fld>
            <a:endParaRPr lang="en-US" sz="12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2280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0CBAF3E-89A4-46E4-B1B1-F9721653E78F}" type="slidenum">
              <a:rPr lang="en-US" sz="1200" smtClean="0"/>
              <a:pPr eaLnBrk="1" hangingPunct="1"/>
              <a:t>36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1886772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REVISE THIS SLIDE: </a:t>
            </a:r>
          </a:p>
          <a:p>
            <a:pPr eaLnBrk="1" hangingPunct="1"/>
            <a:r>
              <a:rPr lang="en-US" dirty="0" smtClean="0"/>
              <a:t>There are two measurements we can use to describe</a:t>
            </a:r>
            <a:r>
              <a:rPr lang="en-US" baseline="0" dirty="0" smtClean="0"/>
              <a:t> this spectrum:  BW and </a:t>
            </a:r>
            <a:r>
              <a:rPr lang="en-US" baseline="0" dirty="0" err="1" smtClean="0"/>
              <a:t>sidelobe</a:t>
            </a:r>
            <a:r>
              <a:rPr lang="en-US" baseline="0" dirty="0" smtClean="0"/>
              <a:t> rejection</a:t>
            </a:r>
            <a:endParaRPr lang="en-US" dirty="0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2E9BAB-6DF5-4DC8-9872-371D09E2075F}" type="slidenum">
              <a:rPr lang="en-US" sz="1200" smtClean="0"/>
              <a:pPr eaLnBrk="1" hangingPunct="1"/>
              <a:t>37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576684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3C65F23-CE56-48F5-AD31-9727FE2DF574}" type="slidenum">
              <a:rPr lang="en-US" sz="1200" smtClean="0"/>
              <a:pPr eaLnBrk="1" hangingPunct="1"/>
              <a:t>38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9283038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A1001D1-86A8-4538-9571-9B385D955CF0}" type="slidenum">
              <a:rPr lang="en-US" sz="1200" smtClean="0"/>
              <a:pPr eaLnBrk="1" hangingPunct="1"/>
              <a:t>39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3267203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F51526-2205-433B-A8E5-E6631474D6CD}" type="slidenum">
              <a:rPr lang="en-US" sz="1200" smtClean="0"/>
              <a:pPr eaLnBrk="1" hangingPunct="1"/>
              <a:t>40</a:t>
            </a:fld>
            <a:endParaRPr lang="en-US" sz="12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56946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E9B8F87-5679-40D1-8875-9D3E079BAF07}" type="slidenum">
              <a:rPr lang="en-US" sz="1200" smtClean="0"/>
              <a:pPr eaLnBrk="1" hangingPunct="1"/>
              <a:t>41</a:t>
            </a:fld>
            <a:endParaRPr lang="en-US" sz="1200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dirty="0" smtClean="0"/>
              <a:t>long window gives very sharp frequency resolution, but sloppy time– look at edges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in long window, a single window is longer than the gap</a:t>
            </a:r>
          </a:p>
          <a:p>
            <a:pPr eaLnBrk="1" hangingPunct="1">
              <a:buFontTx/>
              <a:buChar char="-"/>
            </a:pPr>
            <a:r>
              <a:rPr lang="en-US" baseline="0" dirty="0" smtClean="0"/>
              <a:t> do exercise with 1000 Hz tones by +50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279715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D907BFA-1983-4658-8750-1746C65024C0}" type="slidenum">
              <a:rPr lang="en-US" sz="1200" smtClean="0"/>
              <a:pPr eaLnBrk="1" hangingPunct="1"/>
              <a:t>43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216234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95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Note “Record Length” used in </a:t>
            </a:r>
            <a:r>
              <a:rPr lang="en-US" smtClean="0"/>
              <a:t>Raven manual</a:t>
            </a: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074E183-9AC3-4B75-8F2D-2E1BB7833667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851871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78B8ACA-0ED2-4523-A08E-F726B3E75B14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38019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E9B8F87-5679-40D1-8875-9D3E079BAF07}" type="slidenum">
              <a:rPr lang="en-US" sz="1200" smtClean="0"/>
              <a:pPr eaLnBrk="1" hangingPunct="1"/>
              <a:t>7</a:t>
            </a:fld>
            <a:endParaRPr lang="en-US" sz="1200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DO</a:t>
            </a:r>
            <a:r>
              <a:rPr lang="en-US" baseline="0" dirty="0" smtClean="0"/>
              <a:t> IT:</a:t>
            </a:r>
          </a:p>
          <a:p>
            <a:pPr eaLnBrk="1" hangingPunct="1">
              <a:buFontTx/>
              <a:buNone/>
            </a:pPr>
            <a:r>
              <a:rPr lang="en-US" dirty="0" smtClean="0"/>
              <a:t>- open “Time-Frequency </a:t>
            </a:r>
            <a:r>
              <a:rPr lang="en-US" dirty="0" err="1" smtClean="0"/>
              <a:t>tradeoff.wav</a:t>
            </a:r>
            <a:r>
              <a:rPr lang="en-US" dirty="0" smtClean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826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B5B71EC-D727-4A04-A09C-5D56095671B8}" type="slidenum">
              <a:rPr lang="en-US" sz="1200" smtClean="0"/>
              <a:pPr eaLnBrk="1" hangingPunct="1"/>
              <a:t>8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341628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IT:</a:t>
            </a:r>
          </a:p>
          <a:p>
            <a:r>
              <a:rPr lang="en-US" dirty="0" smtClean="0"/>
              <a:t>-</a:t>
            </a:r>
            <a:r>
              <a:rPr lang="en-US" baseline="0" dirty="0" smtClean="0"/>
              <a:t> open and work through in Raven; CHANGE ONLY WINDOW SIZE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93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D2E5B-4A5F-46B3-BC2E-926C6BAC78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52450" y="812675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642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D2E5B-4A5F-46B3-BC2E-926C6BAC78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159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791D3-305A-4CB4-B89B-7902993B0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78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ACF9A-80AC-4BD4-B317-55B0135C37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76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DE0B6-B184-442F-98AB-96658E48A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76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E0B87-437C-4302-A779-7A8FCD65DD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84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C66CA-047A-47ED-9E73-8B3C307488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55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C6F09-5332-49FC-8A3D-E41C13930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87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3D2D-A9D5-4A40-9CC9-4347F71A5EB5}" type="datetimeFigureOut">
              <a:rPr lang="en-US" smtClean="0"/>
              <a:t>4/3/17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86E8D-8FC4-6E4D-92C2-42DC15EDE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0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7BE7E73-28CE-449F-B942-9DEC09567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  <p:sldLayoutId id="2147483662" r:id="rId3"/>
    <p:sldLayoutId id="2147483664" r:id="rId4"/>
    <p:sldLayoutId id="2147483668" r:id="rId5"/>
    <p:sldLayoutId id="2147483669" r:id="rId6"/>
    <p:sldLayoutId id="2147483670" r:id="rId7"/>
    <p:sldLayoutId id="2147483671" r:id="rId8"/>
    <p:sldLayoutId id="2147483673" r:id="rId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C:/Program%20Files/Raven-development/Raven.bat" TargetMode="External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hyperlink" Target="file://localhost/C:/Program%20Files/Raven-development/Raven.bat" TargetMode="External"/><Relationship Id="rId5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hyperlink" Target="file://localhost/C:/Program%20Files/Raven-development/Raven.bat" TargetMode="External"/><Relationship Id="rId6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27.png"/><Relationship Id="rId5" Type="http://schemas.openxmlformats.org/officeDocument/2006/relationships/image" Target="../media/image33.png"/><Relationship Id="rId6" Type="http://schemas.openxmlformats.org/officeDocument/2006/relationships/image" Target="../media/image31.png"/><Relationship Id="rId7" Type="http://schemas.openxmlformats.org/officeDocument/2006/relationships/image" Target="../media/image28.png"/><Relationship Id="rId8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image" Target="../media/image8.jpg"/><Relationship Id="rId1" Type="http://schemas.microsoft.com/office/2007/relationships/media" Target="../media/media1.mov"/><Relationship Id="rId2" Type="http://schemas.openxmlformats.org/officeDocument/2006/relationships/video" Target="../media/media1.mov"/><Relationship Id="rId3" Type="http://schemas.microsoft.com/office/2007/relationships/media" Target="../media/media2.mov"/><Relationship Id="rId4" Type="http://schemas.openxmlformats.org/officeDocument/2006/relationships/video" Target="../media/media2.mov"/><Relationship Id="rId5" Type="http://schemas.microsoft.com/office/2007/relationships/media" Target="../media/media3.mov"/><Relationship Id="rId6" Type="http://schemas.openxmlformats.org/officeDocument/2006/relationships/video" Target="../media/media3.mov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Relationship Id="rId9" Type="http://schemas.openxmlformats.org/officeDocument/2006/relationships/image" Target="../media/image5.png"/><Relationship Id="rId10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hyperlink" Target="file://localhost/C:/Program%20Files/Raven-development/Raven.bat" TargetMode="External"/><Relationship Id="rId6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audio" Target="../media/audio1.wav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hyperlink" Target="file://localhost/C:/Program%20Files/Raven-development/Raven.bat" TargetMode="External"/><Relationship Id="rId5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0.jpg"/><Relationship Id="rId6" Type="http://schemas.openxmlformats.org/officeDocument/2006/relationships/image" Target="../media/image4.jpeg"/><Relationship Id="rId7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C:/Program%20Files/Raven-development/Raven.bat" TargetMode="External"/><Relationship Id="rId4" Type="http://schemas.openxmlformats.org/officeDocument/2006/relationships/image" Target="../media/image13.emf"/><Relationship Id="rId5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48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12.png"/><Relationship Id="rId1" Type="http://schemas.microsoft.com/office/2007/relationships/media" Target="../media/media4.mov"/><Relationship Id="rId2" Type="http://schemas.openxmlformats.org/officeDocument/2006/relationships/video" Target="../media/media4.mo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C:/Program%20Files/Raven-development/Raven.bat" TargetMode="External"/><Relationship Id="rId4" Type="http://schemas.openxmlformats.org/officeDocument/2006/relationships/image" Target="../media/image13.emf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hyperlink" Target="file://localhost/C:/Program%20Files/Raven-development/Raven.bat" TargetMode="External"/><Relationship Id="rId6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27"/>
          <p:cNvSpPr txBox="1">
            <a:spLocks noChangeArrowheads="1"/>
          </p:cNvSpPr>
          <p:nvPr/>
        </p:nvSpPr>
        <p:spPr bwMode="auto">
          <a:xfrm>
            <a:off x="609600" y="170579"/>
            <a:ext cx="80010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400" dirty="0" smtClean="0">
                <a:solidFill>
                  <a:srgbClr val="C00000"/>
                </a:solidFill>
                <a:latin typeface="Arial"/>
                <a:cs typeface="Arial"/>
              </a:rPr>
              <a:t>Spectrogram Parameters</a:t>
            </a:r>
            <a:endParaRPr lang="en-US" sz="340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684524" y="6059666"/>
            <a:ext cx="3370736" cy="643955"/>
            <a:chOff x="5684524" y="6059666"/>
            <a:chExt cx="3370736" cy="643955"/>
          </a:xfrm>
        </p:grpSpPr>
        <p:pic>
          <p:nvPicPr>
            <p:cNvPr id="8" name="Picture 6" descr="CLO BRP for PPT.eps"/>
            <p:cNvPicPr>
              <a:picLocks noChangeAspect="1"/>
            </p:cNvPicPr>
            <p:nvPr/>
          </p:nvPicPr>
          <p:blipFill>
            <a:blip r:embed="rId3" cstate="print"/>
            <a:srcRect l="11752" r="11208" b="72114"/>
            <a:stretch>
              <a:fillRect/>
            </a:stretch>
          </p:blipFill>
          <p:spPr bwMode="auto">
            <a:xfrm>
              <a:off x="5702460" y="6059666"/>
              <a:ext cx="3352800" cy="359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5684524" y="6395844"/>
              <a:ext cx="3262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venir Medium"/>
                  <a:ea typeface="PMingLiU-ExtB"/>
                  <a:cs typeface="Avenir Medium"/>
                </a:rPr>
                <a:t>Bioacoustics Research Program</a:t>
              </a:r>
              <a:endParaRPr lang="en-US" sz="1400" dirty="0">
                <a:latin typeface="Avenir Medium"/>
                <a:ea typeface="PMingLiU-ExtB"/>
                <a:cs typeface="Avenir Medium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919567" y="1191239"/>
            <a:ext cx="5214926" cy="4378933"/>
            <a:chOff x="1919567" y="1191239"/>
            <a:chExt cx="5214926" cy="437893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9567" y="1191239"/>
              <a:ext cx="3546754" cy="2963643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" name="Picture 9" descr="OrienteWarbler-CLEAN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364" y="2914132"/>
              <a:ext cx="2646649" cy="1826093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" name="Picture 15" descr="good fit shoe.jp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151" y="3941147"/>
              <a:ext cx="2455342" cy="1629025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7" name="Group 16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18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– 7 April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205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01" y="1608890"/>
            <a:ext cx="5534798" cy="4601217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533" name="AutoShape 10"/>
          <p:cNvSpPr>
            <a:spLocks noChangeArrowheads="1"/>
          </p:cNvSpPr>
          <p:nvPr/>
        </p:nvSpPr>
        <p:spPr bwMode="auto">
          <a:xfrm>
            <a:off x="4522676" y="2622268"/>
            <a:ext cx="2449530" cy="306692"/>
          </a:xfrm>
          <a:prstGeom prst="roundRect">
            <a:avLst>
              <a:gd name="adj" fmla="val 20971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1898547" y="2621028"/>
            <a:ext cx="2394053" cy="304800"/>
          </a:xfrm>
          <a:prstGeom prst="roundRect">
            <a:avLst>
              <a:gd name="adj" fmla="val 25744"/>
            </a:avLst>
          </a:prstGeom>
          <a:solidFill>
            <a:schemeClr val="tx2">
              <a:lumMod val="40000"/>
              <a:lumOff val="60000"/>
              <a:alpha val="30000"/>
            </a:schemeClr>
          </a:solidFill>
          <a:ln w="28575">
            <a:solidFill>
              <a:srgbClr val="0000E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28085" y="2293085"/>
            <a:ext cx="1699965" cy="646331"/>
            <a:chOff x="128085" y="2293085"/>
            <a:chExt cx="1699965" cy="646331"/>
          </a:xfrm>
        </p:grpSpPr>
        <p:sp>
          <p:nvSpPr>
            <p:cNvPr id="2" name="TextBox 1"/>
            <p:cNvSpPr txBox="1"/>
            <p:nvPr/>
          </p:nvSpPr>
          <p:spPr>
            <a:xfrm>
              <a:off x="128085" y="2293085"/>
              <a:ext cx="16599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T-F sharpness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tradeoff</a:t>
              </a:r>
              <a:endParaRPr lang="en-US" sz="1800" dirty="0">
                <a:solidFill>
                  <a:srgbClr val="0000E6"/>
                </a:solidFill>
                <a:latin typeface="Arial"/>
                <a:cs typeface="Arial"/>
              </a:endParaRPr>
            </a:p>
          </p:txBody>
        </p:sp>
        <p:cxnSp>
          <p:nvCxnSpPr>
            <p:cNvPr id="5" name="Straight Arrow Connector 4"/>
            <p:cNvCxnSpPr/>
            <p:nvPr/>
          </p:nvCxnSpPr>
          <p:spPr>
            <a:xfrm>
              <a:off x="1149075" y="2764095"/>
              <a:ext cx="678975" cy="0"/>
            </a:xfrm>
            <a:prstGeom prst="straightConnector1">
              <a:avLst/>
            </a:prstGeom>
            <a:ln w="38100" cmpd="sng">
              <a:solidFill>
                <a:srgbClr val="0000E6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76250" y="817557"/>
            <a:ext cx="77636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Window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Size and the time-frequency resolution tradeoff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77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76250" y="817557"/>
            <a:ext cx="3110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3 dB Filter Bandwidth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03201" y="1328227"/>
            <a:ext cx="5066890" cy="3065973"/>
            <a:chOff x="203201" y="1328227"/>
            <a:chExt cx="5066890" cy="3065973"/>
          </a:xfrm>
        </p:grpSpPr>
        <p:pic>
          <p:nvPicPr>
            <p:cNvPr id="2" name="Picture 1" descr="Time-Frequency tradeoff 1500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201" y="1329263"/>
              <a:ext cx="5066890" cy="3064937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2873583" y="1328227"/>
              <a:ext cx="23916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  <a:latin typeface="Arial"/>
                  <a:cs typeface="Arial"/>
                </a:rPr>
                <a:t>Window Size = 1500 </a:t>
              </a:r>
              <a:r>
                <a:rPr lang="en-US" sz="16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pts</a:t>
              </a:r>
              <a:endParaRPr lang="en-US" sz="160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60804" y="3548707"/>
            <a:ext cx="5085080" cy="3079959"/>
            <a:chOff x="3860804" y="3548707"/>
            <a:chExt cx="5085080" cy="3079959"/>
          </a:xfrm>
        </p:grpSpPr>
        <p:pic>
          <p:nvPicPr>
            <p:cNvPr id="6" name="Picture 5" descr="Time-Frequency tradeoff 5000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0804" y="3552726"/>
              <a:ext cx="5085080" cy="3075940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6554083" y="3548707"/>
              <a:ext cx="23916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  <a:latin typeface="Arial"/>
                  <a:cs typeface="Arial"/>
                </a:rPr>
                <a:t>Window Size = 5000 </a:t>
              </a:r>
              <a:r>
                <a:rPr lang="en-US" sz="16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pts</a:t>
              </a:r>
              <a:endParaRPr lang="en-US" sz="160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420505" y="1924065"/>
            <a:ext cx="349562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1800" dirty="0" smtClean="0">
                <a:solidFill>
                  <a:srgbClr val="FF0000"/>
                </a:solidFill>
                <a:latin typeface="Arial" charset="0"/>
              </a:rPr>
              <a:t>3 dB Filter Bandwidth is a measure of the “sharpness” of frequency lines in a spectrum </a:t>
            </a:r>
            <a:endParaRPr lang="en-US" sz="1800" dirty="0">
              <a:solidFill>
                <a:srgbClr val="FF0000"/>
              </a:solidFill>
              <a:latin typeface="Arial" charset="0"/>
              <a:sym typeface="Wingdings" pitchFamily="2" charset="2"/>
            </a:endParaRPr>
          </a:p>
        </p:txBody>
      </p:sp>
      <p:sp>
        <p:nvSpPr>
          <p:cNvPr id="3" name="Oval 2"/>
          <p:cNvSpPr/>
          <p:nvPr/>
        </p:nvSpPr>
        <p:spPr>
          <a:xfrm>
            <a:off x="2669653" y="3248640"/>
            <a:ext cx="483821" cy="76896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41509" y="5425920"/>
            <a:ext cx="483821" cy="76896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153476" y="2825280"/>
            <a:ext cx="2591898" cy="6825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952726" y="2825280"/>
            <a:ext cx="578857" cy="2566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56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19243" y="5909225"/>
            <a:ext cx="667362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s</a:t>
            </a:r>
            <a:r>
              <a:rPr lang="en-US" sz="2000" dirty="0" smtClean="0">
                <a:latin typeface="Arial" charset="0"/>
              </a:rPr>
              <a:t>pecify Filter Bandwidth directly, and Raven will choose </a:t>
            </a:r>
            <a:br>
              <a:rPr lang="en-US" sz="2000" dirty="0" smtClean="0">
                <a:latin typeface="Arial" charset="0"/>
              </a:rPr>
            </a:br>
            <a:r>
              <a:rPr lang="en-US" sz="2000" dirty="0" smtClean="0">
                <a:latin typeface="Arial" charset="0"/>
              </a:rPr>
              <a:t>the appropriate Window Size 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251400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76250" y="814962"/>
            <a:ext cx="3110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3 dB Filter Bandwidth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19243" y="4809825"/>
            <a:ext cx="70923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measures the “sharpness” of frequency lines in a spectrum 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19243" y="5359525"/>
            <a:ext cx="57922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d</a:t>
            </a:r>
            <a:r>
              <a:rPr lang="en-US" sz="2000" dirty="0" smtClean="0">
                <a:latin typeface="Arial" charset="0"/>
              </a:rPr>
              <a:t>epends on Window Size and Window Function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pic>
        <p:nvPicPr>
          <p:cNvPr id="7" name="Picture 6" descr="Spectrum B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36" y="1433598"/>
            <a:ext cx="5542728" cy="3194639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6" name="Group 45"/>
          <p:cNvGrpSpPr/>
          <p:nvPr/>
        </p:nvGrpSpPr>
        <p:grpSpPr>
          <a:xfrm>
            <a:off x="4638069" y="2631256"/>
            <a:ext cx="415434" cy="581575"/>
            <a:chOff x="4638069" y="4714138"/>
            <a:chExt cx="415434" cy="581575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4638069" y="4714138"/>
              <a:ext cx="0" cy="581575"/>
            </a:xfrm>
            <a:prstGeom prst="straightConnector1">
              <a:avLst/>
            </a:prstGeom>
            <a:ln w="6350" cmpd="sng">
              <a:solidFill>
                <a:srgbClr val="FF0000"/>
              </a:solidFill>
              <a:headEnd type="stealth" w="med" len="med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5053503" y="4714138"/>
              <a:ext cx="0" cy="581575"/>
            </a:xfrm>
            <a:prstGeom prst="straightConnector1">
              <a:avLst/>
            </a:prstGeom>
            <a:ln w="6350" cmpd="sng">
              <a:solidFill>
                <a:srgbClr val="FF0000"/>
              </a:solidFill>
              <a:headEnd type="stealth" w="med" len="med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2289509" y="2097679"/>
            <a:ext cx="4000937" cy="413214"/>
            <a:chOff x="2289509" y="4180561"/>
            <a:chExt cx="4000937" cy="413214"/>
          </a:xfrm>
        </p:grpSpPr>
        <p:sp>
          <p:nvSpPr>
            <p:cNvPr id="12" name="TextBox 11"/>
            <p:cNvSpPr txBox="1"/>
            <p:nvPr/>
          </p:nvSpPr>
          <p:spPr>
            <a:xfrm>
              <a:off x="5611882" y="4180561"/>
              <a:ext cx="6785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peak</a:t>
              </a:r>
              <a:endParaRPr lang="en-US" sz="1600" i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2289509" y="4393676"/>
              <a:ext cx="3374724" cy="200099"/>
              <a:chOff x="3853288" y="4367756"/>
              <a:chExt cx="3374724" cy="200099"/>
            </a:xfrm>
          </p:grpSpPr>
          <p:cxnSp>
            <p:nvCxnSpPr>
              <p:cNvPr id="9" name="Straight Connector 8"/>
              <p:cNvCxnSpPr/>
              <p:nvPr/>
            </p:nvCxnSpPr>
            <p:spPr>
              <a:xfrm>
                <a:off x="3853288" y="4567855"/>
                <a:ext cx="3153476" cy="0"/>
              </a:xfrm>
              <a:prstGeom prst="line">
                <a:avLst/>
              </a:prstGeom>
              <a:ln w="3175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V="1">
                <a:off x="7004654" y="4367756"/>
                <a:ext cx="223358" cy="200099"/>
              </a:xfrm>
              <a:prstGeom prst="line">
                <a:avLst/>
              </a:prstGeom>
              <a:ln w="3175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0" name="Group 39"/>
          <p:cNvGrpSpPr/>
          <p:nvPr/>
        </p:nvGrpSpPr>
        <p:grpSpPr>
          <a:xfrm>
            <a:off x="2292214" y="2435422"/>
            <a:ext cx="4496353" cy="338554"/>
            <a:chOff x="2292214" y="4518304"/>
            <a:chExt cx="4496353" cy="33855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292214" y="4710984"/>
              <a:ext cx="3372559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5611882" y="4518304"/>
              <a:ext cx="11766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peak</a:t>
              </a:r>
              <a:r>
                <a:rPr lang="en-US" sz="1600" dirty="0">
                  <a:solidFill>
                    <a:srgbClr val="FF0000"/>
                  </a:solidFill>
                  <a:latin typeface="Arial"/>
                  <a:cs typeface="Arial"/>
                </a:rPr>
                <a:t>–</a:t>
              </a:r>
              <a:r>
                <a:rPr lang="en-US" sz="1600" dirty="0" smtClean="0">
                  <a:solidFill>
                    <a:srgbClr val="FF0000"/>
                  </a:solidFill>
                  <a:latin typeface="Arial"/>
                  <a:cs typeface="Arial"/>
                </a:rPr>
                <a:t>3 dB</a:t>
              </a:r>
              <a:endParaRPr lang="en-US" sz="160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>
            <a:off x="4642748" y="3161987"/>
            <a:ext cx="395944" cy="0"/>
          </a:xfrm>
          <a:prstGeom prst="straightConnector1">
            <a:avLst/>
          </a:prstGeom>
          <a:ln w="6350" cmpd="sng">
            <a:solidFill>
              <a:srgbClr val="FF0000"/>
            </a:solidFill>
            <a:headEnd type="stealth" w="med" len="med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411203" y="3198212"/>
            <a:ext cx="893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  <a:latin typeface="Arial"/>
                <a:cs typeface="Arial"/>
              </a:rPr>
              <a:t>3 dB BW</a:t>
            </a:r>
            <a:endParaRPr lang="en-US" sz="14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21" name="Picture 20" descr="noteGraphic">
            <a:hlinkClick r:id="rId3" action="ppaction://program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3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4569881" y="2540935"/>
            <a:ext cx="131806" cy="181232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91222" y="2538691"/>
            <a:ext cx="131806" cy="181232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2319494" y="1411811"/>
            <a:ext cx="35601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1800" i="1" smtClean="0">
                <a:solidFill>
                  <a:srgbClr val="FF0000"/>
                </a:solidFill>
                <a:latin typeface="Arial" charset="0"/>
              </a:rPr>
              <a:t>a </a:t>
            </a:r>
            <a:r>
              <a:rPr lang="en-US" sz="1800" i="1" dirty="0" smtClean="0">
                <a:solidFill>
                  <a:srgbClr val="FF0000"/>
                </a:solidFill>
                <a:latin typeface="Arial" charset="0"/>
              </a:rPr>
              <a:t>measure of the “sharpness</a:t>
            </a:r>
            <a:r>
              <a:rPr lang="en-US" sz="1800" i="1" smtClean="0">
                <a:solidFill>
                  <a:srgbClr val="FF0000"/>
                </a:solidFill>
                <a:latin typeface="Arial" charset="0"/>
              </a:rPr>
              <a:t>” </a:t>
            </a:r>
            <a:br>
              <a:rPr lang="en-US" sz="1800" i="1" smtClean="0">
                <a:solidFill>
                  <a:srgbClr val="FF0000"/>
                </a:solidFill>
                <a:latin typeface="Arial" charset="0"/>
              </a:rPr>
            </a:br>
            <a:r>
              <a:rPr lang="en-US" sz="1800" i="1" smtClean="0">
                <a:solidFill>
                  <a:srgbClr val="FF0000"/>
                </a:solidFill>
                <a:latin typeface="Arial" charset="0"/>
              </a:rPr>
              <a:t>of </a:t>
            </a:r>
            <a:r>
              <a:rPr lang="en-US" sz="1800" i="1" dirty="0" smtClean="0">
                <a:solidFill>
                  <a:srgbClr val="FF0000"/>
                </a:solidFill>
                <a:latin typeface="Arial" charset="0"/>
              </a:rPr>
              <a:t>frequency lines in a spectrum </a:t>
            </a:r>
            <a:endParaRPr lang="en-US" sz="1800" i="1" dirty="0">
              <a:solidFill>
                <a:srgbClr val="FF0000"/>
              </a:solidFill>
              <a:latin typeface="Arial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8680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44" grpId="0"/>
      <p:bldP spid="8" grpId="0" animBg="1"/>
      <p:bldP spid="24" grpId="0" animBg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01" y="1608890"/>
            <a:ext cx="5534798" cy="4601217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6004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1898547" y="2621028"/>
            <a:ext cx="5077986" cy="304800"/>
          </a:xfrm>
          <a:prstGeom prst="roundRect">
            <a:avLst>
              <a:gd name="adj" fmla="val 25744"/>
            </a:avLst>
          </a:prstGeom>
          <a:solidFill>
            <a:schemeClr val="tx2">
              <a:lumMod val="40000"/>
              <a:lumOff val="60000"/>
              <a:alpha val="30000"/>
            </a:schemeClr>
          </a:solidFill>
          <a:ln w="28575">
            <a:solidFill>
              <a:srgbClr val="0000E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7015404" y="2303285"/>
            <a:ext cx="2128596" cy="646331"/>
            <a:chOff x="7015404" y="1922270"/>
            <a:chExt cx="2128596" cy="646331"/>
          </a:xfrm>
        </p:grpSpPr>
        <p:sp>
          <p:nvSpPr>
            <p:cNvPr id="2" name="TextBox 1"/>
            <p:cNvSpPr txBox="1"/>
            <p:nvPr/>
          </p:nvSpPr>
          <p:spPr>
            <a:xfrm>
              <a:off x="7484058" y="1922270"/>
              <a:ext cx="16599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T-F sharpness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tradeoff</a:t>
              </a:r>
              <a:endParaRPr lang="en-US" sz="1800" dirty="0">
                <a:solidFill>
                  <a:srgbClr val="0000E6"/>
                </a:solidFill>
                <a:latin typeface="Arial"/>
                <a:cs typeface="Arial"/>
              </a:endParaRPr>
            </a:p>
          </p:txBody>
        </p:sp>
        <p:cxnSp>
          <p:nvCxnSpPr>
            <p:cNvPr id="5" name="Straight Arrow Connector 4"/>
            <p:cNvCxnSpPr/>
            <p:nvPr/>
          </p:nvCxnSpPr>
          <p:spPr>
            <a:xfrm flipH="1">
              <a:off x="7015404" y="2384640"/>
              <a:ext cx="501099" cy="0"/>
            </a:xfrm>
            <a:prstGeom prst="straightConnector1">
              <a:avLst/>
            </a:prstGeom>
            <a:ln w="38100" cmpd="sng">
              <a:solidFill>
                <a:srgbClr val="0000E6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76250" y="817557"/>
            <a:ext cx="77636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Window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Size and the time-frequency resolution tradeoff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69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uzzledLab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4" r="8957"/>
          <a:stretch/>
        </p:blipFill>
        <p:spPr>
          <a:xfrm>
            <a:off x="2582333" y="2286000"/>
            <a:ext cx="3962400" cy="3124200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859130"/>
            <a:ext cx="815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Questions?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</p:spTree>
    <p:extLst>
      <p:ext uri="{BB962C8B-B14F-4D97-AF65-F5344CB8AC3E}">
        <p14:creationId xmlns:p14="http://schemas.microsoft.com/office/powerpoint/2010/main" val="119003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27"/>
          <p:cNvSpPr txBox="1">
            <a:spLocks noChangeArrowheads="1"/>
          </p:cNvSpPr>
          <p:nvPr/>
        </p:nvSpPr>
        <p:spPr bwMode="auto">
          <a:xfrm>
            <a:off x="609600" y="170579"/>
            <a:ext cx="80010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400" dirty="0" smtClean="0">
                <a:solidFill>
                  <a:srgbClr val="C00000"/>
                </a:solidFill>
                <a:latin typeface="Arial"/>
                <a:cs typeface="Arial"/>
              </a:rPr>
              <a:t>Spectrogram Parameters</a:t>
            </a:r>
            <a:endParaRPr lang="en-US" sz="340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684524" y="6059666"/>
            <a:ext cx="3370736" cy="643955"/>
            <a:chOff x="5684524" y="6059666"/>
            <a:chExt cx="3370736" cy="643955"/>
          </a:xfrm>
        </p:grpSpPr>
        <p:pic>
          <p:nvPicPr>
            <p:cNvPr id="8" name="Picture 6" descr="CLO BRP for PPT.eps"/>
            <p:cNvPicPr>
              <a:picLocks noChangeAspect="1"/>
            </p:cNvPicPr>
            <p:nvPr/>
          </p:nvPicPr>
          <p:blipFill>
            <a:blip r:embed="rId3" cstate="print"/>
            <a:srcRect l="11752" r="11208" b="72114"/>
            <a:stretch>
              <a:fillRect/>
            </a:stretch>
          </p:blipFill>
          <p:spPr bwMode="auto">
            <a:xfrm>
              <a:off x="5702460" y="6059666"/>
              <a:ext cx="3352800" cy="359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5684524" y="6395844"/>
              <a:ext cx="3262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venir Medium"/>
                  <a:ea typeface="PMingLiU-ExtB"/>
                  <a:cs typeface="Avenir Medium"/>
                </a:rPr>
                <a:t>Bioacoustics Research Program</a:t>
              </a:r>
              <a:endParaRPr lang="en-US" sz="1400" dirty="0">
                <a:latin typeface="Avenir Medium"/>
                <a:ea typeface="PMingLiU-ExtB"/>
                <a:cs typeface="Avenir Medium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919567" y="1467693"/>
            <a:ext cx="5214926" cy="4378933"/>
            <a:chOff x="1919567" y="1191239"/>
            <a:chExt cx="5214926" cy="437893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9567" y="1191239"/>
              <a:ext cx="3546754" cy="2963643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" name="Picture 9" descr="OrienteWarbler-CLEAN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364" y="2914132"/>
              <a:ext cx="2646649" cy="1826093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" name="Picture 15" descr="good fit shoe.jp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9151" y="3941147"/>
              <a:ext cx="2455342" cy="1629025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7" name="Group 16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18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– 7 April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644483" y="680503"/>
            <a:ext cx="1931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i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PART 2</a:t>
            </a:r>
            <a:endParaRPr lang="en-US" sz="4000" i="1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72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57200" y="2514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parameters: grid resolution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662" y="1028700"/>
            <a:ext cx="4638675" cy="57531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rot="5400000">
            <a:off x="3117420" y="4266030"/>
            <a:ext cx="3810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>
            <a:off x="3117420" y="4751280"/>
            <a:ext cx="3810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320072" y="4223519"/>
            <a:ext cx="125192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Frequency</a:t>
            </a:r>
            <a:b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Grid Spacing</a:t>
            </a:r>
            <a:b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(freq. bin size)</a:t>
            </a:r>
            <a:endParaRPr lang="en-US" sz="1050" b="1" i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noteGraphic">
            <a:hlinkClick r:id="rId4" action="ppaction://program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3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99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99" y="1312557"/>
            <a:ext cx="4837388" cy="4021443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6004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42933" y="2714754"/>
            <a:ext cx="2497042" cy="923330"/>
            <a:chOff x="6620933" y="3375154"/>
            <a:chExt cx="2497042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7432222" y="3375154"/>
              <a:ext cx="168575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freq</a:t>
              </a:r>
              <a:r>
                <a:rPr lang="en-US" sz="1800" dirty="0" smtClean="0">
                  <a:solidFill>
                    <a:srgbClr val="FF0000"/>
                  </a:solidFill>
                  <a:latin typeface="Arial"/>
                  <a:cs typeface="Arial"/>
                </a:rPr>
                <a:t> resolution</a:t>
              </a:r>
              <a:br>
                <a:rPr lang="en-US" sz="1800" dirty="0" smtClean="0">
                  <a:solidFill>
                    <a:srgbClr val="FF0000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FF0000"/>
                  </a:solidFill>
                  <a:latin typeface="Arial"/>
                  <a:cs typeface="Arial"/>
                </a:rPr>
                <a:t>(measurement</a:t>
              </a:r>
              <a:br>
                <a:rPr lang="en-US" sz="1800" dirty="0" smtClean="0">
                  <a:solidFill>
                    <a:srgbClr val="FF0000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FF0000"/>
                  </a:solidFill>
                  <a:latin typeface="Arial"/>
                  <a:cs typeface="Arial"/>
                </a:rPr>
                <a:t>precision)</a:t>
              </a:r>
              <a:endParaRPr lang="en-US" sz="180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H="1">
              <a:off x="6620933" y="4144768"/>
              <a:ext cx="826454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488950" y="823602"/>
            <a:ext cx="23057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Frequency Grid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2959781" y="3108391"/>
            <a:ext cx="1840819" cy="574612"/>
          </a:xfrm>
          <a:prstGeom prst="roundRect">
            <a:avLst>
              <a:gd name="adj" fmla="val 20971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7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99" y="1312557"/>
            <a:ext cx="4837388" cy="4021443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533" name="AutoShape 10"/>
          <p:cNvSpPr>
            <a:spLocks noChangeArrowheads="1"/>
          </p:cNvSpPr>
          <p:nvPr/>
        </p:nvSpPr>
        <p:spPr bwMode="auto">
          <a:xfrm>
            <a:off x="2959781" y="3108391"/>
            <a:ext cx="1840819" cy="574612"/>
          </a:xfrm>
          <a:prstGeom prst="roundRect">
            <a:avLst>
              <a:gd name="adj" fmla="val 20971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6004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488950" y="823602"/>
            <a:ext cx="23057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Frequency Grid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317067" y="1153522"/>
            <a:ext cx="3742266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 smtClean="0">
                <a:latin typeface="Arial" charset="0"/>
              </a:rPr>
              <a:t>Grid Spacing dropdown lets you directly choose</a:t>
            </a:r>
            <a:endParaRPr lang="en-US" sz="1600" dirty="0">
              <a:solidFill>
                <a:srgbClr val="0000E6"/>
              </a:solidFill>
              <a:latin typeface="Arial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317067" y="1741087"/>
            <a:ext cx="37422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 smtClean="0">
                <a:latin typeface="Arial" charset="0"/>
              </a:rPr>
              <a:t>Grid </a:t>
            </a:r>
            <a:r>
              <a:rPr lang="en-US" sz="1600" smtClean="0">
                <a:latin typeface="Arial" charset="0"/>
              </a:rPr>
              <a:t>Spacing depends on </a:t>
            </a:r>
            <a:r>
              <a:rPr lang="en-US" sz="1600" dirty="0" smtClean="0">
                <a:latin typeface="Arial" charset="0"/>
              </a:rPr>
              <a:t>DFT Size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317067" y="5076228"/>
            <a:ext cx="381000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 smtClean="0">
                <a:latin typeface="Arial" charset="0"/>
                <a:sym typeface="Wingdings" pitchFamily="2" charset="2"/>
              </a:rPr>
              <a:t>Available </a:t>
            </a:r>
            <a:r>
              <a:rPr lang="en-US" sz="1600" dirty="0">
                <a:latin typeface="Arial" charset="0"/>
                <a:sym typeface="Wingdings" pitchFamily="2" charset="2"/>
              </a:rPr>
              <a:t>DFT sizes are powers of </a:t>
            </a:r>
            <a:r>
              <a:rPr lang="en-US" sz="1600" dirty="0" smtClean="0">
                <a:latin typeface="Arial" charset="0"/>
                <a:sym typeface="Wingdings" pitchFamily="2" charset="2"/>
              </a:rPr>
              <a:t>2</a:t>
            </a:r>
            <a:endParaRPr lang="en-US" sz="1600" dirty="0">
              <a:latin typeface="Arial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00133" y="3508215"/>
            <a:ext cx="3740024" cy="1570947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1456265" y="5506819"/>
            <a:ext cx="535093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 smtClean="0">
                <a:latin typeface="Arial" charset="0"/>
                <a:sym typeface="Wingdings" pitchFamily="2" charset="2"/>
              </a:rPr>
              <a:t>By default, Raven uses the smallest DFT Size that is </a:t>
            </a:r>
            <a:br>
              <a:rPr lang="en-US" sz="1600" dirty="0" smtClean="0">
                <a:latin typeface="Arial" charset="0"/>
                <a:sym typeface="Wingdings" pitchFamily="2" charset="2"/>
              </a:rPr>
            </a:br>
            <a:r>
              <a:rPr lang="en-US" sz="1600" dirty="0" smtClean="0">
                <a:latin typeface="Arial" charset="0"/>
                <a:sym typeface="Wingdings" pitchFamily="2" charset="2"/>
              </a:rPr>
              <a:t>≥ Window Size</a:t>
            </a:r>
            <a:endParaRPr lang="en-US" sz="1600" dirty="0">
              <a:latin typeface="Arial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405465" y="6119413"/>
            <a:ext cx="70104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 smtClean="0">
                <a:latin typeface="Arial" charset="0"/>
                <a:sym typeface="Wingdings" pitchFamily="2" charset="2"/>
              </a:rPr>
              <a:t>You can improve measurement precision by choosing a smaller Frequency Grid Spacing</a:t>
            </a:r>
            <a:endParaRPr lang="en-US" sz="1600" dirty="0">
              <a:latin typeface="Arial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5317067" y="3503781"/>
            <a:ext cx="368299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>
                <a:latin typeface="Arial" charset="0"/>
              </a:rPr>
              <a:t>L</a:t>
            </a:r>
            <a:r>
              <a:rPr lang="en-US" sz="1600" dirty="0" smtClean="0">
                <a:latin typeface="Arial" charset="0"/>
              </a:rPr>
              <a:t>arger </a:t>
            </a:r>
            <a:r>
              <a:rPr lang="en-US" sz="1600" dirty="0">
                <a:latin typeface="Arial" charset="0"/>
              </a:rPr>
              <a:t>DFT </a:t>
            </a:r>
            <a:r>
              <a:rPr lang="en-US" sz="1600" dirty="0" smtClean="0">
                <a:latin typeface="Arial" charset="0"/>
              </a:rPr>
              <a:t/>
            </a:r>
            <a:br>
              <a:rPr lang="en-US" sz="1600" dirty="0" smtClean="0">
                <a:latin typeface="Arial" charset="0"/>
              </a:rPr>
            </a:br>
            <a:r>
              <a:rPr lang="en-US" sz="1600" dirty="0" smtClean="0">
                <a:latin typeface="Arial" charset="0"/>
              </a:rPr>
              <a:t>     </a:t>
            </a:r>
            <a:r>
              <a:rPr lang="en-US" sz="1600" dirty="0">
                <a:latin typeface="Arial" charset="0"/>
                <a:sym typeface="Wingdings" pitchFamily="2" charset="2"/>
              </a:rPr>
              <a:t>  finer “frequency grid spacing</a:t>
            </a:r>
            <a:r>
              <a:rPr lang="en-US" sz="1600" dirty="0" smtClean="0">
                <a:latin typeface="Arial" charset="0"/>
                <a:sym typeface="Wingdings" pitchFamily="2" charset="2"/>
              </a:rPr>
              <a:t>”, hence finer </a:t>
            </a:r>
            <a:r>
              <a:rPr lang="en-US" sz="1600" i="1" dirty="0" smtClean="0">
                <a:solidFill>
                  <a:srgbClr val="0000E6"/>
                </a:solidFill>
                <a:latin typeface="Arial" charset="0"/>
                <a:sym typeface="Wingdings" pitchFamily="2" charset="2"/>
              </a:rPr>
              <a:t>precision of </a:t>
            </a:r>
            <a:br>
              <a:rPr lang="en-US" sz="1600" i="1" dirty="0" smtClean="0">
                <a:solidFill>
                  <a:srgbClr val="0000E6"/>
                </a:solidFill>
                <a:latin typeface="Arial" charset="0"/>
                <a:sym typeface="Wingdings" pitchFamily="2" charset="2"/>
              </a:rPr>
            </a:br>
            <a:r>
              <a:rPr lang="en-US" sz="1600" i="1" dirty="0" smtClean="0">
                <a:solidFill>
                  <a:srgbClr val="0000E6"/>
                </a:solidFill>
                <a:latin typeface="Arial" charset="0"/>
                <a:sym typeface="Wingdings" pitchFamily="2" charset="2"/>
              </a:rPr>
              <a:t>frequency measurements</a:t>
            </a:r>
            <a:r>
              <a:rPr lang="en-US" sz="1600" dirty="0" smtClean="0">
                <a:latin typeface="Arial" charset="0"/>
                <a:sym typeface="Wingdings" pitchFamily="2" charset="2"/>
              </a:rPr>
              <a:t>; </a:t>
            </a:r>
            <a:br>
              <a:rPr lang="en-US" sz="1600" dirty="0" smtClean="0">
                <a:latin typeface="Arial" charset="0"/>
                <a:sym typeface="Wingdings" pitchFamily="2" charset="2"/>
              </a:rPr>
            </a:br>
            <a:r>
              <a:rPr lang="en-US" sz="1600" dirty="0" smtClean="0">
                <a:latin typeface="Arial" charset="0"/>
                <a:sym typeface="Wingdings" pitchFamily="2" charset="2"/>
              </a:rPr>
              <a:t>all measurements are</a:t>
            </a:r>
            <a:br>
              <a:rPr lang="en-US" sz="1600" dirty="0" smtClean="0">
                <a:latin typeface="Arial" charset="0"/>
                <a:sym typeface="Wingdings" pitchFamily="2" charset="2"/>
              </a:rPr>
            </a:br>
            <a:r>
              <a:rPr lang="en-US" sz="1600" dirty="0" smtClean="0">
                <a:latin typeface="Arial" charset="0"/>
                <a:sym typeface="Wingdings" pitchFamily="2" charset="2"/>
              </a:rPr>
              <a:t>     ± </a:t>
            </a:r>
            <a:r>
              <a:rPr lang="en-US" sz="1600" dirty="0" err="1" smtClean="0">
                <a:latin typeface="Arial" charset="0"/>
                <a:sym typeface="Wingdings" pitchFamily="2" charset="2"/>
              </a:rPr>
              <a:t>gridSpacing</a:t>
            </a:r>
            <a:r>
              <a:rPr lang="en-US" sz="1600" dirty="0" smtClean="0">
                <a:latin typeface="Arial" charset="0"/>
                <a:sym typeface="Wingdings" pitchFamily="2" charset="2"/>
              </a:rPr>
              <a:t>/2</a:t>
            </a:r>
            <a:endParaRPr lang="en-US" sz="1600" dirty="0">
              <a:latin typeface="Arial" charset="0"/>
              <a:sym typeface="Wingdings" pitchFamily="2" charset="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425860" y="6131428"/>
            <a:ext cx="6101007" cy="584200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5317067" y="2082430"/>
            <a:ext cx="37422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>
                <a:latin typeface="Arial" charset="0"/>
              </a:rPr>
              <a:t>DFT Size determines </a:t>
            </a:r>
            <a:r>
              <a:rPr lang="en-US" sz="1600" dirty="0" smtClean="0">
                <a:latin typeface="Arial" charset="0"/>
              </a:rPr>
              <a:t/>
            </a:r>
            <a:br>
              <a:rPr lang="en-US" sz="1600" dirty="0" smtClean="0">
                <a:latin typeface="Arial" charset="0"/>
              </a:rPr>
            </a:br>
            <a:r>
              <a:rPr lang="en-US" sz="1600" i="1" dirty="0" smtClean="0">
                <a:solidFill>
                  <a:srgbClr val="0000E6"/>
                </a:solidFill>
                <a:latin typeface="Arial" charset="0"/>
              </a:rPr>
              <a:t>the </a:t>
            </a:r>
            <a:r>
              <a:rPr lang="en-US" sz="1600" i="1" dirty="0">
                <a:solidFill>
                  <a:srgbClr val="0000E6"/>
                </a:solidFill>
                <a:latin typeface="Arial" charset="0"/>
              </a:rPr>
              <a:t>number of frequency bins </a:t>
            </a:r>
            <a:r>
              <a:rPr lang="en-US" sz="1600" i="1" dirty="0" smtClean="0">
                <a:solidFill>
                  <a:srgbClr val="0000E6"/>
                </a:solidFill>
                <a:latin typeface="Arial" charset="0"/>
              </a:rPr>
              <a:t>in </a:t>
            </a:r>
            <a:r>
              <a:rPr lang="en-US" sz="1600" i="1" dirty="0">
                <a:solidFill>
                  <a:srgbClr val="0000E6"/>
                </a:solidFill>
                <a:latin typeface="Arial" charset="0"/>
              </a:rPr>
              <a:t>the spectrogram</a:t>
            </a:r>
            <a:r>
              <a:rPr lang="en-US" sz="1600" dirty="0">
                <a:solidFill>
                  <a:srgbClr val="0000E6"/>
                </a:solidFill>
                <a:latin typeface="Arial" charset="0"/>
              </a:rPr>
              <a:t>:  </a:t>
            </a:r>
            <a:r>
              <a:rPr lang="en-US" sz="1600" i="1" dirty="0">
                <a:solidFill>
                  <a:srgbClr val="0000E6"/>
                </a:solidFill>
                <a:latin typeface="Arial" charset="0"/>
              </a:rPr>
              <a:t>N</a:t>
            </a:r>
            <a:r>
              <a:rPr lang="en-US" sz="1600" dirty="0">
                <a:solidFill>
                  <a:srgbClr val="0000E6"/>
                </a:solidFill>
                <a:latin typeface="Arial" charset="0"/>
              </a:rPr>
              <a:t> = </a:t>
            </a:r>
            <a:r>
              <a:rPr lang="en-US" sz="1600" i="1" dirty="0">
                <a:solidFill>
                  <a:srgbClr val="0000E6"/>
                </a:solidFill>
                <a:latin typeface="Arial" charset="0"/>
              </a:rPr>
              <a:t>DFT</a:t>
            </a:r>
            <a:r>
              <a:rPr lang="en-US" sz="1600" dirty="0">
                <a:solidFill>
                  <a:srgbClr val="0000E6"/>
                </a:solidFill>
                <a:latin typeface="Arial" charset="0"/>
              </a:rPr>
              <a:t>/2 + </a:t>
            </a:r>
            <a:r>
              <a:rPr lang="en-US" sz="1600" dirty="0" smtClean="0">
                <a:solidFill>
                  <a:srgbClr val="0000E6"/>
                </a:solidFill>
                <a:latin typeface="Arial" charset="0"/>
              </a:rPr>
              <a:t>1</a:t>
            </a:r>
            <a:endParaRPr lang="en-US" sz="1600" dirty="0">
              <a:solidFill>
                <a:srgbClr val="0000E6"/>
              </a:solidFill>
              <a:latin typeface="Arial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5317067" y="2916216"/>
            <a:ext cx="3742267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smtClean="0">
                <a:latin typeface="Arial" charset="0"/>
              </a:rPr>
              <a:t>height of </a:t>
            </a:r>
            <a:r>
              <a:rPr lang="en-US" sz="1600" dirty="0">
                <a:latin typeface="Arial" charset="0"/>
              </a:rPr>
              <a:t>each frequency bin </a:t>
            </a:r>
            <a:r>
              <a:rPr lang="en-US" sz="1600" dirty="0" smtClean="0">
                <a:latin typeface="Arial" charset="0"/>
              </a:rPr>
              <a:t/>
            </a:r>
            <a:br>
              <a:rPr lang="en-US" sz="1600" dirty="0" smtClean="0">
                <a:latin typeface="Arial" charset="0"/>
              </a:rPr>
            </a:br>
            <a:r>
              <a:rPr lang="en-US" sz="1600" dirty="0" smtClean="0">
                <a:latin typeface="Arial" charset="0"/>
              </a:rPr>
              <a:t>= </a:t>
            </a:r>
            <a:r>
              <a:rPr lang="en-US" sz="1600" i="1" dirty="0">
                <a:latin typeface="Arial" charset="0"/>
              </a:rPr>
              <a:t>F</a:t>
            </a:r>
            <a:r>
              <a:rPr lang="en-US" sz="1600" i="1" baseline="-25000" dirty="0">
                <a:latin typeface="Arial" charset="0"/>
              </a:rPr>
              <a:t>s</a:t>
            </a:r>
            <a:r>
              <a:rPr lang="en-US" sz="1600" dirty="0">
                <a:latin typeface="Arial" charset="0"/>
              </a:rPr>
              <a:t> / </a:t>
            </a:r>
            <a:r>
              <a:rPr lang="en-US" sz="1600" i="1" dirty="0">
                <a:latin typeface="Arial" charset="0"/>
              </a:rPr>
              <a:t>DFT</a:t>
            </a:r>
            <a:r>
              <a:rPr lang="en-US" sz="1600" dirty="0">
                <a:latin typeface="Arial" charset="0"/>
              </a:rPr>
              <a:t>; </a:t>
            </a:r>
            <a:r>
              <a:rPr lang="en-US" sz="1600" dirty="0" smtClean="0">
                <a:latin typeface="Arial" charset="0"/>
              </a:rPr>
              <a:t>units</a:t>
            </a:r>
            <a:r>
              <a:rPr lang="en-US" sz="1600" dirty="0">
                <a:latin typeface="Arial" charset="0"/>
              </a:rPr>
              <a:t>: Hz</a:t>
            </a:r>
            <a:r>
              <a:rPr lang="en-US" sz="1600" dirty="0" smtClean="0">
                <a:latin typeface="Arial" charset="0"/>
              </a:rPr>
              <a:t>;</a:t>
            </a:r>
            <a:endParaRPr lang="en-US" sz="1600" dirty="0">
              <a:latin typeface="Arial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9923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animBg="1"/>
      <p:bldP spid="14" grpId="0"/>
      <p:bldP spid="15" grpId="0"/>
      <p:bldP spid="16" grpId="0"/>
      <p:bldP spid="17" grpId="0" animBg="1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914400" y="2406937"/>
            <a:ext cx="7010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DFT Size determines </a:t>
            </a:r>
            <a:r>
              <a:rPr lang="en-US" sz="2000" i="1" dirty="0" smtClean="0">
                <a:latin typeface="Arial" charset="0"/>
              </a:rPr>
              <a:t>how many </a:t>
            </a:r>
            <a:r>
              <a:rPr lang="en-US" sz="2000" dirty="0" smtClean="0">
                <a:latin typeface="Arial" charset="0"/>
              </a:rPr>
              <a:t>bins the total frequency space is divided into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914400" y="1569349"/>
            <a:ext cx="7010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u="sng" dirty="0" smtClean="0">
                <a:latin typeface="Arial" charset="0"/>
                <a:sym typeface="Wingdings" pitchFamily="2" charset="2"/>
              </a:rPr>
              <a:t>Remember:</a:t>
            </a:r>
            <a:endParaRPr lang="en-US" sz="2000" u="sng" dirty="0">
              <a:latin typeface="Arial" charset="0"/>
              <a:sym typeface="Wingdings" pitchFamily="2" charset="2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914400" y="1988143"/>
            <a:ext cx="7010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  <a:sym typeface="Wingdings" pitchFamily="2" charset="2"/>
              </a:rPr>
              <a:t>frequency measurements are </a:t>
            </a:r>
            <a:r>
              <a:rPr lang="en-US" sz="2000" i="1" dirty="0" smtClean="0">
                <a:latin typeface="Arial" charset="0"/>
                <a:sym typeface="Wingdings" pitchFamily="2" charset="2"/>
              </a:rPr>
              <a:t>quantized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 into discrete bins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252662" y="3906852"/>
            <a:ext cx="4638675" cy="2890608"/>
            <a:chOff x="2252662" y="3586392"/>
            <a:chExt cx="4638675" cy="289060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756"/>
            <a:stretch/>
          </p:blipFill>
          <p:spPr>
            <a:xfrm>
              <a:off x="2252662" y="3586392"/>
              <a:ext cx="4638675" cy="2890608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/>
          </p:nvGrpSpPr>
          <p:grpSpPr>
            <a:xfrm>
              <a:off x="3307920" y="3770730"/>
              <a:ext cx="1264080" cy="866250"/>
              <a:chOff x="3307920" y="4075530"/>
              <a:chExt cx="1264080" cy="866250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 rot="5400000">
                <a:off x="3117420" y="4266030"/>
                <a:ext cx="381000" cy="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 rot="5400000" flipH="1">
                <a:off x="3117420" y="4751280"/>
                <a:ext cx="381000" cy="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3320072" y="4223519"/>
                <a:ext cx="1251928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i="1" dirty="0" smtClean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Arial" pitchFamily="34" charset="0"/>
                    <a:cs typeface="Arial" pitchFamily="34" charset="0"/>
                  </a:rPr>
                  <a:t>Frequency</a:t>
                </a:r>
                <a:br>
                  <a:rPr lang="en-US" sz="1050" b="1" i="1" dirty="0" smtClean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Arial" pitchFamily="34" charset="0"/>
                    <a:cs typeface="Arial" pitchFamily="34" charset="0"/>
                  </a:rPr>
                </a:br>
                <a:r>
                  <a:rPr lang="en-US" sz="1050" b="1" i="1" dirty="0" smtClean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Arial" pitchFamily="34" charset="0"/>
                    <a:cs typeface="Arial" pitchFamily="34" charset="0"/>
                  </a:rPr>
                  <a:t>Grid Spacing</a:t>
                </a:r>
                <a:br>
                  <a:rPr lang="en-US" sz="1050" b="1" i="1" dirty="0" smtClean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Arial" pitchFamily="34" charset="0"/>
                    <a:cs typeface="Arial" pitchFamily="34" charset="0"/>
                  </a:rPr>
                </a:br>
                <a:r>
                  <a:rPr lang="en-US" sz="1050" b="1" i="1" dirty="0" smtClean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Arial" pitchFamily="34" charset="0"/>
                    <a:cs typeface="Arial" pitchFamily="34" charset="0"/>
                  </a:rPr>
                  <a:t>(freq. bin size)</a:t>
                </a:r>
                <a:endParaRPr lang="en-US" sz="1050" b="1" i="1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914400" y="3133508"/>
            <a:ext cx="7010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larger </a:t>
            </a:r>
            <a:r>
              <a:rPr lang="en-US" sz="2000" dirty="0">
                <a:latin typeface="Arial" charset="0"/>
              </a:rPr>
              <a:t>DFT  </a:t>
            </a:r>
            <a:r>
              <a:rPr lang="en-US" sz="2000" dirty="0">
                <a:latin typeface="Arial" charset="0"/>
                <a:sym typeface="Wingdings" pitchFamily="2" charset="2"/>
              </a:rPr>
              <a:t>  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more (hence smaller) frequency bins, </a:t>
            </a:r>
            <a:r>
              <a:rPr lang="en-US" sz="2000" i="1" dirty="0" smtClean="0">
                <a:solidFill>
                  <a:srgbClr val="0000E6"/>
                </a:solidFill>
                <a:latin typeface="Arial" charset="0"/>
                <a:sym typeface="Wingdings" pitchFamily="2" charset="2"/>
              </a:rPr>
              <a:t>greater precision in frequency measurements</a:t>
            </a:r>
            <a:endParaRPr lang="en-US" sz="2000" i="1" dirty="0">
              <a:solidFill>
                <a:srgbClr val="0000E6"/>
              </a:solidFill>
              <a:latin typeface="Arial" charset="0"/>
              <a:sym typeface="Wingdings" pitchFamily="2" charset="2"/>
            </a:endParaRP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488950" y="817557"/>
            <a:ext cx="38392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DFT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Size / Frequency Grid</a:t>
            </a:r>
            <a:r>
              <a:rPr lang="en-US" b="1" dirty="0">
                <a:solidFill>
                  <a:srgbClr val="000099"/>
                </a:solidFill>
                <a:latin typeface="Arial" charset="0"/>
              </a:rPr>
              <a:t/>
            </a:r>
            <a:br>
              <a:rPr lang="en-US" b="1" dirty="0">
                <a:solidFill>
                  <a:srgbClr val="000099"/>
                </a:solidFill>
                <a:latin typeface="Arial" charset="0"/>
              </a:rPr>
            </a:br>
            <a:r>
              <a:rPr lang="en-US" sz="1800" dirty="0">
                <a:solidFill>
                  <a:srgbClr val="000099"/>
                </a:solidFill>
                <a:latin typeface="Arial" charset="0"/>
              </a:rPr>
              <a:t>(aka FFT Length, Transform Size)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8084" y="3186175"/>
            <a:ext cx="6838970" cy="632745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36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9" grpId="0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152" y="1781762"/>
            <a:ext cx="5619048" cy="4695238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8950" y="817557"/>
            <a:ext cx="43075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i="1" smtClean="0">
                <a:solidFill>
                  <a:srgbClr val="000099"/>
                </a:solidFill>
                <a:latin typeface="Arial" charset="0"/>
              </a:rPr>
              <a:t>Why not just use the defaults?</a:t>
            </a:r>
            <a:endParaRPr lang="en-US" sz="1800" i="1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68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905000"/>
            <a:ext cx="838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8275" indent="-168275">
              <a:defRPr/>
            </a:pPr>
            <a:r>
              <a:rPr lang="en-US" sz="2000" u="sng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Time-frequency tradeoff</a:t>
            </a: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</a:br>
            <a:endParaRPr lang="en-US" sz="2000" dirty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marL="168275" indent="-168275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Spectrogram too smeared in time </a:t>
            </a: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  <a:sym typeface="Wingdings"/>
              </a:rPr>
              <a:t> smaller window size</a:t>
            </a:r>
          </a:p>
          <a:p>
            <a:pPr marL="168275" indent="-168275">
              <a:buFont typeface="Arial" pitchFamily="34" charset="0"/>
              <a:buChar char="•"/>
              <a:defRPr/>
            </a:pPr>
            <a:endParaRPr lang="en-US" sz="2000" dirty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marL="168275" indent="-168275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Spectrogram too smeared in frequency </a:t>
            </a: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  <a:sym typeface="Wingdings"/>
              </a:rPr>
              <a:t> larger window 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  <a:sym typeface="Wingdings"/>
              </a:rPr>
              <a:t>size</a:t>
            </a:r>
            <a:endParaRPr lang="en-US" sz="2000" dirty="0">
              <a:solidFill>
                <a:srgbClr val="7F7F7F"/>
              </a:solidFill>
              <a:latin typeface="Arial" pitchFamily="34" charset="0"/>
              <a:cs typeface="Arial" pitchFamily="34" charset="0"/>
              <a:sym typeface="Wingding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859130"/>
            <a:ext cx="815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R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ules 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of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thumb for 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adjusting spectrogram parameters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4001631"/>
            <a:ext cx="838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8275" indent="-168275">
              <a:defRPr/>
            </a:pPr>
            <a:r>
              <a:rPr lang="en-US" sz="2000" u="sng" dirty="0" smtClean="0">
                <a:latin typeface="Arial" pitchFamily="34" charset="0"/>
                <a:cs typeface="Arial" pitchFamily="34" charset="0"/>
              </a:rPr>
              <a:t>Spectrogram smoothness (measurement precision)</a:t>
            </a:r>
            <a:r>
              <a:rPr lang="en-US" sz="2000" u="sng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u="sng" dirty="0">
                <a:latin typeface="Arial" pitchFamily="34" charset="0"/>
                <a:cs typeface="Arial" pitchFamily="34" charset="0"/>
              </a:rPr>
            </a:br>
            <a:endParaRPr lang="en-US" sz="2000" u="sng" dirty="0">
              <a:latin typeface="Arial" pitchFamily="34" charset="0"/>
              <a:cs typeface="Arial" pitchFamily="34" charset="0"/>
            </a:endParaRPr>
          </a:p>
          <a:p>
            <a:pPr marL="168275" indent="-168275">
              <a:buFont typeface="Arial" pitchFamily="34" charset="0"/>
              <a:buChar char="•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Spectrogram too coarse in frequency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Wingdings"/>
              </a:rPr>
              <a:t> larger DFT size </a:t>
            </a:r>
            <a:br>
              <a:rPr lang="en-US" sz="2000" dirty="0" smtClean="0">
                <a:latin typeface="Arial" pitchFamily="34" charset="0"/>
                <a:cs typeface="Arial" pitchFamily="34" charset="0"/>
                <a:sym typeface="Wingdings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  <a:sym typeface="Wingdings"/>
              </a:rPr>
              <a:t>(smaller frequency grid (bin) size)</a:t>
            </a:r>
          </a:p>
          <a:p>
            <a:pPr>
              <a:buFont typeface="Arial" pitchFamily="34" charset="0"/>
              <a:buChar char="•"/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74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09600" y="2209800"/>
            <a:ext cx="28696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 smtClean="0">
                <a:latin typeface="Arial" charset="0"/>
                <a:sym typeface="Wingdings" pitchFamily="2" charset="2"/>
              </a:rPr>
              <a:t>Western Wood Peewee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pic>
        <p:nvPicPr>
          <p:cNvPr id="9" name="Picture 8" descr="WesternWoodPeewee-LGooch-defaultSP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801779"/>
            <a:ext cx="5867400" cy="2937917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09600" y="2801779"/>
            <a:ext cx="1981200" cy="2456021"/>
            <a:chOff x="609600" y="2743200"/>
            <a:chExt cx="1981200" cy="2456021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609600" y="4953000"/>
              <a:ext cx="181709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</a:pPr>
              <a:r>
                <a:rPr lang="en-US" sz="1000" dirty="0" smtClean="0">
                  <a:latin typeface="Arial" charset="0"/>
                  <a:sym typeface="Wingdings" pitchFamily="2" charset="2"/>
                </a:rPr>
                <a:t>Ryan Houston, </a:t>
              </a:r>
              <a:r>
                <a:rPr lang="en-US" sz="1000" dirty="0" err="1" smtClean="0">
                  <a:latin typeface="Arial" charset="0"/>
                  <a:sym typeface="Wingdings" pitchFamily="2" charset="2"/>
                </a:rPr>
                <a:t>utahbirds.org</a:t>
              </a:r>
              <a:endParaRPr lang="en-US" sz="1000" dirty="0">
                <a:latin typeface="Arial" charset="0"/>
                <a:sym typeface="Wingdings" pitchFamily="2" charset="2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800" y="2743200"/>
              <a:ext cx="1905000" cy="2260600"/>
            </a:xfrm>
            <a:prstGeom prst="rect">
              <a:avLst/>
            </a:prstGeom>
          </p:spPr>
        </p:pic>
      </p:grp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743200" y="5697379"/>
            <a:ext cx="17173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1000" dirty="0" smtClean="0">
                <a:latin typeface="Arial" charset="0"/>
                <a:sym typeface="Wingdings" pitchFamily="2" charset="2"/>
              </a:rPr>
              <a:t>Recording by Laura Gooch</a:t>
            </a:r>
            <a:endParaRPr lang="en-US" sz="1000" dirty="0">
              <a:latin typeface="Arial" charset="0"/>
              <a:sym typeface="Wingdings" pitchFamily="2" charset="2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476250" y="944562"/>
            <a:ext cx="5447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DFT Size and frequency “smoothness”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57200" y="381000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18" name="Picture 17" descr="noteGraphic">
            <a:hlinkClick r:id="rId5" action="ppaction://program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3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09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662" y="1028700"/>
            <a:ext cx="4638675" cy="5753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0" y="5867400"/>
            <a:ext cx="12192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Hop Size</a:t>
            </a:r>
            <a:b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(time bin size)</a:t>
            </a:r>
            <a:endParaRPr lang="en-US" sz="1050" b="1" i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196609" y="6152334"/>
            <a:ext cx="3810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4828650" y="6152334"/>
            <a:ext cx="3810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parameters: grid resolution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33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99" y="1312557"/>
            <a:ext cx="4837388" cy="4021443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531664" y="3091455"/>
            <a:ext cx="2016804" cy="583078"/>
          </a:xfrm>
          <a:prstGeom prst="roundRect">
            <a:avLst>
              <a:gd name="adj" fmla="val 20971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573725" y="2909498"/>
            <a:ext cx="4796478" cy="923330"/>
            <a:chOff x="2573725" y="2909498"/>
            <a:chExt cx="4796478" cy="923330"/>
          </a:xfrm>
        </p:grpSpPr>
        <p:sp>
          <p:nvSpPr>
            <p:cNvPr id="21" name="TextBox 20"/>
            <p:cNvSpPr txBox="1"/>
            <p:nvPr/>
          </p:nvSpPr>
          <p:spPr>
            <a:xfrm>
              <a:off x="5684450" y="2909498"/>
              <a:ext cx="168575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FF0000"/>
                  </a:solidFill>
                  <a:latin typeface="Arial"/>
                  <a:cs typeface="Arial"/>
                </a:rPr>
                <a:t>time resolution</a:t>
              </a:r>
              <a:br>
                <a:rPr lang="en-US" sz="1800" dirty="0" smtClean="0">
                  <a:solidFill>
                    <a:srgbClr val="FF0000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FF0000"/>
                  </a:solidFill>
                  <a:latin typeface="Arial"/>
                  <a:cs typeface="Arial"/>
                </a:rPr>
                <a:t>(measurement</a:t>
              </a:r>
              <a:br>
                <a:rPr lang="en-US" sz="1800" dirty="0" smtClean="0">
                  <a:solidFill>
                    <a:srgbClr val="FF0000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FF0000"/>
                  </a:solidFill>
                  <a:latin typeface="Arial"/>
                  <a:cs typeface="Arial"/>
                </a:rPr>
                <a:t>precision)</a:t>
              </a:r>
              <a:endParaRPr lang="en-US" sz="180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H="1">
              <a:off x="2573725" y="3391228"/>
              <a:ext cx="3107408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488950" y="817557"/>
            <a:ext cx="15241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Time Grid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92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99" y="1312557"/>
            <a:ext cx="4837388" cy="4021443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531664" y="3091455"/>
            <a:ext cx="2016804" cy="583078"/>
          </a:xfrm>
          <a:prstGeom prst="roundRect">
            <a:avLst>
              <a:gd name="adj" fmla="val 20971"/>
            </a:avLst>
          </a:prstGeom>
          <a:solidFill>
            <a:srgbClr val="FFFFFF">
              <a:alpha val="30000"/>
            </a:srgbClr>
          </a:solidFill>
          <a:ln w="28575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488950" y="817557"/>
            <a:ext cx="15241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Time Grid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308596" y="1295355"/>
            <a:ext cx="37676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 smtClean="0">
                <a:latin typeface="Arial" charset="0"/>
              </a:rPr>
              <a:t>Hop </a:t>
            </a:r>
            <a:r>
              <a:rPr lang="en-US" sz="1600" dirty="0">
                <a:latin typeface="Arial" charset="0"/>
              </a:rPr>
              <a:t>Size is the </a:t>
            </a:r>
            <a:r>
              <a:rPr lang="en-US" sz="1600" i="1" dirty="0">
                <a:solidFill>
                  <a:srgbClr val="0000E6"/>
                </a:solidFill>
                <a:latin typeface="Arial" charset="0"/>
              </a:rPr>
              <a:t>width of each time bin </a:t>
            </a:r>
            <a:r>
              <a:rPr lang="en-US" sz="1600" dirty="0">
                <a:latin typeface="Arial" charset="0"/>
              </a:rPr>
              <a:t>or </a:t>
            </a:r>
            <a:r>
              <a:rPr lang="en-US" sz="1600" dirty="0" smtClean="0">
                <a:latin typeface="Arial" charset="0"/>
              </a:rPr>
              <a:t>column in </a:t>
            </a:r>
            <a:r>
              <a:rPr lang="en-US" sz="1600" dirty="0">
                <a:latin typeface="Arial" charset="0"/>
              </a:rPr>
              <a:t>the spectrogram; 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units: samples, </a:t>
            </a:r>
            <a:r>
              <a:rPr lang="en-US" sz="1600" dirty="0" err="1" smtClean="0">
                <a:latin typeface="Arial" charset="0"/>
              </a:rPr>
              <a:t>ms</a:t>
            </a:r>
            <a:r>
              <a:rPr lang="en-US" sz="1600" dirty="0" smtClean="0">
                <a:latin typeface="Arial" charset="0"/>
              </a:rPr>
              <a:t>, </a:t>
            </a:r>
            <a:r>
              <a:rPr lang="en-US" sz="1600" dirty="0">
                <a:latin typeface="Arial" charset="0"/>
              </a:rPr>
              <a:t>or </a:t>
            </a:r>
            <a:r>
              <a:rPr lang="en-US" sz="1600" dirty="0" smtClean="0">
                <a:latin typeface="Arial" charset="0"/>
              </a:rPr>
              <a:t>s.</a:t>
            </a:r>
            <a:endParaRPr lang="en-US" sz="1600" dirty="0">
              <a:latin typeface="Arial" charset="0"/>
              <a:sym typeface="Wingdings" pitchFamily="2" charset="2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342466" y="3616576"/>
            <a:ext cx="364160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 smtClean="0">
                <a:latin typeface="Arial" charset="0"/>
              </a:rPr>
              <a:t>Determined by Window </a:t>
            </a:r>
            <a:r>
              <a:rPr lang="en-US" sz="1600" dirty="0">
                <a:latin typeface="Arial" charset="0"/>
              </a:rPr>
              <a:t>S</a:t>
            </a:r>
            <a:r>
              <a:rPr lang="en-US" sz="1600" dirty="0" smtClean="0">
                <a:latin typeface="Arial" charset="0"/>
              </a:rPr>
              <a:t>ize </a:t>
            </a:r>
            <a:r>
              <a:rPr lang="en-US" sz="1600" dirty="0">
                <a:latin typeface="Arial" charset="0"/>
              </a:rPr>
              <a:t>and </a:t>
            </a:r>
            <a:r>
              <a:rPr lang="en-US" sz="1600" dirty="0" smtClean="0">
                <a:latin typeface="Arial" charset="0"/>
              </a:rPr>
              <a:t>Overlap </a:t>
            </a:r>
            <a:r>
              <a:rPr lang="en-US" sz="1600" dirty="0">
                <a:latin typeface="Arial" charset="0"/>
              </a:rPr>
              <a:t>between successive 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windows:  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     </a:t>
            </a:r>
            <a:r>
              <a:rPr lang="en-US" sz="1600" i="1" dirty="0" smtClean="0">
                <a:latin typeface="Arial" charset="0"/>
              </a:rPr>
              <a:t>hop </a:t>
            </a:r>
            <a:r>
              <a:rPr lang="en-US" sz="1600" i="1" dirty="0">
                <a:latin typeface="Arial" charset="0"/>
              </a:rPr>
              <a:t>size </a:t>
            </a:r>
            <a:r>
              <a:rPr lang="en-US" sz="1600" dirty="0">
                <a:latin typeface="Arial" charset="0"/>
              </a:rPr>
              <a:t>= </a:t>
            </a:r>
            <a:r>
              <a:rPr lang="en-US" sz="1600" dirty="0" smtClean="0">
                <a:latin typeface="Arial" charset="0"/>
              </a:rPr>
              <a:t>(</a:t>
            </a:r>
            <a:r>
              <a:rPr lang="en-US" sz="1600" dirty="0">
                <a:latin typeface="Arial" charset="0"/>
              </a:rPr>
              <a:t>100% - </a:t>
            </a:r>
            <a:r>
              <a:rPr lang="en-US" sz="1600" i="1" dirty="0">
                <a:latin typeface="Arial" charset="0"/>
              </a:rPr>
              <a:t>overlap%</a:t>
            </a:r>
            <a:r>
              <a:rPr lang="en-US" sz="1600" dirty="0" smtClean="0">
                <a:latin typeface="Arial" charset="0"/>
              </a:rPr>
              <a:t>)</a:t>
            </a:r>
            <a:br>
              <a:rPr lang="en-US" sz="1600" dirty="0" smtClean="0">
                <a:latin typeface="Arial" charset="0"/>
              </a:rPr>
            </a:br>
            <a:r>
              <a:rPr lang="en-US" sz="1600" dirty="0" smtClean="0">
                <a:latin typeface="Arial" charset="0"/>
              </a:rPr>
              <a:t>                         * </a:t>
            </a:r>
            <a:r>
              <a:rPr lang="en-US" sz="1600" i="1" dirty="0" err="1" smtClean="0">
                <a:latin typeface="Arial" charset="0"/>
              </a:rPr>
              <a:t>WindowSize</a:t>
            </a:r>
            <a:r>
              <a:rPr lang="en-US" sz="1600" dirty="0" smtClean="0">
                <a:latin typeface="Arial" charset="0"/>
              </a:rPr>
              <a:t> 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568602" y="5417899"/>
            <a:ext cx="623760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 smtClean="0">
                <a:latin typeface="Arial" charset="0"/>
              </a:rPr>
              <a:t>Raven </a:t>
            </a:r>
            <a:r>
              <a:rPr lang="en-US" sz="1600" dirty="0">
                <a:latin typeface="Arial" charset="0"/>
              </a:rPr>
              <a:t>lets you specify hop size directly </a:t>
            </a:r>
            <a:r>
              <a:rPr lang="en-US" sz="1600" dirty="0" smtClean="0">
                <a:latin typeface="Arial" charset="0"/>
              </a:rPr>
              <a:t>(in either </a:t>
            </a:r>
            <a:r>
              <a:rPr lang="en-US" sz="1600" dirty="0" err="1" smtClean="0">
                <a:latin typeface="Arial" charset="0"/>
              </a:rPr>
              <a:t>ms</a:t>
            </a:r>
            <a:r>
              <a:rPr lang="en-US" sz="1600" dirty="0" smtClean="0">
                <a:latin typeface="Arial" charset="0"/>
              </a:rPr>
              <a:t> or samples)</a:t>
            </a:r>
            <a:br>
              <a:rPr lang="en-US" sz="1600" dirty="0" smtClean="0">
                <a:latin typeface="Arial" charset="0"/>
              </a:rPr>
            </a:br>
            <a:r>
              <a:rPr lang="en-US" sz="1600" dirty="0" smtClean="0">
                <a:latin typeface="Arial" charset="0"/>
              </a:rPr>
              <a:t>or </a:t>
            </a:r>
            <a:r>
              <a:rPr lang="en-US" sz="1600" dirty="0">
                <a:latin typeface="Arial" charset="0"/>
              </a:rPr>
              <a:t>by setting </a:t>
            </a:r>
            <a:r>
              <a:rPr lang="en-US" sz="1600" dirty="0" smtClean="0">
                <a:latin typeface="Arial" charset="0"/>
              </a:rPr>
              <a:t>% window </a:t>
            </a:r>
            <a:r>
              <a:rPr lang="en-US" sz="1600" dirty="0">
                <a:latin typeface="Arial" charset="0"/>
              </a:rPr>
              <a:t>overlap.</a:t>
            </a:r>
            <a:endParaRPr lang="en-US" sz="1600" dirty="0">
              <a:latin typeface="Arial" charset="0"/>
              <a:sym typeface="Wingdings" pitchFamily="2" charset="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317066" y="2471601"/>
            <a:ext cx="3667987" cy="812160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350933" y="2455966"/>
            <a:ext cx="37043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 smtClean="0">
                <a:latin typeface="Arial" charset="0"/>
              </a:rPr>
              <a:t>Hop Size determines the </a:t>
            </a:r>
            <a:r>
              <a:rPr lang="en-US" sz="1600" i="1" dirty="0" smtClean="0">
                <a:solidFill>
                  <a:srgbClr val="0000FF"/>
                </a:solidFill>
                <a:latin typeface="Arial" charset="0"/>
              </a:rPr>
              <a:t>precision </a:t>
            </a:r>
            <a:br>
              <a:rPr lang="en-US" sz="1600" i="1" dirty="0" smtClean="0">
                <a:solidFill>
                  <a:srgbClr val="0000FF"/>
                </a:solidFill>
                <a:latin typeface="Arial" charset="0"/>
              </a:rPr>
            </a:br>
            <a:r>
              <a:rPr lang="en-US" sz="1600" i="1" dirty="0" smtClean="0">
                <a:solidFill>
                  <a:srgbClr val="0000FF"/>
                </a:solidFill>
                <a:latin typeface="Arial" charset="0"/>
              </a:rPr>
              <a:t>of time measurements</a:t>
            </a:r>
            <a:r>
              <a:rPr lang="en-US" sz="1600" dirty="0" smtClean="0">
                <a:latin typeface="Arial" charset="0"/>
              </a:rPr>
              <a:t>:  </a:t>
            </a:r>
            <a:br>
              <a:rPr lang="en-US" sz="1600" dirty="0" smtClean="0">
                <a:latin typeface="Arial" charset="0"/>
              </a:rPr>
            </a:br>
            <a:r>
              <a:rPr lang="en-US" sz="1600" dirty="0" smtClean="0">
                <a:latin typeface="Arial" charset="0"/>
              </a:rPr>
              <a:t>measurements are ± </a:t>
            </a:r>
            <a:r>
              <a:rPr lang="en-US" sz="1600" i="1" dirty="0" err="1" smtClean="0">
                <a:latin typeface="Arial" charset="0"/>
              </a:rPr>
              <a:t>HopSize</a:t>
            </a:r>
            <a:r>
              <a:rPr lang="en-US" sz="1600" dirty="0" smtClean="0">
                <a:latin typeface="Arial" charset="0"/>
              </a:rPr>
              <a:t>/2</a:t>
            </a:r>
            <a:endParaRPr lang="en-US" sz="1600" dirty="0">
              <a:latin typeface="Arial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568602" y="6047838"/>
            <a:ext cx="5917004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1600" dirty="0" smtClean="0">
                <a:latin typeface="Arial" charset="0"/>
              </a:rPr>
              <a:t>You can improve time measurement precision by specifying a </a:t>
            </a:r>
            <a:br>
              <a:rPr lang="en-US" sz="1600" dirty="0" smtClean="0">
                <a:latin typeface="Arial" charset="0"/>
              </a:rPr>
            </a:br>
            <a:r>
              <a:rPr lang="en-US" sz="1600" dirty="0" smtClean="0">
                <a:latin typeface="Arial" charset="0"/>
              </a:rPr>
              <a:t>higher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smtClean="0">
                <a:latin typeface="Arial" charset="0"/>
              </a:rPr>
              <a:t>Overlap (Raven’s default is 50% Overlap).</a:t>
            </a:r>
            <a:endParaRPr lang="en-US" sz="1600" dirty="0">
              <a:latin typeface="Arial" charset="0"/>
              <a:sym typeface="Wingdings" pitchFamily="2" charset="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540947" y="6070600"/>
            <a:ext cx="6045214" cy="562507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76575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 animBg="1"/>
      <p:bldP spid="15" grpId="0"/>
      <p:bldP spid="16" grpId="0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95400"/>
            <a:ext cx="7019925" cy="1628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159269"/>
            <a:ext cx="7021418" cy="1631931"/>
          </a:xfrm>
          <a:prstGeom prst="rect">
            <a:avLst/>
          </a:prstGeom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Representing time-varying spectra</a:t>
            </a:r>
          </a:p>
        </p:txBody>
      </p:sp>
    </p:spTree>
    <p:extLst>
      <p:ext uri="{BB962C8B-B14F-4D97-AF65-F5344CB8AC3E}">
        <p14:creationId xmlns:p14="http://schemas.microsoft.com/office/powerpoint/2010/main" val="427469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95400"/>
            <a:ext cx="7019925" cy="1628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159269"/>
            <a:ext cx="7021418" cy="1631931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Representing time-varying spectra</a:t>
            </a:r>
          </a:p>
        </p:txBody>
      </p:sp>
    </p:spTree>
    <p:extLst>
      <p:ext uri="{BB962C8B-B14F-4D97-AF65-F5344CB8AC3E}">
        <p14:creationId xmlns:p14="http://schemas.microsoft.com/office/powerpoint/2010/main" val="25516259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 descr="SPGalign-samples-noOverla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2971800"/>
            <a:ext cx="40195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PGalign-samples-Overlay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2971800"/>
            <a:ext cx="40195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PGalign-samples-Overlay-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2971800"/>
            <a:ext cx="40195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PGaxes-Frame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4787900"/>
            <a:ext cx="40100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own Arrow 5"/>
          <p:cNvSpPr/>
          <p:nvPr/>
        </p:nvSpPr>
        <p:spPr>
          <a:xfrm>
            <a:off x="3505200" y="4191000"/>
            <a:ext cx="228600" cy="457200"/>
          </a:xfrm>
          <a:prstGeom prst="downArrow">
            <a:avLst/>
          </a:prstGeom>
          <a:solidFill>
            <a:srgbClr val="FF99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4611688" y="4191000"/>
            <a:ext cx="228600" cy="457200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 descr="SpgFrame-2-overlap0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4789488"/>
            <a:ext cx="11430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Rectangle 2"/>
          <p:cNvSpPr>
            <a:spLocks noChangeArrowheads="1"/>
          </p:cNvSpPr>
          <p:nvPr/>
        </p:nvSpPr>
        <p:spPr bwMode="auto">
          <a:xfrm>
            <a:off x="3051751" y="1882914"/>
            <a:ext cx="31309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spcAft>
                <a:spcPct val="20000"/>
              </a:spcAft>
            </a:pPr>
            <a:r>
              <a:rPr lang="en-US" sz="2000" dirty="0" smtClean="0">
                <a:latin typeface="Arial" charset="0"/>
              </a:rPr>
              <a:t>window </a:t>
            </a:r>
            <a:r>
              <a:rPr lang="en-US" sz="2000" dirty="0">
                <a:latin typeface="Arial" charset="0"/>
              </a:rPr>
              <a:t>length = 10</a:t>
            </a:r>
            <a:r>
              <a:rPr lang="en-US" sz="1800" dirty="0">
                <a:latin typeface="Arial" charset="0"/>
              </a:rPr>
              <a:t/>
            </a:r>
            <a:br>
              <a:rPr lang="en-US" sz="1800" dirty="0">
                <a:latin typeface="Arial" charset="0"/>
              </a:rPr>
            </a:br>
            <a:r>
              <a:rPr lang="en-US" sz="2000" dirty="0">
                <a:latin typeface="Arial" charset="0"/>
              </a:rPr>
              <a:t>overlap = 0, hop size = 10</a:t>
            </a:r>
            <a:endParaRPr lang="en-US" sz="2800" dirty="0">
              <a:latin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76250" y="817557"/>
            <a:ext cx="43797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Window Overlap and Hop Size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4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2765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SPGaxes-blan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4714875"/>
            <a:ext cx="40100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own Arrow 5"/>
          <p:cNvSpPr/>
          <p:nvPr/>
        </p:nvSpPr>
        <p:spPr>
          <a:xfrm rot="2400000">
            <a:off x="3321050" y="4170363"/>
            <a:ext cx="228600" cy="457200"/>
          </a:xfrm>
          <a:prstGeom prst="downArrow">
            <a:avLst/>
          </a:prstGeom>
          <a:solidFill>
            <a:srgbClr val="FF99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Down Arrow 6"/>
          <p:cNvSpPr/>
          <p:nvPr/>
        </p:nvSpPr>
        <p:spPr>
          <a:xfrm rot="-2400000">
            <a:off x="4419600" y="4191000"/>
            <a:ext cx="228600" cy="457200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8678" name="Picture 9" descr="SPGalign-samples-noOverla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2971800"/>
            <a:ext cx="40195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SpgFrame-1-overlap0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763" y="4708525"/>
            <a:ext cx="1093787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SpgFrame-2-overlap0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925" y="4708525"/>
            <a:ext cx="114300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PGalign-samples-Overlay-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2971800"/>
            <a:ext cx="40195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SPGalign-samples-Overlay-2-ov3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2971800"/>
            <a:ext cx="4010025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76250" y="817557"/>
            <a:ext cx="43797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Window Overlap and Hop Size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3123084" y="1882914"/>
            <a:ext cx="29883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spcAft>
                <a:spcPct val="20000"/>
              </a:spcAft>
            </a:pPr>
            <a:r>
              <a:rPr lang="en-US" sz="2000" dirty="0" smtClean="0">
                <a:latin typeface="Arial" charset="0"/>
              </a:rPr>
              <a:t>window </a:t>
            </a:r>
            <a:r>
              <a:rPr lang="en-US" sz="2000" dirty="0">
                <a:latin typeface="Arial" charset="0"/>
              </a:rPr>
              <a:t>length = 10</a:t>
            </a:r>
            <a:r>
              <a:rPr lang="en-US" sz="1800" dirty="0">
                <a:latin typeface="Arial" charset="0"/>
              </a:rPr>
              <a:t/>
            </a:r>
            <a:br>
              <a:rPr lang="en-US" sz="1800" dirty="0">
                <a:latin typeface="Arial" charset="0"/>
              </a:rPr>
            </a:br>
            <a:r>
              <a:rPr lang="en-US" sz="2000" dirty="0">
                <a:latin typeface="Arial" charset="0"/>
              </a:rPr>
              <a:t>overlap = </a:t>
            </a:r>
            <a:r>
              <a:rPr lang="en-US" sz="2000" dirty="0" smtClean="0">
                <a:latin typeface="Arial" charset="0"/>
              </a:rPr>
              <a:t>3, </a:t>
            </a:r>
            <a:r>
              <a:rPr lang="en-US" sz="2000" dirty="0">
                <a:latin typeface="Arial" charset="0"/>
              </a:rPr>
              <a:t>hop size = 7</a:t>
            </a:r>
            <a:endParaRPr 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06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1.43419E-7 L 0.04323 1.43419E-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0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3419E-7 L -0.04705 1.43419E-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914400" y="2464243"/>
            <a:ext cx="7010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Window Length and Overlap together determine </a:t>
            </a:r>
            <a:br>
              <a:rPr lang="en-US" sz="2000" dirty="0" smtClean="0">
                <a:latin typeface="Arial" charset="0"/>
              </a:rPr>
            </a:br>
            <a:r>
              <a:rPr lang="en-US" sz="2000" dirty="0" smtClean="0">
                <a:latin typeface="Arial" charset="0"/>
              </a:rPr>
              <a:t>Hop Size 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914400" y="1687887"/>
            <a:ext cx="7010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u="sng" dirty="0" smtClean="0">
                <a:latin typeface="Arial" charset="0"/>
                <a:sym typeface="Wingdings" pitchFamily="2" charset="2"/>
              </a:rPr>
              <a:t>Remember:</a:t>
            </a:r>
            <a:endParaRPr lang="en-US" sz="2000" u="sng" dirty="0">
              <a:latin typeface="Arial" charset="0"/>
              <a:sym typeface="Wingdings" pitchFamily="2" charset="2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914400" y="2068887"/>
            <a:ext cx="7010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  <a:sym typeface="Wingdings" pitchFamily="2" charset="2"/>
              </a:rPr>
              <a:t>time measurements are </a:t>
            </a:r>
            <a:r>
              <a:rPr lang="en-US" sz="2000" i="1" dirty="0" smtClean="0">
                <a:latin typeface="Arial" charset="0"/>
                <a:sym typeface="Wingdings" pitchFamily="2" charset="2"/>
              </a:rPr>
              <a:t>quantized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 into discrete bins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914400" y="3167376"/>
            <a:ext cx="7010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higher Overlap  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  smaller time bins, </a:t>
            </a:r>
            <a:br>
              <a:rPr lang="en-US" sz="2000" dirty="0" smtClean="0">
                <a:latin typeface="Arial" charset="0"/>
                <a:sym typeface="Wingdings" pitchFamily="2" charset="2"/>
              </a:rPr>
            </a:br>
            <a:r>
              <a:rPr lang="en-US" sz="2000" i="1" dirty="0" smtClean="0">
                <a:solidFill>
                  <a:srgbClr val="0000E6"/>
                </a:solidFill>
                <a:latin typeface="Arial" charset="0"/>
                <a:sym typeface="Wingdings" pitchFamily="2" charset="2"/>
              </a:rPr>
              <a:t>greater precision in time measurements</a:t>
            </a:r>
            <a:endParaRPr lang="en-US" sz="2000" i="1" dirty="0">
              <a:solidFill>
                <a:srgbClr val="0000E6"/>
              </a:solidFill>
              <a:latin typeface="Arial" charset="0"/>
              <a:sym typeface="Wingdings" pitchFamily="2" charset="2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476250" y="817557"/>
            <a:ext cx="394786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Window Overlap / Hop Size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/>
            </a:r>
            <a:br>
              <a:rPr lang="en-US" dirty="0">
                <a:solidFill>
                  <a:srgbClr val="000099"/>
                </a:solidFill>
                <a:latin typeface="Arial" charset="0"/>
              </a:rPr>
            </a:br>
            <a:r>
              <a:rPr lang="en-US" sz="1800" dirty="0">
                <a:solidFill>
                  <a:srgbClr val="000099"/>
                </a:solidFill>
                <a:latin typeface="Arial" charset="0"/>
              </a:rPr>
              <a:t>(aka </a:t>
            </a:r>
            <a:r>
              <a:rPr lang="en-US" sz="1800" dirty="0" smtClean="0">
                <a:solidFill>
                  <a:srgbClr val="000099"/>
                </a:solidFill>
                <a:latin typeface="Arial" charset="0"/>
              </a:rPr>
              <a:t>Hop Length</a:t>
            </a:r>
            <a:r>
              <a:rPr lang="en-US" sz="1800" dirty="0">
                <a:solidFill>
                  <a:srgbClr val="000099"/>
                </a:solidFill>
                <a:latin typeface="Arial" charset="0"/>
              </a:rPr>
              <a:t>)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69"/>
          <a:stretch/>
        </p:blipFill>
        <p:spPr>
          <a:xfrm>
            <a:off x="2252662" y="3920760"/>
            <a:ext cx="4638675" cy="28956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114800" y="5901960"/>
            <a:ext cx="12192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Hop Size</a:t>
            </a:r>
            <a:b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1050" b="1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(time bin size)</a:t>
            </a:r>
            <a:endParaRPr lang="en-US" sz="1050" b="1" i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4196609" y="6186894"/>
            <a:ext cx="3810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828650" y="6186894"/>
            <a:ext cx="3810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915943" y="3196800"/>
            <a:ext cx="6790634" cy="673920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0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9" grpId="0"/>
      <p:bldP spid="2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8177" y="1441834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Arial"/>
                <a:cs typeface="Arial"/>
              </a:rPr>
              <a:t>Chipping sparrow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623" y="4096380"/>
            <a:ext cx="1561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Arial"/>
                <a:cs typeface="Arial"/>
              </a:rPr>
              <a:t>1/10 speed:</a:t>
            </a:r>
            <a:endParaRPr lang="en-US" sz="2000" i="1" dirty="0">
              <a:latin typeface="Arial"/>
              <a:cs typeface="Arial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8" name="CHSP-1x-default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0080" y="1891679"/>
            <a:ext cx="7863840" cy="208473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CHSP-slow-default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40080" y="4496490"/>
            <a:ext cx="7863840" cy="208473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CHSP-slow-sharp.mo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0080" y="4496490"/>
            <a:ext cx="7863840" cy="208473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9" name="Group 18"/>
          <p:cNvGrpSpPr/>
          <p:nvPr/>
        </p:nvGrpSpPr>
        <p:grpSpPr>
          <a:xfrm>
            <a:off x="7696200" y="947316"/>
            <a:ext cx="1304329" cy="1443704"/>
            <a:chOff x="7696200" y="1178049"/>
            <a:chExt cx="1304329" cy="1443704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696200" y="1277584"/>
              <a:ext cx="1087986" cy="13441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 rot="5400000">
              <a:off x="8237339" y="1710407"/>
              <a:ext cx="129554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dirty="0" smtClean="0">
                  <a:latin typeface="+mn-lt"/>
                </a:rPr>
                <a:t>© </a:t>
              </a:r>
              <a:r>
                <a:rPr lang="de-DE" sz="900" smtClean="0">
                  <a:latin typeface="+mn-lt"/>
                </a:rPr>
                <a:t>Michael Hogan, 2006</a:t>
              </a:r>
              <a:endParaRPr lang="en-US" sz="900" dirty="0">
                <a:latin typeface="+mn-lt"/>
              </a:endParaRPr>
            </a:p>
          </p:txBody>
        </p: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88950" y="817557"/>
            <a:ext cx="43075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i="1" smtClean="0">
                <a:solidFill>
                  <a:srgbClr val="000099"/>
                </a:solidFill>
                <a:latin typeface="Arial" charset="0"/>
              </a:rPr>
              <a:t>Why not just use the defaults?</a:t>
            </a:r>
            <a:endParaRPr lang="en-US" sz="1800" i="1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92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5" grpId="0"/>
      <p:bldP spid="5" grpId="1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905000"/>
            <a:ext cx="838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8275" indent="-168275">
              <a:defRPr/>
            </a:pPr>
            <a:r>
              <a:rPr lang="en-US" sz="2000" u="sng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Time-frequency tradeoff</a:t>
            </a: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</a:br>
            <a:endParaRPr lang="en-US" sz="2000" dirty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marL="168275" indent="-168275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Spectrogram too smeared in time </a:t>
            </a: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  <a:sym typeface="Wingdings"/>
              </a:rPr>
              <a:t> smaller window size</a:t>
            </a:r>
          </a:p>
          <a:p>
            <a:pPr marL="168275" indent="-168275">
              <a:buFont typeface="Arial" pitchFamily="34" charset="0"/>
              <a:buChar char="•"/>
              <a:defRPr/>
            </a:pPr>
            <a:endParaRPr lang="en-US" sz="2000" dirty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marL="168275" indent="-168275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Spectrogram too smeared in frequency </a:t>
            </a: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  <a:sym typeface="Wingdings"/>
              </a:rPr>
              <a:t> larger window 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  <a:sym typeface="Wingdings"/>
              </a:rPr>
              <a:t>size</a:t>
            </a:r>
            <a:endParaRPr lang="en-US" sz="2000" dirty="0">
              <a:solidFill>
                <a:srgbClr val="7F7F7F"/>
              </a:solidFill>
              <a:latin typeface="Arial" pitchFamily="34" charset="0"/>
              <a:cs typeface="Arial" pitchFamily="34" charset="0"/>
              <a:sym typeface="Wingding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859130"/>
            <a:ext cx="815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R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ules 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of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thumb for 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adjusting spectrogram parameters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4001631"/>
            <a:ext cx="838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8275" indent="-168275">
              <a:defRPr/>
            </a:pPr>
            <a:r>
              <a:rPr lang="en-US" sz="2000" u="sng" dirty="0" smtClean="0">
                <a:latin typeface="Arial" pitchFamily="34" charset="0"/>
                <a:cs typeface="Arial" pitchFamily="34" charset="0"/>
              </a:rPr>
              <a:t>Spectrogram </a:t>
            </a:r>
            <a:r>
              <a:rPr lang="en-US" sz="2000" u="sng" dirty="0">
                <a:latin typeface="Arial" pitchFamily="34" charset="0"/>
                <a:cs typeface="Arial" pitchFamily="34" charset="0"/>
              </a:rPr>
              <a:t>smoothness</a:t>
            </a:r>
            <a:br>
              <a:rPr lang="en-US" sz="2000" u="sng" dirty="0">
                <a:latin typeface="Arial" pitchFamily="34" charset="0"/>
                <a:cs typeface="Arial" pitchFamily="34" charset="0"/>
              </a:rPr>
            </a:br>
            <a:endParaRPr lang="en-US" sz="2000" u="sng" dirty="0">
              <a:latin typeface="Arial" pitchFamily="34" charset="0"/>
              <a:cs typeface="Arial" pitchFamily="34" charset="0"/>
            </a:endParaRPr>
          </a:p>
          <a:p>
            <a:pPr marL="168275" indent="-168275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Spectrogram too grainy in frequency </a:t>
            </a: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  <a:sym typeface="Wingdings"/>
              </a:rPr>
              <a:t> larger DFT size </a:t>
            </a:r>
            <a:b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  <a:sym typeface="Wingdings"/>
              </a:rPr>
            </a:br>
            <a:r>
              <a:rPr lang="en-US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  <a:sym typeface="Wingdings"/>
              </a:rPr>
              <a:t>(smaller frequency grid (bin) size)</a:t>
            </a:r>
          </a:p>
          <a:p>
            <a:pPr>
              <a:buFont typeface="Arial" pitchFamily="34" charset="0"/>
              <a:buChar char="•"/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168275" indent="-168275">
              <a:buFont typeface="Arial" pitchFamily="34" charset="0"/>
              <a:buChar char="•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Spectrogram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too grainy in time </a:t>
            </a:r>
            <a:r>
              <a:rPr lang="en-US" sz="2000" dirty="0">
                <a:latin typeface="Arial" pitchFamily="34" charset="0"/>
                <a:cs typeface="Arial" pitchFamily="34" charset="0"/>
                <a:sym typeface="Wingdings"/>
              </a:rPr>
              <a:t> higher overlap (smaller hop size)</a:t>
            </a:r>
          </a:p>
          <a:p>
            <a:pPr marL="168275" indent="-168275">
              <a:buFont typeface="Arial" pitchFamily="34" charset="0"/>
              <a:buChar char="•"/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46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09600" y="2209800"/>
            <a:ext cx="28696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 smtClean="0">
                <a:latin typeface="Arial" charset="0"/>
                <a:sym typeface="Wingdings" pitchFamily="2" charset="2"/>
              </a:rPr>
              <a:t>Western Wood Peewee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pic>
        <p:nvPicPr>
          <p:cNvPr id="9" name="Picture 8" descr="WesternWoodPeewee-LGooch-defaultSP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801779"/>
            <a:ext cx="5867400" cy="2937917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09600" y="2801779"/>
            <a:ext cx="1981200" cy="2456021"/>
            <a:chOff x="609600" y="2743200"/>
            <a:chExt cx="1981200" cy="2456021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609600" y="4953000"/>
              <a:ext cx="181709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</a:pPr>
              <a:r>
                <a:rPr lang="en-US" sz="1000" dirty="0" smtClean="0">
                  <a:latin typeface="Arial" charset="0"/>
                  <a:sym typeface="Wingdings" pitchFamily="2" charset="2"/>
                </a:rPr>
                <a:t>Ryan Houston, </a:t>
              </a:r>
              <a:r>
                <a:rPr lang="en-US" sz="1000" dirty="0" err="1" smtClean="0">
                  <a:latin typeface="Arial" charset="0"/>
                  <a:sym typeface="Wingdings" pitchFamily="2" charset="2"/>
                </a:rPr>
                <a:t>utahbirds.org</a:t>
              </a:r>
              <a:endParaRPr lang="en-US" sz="1000" dirty="0">
                <a:latin typeface="Arial" charset="0"/>
                <a:sym typeface="Wingdings" pitchFamily="2" charset="2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800" y="2743200"/>
              <a:ext cx="1905000" cy="2260600"/>
            </a:xfrm>
            <a:prstGeom prst="rect">
              <a:avLst/>
            </a:prstGeom>
          </p:spPr>
        </p:pic>
      </p:grp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743200" y="5697379"/>
            <a:ext cx="17173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1000" dirty="0" smtClean="0">
                <a:latin typeface="Arial" charset="0"/>
                <a:sym typeface="Wingdings" pitchFamily="2" charset="2"/>
              </a:rPr>
              <a:t>Recording by Laura Gooch</a:t>
            </a:r>
            <a:endParaRPr lang="en-US" sz="1000" dirty="0">
              <a:latin typeface="Arial" charset="0"/>
              <a:sym typeface="Wingdings" pitchFamily="2" charset="2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476250" y="817557"/>
            <a:ext cx="464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Hop Size and time “smoothness”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18" name="Picture 17" descr="noteGraphic">
            <a:hlinkClick r:id="rId5" action="ppaction://program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3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02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43100" y="478115"/>
            <a:ext cx="5257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 smtClean="0">
                <a:solidFill>
                  <a:srgbClr val="000099"/>
                </a:solidFill>
                <a:latin typeface="Arial" charset="0"/>
              </a:rPr>
              <a:t>Questions?</a:t>
            </a:r>
            <a:endParaRPr lang="en-US" sz="4400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6" name="Picture 5" descr="puzzled-dog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5" r="15737"/>
          <a:stretch/>
        </p:blipFill>
        <p:spPr>
          <a:xfrm>
            <a:off x="2663600" y="2354676"/>
            <a:ext cx="3924843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4185" y="5738725"/>
            <a:ext cx="2355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Time bin (hop) size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24167" y="3680653"/>
            <a:ext cx="3220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solidFill>
                  <a:srgbClr val="800000"/>
                </a:solidFill>
                <a:latin typeface="Arial"/>
                <a:cs typeface="Arial"/>
              </a:rPr>
              <a:t>Determined by parameters</a:t>
            </a:r>
            <a:endParaRPr lang="en-US" sz="2000" u="sng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24167" y="5006032"/>
            <a:ext cx="19180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DFT (FFT) size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24167" y="4373868"/>
            <a:ext cx="27425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Window Size (Length)</a:t>
            </a:r>
            <a:endParaRPr lang="en-US" sz="2000" i="1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24167" y="5738725"/>
            <a:ext cx="213453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Overlap </a:t>
            </a:r>
            <a:br>
              <a:rPr lang="en-US" sz="2000" dirty="0" smtClean="0">
                <a:latin typeface="Arial"/>
                <a:cs typeface="Arial"/>
              </a:rPr>
            </a:br>
            <a:r>
              <a:rPr lang="en-US" sz="1200" dirty="0" smtClean="0">
                <a:latin typeface="Arial"/>
                <a:cs typeface="Arial"/>
              </a:rPr>
              <a:t>  </a:t>
            </a:r>
            <a:r>
              <a:rPr lang="en-US" sz="1400" i="1" dirty="0" smtClean="0">
                <a:latin typeface="Arial"/>
                <a:cs typeface="Arial"/>
              </a:rPr>
              <a:t>relative to Window Size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185" y="5006032"/>
            <a:ext cx="2337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Frequency bin size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4185" y="4373868"/>
            <a:ext cx="41216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Time-Frequency smearing tradeoff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4185" y="3680653"/>
            <a:ext cx="415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solidFill>
                  <a:srgbClr val="800000"/>
                </a:solidFill>
                <a:latin typeface="Arial"/>
                <a:cs typeface="Arial"/>
              </a:rPr>
              <a:t>Visible features of the spectrogram</a:t>
            </a:r>
            <a:endParaRPr lang="en-US" sz="2000" u="sng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cxnSp>
        <p:nvCxnSpPr>
          <p:cNvPr id="15" name="Straight Arrow Connector 14"/>
          <p:cNvCxnSpPr>
            <a:stCxn id="6" idx="1"/>
          </p:cNvCxnSpPr>
          <p:nvPr/>
        </p:nvCxnSpPr>
        <p:spPr>
          <a:xfrm flipH="1">
            <a:off x="2719501" y="4573923"/>
            <a:ext cx="2904666" cy="14106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475344" y="4583290"/>
            <a:ext cx="111457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721494" y="5948410"/>
            <a:ext cx="285108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2704215" y="5214558"/>
            <a:ext cx="285108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476250" y="817557"/>
            <a:ext cx="15014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Summary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36" name="Picture 35" descr="WWoodPeeWee-defaul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51" y="1665383"/>
            <a:ext cx="3759200" cy="166624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Picture 36" descr="WWoodPeeWee-180pt75ov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102" y="1665383"/>
            <a:ext cx="3759200" cy="166624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8" name="Rounded Rectangle 37"/>
          <p:cNvSpPr/>
          <p:nvPr/>
        </p:nvSpPr>
        <p:spPr>
          <a:xfrm>
            <a:off x="397426" y="4415588"/>
            <a:ext cx="4086559" cy="345600"/>
          </a:xfrm>
          <a:prstGeom prst="roundRect">
            <a:avLst/>
          </a:prstGeom>
          <a:noFill/>
          <a:ln w="19050" cmpd="sng">
            <a:solidFill>
              <a:srgbClr val="000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397426" y="5046856"/>
            <a:ext cx="2289508" cy="345600"/>
          </a:xfrm>
          <a:prstGeom prst="roundRect">
            <a:avLst/>
          </a:prstGeom>
          <a:noFill/>
          <a:ln w="19050" cmpd="sng">
            <a:solidFill>
              <a:srgbClr val="000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397426" y="5779612"/>
            <a:ext cx="2298148" cy="345600"/>
          </a:xfrm>
          <a:prstGeom prst="roundRect">
            <a:avLst/>
          </a:prstGeom>
          <a:noFill/>
          <a:ln w="19050" cmpd="sng">
            <a:solidFill>
              <a:srgbClr val="000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8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5" grpId="0"/>
      <p:bldP spid="6" grpId="0"/>
      <p:bldP spid="7" grpId="0"/>
      <p:bldP spid="8" grpId="0"/>
      <p:bldP spid="10" grpId="0"/>
      <p:bldP spid="11" grpId="0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38200" y="2057400"/>
            <a:ext cx="19928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 err="1" smtClean="0">
                <a:latin typeface="Arial" charset="0"/>
                <a:sym typeface="Wingdings" pitchFamily="2" charset="2"/>
              </a:rPr>
              <a:t>Oriente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 Warbler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923202" y="2585771"/>
            <a:ext cx="2581998" cy="2062429"/>
            <a:chOff x="923202" y="2585771"/>
            <a:chExt cx="2581998" cy="2062429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5767" y="2585771"/>
              <a:ext cx="2499433" cy="1842440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923202" y="4381413"/>
              <a:ext cx="1032064" cy="266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</a:pPr>
              <a:r>
                <a:rPr lang="en-US" sz="1000" dirty="0" smtClean="0">
                  <a:latin typeface="Arial" charset="0"/>
                  <a:sym typeface="Wingdings" pitchFamily="2" charset="2"/>
                </a:rPr>
                <a:t>surfbirds.com</a:t>
              </a:r>
              <a:endParaRPr lang="en-US" sz="1000" dirty="0">
                <a:latin typeface="Arial" charset="0"/>
                <a:sym typeface="Wingdings" pitchFamily="2" charset="2"/>
              </a:endParaRPr>
            </a:p>
          </p:txBody>
        </p:sp>
      </p:grpSp>
      <p:pic>
        <p:nvPicPr>
          <p:cNvPr id="7" name="Picture 5">
            <a:hlinkClick r:id="" action="ppaction://noaction" highlightClick="1">
              <a:snd r:embed="rId4" name="OrienteWarbler-short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938" y="2558704"/>
            <a:ext cx="4253862" cy="193709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199" y="262462"/>
            <a:ext cx="839819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 in practice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63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01" y="1608890"/>
            <a:ext cx="5534798" cy="4601217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533" name="AutoShape 10"/>
          <p:cNvSpPr>
            <a:spLocks noChangeArrowheads="1"/>
          </p:cNvSpPr>
          <p:nvPr/>
        </p:nvSpPr>
        <p:spPr bwMode="auto">
          <a:xfrm>
            <a:off x="4695450" y="3641788"/>
            <a:ext cx="2126264" cy="692348"/>
          </a:xfrm>
          <a:prstGeom prst="roundRect">
            <a:avLst>
              <a:gd name="adj" fmla="val 20971"/>
            </a:avLst>
          </a:prstGeom>
          <a:solidFill>
            <a:schemeClr val="tx2">
              <a:lumMod val="40000"/>
              <a:lumOff val="60000"/>
              <a:alpha val="30000"/>
            </a:schemeClr>
          </a:solidFill>
          <a:ln w="28575">
            <a:solidFill>
              <a:srgbClr val="0000E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1898547" y="2621028"/>
            <a:ext cx="5077986" cy="304800"/>
          </a:xfrm>
          <a:prstGeom prst="roundRect">
            <a:avLst>
              <a:gd name="adj" fmla="val 25744"/>
            </a:avLst>
          </a:prstGeom>
          <a:solidFill>
            <a:schemeClr val="tx2">
              <a:lumMod val="40000"/>
              <a:lumOff val="60000"/>
              <a:alpha val="30000"/>
            </a:schemeClr>
          </a:solidFill>
          <a:ln w="28575">
            <a:solidFill>
              <a:srgbClr val="0000E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1928663" y="3641788"/>
            <a:ext cx="2307693" cy="692348"/>
          </a:xfrm>
          <a:prstGeom prst="roundRect">
            <a:avLst>
              <a:gd name="adj" fmla="val 20971"/>
            </a:avLst>
          </a:prstGeom>
          <a:solidFill>
            <a:schemeClr val="tx2">
              <a:lumMod val="40000"/>
              <a:lumOff val="60000"/>
              <a:alpha val="30000"/>
            </a:schemeClr>
          </a:solidFill>
          <a:ln w="28575">
            <a:solidFill>
              <a:srgbClr val="0000E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1889850" y="2290470"/>
            <a:ext cx="1763402" cy="304800"/>
          </a:xfrm>
          <a:prstGeom prst="roundRect">
            <a:avLst>
              <a:gd name="adj" fmla="val 25744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7015404" y="2303285"/>
            <a:ext cx="2128596" cy="646331"/>
            <a:chOff x="7015404" y="1922270"/>
            <a:chExt cx="2128596" cy="646331"/>
          </a:xfrm>
        </p:grpSpPr>
        <p:sp>
          <p:nvSpPr>
            <p:cNvPr id="2" name="TextBox 1"/>
            <p:cNvSpPr txBox="1"/>
            <p:nvPr/>
          </p:nvSpPr>
          <p:spPr>
            <a:xfrm>
              <a:off x="7484058" y="1922270"/>
              <a:ext cx="16599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T-F sharpness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tradeoff</a:t>
              </a:r>
              <a:endParaRPr lang="en-US" sz="1800" dirty="0">
                <a:solidFill>
                  <a:srgbClr val="0000E6"/>
                </a:solidFill>
                <a:latin typeface="Arial"/>
                <a:cs typeface="Arial"/>
              </a:endParaRPr>
            </a:p>
          </p:txBody>
        </p:sp>
        <p:cxnSp>
          <p:nvCxnSpPr>
            <p:cNvPr id="5" name="Straight Arrow Connector 4"/>
            <p:cNvCxnSpPr/>
            <p:nvPr/>
          </p:nvCxnSpPr>
          <p:spPr>
            <a:xfrm flipH="1">
              <a:off x="7015404" y="2384640"/>
              <a:ext cx="501099" cy="0"/>
            </a:xfrm>
            <a:prstGeom prst="straightConnector1">
              <a:avLst/>
            </a:prstGeom>
            <a:ln w="38100" cmpd="sng">
              <a:solidFill>
                <a:srgbClr val="0000E6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6859891" y="3231215"/>
            <a:ext cx="2258084" cy="923330"/>
            <a:chOff x="6859891" y="2850200"/>
            <a:chExt cx="2258084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7432222" y="2850200"/>
              <a:ext cx="168575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0000E6"/>
                  </a:solidFill>
                  <a:latin typeface="Arial"/>
                  <a:cs typeface="Arial"/>
                </a:rPr>
                <a:t>freq</a:t>
              </a: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 resolution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(measurement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precision)</a:t>
              </a:r>
              <a:endParaRPr lang="en-US" sz="1800" dirty="0">
                <a:solidFill>
                  <a:srgbClr val="0000E6"/>
                </a:solidFill>
                <a:latin typeface="Arial"/>
                <a:cs typeface="Arial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H="1">
              <a:off x="6859891" y="3602880"/>
              <a:ext cx="587496" cy="0"/>
            </a:xfrm>
            <a:prstGeom prst="straightConnector1">
              <a:avLst/>
            </a:prstGeom>
            <a:ln w="38100" cmpd="sng">
              <a:solidFill>
                <a:srgbClr val="0000E6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62590" y="3231215"/>
            <a:ext cx="1829493" cy="923330"/>
            <a:chOff x="62590" y="2850200"/>
            <a:chExt cx="1829493" cy="923330"/>
          </a:xfrm>
        </p:grpSpPr>
        <p:sp>
          <p:nvSpPr>
            <p:cNvPr id="21" name="TextBox 20"/>
            <p:cNvSpPr txBox="1"/>
            <p:nvPr/>
          </p:nvSpPr>
          <p:spPr>
            <a:xfrm>
              <a:off x="62590" y="2850200"/>
              <a:ext cx="168575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time resolution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(measurement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precision)</a:t>
              </a:r>
              <a:endParaRPr lang="en-US" sz="1800" dirty="0">
                <a:solidFill>
                  <a:srgbClr val="0000E6"/>
                </a:solidFill>
                <a:latin typeface="Arial"/>
                <a:cs typeface="Arial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1261390" y="3602880"/>
              <a:ext cx="630693" cy="0"/>
            </a:xfrm>
            <a:prstGeom prst="straightConnector1">
              <a:avLst/>
            </a:prstGeom>
            <a:ln w="38100" cmpd="sng">
              <a:solidFill>
                <a:srgbClr val="0000E6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88950" y="817557"/>
            <a:ext cx="2545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Window Function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03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6" grpId="0" animBg="1"/>
      <p:bldP spid="12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indow-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68" y="4861260"/>
            <a:ext cx="5620512" cy="1182624"/>
          </a:xfrm>
          <a:prstGeom prst="rect">
            <a:avLst/>
          </a:prstGeom>
        </p:spPr>
      </p:pic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533400" y="1439330"/>
            <a:ext cx="75547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 smtClean="0">
                <a:latin typeface="Arial" charset="0"/>
                <a:sym typeface="Wingdings" pitchFamily="2" charset="2"/>
              </a:rPr>
              <a:t>The spectrum </a:t>
            </a:r>
            <a:r>
              <a:rPr lang="en-US" sz="2000" dirty="0">
                <a:latin typeface="Arial" charset="0"/>
                <a:sym typeface="Wingdings" pitchFamily="2" charset="2"/>
              </a:rPr>
              <a:t>of a rectangular chunk of a sinusoid contains large </a:t>
            </a:r>
            <a:br>
              <a:rPr lang="en-US" sz="2000" dirty="0">
                <a:latin typeface="Arial" charset="0"/>
                <a:sym typeface="Wingdings" pitchFamily="2" charset="2"/>
              </a:rPr>
            </a:br>
            <a:r>
              <a:rPr lang="en-US" sz="2000" i="1" dirty="0" err="1">
                <a:latin typeface="Arial" charset="0"/>
                <a:sym typeface="Wingdings" pitchFamily="2" charset="2"/>
              </a:rPr>
              <a:t>sidelobes</a:t>
            </a:r>
            <a:r>
              <a:rPr lang="en-US" sz="2000" dirty="0">
                <a:latin typeface="Arial" charset="0"/>
                <a:sym typeface="Wingdings" pitchFamily="2" charset="2"/>
              </a:rPr>
              <a:t>: energy appears at frequencies 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below and above </a:t>
            </a:r>
            <a:br>
              <a:rPr lang="en-US" sz="2000" dirty="0" smtClean="0">
                <a:latin typeface="Arial" charset="0"/>
                <a:sym typeface="Wingdings" pitchFamily="2" charset="2"/>
              </a:rPr>
            </a:br>
            <a:r>
              <a:rPr lang="en-US" sz="2000" dirty="0" smtClean="0">
                <a:latin typeface="Arial" charset="0"/>
                <a:sym typeface="Wingdings" pitchFamily="2" charset="2"/>
              </a:rPr>
              <a:t>the center </a:t>
            </a:r>
            <a:r>
              <a:rPr lang="en-US" sz="2000" dirty="0">
                <a:latin typeface="Arial" charset="0"/>
                <a:sym typeface="Wingdings" pitchFamily="2" charset="2"/>
              </a:rPr>
              <a:t>frequency:</a:t>
            </a: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534988" y="3886200"/>
            <a:ext cx="76819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>
                <a:latin typeface="Arial" charset="0"/>
                <a:sym typeface="Wingdings" pitchFamily="2" charset="2"/>
              </a:rPr>
              <a:t>If we </a:t>
            </a:r>
            <a:r>
              <a:rPr lang="en-US" sz="2000" i="1" dirty="0">
                <a:latin typeface="Arial" charset="0"/>
                <a:sym typeface="Wingdings" pitchFamily="2" charset="2"/>
              </a:rPr>
              <a:t>taper</a:t>
            </a:r>
            <a:r>
              <a:rPr lang="en-US" sz="2000" dirty="0">
                <a:latin typeface="Arial" charset="0"/>
                <a:sym typeface="Wingdings" pitchFamily="2" charset="2"/>
              </a:rPr>
              <a:t> the amplitude values at 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the start </a:t>
            </a:r>
            <a:r>
              <a:rPr lang="en-US" sz="2000" dirty="0">
                <a:latin typeface="Arial" charset="0"/>
                <a:sym typeface="Wingdings" pitchFamily="2" charset="2"/>
              </a:rPr>
              <a:t>and end of 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the chunk</a:t>
            </a:r>
            <a:r>
              <a:rPr lang="en-US" sz="2000" dirty="0">
                <a:latin typeface="Arial" charset="0"/>
                <a:sym typeface="Wingdings" pitchFamily="2" charset="2"/>
              </a:rPr>
              <a:t>, 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/>
            </a:r>
            <a:br>
              <a:rPr lang="en-US" sz="2000" dirty="0" smtClean="0">
                <a:latin typeface="Arial" charset="0"/>
                <a:sym typeface="Wingdings" pitchFamily="2" charset="2"/>
              </a:rPr>
            </a:br>
            <a:r>
              <a:rPr lang="en-US" sz="2000" dirty="0" smtClean="0">
                <a:latin typeface="Arial" charset="0"/>
                <a:sym typeface="Wingdings" pitchFamily="2" charset="2"/>
              </a:rPr>
              <a:t>the </a:t>
            </a:r>
            <a:r>
              <a:rPr lang="en-US" sz="2000" dirty="0" err="1" smtClean="0">
                <a:latin typeface="Arial" charset="0"/>
                <a:sym typeface="Wingdings" pitchFamily="2" charset="2"/>
              </a:rPr>
              <a:t>sidelobes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 become smaller</a:t>
            </a:r>
            <a:r>
              <a:rPr lang="en-US" sz="2000" dirty="0">
                <a:latin typeface="Arial" charset="0"/>
                <a:sym typeface="Wingdings" pitchFamily="2" charset="2"/>
              </a:rPr>
              <a:t>: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533400" y="6156325"/>
            <a:ext cx="808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>
                <a:latin typeface="Arial" charset="0"/>
                <a:sym typeface="Wingdings" pitchFamily="2" charset="2"/>
              </a:rPr>
              <a:t>To taper the signal, we multiply the samples in it by a </a:t>
            </a:r>
            <a:r>
              <a:rPr lang="en-US" sz="2000" i="1" dirty="0">
                <a:latin typeface="Arial" charset="0"/>
                <a:sym typeface="Wingdings" pitchFamily="2" charset="2"/>
              </a:rPr>
              <a:t>window function</a:t>
            </a:r>
            <a:r>
              <a:rPr lang="en-US" sz="2000" dirty="0">
                <a:latin typeface="Arial" charset="0"/>
                <a:sym typeface="Wingdings" pitchFamily="2" charset="2"/>
              </a:rPr>
              <a:t>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76250" y="817557"/>
            <a:ext cx="27013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Window Functions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2" name="Picture 1" descr="Window-1-rectangula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2518939"/>
            <a:ext cx="5620512" cy="117652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 rot="787901">
            <a:off x="6315481" y="2824852"/>
            <a:ext cx="1049005" cy="376012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489165" y="2357403"/>
            <a:ext cx="1214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err="1" smtClean="0">
                <a:solidFill>
                  <a:srgbClr val="FF0000"/>
                </a:solidFill>
                <a:latin typeface="Arial"/>
                <a:cs typeface="Arial"/>
              </a:rPr>
              <a:t>sidelobes</a:t>
            </a:r>
            <a:endParaRPr lang="en-US" sz="18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193425" y="2687962"/>
            <a:ext cx="365325" cy="2261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28365" y="2171136"/>
            <a:ext cx="222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>
                <a:solidFill>
                  <a:srgbClr val="FF0000"/>
                </a:solidFill>
                <a:latin typeface="Arial"/>
                <a:cs typeface="Arial"/>
              </a:rPr>
              <a:t>rectangular window</a:t>
            </a:r>
            <a:endParaRPr lang="en-US" sz="18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3510426" y="2489200"/>
            <a:ext cx="604374" cy="3233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416699" y="4482539"/>
            <a:ext cx="1855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>
                <a:solidFill>
                  <a:srgbClr val="FF0000"/>
                </a:solidFill>
                <a:latin typeface="Arial"/>
                <a:cs typeface="Arial"/>
              </a:rPr>
              <a:t>tapered window</a:t>
            </a:r>
            <a:endParaRPr lang="en-US" sz="18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239492" y="4817539"/>
            <a:ext cx="587441" cy="4249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/>
      <p:bldP spid="38918" grpId="0"/>
      <p:bldP spid="38919" grpId="0"/>
      <p:bldP spid="4" grpId="0" animBg="1"/>
      <p:bldP spid="5" grpId="0"/>
      <p:bldP spid="13" grpId="0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027" descr="sidelobeRejection-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538" y="2846388"/>
            <a:ext cx="4860925" cy="157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1029"/>
          <p:cNvSpPr>
            <a:spLocks noChangeArrowheads="1"/>
          </p:cNvSpPr>
          <p:nvPr/>
        </p:nvSpPr>
        <p:spPr bwMode="auto">
          <a:xfrm>
            <a:off x="687388" y="1600200"/>
            <a:ext cx="7416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>
                <a:latin typeface="Arial" charset="0"/>
                <a:sym typeface="Wingdings" pitchFamily="2" charset="2"/>
              </a:rPr>
              <a:t>Different window functions (types) are characterized by different </a:t>
            </a:r>
            <a:br>
              <a:rPr lang="en-US" sz="2000" dirty="0">
                <a:latin typeface="Arial" charset="0"/>
                <a:sym typeface="Wingdings" pitchFamily="2" charset="2"/>
              </a:rPr>
            </a:br>
            <a:r>
              <a:rPr lang="en-US" sz="2000" dirty="0">
                <a:latin typeface="Arial" charset="0"/>
                <a:sym typeface="Wingdings" pitchFamily="2" charset="2"/>
              </a:rPr>
              <a:t>bandwidths and </a:t>
            </a:r>
            <a:r>
              <a:rPr lang="en-US" sz="2000" dirty="0" err="1">
                <a:latin typeface="Arial" charset="0"/>
                <a:sym typeface="Wingdings" pitchFamily="2" charset="2"/>
              </a:rPr>
              <a:t>sidelobe</a:t>
            </a:r>
            <a:r>
              <a:rPr lang="en-US" sz="2000" dirty="0">
                <a:latin typeface="Arial" charset="0"/>
                <a:sym typeface="Wingdings" pitchFamily="2" charset="2"/>
              </a:rPr>
              <a:t> heights relative to the height of the</a:t>
            </a:r>
            <a:br>
              <a:rPr lang="en-US" sz="2000" dirty="0">
                <a:latin typeface="Arial" charset="0"/>
                <a:sym typeface="Wingdings" pitchFamily="2" charset="2"/>
              </a:rPr>
            </a:br>
            <a:r>
              <a:rPr lang="en-US" sz="2000" dirty="0">
                <a:latin typeface="Arial" charset="0"/>
                <a:sym typeface="Wingdings" pitchFamily="2" charset="2"/>
              </a:rPr>
              <a:t>main lobe (</a:t>
            </a:r>
            <a:r>
              <a:rPr lang="en-US" sz="2000" i="1" dirty="0" err="1">
                <a:latin typeface="Arial" charset="0"/>
                <a:sym typeface="Wingdings" pitchFamily="2" charset="2"/>
              </a:rPr>
              <a:t>sidelobe</a:t>
            </a:r>
            <a:r>
              <a:rPr lang="en-US" sz="2000" i="1" dirty="0">
                <a:latin typeface="Arial" charset="0"/>
                <a:sym typeface="Wingdings" pitchFamily="2" charset="2"/>
              </a:rPr>
              <a:t> rejection</a:t>
            </a:r>
            <a:r>
              <a:rPr lang="en-US" sz="2000" dirty="0">
                <a:latin typeface="Arial" charset="0"/>
                <a:sym typeface="Wingdings" pitchFamily="2" charset="2"/>
              </a:rPr>
              <a:t>).</a:t>
            </a:r>
          </a:p>
        </p:txBody>
      </p:sp>
      <p:sp>
        <p:nvSpPr>
          <p:cNvPr id="39941" name="Rectangle 1030"/>
          <p:cNvSpPr>
            <a:spLocks noChangeArrowheads="1"/>
          </p:cNvSpPr>
          <p:nvPr/>
        </p:nvSpPr>
        <p:spPr bwMode="auto">
          <a:xfrm>
            <a:off x="1566863" y="5105400"/>
            <a:ext cx="60118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>
                <a:latin typeface="Arial" charset="0"/>
                <a:sym typeface="Wingdings" pitchFamily="2" charset="2"/>
              </a:rPr>
              <a:t>Remember that bandwidth varies with window size; </a:t>
            </a:r>
            <a:br>
              <a:rPr lang="en-US" sz="2000" dirty="0">
                <a:latin typeface="Arial" charset="0"/>
                <a:sym typeface="Wingdings" pitchFamily="2" charset="2"/>
              </a:rPr>
            </a:br>
            <a:r>
              <a:rPr lang="en-US" sz="2000" dirty="0">
                <a:latin typeface="Arial" charset="0"/>
                <a:sym typeface="Wingdings" pitchFamily="2" charset="2"/>
              </a:rPr>
              <a:t>larger window size  narrower bandwidth.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76250" y="817557"/>
            <a:ext cx="27013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Window Functions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71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  <p:bldP spid="3994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windowComparis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363" y="2360613"/>
            <a:ext cx="6116637" cy="419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1143000" y="1508125"/>
            <a:ext cx="67452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>
                <a:latin typeface="Arial" charset="0"/>
                <a:sym typeface="Wingdings" pitchFamily="2" charset="2"/>
              </a:rPr>
              <a:t>Window types differ in main-lobe bandwidth, and in height </a:t>
            </a:r>
            <a:br>
              <a:rPr lang="en-US" sz="2000" dirty="0">
                <a:latin typeface="Arial" charset="0"/>
                <a:sym typeface="Wingdings" pitchFamily="2" charset="2"/>
              </a:rPr>
            </a:br>
            <a:r>
              <a:rPr lang="en-US" sz="2000" dirty="0">
                <a:latin typeface="Arial" charset="0"/>
                <a:sym typeface="Wingdings" pitchFamily="2" charset="2"/>
              </a:rPr>
              <a:t>and width of </a:t>
            </a:r>
            <a:r>
              <a:rPr lang="en-US" sz="2000" dirty="0" err="1">
                <a:latin typeface="Arial" charset="0"/>
                <a:sym typeface="Wingdings" pitchFamily="2" charset="2"/>
              </a:rPr>
              <a:t>sidelobes</a:t>
            </a:r>
            <a:r>
              <a:rPr lang="en-US" sz="2000" dirty="0">
                <a:latin typeface="Arial" charset="0"/>
                <a:sym typeface="Wingdings" pitchFamily="2" charset="2"/>
              </a:rPr>
              <a:t>.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76250" y="817557"/>
            <a:ext cx="27013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Window Functions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windowCompareF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84338"/>
            <a:ext cx="3927475" cy="364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833438" y="5486400"/>
            <a:ext cx="76338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charset="0"/>
                <a:sym typeface="Wingdings" pitchFamily="2" charset="2"/>
              </a:rPr>
              <a:t>(</a:t>
            </a:r>
            <a:r>
              <a:rPr lang="en-US" sz="2000" dirty="0" err="1" smtClean="0">
                <a:latin typeface="Arial" charset="0"/>
                <a:sym typeface="Wingdings" pitchFamily="2" charset="2"/>
              </a:rPr>
              <a:t>Sidelobes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 </a:t>
            </a:r>
            <a:r>
              <a:rPr lang="en-US" sz="2000" dirty="0">
                <a:latin typeface="Arial" charset="0"/>
                <a:sym typeface="Wingdings" pitchFamily="2" charset="2"/>
              </a:rPr>
              <a:t>can often be suppressed or minimized in spectrogram </a:t>
            </a:r>
            <a:br>
              <a:rPr lang="en-US" sz="2000" dirty="0">
                <a:latin typeface="Arial" charset="0"/>
                <a:sym typeface="Wingdings" pitchFamily="2" charset="2"/>
              </a:rPr>
            </a:br>
            <a:r>
              <a:rPr lang="en-US" sz="2000" dirty="0">
                <a:latin typeface="Arial" charset="0"/>
                <a:sym typeface="Wingdings" pitchFamily="2" charset="2"/>
              </a:rPr>
              <a:t>images by adjusting brightness and contrast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.)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pic>
        <p:nvPicPr>
          <p:cNvPr id="41990" name="Picture 6" descr="noteGraphic">
            <a:hlinkClick r:id="rId4" action="ppaction://program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825" y="6019800"/>
            <a:ext cx="5873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76250" y="817557"/>
            <a:ext cx="55170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Effects of window type in spectrograms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60720" y="480038"/>
            <a:ext cx="7037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Arial"/>
                <a:cs typeface="Arial"/>
              </a:rPr>
              <a:t>How is a spectrogram </a:t>
            </a:r>
            <a:r>
              <a:rPr lang="en-US" sz="2800" i="1" dirty="0">
                <a:latin typeface="Arial"/>
                <a:cs typeface="Arial"/>
              </a:rPr>
              <a:t>like a pair of shoes? </a:t>
            </a:r>
          </a:p>
        </p:txBody>
      </p:sp>
      <p:pic>
        <p:nvPicPr>
          <p:cNvPr id="10" name="Picture 9" descr="OrienteWarbler-CLEA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635" y="4205366"/>
            <a:ext cx="3313215" cy="2286000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OrienteWarbler-defaul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07" y="1377562"/>
            <a:ext cx="3313215" cy="2286000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 descr="ShoesTooSma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648" y="1377562"/>
            <a:ext cx="3059188" cy="2306596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good fit shoe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15" y="4205366"/>
            <a:ext cx="3445213" cy="2286000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5" name="Straight Connector 4"/>
          <p:cNvCxnSpPr/>
          <p:nvPr/>
        </p:nvCxnSpPr>
        <p:spPr>
          <a:xfrm>
            <a:off x="489569" y="3940822"/>
            <a:ext cx="816486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882" y="2832213"/>
            <a:ext cx="4304012" cy="201705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295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01" y="1608890"/>
            <a:ext cx="5534798" cy="4601217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533" name="AutoShape 10"/>
          <p:cNvSpPr>
            <a:spLocks noChangeArrowheads="1"/>
          </p:cNvSpPr>
          <p:nvPr/>
        </p:nvSpPr>
        <p:spPr bwMode="auto">
          <a:xfrm>
            <a:off x="4695450" y="3641788"/>
            <a:ext cx="2126264" cy="692348"/>
          </a:xfrm>
          <a:prstGeom prst="roundRect">
            <a:avLst>
              <a:gd name="adj" fmla="val 20971"/>
            </a:avLst>
          </a:prstGeom>
          <a:solidFill>
            <a:schemeClr val="tx2">
              <a:lumMod val="40000"/>
              <a:lumOff val="60000"/>
              <a:alpha val="30000"/>
            </a:schemeClr>
          </a:solidFill>
          <a:ln w="28575">
            <a:solidFill>
              <a:srgbClr val="0000E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1898547" y="2621028"/>
            <a:ext cx="5077986" cy="304800"/>
          </a:xfrm>
          <a:prstGeom prst="roundRect">
            <a:avLst>
              <a:gd name="adj" fmla="val 25744"/>
            </a:avLst>
          </a:prstGeom>
          <a:solidFill>
            <a:schemeClr val="tx2">
              <a:lumMod val="40000"/>
              <a:lumOff val="60000"/>
              <a:alpha val="30000"/>
            </a:schemeClr>
          </a:solidFill>
          <a:ln w="28575">
            <a:solidFill>
              <a:srgbClr val="0000E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1928663" y="3641788"/>
            <a:ext cx="2307693" cy="692348"/>
          </a:xfrm>
          <a:prstGeom prst="roundRect">
            <a:avLst>
              <a:gd name="adj" fmla="val 20971"/>
            </a:avLst>
          </a:prstGeom>
          <a:solidFill>
            <a:schemeClr val="tx2">
              <a:lumMod val="40000"/>
              <a:lumOff val="60000"/>
              <a:alpha val="30000"/>
            </a:schemeClr>
          </a:solidFill>
          <a:ln w="28575">
            <a:solidFill>
              <a:srgbClr val="0000E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3383902" y="6313065"/>
            <a:ext cx="23761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spcAft>
                <a:spcPct val="20000"/>
              </a:spcAft>
            </a:pPr>
            <a:r>
              <a:rPr lang="en-US" i="1" dirty="0" smtClean="0">
                <a:solidFill>
                  <a:srgbClr val="FF0000"/>
                </a:solidFill>
                <a:latin typeface="Arial" charset="0"/>
              </a:rPr>
              <a:t>That’s all, folks!</a:t>
            </a:r>
            <a:endParaRPr lang="en-US" sz="1800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1889850" y="2290470"/>
            <a:ext cx="1763402" cy="304800"/>
          </a:xfrm>
          <a:prstGeom prst="roundRect">
            <a:avLst>
              <a:gd name="adj" fmla="val 25744"/>
            </a:avLst>
          </a:prstGeom>
          <a:solidFill>
            <a:schemeClr val="tx2">
              <a:lumMod val="40000"/>
              <a:lumOff val="60000"/>
              <a:alpha val="30000"/>
            </a:schemeClr>
          </a:solidFill>
          <a:ln w="28575">
            <a:solidFill>
              <a:srgbClr val="0000E6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7015404" y="2303285"/>
            <a:ext cx="2128596" cy="646331"/>
            <a:chOff x="7015404" y="1922270"/>
            <a:chExt cx="2128596" cy="646331"/>
          </a:xfrm>
        </p:grpSpPr>
        <p:sp>
          <p:nvSpPr>
            <p:cNvPr id="2" name="TextBox 1"/>
            <p:cNvSpPr txBox="1"/>
            <p:nvPr/>
          </p:nvSpPr>
          <p:spPr>
            <a:xfrm>
              <a:off x="7484058" y="1922270"/>
              <a:ext cx="16599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T-F sharpness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tradeoff</a:t>
              </a:r>
              <a:endParaRPr lang="en-US" sz="1800" dirty="0">
                <a:solidFill>
                  <a:srgbClr val="0000E6"/>
                </a:solidFill>
                <a:latin typeface="Arial"/>
                <a:cs typeface="Arial"/>
              </a:endParaRPr>
            </a:p>
          </p:txBody>
        </p:sp>
        <p:cxnSp>
          <p:nvCxnSpPr>
            <p:cNvPr id="5" name="Straight Arrow Connector 4"/>
            <p:cNvCxnSpPr/>
            <p:nvPr/>
          </p:nvCxnSpPr>
          <p:spPr>
            <a:xfrm flipH="1">
              <a:off x="7015404" y="2384640"/>
              <a:ext cx="501099" cy="0"/>
            </a:xfrm>
            <a:prstGeom prst="straightConnector1">
              <a:avLst/>
            </a:prstGeom>
            <a:ln w="38100" cmpd="sng">
              <a:solidFill>
                <a:srgbClr val="0000E6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6859891" y="3231215"/>
            <a:ext cx="2258084" cy="923330"/>
            <a:chOff x="6859891" y="2850200"/>
            <a:chExt cx="2258084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7432222" y="2850200"/>
              <a:ext cx="168575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0000E6"/>
                  </a:solidFill>
                  <a:latin typeface="Arial"/>
                  <a:cs typeface="Arial"/>
                </a:rPr>
                <a:t>freq</a:t>
              </a: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 resolution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(measurement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precision)</a:t>
              </a:r>
              <a:endParaRPr lang="en-US" sz="1800" dirty="0">
                <a:solidFill>
                  <a:srgbClr val="0000E6"/>
                </a:solidFill>
                <a:latin typeface="Arial"/>
                <a:cs typeface="Arial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H="1">
              <a:off x="6859891" y="3602880"/>
              <a:ext cx="587496" cy="0"/>
            </a:xfrm>
            <a:prstGeom prst="straightConnector1">
              <a:avLst/>
            </a:prstGeom>
            <a:ln w="38100" cmpd="sng">
              <a:solidFill>
                <a:srgbClr val="0000E6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200828" y="1719042"/>
            <a:ext cx="1656697" cy="923330"/>
            <a:chOff x="200828" y="1338027"/>
            <a:chExt cx="1656697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200828" y="1338027"/>
              <a:ext cx="12624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main lobe-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err="1" smtClean="0">
                  <a:solidFill>
                    <a:srgbClr val="0000E6"/>
                  </a:solidFill>
                  <a:latin typeface="Arial"/>
                  <a:cs typeface="Arial"/>
                </a:rPr>
                <a:t>sidelobe</a:t>
              </a: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/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tradeoff</a:t>
              </a:r>
              <a:endParaRPr lang="en-US" sz="1800" dirty="0">
                <a:solidFill>
                  <a:srgbClr val="0000E6"/>
                </a:solidFill>
                <a:latin typeface="Arial"/>
                <a:cs typeface="Arial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1183633" y="2082240"/>
              <a:ext cx="673892" cy="0"/>
            </a:xfrm>
            <a:prstGeom prst="straightConnector1">
              <a:avLst/>
            </a:prstGeom>
            <a:ln w="38100" cmpd="sng">
              <a:solidFill>
                <a:srgbClr val="0000E6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62590" y="3231215"/>
            <a:ext cx="1829493" cy="923330"/>
            <a:chOff x="62590" y="2850200"/>
            <a:chExt cx="1829493" cy="923330"/>
          </a:xfrm>
        </p:grpSpPr>
        <p:sp>
          <p:nvSpPr>
            <p:cNvPr id="21" name="TextBox 20"/>
            <p:cNvSpPr txBox="1"/>
            <p:nvPr/>
          </p:nvSpPr>
          <p:spPr>
            <a:xfrm>
              <a:off x="62590" y="2850200"/>
              <a:ext cx="168575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time resolution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(measurement</a:t>
              </a:r>
              <a:b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</a:br>
              <a:r>
                <a:rPr lang="en-US" sz="1800" dirty="0" smtClean="0">
                  <a:solidFill>
                    <a:srgbClr val="0000E6"/>
                  </a:solidFill>
                  <a:latin typeface="Arial"/>
                  <a:cs typeface="Arial"/>
                </a:rPr>
                <a:t>precision)</a:t>
              </a:r>
              <a:endParaRPr lang="en-US" sz="1800" dirty="0">
                <a:solidFill>
                  <a:srgbClr val="0000E6"/>
                </a:solidFill>
                <a:latin typeface="Arial"/>
                <a:cs typeface="Arial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1261390" y="3602880"/>
              <a:ext cx="630693" cy="0"/>
            </a:xfrm>
            <a:prstGeom prst="straightConnector1">
              <a:avLst/>
            </a:prstGeom>
            <a:ln w="38100" cmpd="sng">
              <a:solidFill>
                <a:srgbClr val="0000E6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476250" y="775222"/>
            <a:ext cx="15014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Summary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77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6" grpId="0" animBg="1"/>
      <p:bldP spid="12" grpId="0" animBg="1"/>
      <p:bldP spid="17" grpId="0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11" name="Picture 10" descr="noteGraphic">
            <a:hlinkClick r:id="rId3" action="ppaction://program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3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76250" y="817557"/>
            <a:ext cx="1617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A puzzle...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794" y="1766263"/>
            <a:ext cx="5586413" cy="435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3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0"/>
            <a:ext cx="5117335" cy="27760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016" y="3962400"/>
            <a:ext cx="5129784" cy="2782824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76250" y="817557"/>
            <a:ext cx="1617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A puzzle...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54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838200" y="609600"/>
          <a:ext cx="7467600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15" name="Image" r:id="rId4" imgW="7084854" imgH="5100282" progId="Photoshop.Image.7">
                  <p:embed/>
                </p:oleObj>
              </mc:Choice>
              <mc:Fallback>
                <p:oleObj name="Image" r:id="rId4" imgW="7084854" imgH="5100282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9600"/>
                        <a:ext cx="7467600" cy="560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5"/>
          <p:cNvSpPr>
            <a:spLocks noChangeArrowheads="1"/>
          </p:cNvSpPr>
          <p:nvPr/>
        </p:nvSpPr>
        <p:spPr bwMode="auto">
          <a:xfrm>
            <a:off x="476250" y="817557"/>
            <a:ext cx="19635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Window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Size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7" name="AdjustingWindowSize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6795" y="1333882"/>
            <a:ext cx="8470410" cy="5261654"/>
          </a:xfrm>
          <a:prstGeom prst="rect">
            <a:avLst/>
          </a:prstGeom>
          <a:ln w="3175" cmpd="sng">
            <a:solidFill>
              <a:schemeClr val="tx1"/>
            </a:solidFill>
          </a:ln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461934" y="2436188"/>
            <a:ext cx="419946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 smtClean="0">
                <a:solidFill>
                  <a:srgbClr val="0000FF"/>
                </a:solidFill>
                <a:latin typeface="Arial" charset="0"/>
              </a:rPr>
              <a:t>Window </a:t>
            </a:r>
            <a:r>
              <a:rPr lang="en-US" sz="2000" dirty="0">
                <a:solidFill>
                  <a:srgbClr val="0000FF"/>
                </a:solidFill>
                <a:latin typeface="Arial" charset="0"/>
              </a:rPr>
              <a:t>Size controls the </a:t>
            </a:r>
            <a:r>
              <a:rPr lang="en-US" sz="2000" i="1" dirty="0">
                <a:solidFill>
                  <a:srgbClr val="FF0000"/>
                </a:solidFill>
                <a:latin typeface="Arial" charset="0"/>
              </a:rPr>
              <a:t>tradeoff between time and frequency </a:t>
            </a:r>
            <a:br>
              <a:rPr lang="en-US" sz="2000" i="1" dirty="0">
                <a:solidFill>
                  <a:srgbClr val="FF0000"/>
                </a:solidFill>
                <a:latin typeface="Arial" charset="0"/>
              </a:rPr>
            </a:br>
            <a:r>
              <a:rPr lang="en-US" sz="2000" i="1" dirty="0" smtClean="0">
                <a:solidFill>
                  <a:srgbClr val="FF0000"/>
                </a:solidFill>
                <a:latin typeface="Arial" charset="0"/>
              </a:rPr>
              <a:t>sharpness</a:t>
            </a:r>
            <a:r>
              <a:rPr lang="en-US" sz="2000" i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000" dirty="0" smtClean="0">
                <a:solidFill>
                  <a:srgbClr val="0000FF"/>
                </a:solidFill>
                <a:latin typeface="Arial" charset="0"/>
              </a:rPr>
              <a:t>in </a:t>
            </a:r>
            <a:r>
              <a:rPr lang="en-US" sz="2000" dirty="0">
                <a:solidFill>
                  <a:srgbClr val="0000FF"/>
                </a:solidFill>
                <a:latin typeface="Arial" charset="0"/>
              </a:rPr>
              <a:t>spectrum analysis.</a:t>
            </a: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4196522" y="1803767"/>
            <a:ext cx="1298551" cy="185899"/>
          </a:xfrm>
          <a:prstGeom prst="roundRect">
            <a:avLst>
              <a:gd name="adj" fmla="val 40625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2193073" y="1982439"/>
            <a:ext cx="2131122" cy="8859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1110525" y="2886674"/>
            <a:ext cx="1120545" cy="185899"/>
          </a:xfrm>
          <a:prstGeom prst="roundRect">
            <a:avLst>
              <a:gd name="adj" fmla="val 40625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67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4" grpId="0"/>
      <p:bldP spid="15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62000" y="2176746"/>
            <a:ext cx="735329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Window Size: </a:t>
            </a:r>
            <a:r>
              <a:rPr lang="en-US" sz="2000" i="1" dirty="0">
                <a:latin typeface="Arial" charset="0"/>
              </a:rPr>
              <a:t>the </a:t>
            </a:r>
            <a:r>
              <a:rPr lang="en-US" sz="2000" i="1" dirty="0" smtClean="0">
                <a:latin typeface="Arial" charset="0"/>
              </a:rPr>
              <a:t>length of the audio segment used to make </a:t>
            </a:r>
            <a:br>
              <a:rPr lang="en-US" sz="2000" i="1" dirty="0" smtClean="0">
                <a:latin typeface="Arial" charset="0"/>
              </a:rPr>
            </a:br>
            <a:r>
              <a:rPr lang="en-US" sz="2000" i="1" dirty="0" smtClean="0">
                <a:latin typeface="Arial" charset="0"/>
              </a:rPr>
              <a:t>each individual spectrum.</a:t>
            </a:r>
            <a:r>
              <a:rPr lang="en-US" sz="2000" dirty="0" smtClean="0">
                <a:latin typeface="Arial" charset="0"/>
              </a:rPr>
              <a:t> </a:t>
            </a:r>
            <a:endParaRPr lang="en-US" sz="2000" dirty="0"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62000" y="4434322"/>
            <a:ext cx="753635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Window </a:t>
            </a:r>
            <a:r>
              <a:rPr lang="en-US" sz="2000" dirty="0">
                <a:latin typeface="Arial" charset="0"/>
              </a:rPr>
              <a:t>Size controls the </a:t>
            </a:r>
            <a:r>
              <a:rPr lang="en-US" sz="2000" i="1" dirty="0">
                <a:solidFill>
                  <a:srgbClr val="0000FF"/>
                </a:solidFill>
                <a:latin typeface="Arial" charset="0"/>
              </a:rPr>
              <a:t>tradeoff between time and frequency </a:t>
            </a:r>
            <a:br>
              <a:rPr lang="en-US" sz="2000" i="1" dirty="0">
                <a:solidFill>
                  <a:srgbClr val="0000FF"/>
                </a:solidFill>
                <a:latin typeface="Arial" charset="0"/>
              </a:rPr>
            </a:br>
            <a:r>
              <a:rPr lang="en-US" sz="2000" i="1" dirty="0" smtClean="0">
                <a:solidFill>
                  <a:srgbClr val="0000FF"/>
                </a:solidFill>
                <a:latin typeface="Arial" charset="0"/>
              </a:rPr>
              <a:t>sharpness </a:t>
            </a:r>
            <a:r>
              <a:rPr lang="en-US" sz="2000" dirty="0" smtClean="0">
                <a:latin typeface="Arial" charset="0"/>
              </a:rPr>
              <a:t>in </a:t>
            </a:r>
            <a:r>
              <a:rPr lang="en-US" sz="2000" dirty="0">
                <a:latin typeface="Arial" charset="0"/>
              </a:rPr>
              <a:t>spectrum analysis.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76250" y="817557"/>
            <a:ext cx="23431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Window Size</a:t>
            </a:r>
            <a:br>
              <a:rPr lang="en-US" dirty="0">
                <a:solidFill>
                  <a:srgbClr val="000099"/>
                </a:solidFill>
                <a:latin typeface="Arial" charset="0"/>
              </a:rPr>
            </a:br>
            <a:r>
              <a:rPr lang="en-US" sz="1800" dirty="0">
                <a:solidFill>
                  <a:srgbClr val="000099"/>
                </a:solidFill>
                <a:latin typeface="Arial" charset="0"/>
              </a:rPr>
              <a:t>(aka Window Length)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62000" y="4456408"/>
            <a:ext cx="7454449" cy="685800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67152" y="3305534"/>
            <a:ext cx="63148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Window Size can be expressed either in </a:t>
            </a:r>
            <a:r>
              <a:rPr lang="en-US" sz="2000" i="1" dirty="0" smtClean="0">
                <a:latin typeface="Arial" charset="0"/>
              </a:rPr>
              <a:t>samples </a:t>
            </a:r>
            <a:r>
              <a:rPr lang="en-US" sz="2000">
                <a:latin typeface="Arial" charset="0"/>
              </a:rPr>
              <a:t>or </a:t>
            </a:r>
            <a:r>
              <a:rPr lang="en-US" sz="2000" smtClean="0">
                <a:latin typeface="Arial" charset="0"/>
              </a:rPr>
              <a:t/>
            </a:r>
            <a:br>
              <a:rPr lang="en-US" sz="2000" smtClean="0">
                <a:latin typeface="Arial" charset="0"/>
              </a:rPr>
            </a:br>
            <a:r>
              <a:rPr lang="en-US" sz="2000" smtClean="0">
                <a:latin typeface="Arial" charset="0"/>
              </a:rPr>
              <a:t>in</a:t>
            </a:r>
            <a:r>
              <a:rPr lang="en-US" sz="2000" i="1" smtClean="0">
                <a:latin typeface="Arial" charset="0"/>
              </a:rPr>
              <a:t> </a:t>
            </a:r>
            <a:r>
              <a:rPr lang="en-US" sz="2000" dirty="0" smtClean="0">
                <a:latin typeface="Arial" charset="0"/>
              </a:rPr>
              <a:t>time units (s, </a:t>
            </a:r>
            <a:r>
              <a:rPr lang="en-US" sz="2000" dirty="0" err="1" smtClean="0">
                <a:latin typeface="Arial" charset="0"/>
              </a:rPr>
              <a:t>ms</a:t>
            </a:r>
            <a:r>
              <a:rPr lang="en-US" sz="2000" dirty="0" smtClean="0">
                <a:latin typeface="Arial" charset="0"/>
              </a:rPr>
              <a:t>). </a:t>
            </a:r>
            <a:endParaRPr lang="en-US" sz="2000" dirty="0"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76250" y="817557"/>
            <a:ext cx="77452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Window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Size and the time-frequency resolution tradeoff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/>
            </a:r>
            <a:br>
              <a:rPr lang="en-US" dirty="0">
                <a:solidFill>
                  <a:srgbClr val="000099"/>
                </a:solidFill>
                <a:latin typeface="Arial" charset="0"/>
              </a:rPr>
            </a:br>
            <a:r>
              <a:rPr lang="en-US" sz="1800" dirty="0">
                <a:solidFill>
                  <a:srgbClr val="000099"/>
                </a:solidFill>
                <a:latin typeface="Arial" charset="0"/>
              </a:rPr>
              <a:t>(aka </a:t>
            </a:r>
            <a:r>
              <a:rPr lang="en-US" sz="1800" dirty="0" smtClean="0">
                <a:solidFill>
                  <a:srgbClr val="000099"/>
                </a:solidFill>
                <a:latin typeface="Arial" charset="0"/>
              </a:rPr>
              <a:t>“uncertainty principle”)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11" name="Picture 10" descr="noteGraphic">
            <a:hlinkClick r:id="rId3" action="ppaction://program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3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pectrogram Bandwidth_22kHz-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79600"/>
            <a:ext cx="6581748" cy="4648200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8193" y="3387725"/>
            <a:ext cx="2184988" cy="130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b="1" dirty="0">
                <a:solidFill>
                  <a:srgbClr val="000099"/>
                </a:solidFill>
                <a:latin typeface="Arial" charset="0"/>
              </a:rPr>
              <a:t>Window length = 256</a:t>
            </a: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endParaRPr lang="en-US" sz="1400" b="1" dirty="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dirty="0">
                <a:latin typeface="Arial" charset="0"/>
              </a:rPr>
              <a:t>Hop Size = </a:t>
            </a:r>
            <a:r>
              <a:rPr lang="en-US" sz="1400" dirty="0" smtClean="0">
                <a:latin typeface="Arial" charset="0"/>
              </a:rPr>
              <a:t>128 </a:t>
            </a:r>
            <a:r>
              <a:rPr lang="en-US" sz="1400" dirty="0">
                <a:latin typeface="Arial" charset="0"/>
              </a:rPr>
              <a:t>samples</a:t>
            </a: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dirty="0">
                <a:latin typeface="Arial" charset="0"/>
              </a:rPr>
              <a:t>DFT Size = </a:t>
            </a:r>
            <a:r>
              <a:rPr lang="en-US" sz="1400" dirty="0" smtClean="0">
                <a:latin typeface="Arial" charset="0"/>
              </a:rPr>
              <a:t>8192</a:t>
            </a:r>
            <a:endParaRPr lang="en-US" sz="1400" dirty="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dirty="0" err="1">
                <a:latin typeface="Arial" charset="0"/>
              </a:rPr>
              <a:t>Freq</a:t>
            </a:r>
            <a:r>
              <a:rPr lang="en-US" sz="1400" dirty="0">
                <a:latin typeface="Arial" charset="0"/>
              </a:rPr>
              <a:t> Grid = </a:t>
            </a:r>
            <a:r>
              <a:rPr lang="en-US" sz="1400" dirty="0" smtClean="0">
                <a:latin typeface="Arial" charset="0"/>
              </a:rPr>
              <a:t>2.7 </a:t>
            </a:r>
            <a:r>
              <a:rPr lang="en-US" sz="1400" dirty="0">
                <a:latin typeface="Arial" charset="0"/>
              </a:rPr>
              <a:t>Hz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8193" y="5014906"/>
            <a:ext cx="2135020" cy="130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b="1" dirty="0">
                <a:solidFill>
                  <a:srgbClr val="000099"/>
                </a:solidFill>
                <a:latin typeface="Arial" charset="0"/>
              </a:rPr>
              <a:t>Window length = </a:t>
            </a:r>
            <a:r>
              <a:rPr lang="en-US" sz="1400" b="1" dirty="0" smtClean="0">
                <a:solidFill>
                  <a:srgbClr val="000099"/>
                </a:solidFill>
                <a:latin typeface="Arial" charset="0"/>
              </a:rPr>
              <a:t>8192</a:t>
            </a:r>
            <a:endParaRPr lang="en-US" sz="1400" b="1" dirty="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endParaRPr lang="en-US" sz="1400" b="1" dirty="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dirty="0">
                <a:latin typeface="Arial" charset="0"/>
              </a:rPr>
              <a:t>Hop Size = </a:t>
            </a:r>
            <a:r>
              <a:rPr lang="en-US" sz="1400" dirty="0" smtClean="0">
                <a:latin typeface="Arial" charset="0"/>
              </a:rPr>
              <a:t>128 samples</a:t>
            </a:r>
            <a:endParaRPr lang="en-US" sz="1400" dirty="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dirty="0">
                <a:latin typeface="Arial" charset="0"/>
              </a:rPr>
              <a:t>DFT Size = </a:t>
            </a:r>
            <a:r>
              <a:rPr lang="en-US" sz="1400" dirty="0" smtClean="0">
                <a:latin typeface="Arial" charset="0"/>
              </a:rPr>
              <a:t>8192</a:t>
            </a:r>
            <a:endParaRPr lang="en-US" sz="1400" dirty="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dirty="0" err="1">
                <a:latin typeface="Arial" charset="0"/>
              </a:rPr>
              <a:t>Freq</a:t>
            </a:r>
            <a:r>
              <a:rPr lang="en-US" sz="1400" dirty="0">
                <a:latin typeface="Arial" charset="0"/>
              </a:rPr>
              <a:t> Grid = </a:t>
            </a:r>
            <a:r>
              <a:rPr lang="en-US" sz="1400" dirty="0" smtClean="0">
                <a:latin typeface="Arial" charset="0"/>
              </a:rPr>
              <a:t>2.7 </a:t>
            </a:r>
            <a:r>
              <a:rPr lang="en-US" sz="1400" dirty="0">
                <a:latin typeface="Arial" charset="0"/>
              </a:rPr>
              <a:t>Hz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8193" y="2052637"/>
            <a:ext cx="18963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1400" b="1" dirty="0">
                <a:latin typeface="Arial" charset="0"/>
              </a:rPr>
              <a:t>Gap = </a:t>
            </a:r>
            <a:r>
              <a:rPr lang="en-US" sz="1400" b="1" dirty="0" smtClean="0">
                <a:latin typeface="Arial" charset="0"/>
              </a:rPr>
              <a:t>51 </a:t>
            </a:r>
            <a:r>
              <a:rPr lang="en-US" sz="1400" b="1" dirty="0" err="1" smtClean="0">
                <a:latin typeface="Arial" charset="0"/>
              </a:rPr>
              <a:t>ms</a:t>
            </a:r>
            <a:r>
              <a:rPr lang="en-US" sz="1400" b="1" dirty="0" smtClean="0">
                <a:latin typeface="Arial" charset="0"/>
              </a:rPr>
              <a:t> </a:t>
            </a:r>
            <a:br>
              <a:rPr lang="en-US" sz="1400" b="1" dirty="0" smtClean="0">
                <a:latin typeface="Arial" charset="0"/>
              </a:rPr>
            </a:br>
            <a:r>
              <a:rPr lang="en-US" sz="1400" b="1" dirty="0" smtClean="0">
                <a:latin typeface="Arial" charset="0"/>
              </a:rPr>
              <a:t>        = 1125 </a:t>
            </a:r>
            <a:r>
              <a:rPr lang="en-US" sz="1400" b="1" dirty="0">
                <a:latin typeface="Arial" charset="0"/>
              </a:rPr>
              <a:t>samples</a:t>
            </a:r>
            <a:endParaRPr lang="en-US" sz="1400" dirty="0">
              <a:latin typeface="Arial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015067" y="2429917"/>
            <a:ext cx="480906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905000"/>
            <a:ext cx="838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8275" indent="-168275">
              <a:defRPr/>
            </a:pPr>
            <a:r>
              <a:rPr lang="en-US" sz="2000" u="sng" dirty="0">
                <a:latin typeface="Arial" pitchFamily="34" charset="0"/>
                <a:cs typeface="Arial" pitchFamily="34" charset="0"/>
              </a:rPr>
              <a:t>Time-frequency tradeoff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latin typeface="Arial" pitchFamily="34" charset="0"/>
                <a:cs typeface="Arial" pitchFamily="34" charset="0"/>
              </a:rPr>
            </a:b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168275" indent="-168275">
              <a:buFont typeface="Arial" pitchFamily="34" charset="0"/>
              <a:buChar char="•"/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Spectrogram too smeared in time </a:t>
            </a:r>
            <a:r>
              <a:rPr lang="en-US" sz="2000" dirty="0">
                <a:latin typeface="Arial" pitchFamily="34" charset="0"/>
                <a:cs typeface="Arial" pitchFamily="34" charset="0"/>
                <a:sym typeface="Wingdings"/>
              </a:rPr>
              <a:t> smaller window size</a:t>
            </a:r>
          </a:p>
          <a:p>
            <a:pPr marL="168275" indent="-168275">
              <a:buFont typeface="Arial" pitchFamily="34" charset="0"/>
              <a:buChar char="•"/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168275" indent="-168275">
              <a:buFont typeface="Arial" pitchFamily="34" charset="0"/>
              <a:buChar char="•"/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Spectrogram too smeared in frequency </a:t>
            </a:r>
            <a:r>
              <a:rPr lang="en-US" sz="2000" dirty="0">
                <a:latin typeface="Arial" pitchFamily="34" charset="0"/>
                <a:cs typeface="Arial" pitchFamily="34" charset="0"/>
                <a:sym typeface="Wingdings"/>
              </a:rPr>
              <a:t> larger window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Wingdings"/>
              </a:rPr>
              <a:t>size</a:t>
            </a:r>
            <a:endParaRPr lang="en-US" sz="2000" dirty="0">
              <a:latin typeface="Arial" pitchFamily="34" charset="0"/>
              <a:cs typeface="Arial" pitchFamily="34" charset="0"/>
              <a:sym typeface="Wingding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859130"/>
            <a:ext cx="815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R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ules 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of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thumb for 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adjusting spectrogram parameters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57200" y="25399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</p:spTree>
    <p:extLst>
      <p:ext uri="{BB962C8B-B14F-4D97-AF65-F5344CB8AC3E}">
        <p14:creationId xmlns:p14="http://schemas.microsoft.com/office/powerpoint/2010/main" val="426713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09600" y="2209800"/>
            <a:ext cx="28696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dirty="0" smtClean="0">
                <a:latin typeface="Arial" charset="0"/>
                <a:sym typeface="Wingdings" pitchFamily="2" charset="2"/>
              </a:rPr>
              <a:t>Western Wood Peewee</a:t>
            </a:r>
            <a:endParaRPr lang="en-US" sz="2000" dirty="0">
              <a:latin typeface="Arial" charset="0"/>
              <a:sym typeface="Wingdings" pitchFamily="2" charset="2"/>
            </a:endParaRPr>
          </a:p>
        </p:txBody>
      </p:sp>
      <p:pic>
        <p:nvPicPr>
          <p:cNvPr id="9" name="Picture 8" descr="WesternWoodPeewee-LGooch-defaultSP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801779"/>
            <a:ext cx="5867400" cy="2937917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09600" y="2801779"/>
            <a:ext cx="1981200" cy="2456021"/>
            <a:chOff x="609600" y="2743200"/>
            <a:chExt cx="1981200" cy="2456021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609600" y="4953000"/>
              <a:ext cx="181709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</a:pPr>
              <a:r>
                <a:rPr lang="en-US" sz="1000" dirty="0" smtClean="0">
                  <a:latin typeface="Arial" charset="0"/>
                  <a:sym typeface="Wingdings" pitchFamily="2" charset="2"/>
                </a:rPr>
                <a:t>Ryan Houston, </a:t>
              </a:r>
              <a:r>
                <a:rPr lang="en-US" sz="1000" dirty="0" err="1" smtClean="0">
                  <a:latin typeface="Arial" charset="0"/>
                  <a:sym typeface="Wingdings" pitchFamily="2" charset="2"/>
                </a:rPr>
                <a:t>utahbirds.org</a:t>
              </a:r>
              <a:endParaRPr lang="en-US" sz="1000" dirty="0">
                <a:latin typeface="Arial" charset="0"/>
                <a:sym typeface="Wingdings" pitchFamily="2" charset="2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800" y="2743200"/>
              <a:ext cx="1905000" cy="2260600"/>
            </a:xfrm>
            <a:prstGeom prst="rect">
              <a:avLst/>
            </a:prstGeom>
          </p:spPr>
        </p:pic>
      </p:grp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743200" y="5697379"/>
            <a:ext cx="17173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1000" dirty="0" smtClean="0">
                <a:latin typeface="Arial" charset="0"/>
                <a:sym typeface="Wingdings" pitchFamily="2" charset="2"/>
              </a:rPr>
              <a:t>Recording by Laura Gooch</a:t>
            </a:r>
            <a:endParaRPr lang="en-US" sz="1000" dirty="0">
              <a:latin typeface="Arial" charset="0"/>
              <a:sym typeface="Wingdings" pitchFamily="2" charset="2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476250" y="817557"/>
            <a:ext cx="77452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Window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Size and the time-frequency resolution tradeoff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/>
            </a:r>
            <a:br>
              <a:rPr lang="en-US" dirty="0">
                <a:solidFill>
                  <a:srgbClr val="000099"/>
                </a:solidFill>
                <a:latin typeface="Arial" charset="0"/>
              </a:rPr>
            </a:br>
            <a:r>
              <a:rPr lang="en-US" sz="1800" dirty="0">
                <a:solidFill>
                  <a:srgbClr val="000099"/>
                </a:solidFill>
                <a:latin typeface="Arial" charset="0"/>
              </a:rPr>
              <a:t>(aka </a:t>
            </a:r>
            <a:r>
              <a:rPr lang="en-US" sz="1800" dirty="0" smtClean="0">
                <a:solidFill>
                  <a:srgbClr val="000099"/>
                </a:solidFill>
                <a:latin typeface="Arial" charset="0"/>
              </a:rPr>
              <a:t>“uncertainty principle”)</a:t>
            </a:r>
            <a:endParaRPr lang="en-US" sz="18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57200" y="253995"/>
            <a:ext cx="495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parameters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18" name="Picture 17" descr="noteGraphic">
            <a:hlinkClick r:id="rId5" action="ppaction://program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863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71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10262</TotalTime>
  <Words>1228</Words>
  <Application>Microsoft Macintosh PowerPoint</Application>
  <PresentationFormat>On-screen Show (4:3)</PresentationFormat>
  <Paragraphs>277</Paragraphs>
  <Slides>43</Slides>
  <Notes>39</Notes>
  <HiddenSlides>0</HiddenSlides>
  <MMClips>4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Avenir Medium</vt:lpstr>
      <vt:lpstr>Calibri</vt:lpstr>
      <vt:lpstr>PMingLiU-ExtB</vt:lpstr>
      <vt:lpstr>Times New Roman</vt:lpstr>
      <vt:lpstr>Wingdings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CLO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Russ Charif</cp:lastModifiedBy>
  <cp:revision>405</cp:revision>
  <dcterms:created xsi:type="dcterms:W3CDTF">2003-09-30T18:52:06Z</dcterms:created>
  <dcterms:modified xsi:type="dcterms:W3CDTF">2017-04-04T01:01:04Z</dcterms:modified>
</cp:coreProperties>
</file>